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tags/tag28.xml" ContentType="application/vnd.openxmlformats-officedocument.presentationml.tags+xml"/>
  <Override PartName="/ppt/notesSlides/notesSlide28.xml" ContentType="application/vnd.openxmlformats-officedocument.presentationml.notesSlide+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31.xml" ContentType="application/vnd.openxmlformats-officedocument.presentationml.tags+xml"/>
  <Override PartName="/ppt/notesSlides/notesSlide3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1"/>
  </p:notesMasterIdLst>
  <p:sldIdLst>
    <p:sldId id="335" r:id="rId5"/>
    <p:sldId id="332" r:id="rId6"/>
    <p:sldId id="394" r:id="rId7"/>
    <p:sldId id="300" r:id="rId8"/>
    <p:sldId id="369" r:id="rId9"/>
    <p:sldId id="393" r:id="rId10"/>
    <p:sldId id="365" r:id="rId11"/>
    <p:sldId id="362" r:id="rId12"/>
    <p:sldId id="363" r:id="rId13"/>
    <p:sldId id="364" r:id="rId14"/>
    <p:sldId id="368" r:id="rId15"/>
    <p:sldId id="398" r:id="rId16"/>
    <p:sldId id="354" r:id="rId17"/>
    <p:sldId id="370" r:id="rId18"/>
    <p:sldId id="371" r:id="rId19"/>
    <p:sldId id="357" r:id="rId20"/>
    <p:sldId id="374" r:id="rId21"/>
    <p:sldId id="373" r:id="rId22"/>
    <p:sldId id="372" r:id="rId23"/>
    <p:sldId id="400" r:id="rId24"/>
    <p:sldId id="375" r:id="rId25"/>
    <p:sldId id="356" r:id="rId26"/>
    <p:sldId id="389" r:id="rId27"/>
    <p:sldId id="399" r:id="rId28"/>
    <p:sldId id="390" r:id="rId29"/>
    <p:sldId id="396" r:id="rId30"/>
    <p:sldId id="395" r:id="rId31"/>
    <p:sldId id="391" r:id="rId32"/>
    <p:sldId id="397" r:id="rId33"/>
    <p:sldId id="383" r:id="rId34"/>
    <p:sldId id="321" r:id="rId35"/>
    <p:sldId id="333" r:id="rId36"/>
    <p:sldId id="376" r:id="rId37"/>
    <p:sldId id="351" r:id="rId38"/>
    <p:sldId id="353" r:id="rId39"/>
    <p:sldId id="271" r:id="rId40"/>
  </p:sldIdLst>
  <p:sldSz cx="9144000" cy="5143500" type="screen16x9"/>
  <p:notesSz cx="6797675" cy="9929813"/>
  <p:custDataLst>
    <p:tags r:id="rId42"/>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F584E5-8848-BDF6-925B-1BBFD04B28D6}" name="Rachel Applegate" initials="RA" userId="S::rw273@bath.ac.uk::cf090625-734e-4a47-a39f-abba3eff651a"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AE5191"/>
    <a:srgbClr val="92CEC8"/>
    <a:srgbClr val="FFFF99"/>
    <a:srgbClr val="85BDB8"/>
    <a:srgbClr val="396164"/>
    <a:srgbClr val="253737"/>
    <a:srgbClr val="1A3F82"/>
    <a:srgbClr val="717236"/>
    <a:srgbClr val="7898E0"/>
    <a:srgbClr val="E1EA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304220-6D8B-4E09-BB00-BDA6FB81615A}" v="9" dt="2026-10-06T16:10:34.8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0508" autoAdjust="0"/>
  </p:normalViewPr>
  <p:slideViewPr>
    <p:cSldViewPr snapToGrid="0">
      <p:cViewPr varScale="1">
        <p:scale>
          <a:sx n="117" d="100"/>
          <a:sy n="117" d="100"/>
        </p:scale>
        <p:origin x="1434" y="108"/>
      </p:cViewPr>
      <p:guideLst>
        <p:guide orient="horz" pos="1620"/>
        <p:guide pos="2880"/>
      </p:guideLst>
    </p:cSldViewPr>
  </p:slideViewPr>
  <p:notesTextViewPr>
    <p:cViewPr>
      <p:scale>
        <a:sx n="3" d="2"/>
        <a:sy n="3" d="2"/>
      </p:scale>
      <p:origin x="0" y="-18"/>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gs" Target="tags/tag1.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presProps" Target="presProps.xml"/><Relationship Id="rId48"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215"/>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215"/>
          </a:xfrm>
          <a:prstGeom prst="rect">
            <a:avLst/>
          </a:prstGeom>
        </p:spPr>
        <p:txBody>
          <a:bodyPr vert="horz" lIns="91440" tIns="45720" rIns="91440" bIns="45720" rtlCol="0"/>
          <a:lstStyle>
            <a:lvl1pPr algn="r">
              <a:defRPr sz="1200"/>
            </a:lvl1pPr>
          </a:lstStyle>
          <a:p>
            <a:fld id="{A9247893-80C8-43F4-B504-93729D3A8D8A}" type="datetimeFigureOut">
              <a:rPr lang="en-GB" smtClean="0"/>
              <a:t>08/10/2026</a:t>
            </a:fld>
            <a:endParaRPr lang="en-GB"/>
          </a:p>
        </p:txBody>
      </p:sp>
      <p:sp>
        <p:nvSpPr>
          <p:cNvPr id="4" name="Slide Image Placeholder 3"/>
          <p:cNvSpPr>
            <a:spLocks noGrp="1" noRot="1" noChangeAspect="1"/>
          </p:cNvSpPr>
          <p:nvPr>
            <p:ph type="sldImg" idx="2"/>
          </p:nvPr>
        </p:nvSpPr>
        <p:spPr>
          <a:xfrm>
            <a:off x="420688" y="1241425"/>
            <a:ext cx="5956300" cy="335121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8722"/>
            <a:ext cx="5438140" cy="390986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31600"/>
            <a:ext cx="2945659" cy="498214"/>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31600"/>
            <a:ext cx="2945659" cy="498214"/>
          </a:xfrm>
          <a:prstGeom prst="rect">
            <a:avLst/>
          </a:prstGeom>
        </p:spPr>
        <p:txBody>
          <a:bodyPr vert="horz" lIns="91440" tIns="45720" rIns="91440" bIns="45720" rtlCol="0" anchor="b"/>
          <a:lstStyle>
            <a:lvl1pPr algn="r">
              <a:defRPr sz="1200"/>
            </a:lvl1pPr>
          </a:lstStyle>
          <a:p>
            <a:fld id="{9B508939-18E3-4992-B487-2A0840FEB7A6}" type="slidenum">
              <a:rPr lang="en-GB" smtClean="0"/>
              <a:t>‹#›</a:t>
            </a:fld>
            <a:endParaRPr lang="en-GB"/>
          </a:p>
        </p:txBody>
      </p:sp>
    </p:spTree>
    <p:extLst>
      <p:ext uri="{BB962C8B-B14F-4D97-AF65-F5344CB8AC3E}">
        <p14:creationId xmlns:p14="http://schemas.microsoft.com/office/powerpoint/2010/main" val="5244028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cs typeface="Calibri"/>
            </a:endParaRPr>
          </a:p>
        </p:txBody>
      </p:sp>
      <p:sp>
        <p:nvSpPr>
          <p:cNvPr id="4" name="Slide Number Placeholder 3"/>
          <p:cNvSpPr>
            <a:spLocks noGrp="1"/>
          </p:cNvSpPr>
          <p:nvPr>
            <p:ph type="sldNum" sz="quarter" idx="5"/>
          </p:nvPr>
        </p:nvSpPr>
        <p:spPr/>
        <p:txBody>
          <a:bodyPr/>
          <a:lstStyle/>
          <a:p>
            <a:fld id="{9B508939-18E3-4992-B487-2A0840FEB7A6}" type="slidenum">
              <a:rPr lang="en-GB" smtClean="0"/>
              <a:t>1</a:t>
            </a:fld>
            <a:endParaRPr lang="en-GB"/>
          </a:p>
        </p:txBody>
      </p:sp>
    </p:spTree>
    <p:extLst>
      <p:ext uri="{BB962C8B-B14F-4D97-AF65-F5344CB8AC3E}">
        <p14:creationId xmlns:p14="http://schemas.microsoft.com/office/powerpoint/2010/main" val="992301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2</a:t>
            </a:fld>
            <a:endParaRPr lang="en-GB"/>
          </a:p>
        </p:txBody>
      </p:sp>
    </p:spTree>
    <p:extLst>
      <p:ext uri="{BB962C8B-B14F-4D97-AF65-F5344CB8AC3E}">
        <p14:creationId xmlns:p14="http://schemas.microsoft.com/office/powerpoint/2010/main" val="2735432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5B1F6-D9F6-1DFD-3B7A-B0E8C0C034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2CF2A-CEC2-F14D-65CE-FB83CE4EC7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9B28E0-FDB5-3879-52F2-6A4096DC466C}"/>
              </a:ext>
            </a:extLst>
          </p:cNvPr>
          <p:cNvSpPr>
            <a:spLocks noGrp="1"/>
          </p:cNvSpPr>
          <p:nvPr>
            <p:ph type="body" idx="1"/>
          </p:nvPr>
        </p:nvSpPr>
        <p:spPr/>
        <p:txBody>
          <a:bodyPr/>
          <a:lstStyle/>
          <a:p>
            <a:r>
              <a:rPr lang="en-GB"/>
              <a:t>In a SAMIS Mapped Moodle space Groups and groupings will exist.</a:t>
            </a:r>
          </a:p>
        </p:txBody>
      </p:sp>
      <p:sp>
        <p:nvSpPr>
          <p:cNvPr id="4" name="Slide Number Placeholder 3">
            <a:extLst>
              <a:ext uri="{FF2B5EF4-FFF2-40B4-BE49-F238E27FC236}">
                <a16:creationId xmlns:a16="http://schemas.microsoft.com/office/drawing/2014/main" id="{900B7A71-0C11-B14C-6215-BE8523144442}"/>
              </a:ext>
            </a:extLst>
          </p:cNvPr>
          <p:cNvSpPr>
            <a:spLocks noGrp="1"/>
          </p:cNvSpPr>
          <p:nvPr>
            <p:ph type="sldNum" sz="quarter" idx="5"/>
          </p:nvPr>
        </p:nvSpPr>
        <p:spPr/>
        <p:txBody>
          <a:bodyPr/>
          <a:lstStyle/>
          <a:p>
            <a:fld id="{9B508939-18E3-4992-B487-2A0840FEB7A6}" type="slidenum">
              <a:rPr lang="en-GB" smtClean="0"/>
              <a:t>3</a:t>
            </a:fld>
            <a:endParaRPr lang="en-GB"/>
          </a:p>
        </p:txBody>
      </p:sp>
    </p:spTree>
    <p:extLst>
      <p:ext uri="{BB962C8B-B14F-4D97-AF65-F5344CB8AC3E}">
        <p14:creationId xmlns:p14="http://schemas.microsoft.com/office/powerpoint/2010/main" val="35524391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In a SAMIS Mapped Moodle space Groups and groupings will exist.</a:t>
            </a:r>
          </a:p>
        </p:txBody>
      </p:sp>
      <p:sp>
        <p:nvSpPr>
          <p:cNvPr id="4" name="Slide Number Placeholder 3"/>
          <p:cNvSpPr>
            <a:spLocks noGrp="1"/>
          </p:cNvSpPr>
          <p:nvPr>
            <p:ph type="sldNum" sz="quarter" idx="5"/>
          </p:nvPr>
        </p:nvSpPr>
        <p:spPr/>
        <p:txBody>
          <a:bodyPr/>
          <a:lstStyle/>
          <a:p>
            <a:fld id="{9B508939-18E3-4992-B487-2A0840FEB7A6}" type="slidenum">
              <a:rPr lang="en-GB" smtClean="0"/>
              <a:t>4</a:t>
            </a:fld>
            <a:endParaRPr lang="en-GB"/>
          </a:p>
        </p:txBody>
      </p:sp>
    </p:spTree>
    <p:extLst>
      <p:ext uri="{BB962C8B-B14F-4D97-AF65-F5344CB8AC3E}">
        <p14:creationId xmlns:p14="http://schemas.microsoft.com/office/powerpoint/2010/main" val="10311769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a:t>Group and grouping workflow:</a:t>
            </a:r>
          </a:p>
          <a:p>
            <a:pPr marL="0" indent="0">
              <a:buNone/>
            </a:pPr>
            <a:endParaRPr lang="en-GB"/>
          </a:p>
          <a:p>
            <a:pPr marL="228600" indent="-228600">
              <a:buAutoNum type="arabicPeriod"/>
            </a:pPr>
            <a:r>
              <a:rPr lang="en-GB"/>
              <a:t>Put your students into groups.</a:t>
            </a:r>
          </a:p>
          <a:p>
            <a:pPr marL="228600" indent="-228600">
              <a:buAutoNum type="arabicPeriod"/>
            </a:pPr>
            <a:r>
              <a:rPr lang="en-GB"/>
              <a:t>Put your groups into a grouping.</a:t>
            </a:r>
          </a:p>
          <a:p>
            <a:pPr marL="228600" indent="-228600">
              <a:buAutoNum type="arabicPeriod"/>
            </a:pPr>
            <a:endParaRPr lang="en-GB"/>
          </a:p>
          <a:p>
            <a:pPr marL="0" indent="0">
              <a:buNone/>
            </a:pPr>
            <a:r>
              <a:rPr lang="en-GB"/>
              <a:t>Groupings may be new to some. With the changes in Moodle 4.3 you will now need to put your groups into a grouping.</a:t>
            </a:r>
          </a:p>
        </p:txBody>
      </p:sp>
      <p:sp>
        <p:nvSpPr>
          <p:cNvPr id="4" name="Slide Number Placeholder 3"/>
          <p:cNvSpPr>
            <a:spLocks noGrp="1"/>
          </p:cNvSpPr>
          <p:nvPr>
            <p:ph type="sldNum" sz="quarter" idx="5"/>
          </p:nvPr>
        </p:nvSpPr>
        <p:spPr/>
        <p:txBody>
          <a:bodyPr/>
          <a:lstStyle/>
          <a:p>
            <a:fld id="{9B508939-18E3-4992-B487-2A0840FEB7A6}" type="slidenum">
              <a:rPr lang="en-GB" smtClean="0"/>
              <a:t>5</a:t>
            </a:fld>
            <a:endParaRPr lang="en-GB"/>
          </a:p>
        </p:txBody>
      </p:sp>
    </p:spTree>
    <p:extLst>
      <p:ext uri="{BB962C8B-B14F-4D97-AF65-F5344CB8AC3E}">
        <p14:creationId xmlns:p14="http://schemas.microsoft.com/office/powerpoint/2010/main" val="2777131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CEC6F-31CA-A042-B184-F1C05F0873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5E330B-3E00-72FB-1246-F839DB05B9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BC41A24-A861-5615-87FE-B1E7FFC0330F}"/>
              </a:ext>
            </a:extLst>
          </p:cNvPr>
          <p:cNvSpPr>
            <a:spLocks noGrp="1"/>
          </p:cNvSpPr>
          <p:nvPr>
            <p:ph type="body" idx="1"/>
          </p:nvPr>
        </p:nvSpPr>
        <p:spPr/>
        <p:txBody>
          <a:bodyPr/>
          <a:lstStyle/>
          <a:p>
            <a:r>
              <a:rPr lang="en-GB"/>
              <a:t>In a SAMIS Mapped Moodle space Groups and groupings will exist.</a:t>
            </a:r>
          </a:p>
        </p:txBody>
      </p:sp>
      <p:sp>
        <p:nvSpPr>
          <p:cNvPr id="4" name="Slide Number Placeholder 3">
            <a:extLst>
              <a:ext uri="{FF2B5EF4-FFF2-40B4-BE49-F238E27FC236}">
                <a16:creationId xmlns:a16="http://schemas.microsoft.com/office/drawing/2014/main" id="{0913B4F7-E32E-022B-4065-AEBB2D59694B}"/>
              </a:ext>
            </a:extLst>
          </p:cNvPr>
          <p:cNvSpPr>
            <a:spLocks noGrp="1"/>
          </p:cNvSpPr>
          <p:nvPr>
            <p:ph type="sldNum" sz="quarter" idx="5"/>
          </p:nvPr>
        </p:nvSpPr>
        <p:spPr/>
        <p:txBody>
          <a:bodyPr/>
          <a:lstStyle/>
          <a:p>
            <a:fld id="{9B508939-18E3-4992-B487-2A0840FEB7A6}" type="slidenum">
              <a:rPr lang="en-GB" smtClean="0"/>
              <a:t>6</a:t>
            </a:fld>
            <a:endParaRPr lang="en-GB"/>
          </a:p>
        </p:txBody>
      </p:sp>
    </p:spTree>
    <p:extLst>
      <p:ext uri="{BB962C8B-B14F-4D97-AF65-F5344CB8AC3E}">
        <p14:creationId xmlns:p14="http://schemas.microsoft.com/office/powerpoint/2010/main" val="359047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New with Moodle 4.5</a:t>
            </a:r>
          </a:p>
          <a:p>
            <a:r>
              <a:rPr lang="en-GB" dirty="0"/>
              <a:t>In a SAMIS Mapped Moodle space Groups and groupings will exist.</a:t>
            </a:r>
          </a:p>
          <a:p>
            <a:endParaRPr lang="en-GB" dirty="0"/>
          </a:p>
          <a:p>
            <a:r>
              <a:rPr lang="en-GB" dirty="0"/>
              <a:t>In this example imagine these 4 figures represent your cohort. When they are brought into the space from SAMIS they will automatically be put into a group.</a:t>
            </a:r>
          </a:p>
        </p:txBody>
      </p:sp>
      <p:sp>
        <p:nvSpPr>
          <p:cNvPr id="4" name="Slide Number Placeholder 3"/>
          <p:cNvSpPr>
            <a:spLocks noGrp="1"/>
          </p:cNvSpPr>
          <p:nvPr>
            <p:ph type="sldNum" sz="quarter" idx="5"/>
          </p:nvPr>
        </p:nvSpPr>
        <p:spPr/>
        <p:txBody>
          <a:bodyPr/>
          <a:lstStyle/>
          <a:p>
            <a:fld id="{9B508939-18E3-4992-B487-2A0840FEB7A6}" type="slidenum">
              <a:rPr lang="en-GB" smtClean="0"/>
              <a:t>7</a:t>
            </a:fld>
            <a:endParaRPr lang="en-GB"/>
          </a:p>
        </p:txBody>
      </p:sp>
    </p:spTree>
    <p:extLst>
      <p:ext uri="{BB962C8B-B14F-4D97-AF65-F5344CB8AC3E}">
        <p14:creationId xmlns:p14="http://schemas.microsoft.com/office/powerpoint/2010/main" val="8307758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Just as Moodle automatically puts SAMIS cohorts into groups they also put the SAMIS cohort groups into a grouping.</a:t>
            </a:r>
          </a:p>
        </p:txBody>
      </p:sp>
      <p:sp>
        <p:nvSpPr>
          <p:cNvPr id="4" name="Slide Number Placeholder 3"/>
          <p:cNvSpPr>
            <a:spLocks noGrp="1"/>
          </p:cNvSpPr>
          <p:nvPr>
            <p:ph type="sldNum" sz="quarter" idx="5"/>
          </p:nvPr>
        </p:nvSpPr>
        <p:spPr/>
        <p:txBody>
          <a:bodyPr/>
          <a:lstStyle/>
          <a:p>
            <a:fld id="{9B508939-18E3-4992-B487-2A0840FEB7A6}" type="slidenum">
              <a:rPr lang="en-GB" smtClean="0"/>
              <a:t>8</a:t>
            </a:fld>
            <a:endParaRPr lang="en-GB"/>
          </a:p>
        </p:txBody>
      </p:sp>
    </p:spTree>
    <p:extLst>
      <p:ext uri="{BB962C8B-B14F-4D97-AF65-F5344CB8AC3E}">
        <p14:creationId xmlns:p14="http://schemas.microsoft.com/office/powerpoint/2010/main" val="37635934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You can also create your own groups, for example for a group assignment.</a:t>
            </a:r>
          </a:p>
          <a:p>
            <a:r>
              <a:rPr lang="en-GB"/>
              <a:t>In this example the 4 students have been put in pairs.</a:t>
            </a:r>
          </a:p>
        </p:txBody>
      </p:sp>
      <p:sp>
        <p:nvSpPr>
          <p:cNvPr id="4" name="Slide Number Placeholder 3"/>
          <p:cNvSpPr>
            <a:spLocks noGrp="1"/>
          </p:cNvSpPr>
          <p:nvPr>
            <p:ph type="sldNum" sz="quarter" idx="5"/>
          </p:nvPr>
        </p:nvSpPr>
        <p:spPr/>
        <p:txBody>
          <a:bodyPr/>
          <a:lstStyle/>
          <a:p>
            <a:fld id="{9B508939-18E3-4992-B487-2A0840FEB7A6}" type="slidenum">
              <a:rPr lang="en-GB" smtClean="0"/>
              <a:t>9</a:t>
            </a:fld>
            <a:endParaRPr lang="en-GB"/>
          </a:p>
        </p:txBody>
      </p:sp>
    </p:spTree>
    <p:extLst>
      <p:ext uri="{BB962C8B-B14F-4D97-AF65-F5344CB8AC3E}">
        <p14:creationId xmlns:p14="http://schemas.microsoft.com/office/powerpoint/2010/main" val="3364123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Yours students now belong in two different groups. When you try to do any group activity Moodle will not know which set of groups you want to use. This is when you use groupings. </a:t>
            </a:r>
          </a:p>
        </p:txBody>
      </p:sp>
      <p:sp>
        <p:nvSpPr>
          <p:cNvPr id="4" name="Slide Number Placeholder 3"/>
          <p:cNvSpPr>
            <a:spLocks noGrp="1"/>
          </p:cNvSpPr>
          <p:nvPr>
            <p:ph type="sldNum" sz="quarter" idx="5"/>
          </p:nvPr>
        </p:nvSpPr>
        <p:spPr/>
        <p:txBody>
          <a:bodyPr/>
          <a:lstStyle/>
          <a:p>
            <a:fld id="{9B508939-18E3-4992-B487-2A0840FEB7A6}" type="slidenum">
              <a:rPr lang="en-GB" smtClean="0"/>
              <a:t>10</a:t>
            </a:fld>
            <a:endParaRPr lang="en-GB"/>
          </a:p>
        </p:txBody>
      </p:sp>
    </p:spTree>
    <p:extLst>
      <p:ext uri="{BB962C8B-B14F-4D97-AF65-F5344CB8AC3E}">
        <p14:creationId xmlns:p14="http://schemas.microsoft.com/office/powerpoint/2010/main" val="36758229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Another examples of groupings with groups. </a:t>
            </a:r>
          </a:p>
        </p:txBody>
      </p:sp>
      <p:sp>
        <p:nvSpPr>
          <p:cNvPr id="4" name="Slide Number Placeholder 3"/>
          <p:cNvSpPr>
            <a:spLocks noGrp="1"/>
          </p:cNvSpPr>
          <p:nvPr>
            <p:ph type="sldNum" sz="quarter" idx="5"/>
          </p:nvPr>
        </p:nvSpPr>
        <p:spPr/>
        <p:txBody>
          <a:bodyPr/>
          <a:lstStyle/>
          <a:p>
            <a:fld id="{9B508939-18E3-4992-B487-2A0840FEB7A6}" type="slidenum">
              <a:rPr lang="en-GB" smtClean="0"/>
              <a:t>11</a:t>
            </a:fld>
            <a:endParaRPr lang="en-GB"/>
          </a:p>
        </p:txBody>
      </p:sp>
    </p:spTree>
    <p:extLst>
      <p:ext uri="{BB962C8B-B14F-4D97-AF65-F5344CB8AC3E}">
        <p14:creationId xmlns:p14="http://schemas.microsoft.com/office/powerpoint/2010/main" val="38285554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Consider </a:t>
            </a:r>
            <a:r>
              <a:rPr lang="en-GB" b="1"/>
              <a:t>group composition</a:t>
            </a:r>
            <a:r>
              <a:rPr lang="en-GB"/>
              <a:t> to </a:t>
            </a:r>
            <a:r>
              <a:rPr lang="en-GB" b="1"/>
              <a:t>avoid foreseeable barriers </a:t>
            </a:r>
            <a:r>
              <a:rPr lang="en-GB"/>
              <a:t>to participation.</a:t>
            </a:r>
            <a:endParaRPr lang="en-US"/>
          </a:p>
          <a:p>
            <a:pPr algn="ctr"/>
            <a:br>
              <a:rPr lang="en-US" dirty="0"/>
            </a:br>
            <a:endParaRPr lang="en-US" dirty="0"/>
          </a:p>
          <a:p>
            <a:r>
              <a:rPr lang="en-GB"/>
              <a:t>Ensure group assessment tasks include a </a:t>
            </a:r>
            <a:r>
              <a:rPr lang="en-GB" b="1"/>
              <a:t>clear explanation</a:t>
            </a:r>
            <a:r>
              <a:rPr lang="en-GB"/>
              <a:t> of: </a:t>
            </a:r>
          </a:p>
          <a:p>
            <a:pPr marL="171450" indent="-171450">
              <a:buFont typeface="Arial"/>
              <a:buChar char="•"/>
            </a:pPr>
            <a:r>
              <a:rPr lang="en-GB"/>
              <a:t>the purpose of group work</a:t>
            </a:r>
          </a:p>
          <a:p>
            <a:pPr marL="171450" indent="-171450">
              <a:buFont typeface="Arial"/>
              <a:buChar char="•"/>
            </a:pPr>
            <a:r>
              <a:rPr lang="en-GB"/>
              <a:t>expectations around collaboration</a:t>
            </a:r>
          </a:p>
          <a:p>
            <a:pPr marL="171450" indent="-171450">
              <a:buFont typeface="Arial"/>
              <a:buChar char="•"/>
            </a:pPr>
            <a:r>
              <a:rPr lang="en-GB"/>
              <a:t>how individual and group contributions will be recognised or assessed. </a:t>
            </a:r>
          </a:p>
          <a:p>
            <a:endParaRPr lang="en-GB" dirty="0">
              <a:ea typeface="Calibri"/>
              <a:cs typeface="Calibri"/>
            </a:endParaRPr>
          </a:p>
        </p:txBody>
      </p:sp>
      <p:sp>
        <p:nvSpPr>
          <p:cNvPr id="4" name="Slide Number Placeholder 3"/>
          <p:cNvSpPr>
            <a:spLocks noGrp="1"/>
          </p:cNvSpPr>
          <p:nvPr>
            <p:ph type="sldNum" sz="quarter" idx="5"/>
          </p:nvPr>
        </p:nvSpPr>
        <p:spPr/>
        <p:txBody>
          <a:bodyPr/>
          <a:lstStyle/>
          <a:p>
            <a:fld id="{9B508939-18E3-4992-B487-2A0840FEB7A6}" type="slidenum">
              <a:rPr lang="en-GB" smtClean="0"/>
              <a:t>13</a:t>
            </a:fld>
            <a:endParaRPr lang="en-GB"/>
          </a:p>
        </p:txBody>
      </p:sp>
    </p:spTree>
    <p:extLst>
      <p:ext uri="{BB962C8B-B14F-4D97-AF65-F5344CB8AC3E}">
        <p14:creationId xmlns:p14="http://schemas.microsoft.com/office/powerpoint/2010/main" val="22140843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Quickest way to create groups if you already know which students need to be in which group.</a:t>
            </a:r>
          </a:p>
        </p:txBody>
      </p:sp>
      <p:sp>
        <p:nvSpPr>
          <p:cNvPr id="4" name="Slide Number Placeholder 3"/>
          <p:cNvSpPr>
            <a:spLocks noGrp="1"/>
          </p:cNvSpPr>
          <p:nvPr>
            <p:ph type="sldNum" sz="quarter" idx="5"/>
          </p:nvPr>
        </p:nvSpPr>
        <p:spPr/>
        <p:txBody>
          <a:bodyPr/>
          <a:lstStyle/>
          <a:p>
            <a:fld id="{9B508939-18E3-4992-B487-2A0840FEB7A6}" type="slidenum">
              <a:rPr lang="en-GB" smtClean="0"/>
              <a:t>14</a:t>
            </a:fld>
            <a:endParaRPr lang="en-GB"/>
          </a:p>
        </p:txBody>
      </p:sp>
    </p:spTree>
    <p:extLst>
      <p:ext uri="{BB962C8B-B14F-4D97-AF65-F5344CB8AC3E}">
        <p14:creationId xmlns:p14="http://schemas.microsoft.com/office/powerpoint/2010/main" val="15560795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15</a:t>
            </a:fld>
            <a:endParaRPr lang="en-GB"/>
          </a:p>
        </p:txBody>
      </p:sp>
    </p:spTree>
    <p:extLst>
      <p:ext uri="{BB962C8B-B14F-4D97-AF65-F5344CB8AC3E}">
        <p14:creationId xmlns:p14="http://schemas.microsoft.com/office/powerpoint/2010/main" val="7171513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Can’t use without creating groups first.</a:t>
            </a:r>
          </a:p>
          <a:p>
            <a:r>
              <a:rPr lang="en-GB"/>
              <a:t>Explain them and student view screen shot, link to hub guidance</a:t>
            </a:r>
          </a:p>
        </p:txBody>
      </p:sp>
      <p:sp>
        <p:nvSpPr>
          <p:cNvPr id="4" name="Slide Number Placeholder 3"/>
          <p:cNvSpPr>
            <a:spLocks noGrp="1"/>
          </p:cNvSpPr>
          <p:nvPr>
            <p:ph type="sldNum" sz="quarter" idx="5"/>
          </p:nvPr>
        </p:nvSpPr>
        <p:spPr/>
        <p:txBody>
          <a:bodyPr/>
          <a:lstStyle/>
          <a:p>
            <a:fld id="{9B508939-18E3-4992-B487-2A0840FEB7A6}" type="slidenum">
              <a:rPr lang="en-GB" smtClean="0"/>
              <a:t>16</a:t>
            </a:fld>
            <a:endParaRPr lang="en-GB"/>
          </a:p>
        </p:txBody>
      </p:sp>
    </p:spTree>
    <p:extLst>
      <p:ext uri="{BB962C8B-B14F-4D97-AF65-F5344CB8AC3E}">
        <p14:creationId xmlns:p14="http://schemas.microsoft.com/office/powerpoint/2010/main" val="570541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Can’t use without creating groups first.</a:t>
            </a:r>
          </a:p>
          <a:p>
            <a:r>
              <a:rPr lang="en-GB"/>
              <a:t>Explain them and student view screen shot, link to hub guidance</a:t>
            </a:r>
          </a:p>
        </p:txBody>
      </p:sp>
      <p:sp>
        <p:nvSpPr>
          <p:cNvPr id="4" name="Slide Number Placeholder 3"/>
          <p:cNvSpPr>
            <a:spLocks noGrp="1"/>
          </p:cNvSpPr>
          <p:nvPr>
            <p:ph type="sldNum" sz="quarter" idx="5"/>
          </p:nvPr>
        </p:nvSpPr>
        <p:spPr/>
        <p:txBody>
          <a:bodyPr/>
          <a:lstStyle/>
          <a:p>
            <a:fld id="{9B508939-18E3-4992-B487-2A0840FEB7A6}" type="slidenum">
              <a:rPr lang="en-GB" smtClean="0"/>
              <a:t>17</a:t>
            </a:fld>
            <a:endParaRPr lang="en-GB"/>
          </a:p>
        </p:txBody>
      </p:sp>
    </p:spTree>
    <p:extLst>
      <p:ext uri="{BB962C8B-B14F-4D97-AF65-F5344CB8AC3E}">
        <p14:creationId xmlns:p14="http://schemas.microsoft.com/office/powerpoint/2010/main" val="13572664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Can’t use without creating groups first.</a:t>
            </a:r>
          </a:p>
          <a:p>
            <a:r>
              <a:rPr lang="en-GB"/>
              <a:t>Explain them and student view screen shot, link to hub guidance</a:t>
            </a:r>
          </a:p>
        </p:txBody>
      </p:sp>
      <p:sp>
        <p:nvSpPr>
          <p:cNvPr id="4" name="Slide Number Placeholder 3"/>
          <p:cNvSpPr>
            <a:spLocks noGrp="1"/>
          </p:cNvSpPr>
          <p:nvPr>
            <p:ph type="sldNum" sz="quarter" idx="5"/>
          </p:nvPr>
        </p:nvSpPr>
        <p:spPr/>
        <p:txBody>
          <a:bodyPr/>
          <a:lstStyle/>
          <a:p>
            <a:fld id="{9B508939-18E3-4992-B487-2A0840FEB7A6}" type="slidenum">
              <a:rPr lang="en-GB" smtClean="0"/>
              <a:t>18</a:t>
            </a:fld>
            <a:endParaRPr lang="en-GB"/>
          </a:p>
        </p:txBody>
      </p:sp>
    </p:spTree>
    <p:extLst>
      <p:ext uri="{BB962C8B-B14F-4D97-AF65-F5344CB8AC3E}">
        <p14:creationId xmlns:p14="http://schemas.microsoft.com/office/powerpoint/2010/main" val="29928495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19</a:t>
            </a:fld>
            <a:endParaRPr lang="en-GB"/>
          </a:p>
        </p:txBody>
      </p:sp>
    </p:spTree>
    <p:extLst>
      <p:ext uri="{BB962C8B-B14F-4D97-AF65-F5344CB8AC3E}">
        <p14:creationId xmlns:p14="http://schemas.microsoft.com/office/powerpoint/2010/main" val="21441080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Cannot use pre-created groups. If groups have the same name it will create a new group.</a:t>
            </a:r>
          </a:p>
        </p:txBody>
      </p:sp>
      <p:sp>
        <p:nvSpPr>
          <p:cNvPr id="4" name="Slide Number Placeholder 3"/>
          <p:cNvSpPr>
            <a:spLocks noGrp="1"/>
          </p:cNvSpPr>
          <p:nvPr>
            <p:ph type="sldNum" sz="quarter" idx="5"/>
          </p:nvPr>
        </p:nvSpPr>
        <p:spPr/>
        <p:txBody>
          <a:bodyPr/>
          <a:lstStyle/>
          <a:p>
            <a:fld id="{9B508939-18E3-4992-B487-2A0840FEB7A6}" type="slidenum">
              <a:rPr lang="en-GB" smtClean="0"/>
              <a:t>21</a:t>
            </a:fld>
            <a:endParaRPr lang="en-GB"/>
          </a:p>
        </p:txBody>
      </p:sp>
    </p:spTree>
    <p:extLst>
      <p:ext uri="{BB962C8B-B14F-4D97-AF65-F5344CB8AC3E}">
        <p14:creationId xmlns:p14="http://schemas.microsoft.com/office/powerpoint/2010/main" val="6509907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Groupings can be created when doing the group upload and they can be created manually.</a:t>
            </a:r>
          </a:p>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22</a:t>
            </a:fld>
            <a:endParaRPr lang="en-GB"/>
          </a:p>
        </p:txBody>
      </p:sp>
    </p:spTree>
    <p:extLst>
      <p:ext uri="{BB962C8B-B14F-4D97-AF65-F5344CB8AC3E}">
        <p14:creationId xmlns:p14="http://schemas.microsoft.com/office/powerpoint/2010/main" val="40134046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BB503-4ADB-8D77-DBC5-30D060AB01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AD2ED1-8933-3B23-FF35-44D91DE234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AA65D1-37FE-8264-2879-763CD5DDFE86}"/>
              </a:ext>
            </a:extLst>
          </p:cNvPr>
          <p:cNvSpPr>
            <a:spLocks noGrp="1"/>
          </p:cNvSpPr>
          <p:nvPr>
            <p:ph type="body" idx="1"/>
          </p:nvPr>
        </p:nvSpPr>
        <p:spPr/>
        <p:txBody>
          <a:bodyPr/>
          <a:lstStyle/>
          <a:p>
            <a:r>
              <a:rPr lang="en-GB"/>
              <a:t>Groupings can be created when doing the group upload and they can be created manually.</a:t>
            </a:r>
          </a:p>
          <a:p>
            <a:endParaRPr lang="en-GB"/>
          </a:p>
        </p:txBody>
      </p:sp>
      <p:sp>
        <p:nvSpPr>
          <p:cNvPr id="4" name="Slide Number Placeholder 3">
            <a:extLst>
              <a:ext uri="{FF2B5EF4-FFF2-40B4-BE49-F238E27FC236}">
                <a16:creationId xmlns:a16="http://schemas.microsoft.com/office/drawing/2014/main" id="{45A6BA9C-5658-F8DC-E8DE-90FAB9A8C40C}"/>
              </a:ext>
            </a:extLst>
          </p:cNvPr>
          <p:cNvSpPr>
            <a:spLocks noGrp="1"/>
          </p:cNvSpPr>
          <p:nvPr>
            <p:ph type="sldNum" sz="quarter" idx="5"/>
          </p:nvPr>
        </p:nvSpPr>
        <p:spPr/>
        <p:txBody>
          <a:bodyPr/>
          <a:lstStyle/>
          <a:p>
            <a:fld id="{9B508939-18E3-4992-B487-2A0840FEB7A6}" type="slidenum">
              <a:rPr lang="en-GB" smtClean="0"/>
              <a:t>25</a:t>
            </a:fld>
            <a:endParaRPr lang="en-GB"/>
          </a:p>
        </p:txBody>
      </p:sp>
    </p:spTree>
    <p:extLst>
      <p:ext uri="{BB962C8B-B14F-4D97-AF65-F5344CB8AC3E}">
        <p14:creationId xmlns:p14="http://schemas.microsoft.com/office/powerpoint/2010/main" val="10550638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EADDE-C3B7-9F6B-43B2-E304D03D90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E355DE-29ED-AA35-7526-C0F9BE7AA0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E8ABFB-6FC5-8530-E61F-CF4269FB5770}"/>
              </a:ext>
            </a:extLst>
          </p:cNvPr>
          <p:cNvSpPr>
            <a:spLocks noGrp="1"/>
          </p:cNvSpPr>
          <p:nvPr>
            <p:ph type="body" idx="1"/>
          </p:nvPr>
        </p:nvSpPr>
        <p:spPr/>
        <p:txBody>
          <a:bodyPr/>
          <a:lstStyle/>
          <a:p>
            <a:r>
              <a:rPr lang="en-GB"/>
              <a:t>Groupings can be created when doing the group upload and they can be created manually.</a:t>
            </a:r>
          </a:p>
          <a:p>
            <a:endParaRPr lang="en-GB"/>
          </a:p>
        </p:txBody>
      </p:sp>
      <p:sp>
        <p:nvSpPr>
          <p:cNvPr id="4" name="Slide Number Placeholder 3">
            <a:extLst>
              <a:ext uri="{FF2B5EF4-FFF2-40B4-BE49-F238E27FC236}">
                <a16:creationId xmlns:a16="http://schemas.microsoft.com/office/drawing/2014/main" id="{494F30CF-E85D-2054-6367-3EB46052FE04}"/>
              </a:ext>
            </a:extLst>
          </p:cNvPr>
          <p:cNvSpPr>
            <a:spLocks noGrp="1"/>
          </p:cNvSpPr>
          <p:nvPr>
            <p:ph type="sldNum" sz="quarter" idx="5"/>
          </p:nvPr>
        </p:nvSpPr>
        <p:spPr/>
        <p:txBody>
          <a:bodyPr/>
          <a:lstStyle/>
          <a:p>
            <a:fld id="{9B508939-18E3-4992-B487-2A0840FEB7A6}" type="slidenum">
              <a:rPr lang="en-GB" smtClean="0"/>
              <a:t>26</a:t>
            </a:fld>
            <a:endParaRPr lang="en-GB"/>
          </a:p>
        </p:txBody>
      </p:sp>
    </p:spTree>
    <p:extLst>
      <p:ext uri="{BB962C8B-B14F-4D97-AF65-F5344CB8AC3E}">
        <p14:creationId xmlns:p14="http://schemas.microsoft.com/office/powerpoint/2010/main" val="67389059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DE02B-F3BC-1197-4696-891E6C0399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FE5295-1155-F9BD-755E-D3D9F9B384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E3D4F9-8B5F-3F46-F5FB-DAE56CF0D226}"/>
              </a:ext>
            </a:extLst>
          </p:cNvPr>
          <p:cNvSpPr>
            <a:spLocks noGrp="1"/>
          </p:cNvSpPr>
          <p:nvPr>
            <p:ph type="body" idx="1"/>
          </p:nvPr>
        </p:nvSpPr>
        <p:spPr/>
        <p:txBody>
          <a:bodyPr/>
          <a:lstStyle/>
          <a:p>
            <a:r>
              <a:rPr lang="en-GB"/>
              <a:t>Groupings can be created when doing the group upload and they can be created manually.</a:t>
            </a:r>
          </a:p>
          <a:p>
            <a:endParaRPr lang="en-GB"/>
          </a:p>
        </p:txBody>
      </p:sp>
      <p:sp>
        <p:nvSpPr>
          <p:cNvPr id="4" name="Slide Number Placeholder 3">
            <a:extLst>
              <a:ext uri="{FF2B5EF4-FFF2-40B4-BE49-F238E27FC236}">
                <a16:creationId xmlns:a16="http://schemas.microsoft.com/office/drawing/2014/main" id="{8389419C-E86A-A26F-9D89-8CB3DA7A4573}"/>
              </a:ext>
            </a:extLst>
          </p:cNvPr>
          <p:cNvSpPr>
            <a:spLocks noGrp="1"/>
          </p:cNvSpPr>
          <p:nvPr>
            <p:ph type="sldNum" sz="quarter" idx="5"/>
          </p:nvPr>
        </p:nvSpPr>
        <p:spPr/>
        <p:txBody>
          <a:bodyPr/>
          <a:lstStyle/>
          <a:p>
            <a:fld id="{9B508939-18E3-4992-B487-2A0840FEB7A6}" type="slidenum">
              <a:rPr lang="en-GB" smtClean="0"/>
              <a:t>27</a:t>
            </a:fld>
            <a:endParaRPr lang="en-GB"/>
          </a:p>
        </p:txBody>
      </p:sp>
    </p:spTree>
    <p:extLst>
      <p:ext uri="{BB962C8B-B14F-4D97-AF65-F5344CB8AC3E}">
        <p14:creationId xmlns:p14="http://schemas.microsoft.com/office/powerpoint/2010/main" val="403477715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1FBF7-D21B-C873-5A2A-1D23CB1CD5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F32E93-9030-A9C1-DADE-6A705EC9E4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C63BF0-4C32-0736-42BF-04813A4EDF43}"/>
              </a:ext>
            </a:extLst>
          </p:cNvPr>
          <p:cNvSpPr>
            <a:spLocks noGrp="1"/>
          </p:cNvSpPr>
          <p:nvPr>
            <p:ph type="body" idx="1"/>
          </p:nvPr>
        </p:nvSpPr>
        <p:spPr/>
        <p:txBody>
          <a:bodyPr/>
          <a:lstStyle/>
          <a:p>
            <a:r>
              <a:rPr lang="en-GB"/>
              <a:t>Groupings can be created when doing the group upload and they can be created manually.</a:t>
            </a:r>
          </a:p>
          <a:p>
            <a:endParaRPr lang="en-GB"/>
          </a:p>
        </p:txBody>
      </p:sp>
      <p:sp>
        <p:nvSpPr>
          <p:cNvPr id="4" name="Slide Number Placeholder 3">
            <a:extLst>
              <a:ext uri="{FF2B5EF4-FFF2-40B4-BE49-F238E27FC236}">
                <a16:creationId xmlns:a16="http://schemas.microsoft.com/office/drawing/2014/main" id="{6534ABB5-2E58-09A7-3923-0B3474D3DFE5}"/>
              </a:ext>
            </a:extLst>
          </p:cNvPr>
          <p:cNvSpPr>
            <a:spLocks noGrp="1"/>
          </p:cNvSpPr>
          <p:nvPr>
            <p:ph type="sldNum" sz="quarter" idx="5"/>
          </p:nvPr>
        </p:nvSpPr>
        <p:spPr/>
        <p:txBody>
          <a:bodyPr/>
          <a:lstStyle/>
          <a:p>
            <a:fld id="{9B508939-18E3-4992-B487-2A0840FEB7A6}" type="slidenum">
              <a:rPr lang="en-GB" smtClean="0"/>
              <a:t>28</a:t>
            </a:fld>
            <a:endParaRPr lang="en-GB"/>
          </a:p>
        </p:txBody>
      </p:sp>
    </p:spTree>
    <p:extLst>
      <p:ext uri="{BB962C8B-B14F-4D97-AF65-F5344CB8AC3E}">
        <p14:creationId xmlns:p14="http://schemas.microsoft.com/office/powerpoint/2010/main" val="9423490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F6578-8D19-495E-7C41-C30C1A358D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85B3C5-3CCB-1A2A-461F-ABF6373C12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B1D50D-8504-79E8-14CA-613F5097140C}"/>
              </a:ext>
            </a:extLst>
          </p:cNvPr>
          <p:cNvSpPr>
            <a:spLocks noGrp="1"/>
          </p:cNvSpPr>
          <p:nvPr>
            <p:ph type="body" idx="1"/>
          </p:nvPr>
        </p:nvSpPr>
        <p:spPr/>
        <p:txBody>
          <a:bodyPr/>
          <a:lstStyle/>
          <a:p>
            <a:r>
              <a:rPr lang="en-GB"/>
              <a:t>Groupings can be created when doing the group upload and they can be created manually.</a:t>
            </a:r>
          </a:p>
          <a:p>
            <a:endParaRPr lang="en-GB"/>
          </a:p>
        </p:txBody>
      </p:sp>
      <p:sp>
        <p:nvSpPr>
          <p:cNvPr id="4" name="Slide Number Placeholder 3">
            <a:extLst>
              <a:ext uri="{FF2B5EF4-FFF2-40B4-BE49-F238E27FC236}">
                <a16:creationId xmlns:a16="http://schemas.microsoft.com/office/drawing/2014/main" id="{729B346B-663D-8ECD-CE6A-1D0505D173C5}"/>
              </a:ext>
            </a:extLst>
          </p:cNvPr>
          <p:cNvSpPr>
            <a:spLocks noGrp="1"/>
          </p:cNvSpPr>
          <p:nvPr>
            <p:ph type="sldNum" sz="quarter" idx="5"/>
          </p:nvPr>
        </p:nvSpPr>
        <p:spPr/>
        <p:txBody>
          <a:bodyPr/>
          <a:lstStyle/>
          <a:p>
            <a:fld id="{9B508939-18E3-4992-B487-2A0840FEB7A6}" type="slidenum">
              <a:rPr lang="en-GB" smtClean="0"/>
              <a:t>29</a:t>
            </a:fld>
            <a:endParaRPr lang="en-GB"/>
          </a:p>
        </p:txBody>
      </p:sp>
    </p:spTree>
    <p:extLst>
      <p:ext uri="{BB962C8B-B14F-4D97-AF65-F5344CB8AC3E}">
        <p14:creationId xmlns:p14="http://schemas.microsoft.com/office/powerpoint/2010/main" val="3936370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These are useful if you need to have students in groups for extensions or re-assessment point submissions.</a:t>
            </a:r>
          </a:p>
        </p:txBody>
      </p:sp>
      <p:sp>
        <p:nvSpPr>
          <p:cNvPr id="4" name="Slide Number Placeholder 3"/>
          <p:cNvSpPr>
            <a:spLocks noGrp="1"/>
          </p:cNvSpPr>
          <p:nvPr>
            <p:ph type="sldNum" sz="quarter" idx="5"/>
          </p:nvPr>
        </p:nvSpPr>
        <p:spPr/>
        <p:txBody>
          <a:bodyPr/>
          <a:lstStyle/>
          <a:p>
            <a:fld id="{9B508939-18E3-4992-B487-2A0840FEB7A6}" type="slidenum">
              <a:rPr lang="en-GB" smtClean="0"/>
              <a:t>30</a:t>
            </a:fld>
            <a:endParaRPr lang="en-GB"/>
          </a:p>
        </p:txBody>
      </p:sp>
    </p:spTree>
    <p:extLst>
      <p:ext uri="{BB962C8B-B14F-4D97-AF65-F5344CB8AC3E}">
        <p14:creationId xmlns:p14="http://schemas.microsoft.com/office/powerpoint/2010/main" val="15899496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31</a:t>
            </a:fld>
            <a:endParaRPr lang="en-GB"/>
          </a:p>
        </p:txBody>
      </p:sp>
    </p:spTree>
    <p:extLst>
      <p:ext uri="{BB962C8B-B14F-4D97-AF65-F5344CB8AC3E}">
        <p14:creationId xmlns:p14="http://schemas.microsoft.com/office/powerpoint/2010/main" val="19250811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32</a:t>
            </a:fld>
            <a:endParaRPr lang="en-GB"/>
          </a:p>
        </p:txBody>
      </p:sp>
    </p:spTree>
    <p:extLst>
      <p:ext uri="{BB962C8B-B14F-4D97-AF65-F5344CB8AC3E}">
        <p14:creationId xmlns:p14="http://schemas.microsoft.com/office/powerpoint/2010/main" val="80997653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33</a:t>
            </a:fld>
            <a:endParaRPr lang="en-GB"/>
          </a:p>
        </p:txBody>
      </p:sp>
    </p:spTree>
    <p:extLst>
      <p:ext uri="{BB962C8B-B14F-4D97-AF65-F5344CB8AC3E}">
        <p14:creationId xmlns:p14="http://schemas.microsoft.com/office/powerpoint/2010/main" val="22087396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34</a:t>
            </a:fld>
            <a:endParaRPr lang="en-GB"/>
          </a:p>
        </p:txBody>
      </p:sp>
    </p:spTree>
    <p:extLst>
      <p:ext uri="{BB962C8B-B14F-4D97-AF65-F5344CB8AC3E}">
        <p14:creationId xmlns:p14="http://schemas.microsoft.com/office/powerpoint/2010/main" val="35805202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35</a:t>
            </a:fld>
            <a:endParaRPr lang="en-GB"/>
          </a:p>
        </p:txBody>
      </p:sp>
    </p:spTree>
    <p:extLst>
      <p:ext uri="{BB962C8B-B14F-4D97-AF65-F5344CB8AC3E}">
        <p14:creationId xmlns:p14="http://schemas.microsoft.com/office/powerpoint/2010/main" val="218818606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08939-18E3-4992-B487-2A0840FEB7A6}" type="slidenum">
              <a:rPr lang="en-GB" smtClean="0"/>
              <a:t>36</a:t>
            </a:fld>
            <a:endParaRPr lang="en-GB"/>
          </a:p>
        </p:txBody>
      </p:sp>
    </p:spTree>
    <p:extLst>
      <p:ext uri="{BB962C8B-B14F-4D97-AF65-F5344CB8AC3E}">
        <p14:creationId xmlns:p14="http://schemas.microsoft.com/office/powerpoint/2010/main" val="18503312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01174"/>
            <a:ext cx="7772400" cy="1102519"/>
          </a:xfrm>
        </p:spPr>
        <p:txBody>
          <a:bodyPr/>
          <a:lstStyle>
            <a:lvl1pPr>
              <a:defRPr b="0" i="0">
                <a:solidFill>
                  <a:srgbClr val="FFFFFF"/>
                </a:solidFill>
                <a:latin typeface="+mj-lt"/>
                <a:cs typeface="HelveticaNeueLT Std"/>
              </a:defRPr>
            </a:lvl1pPr>
          </a:lstStyle>
          <a:p>
            <a:r>
              <a:rPr lang="en-US"/>
              <a:t>Click to edit Master title style</a:t>
            </a:r>
          </a:p>
        </p:txBody>
      </p:sp>
      <p:sp>
        <p:nvSpPr>
          <p:cNvPr id="3" name="Subtitle 2"/>
          <p:cNvSpPr>
            <a:spLocks noGrp="1"/>
          </p:cNvSpPr>
          <p:nvPr>
            <p:ph type="subTitle" idx="1"/>
          </p:nvPr>
        </p:nvSpPr>
        <p:spPr>
          <a:xfrm>
            <a:off x="1371600" y="2644263"/>
            <a:ext cx="6400800" cy="1314450"/>
          </a:xfrm>
        </p:spPr>
        <p:txBody>
          <a:bodyPr/>
          <a:lstStyle>
            <a:lvl1pPr marL="0" indent="0" algn="ctr">
              <a:buNone/>
              <a:defRPr>
                <a:solidFill>
                  <a:srgbClr val="FFFFFF"/>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solidFill>
                  <a:srgbClr val="FFFFFF"/>
                </a:solidFill>
              </a:defRPr>
            </a:lvl1pPr>
          </a:lstStyle>
          <a:p>
            <a:fld id="{EE8B2183-1E06-4045-BF6E-2CD4337A3F9C}" type="datetimeFigureOut">
              <a:rPr lang="en-US" smtClean="0"/>
              <a:pPr/>
              <a:t>10/8/2026</a:t>
            </a:fld>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B84E0FCD-117B-FD4B-A08D-F9AA7E2568DF}" type="slidenum">
              <a:rPr lang="en-US" smtClean="0"/>
              <a:pPr/>
              <a:t>‹#›</a:t>
            </a:fld>
            <a:endParaRPr lang="en-US"/>
          </a:p>
        </p:txBody>
      </p:sp>
    </p:spTree>
    <p:extLst>
      <p:ext uri="{BB962C8B-B14F-4D97-AF65-F5344CB8AC3E}">
        <p14:creationId xmlns:p14="http://schemas.microsoft.com/office/powerpoint/2010/main" val="645024847"/>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Teal)">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28644" y="17527"/>
            <a:ext cx="6458155" cy="857250"/>
          </a:xfrm>
        </p:spPr>
        <p:txBody>
          <a:bodyPr>
            <a:normAutofit/>
          </a:bodyPr>
          <a:lstStyle>
            <a:lvl1pPr>
              <a:defRPr sz="3600">
                <a:solidFill>
                  <a:srgbClr val="FFFFFF"/>
                </a:solidFill>
                <a:latin typeface="+mj-lt"/>
              </a:defRPr>
            </a:lvl1pPr>
          </a:lstStyle>
          <a:p>
            <a:r>
              <a:rPr lang="en-US"/>
              <a:t>Click to edit Master title style</a:t>
            </a:r>
          </a:p>
        </p:txBody>
      </p:sp>
      <p:sp>
        <p:nvSpPr>
          <p:cNvPr id="3" name="Content Placeholder 2"/>
          <p:cNvSpPr>
            <a:spLocks noGrp="1"/>
          </p:cNvSpPr>
          <p:nvPr>
            <p:ph idx="1"/>
          </p:nvPr>
        </p:nvSpPr>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E8B2183-1E06-4045-BF6E-2CD4337A3F9C}" type="datetimeFigureOut">
              <a:rPr lang="en-US" smtClean="0"/>
              <a:t>10/8/2026</a:t>
            </a:fld>
            <a:endParaRPr lang="en-US"/>
          </a:p>
        </p:txBody>
      </p:sp>
      <p:sp>
        <p:nvSpPr>
          <p:cNvPr id="6" name="Slide Number Placeholder 5"/>
          <p:cNvSpPr>
            <a:spLocks noGrp="1"/>
          </p:cNvSpPr>
          <p:nvPr>
            <p:ph type="sldNum" sz="quarter" idx="12"/>
          </p:nvPr>
        </p:nvSpPr>
        <p:spPr/>
        <p:txBody>
          <a:bodyPr/>
          <a:lstStyle/>
          <a:p>
            <a:fld id="{B84E0FCD-117B-FD4B-A08D-F9AA7E2568DF}" type="slidenum">
              <a:rPr lang="en-US" smtClean="0"/>
              <a:t>‹#›</a:t>
            </a:fld>
            <a:endParaRPr lang="en-US"/>
          </a:p>
        </p:txBody>
      </p:sp>
    </p:spTree>
    <p:extLst>
      <p:ext uri="{BB962C8B-B14F-4D97-AF65-F5344CB8AC3E}">
        <p14:creationId xmlns:p14="http://schemas.microsoft.com/office/powerpoint/2010/main" val="26832915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LT Logo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211394" y="4767263"/>
            <a:ext cx="2133600" cy="273844"/>
          </a:xfrm>
        </p:spPr>
        <p:txBody>
          <a:bodyPr/>
          <a:lstStyle>
            <a:lvl1pPr>
              <a:defRPr>
                <a:solidFill>
                  <a:srgbClr val="FFFFFF"/>
                </a:solidFill>
              </a:defRPr>
            </a:lvl1pPr>
          </a:lstStyle>
          <a:p>
            <a:fld id="{EE8B2183-1E06-4045-BF6E-2CD4337A3F9C}" type="datetimeFigureOut">
              <a:rPr lang="en-US" smtClean="0"/>
              <a:pPr/>
              <a:t>10/8/2026</a:t>
            </a:fld>
            <a:endParaRPr lang="en-US"/>
          </a:p>
        </p:txBody>
      </p:sp>
    </p:spTree>
    <p:extLst>
      <p:ext uri="{BB962C8B-B14F-4D97-AF65-F5344CB8AC3E}">
        <p14:creationId xmlns:p14="http://schemas.microsoft.com/office/powerpoint/2010/main" val="829479776"/>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22436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b="0" i="0">
                <a:solidFill>
                  <a:schemeClr val="tx1">
                    <a:tint val="75000"/>
                  </a:schemeClr>
                </a:solidFill>
                <a:latin typeface="HelveticaNeueLT Std Thin"/>
                <a:cs typeface="HelveticaNeueLT Std Thin"/>
              </a:defRPr>
            </a:lvl1pPr>
          </a:lstStyle>
          <a:p>
            <a:fld id="{EE8B2183-1E06-4045-BF6E-2CD4337A3F9C}" type="datetimeFigureOut">
              <a:rPr lang="en-US" smtClean="0"/>
              <a:pPr/>
              <a:t>10/8/2026</a:t>
            </a:fld>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b="0" i="0">
                <a:solidFill>
                  <a:schemeClr val="tx1">
                    <a:tint val="75000"/>
                  </a:schemeClr>
                </a:solidFill>
                <a:latin typeface="HelveticaNeueLT Std Thin"/>
                <a:cs typeface="HelveticaNeueLT Std Thin"/>
              </a:defRPr>
            </a:lvl1pPr>
          </a:lstStyle>
          <a:p>
            <a:fld id="{B84E0FCD-117B-FD4B-A08D-F9AA7E2568DF}" type="slidenum">
              <a:rPr lang="en-US" smtClean="0"/>
              <a:pPr/>
              <a:t>‹#›</a:t>
            </a:fld>
            <a:endParaRPr lang="en-US"/>
          </a:p>
        </p:txBody>
      </p:sp>
    </p:spTree>
    <p:extLst>
      <p:ext uri="{BB962C8B-B14F-4D97-AF65-F5344CB8AC3E}">
        <p14:creationId xmlns:p14="http://schemas.microsoft.com/office/powerpoint/2010/main" val="2479200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1" r:id="rId3"/>
  </p:sldLayoutIdLst>
  <p:transition>
    <p:fade/>
  </p:transition>
  <p:txStyles>
    <p:titleStyle>
      <a:lvl1pPr algn="ctr" defTabSz="457200" rtl="0" eaLnBrk="1" latinLnBrk="0" hangingPunct="1">
        <a:spcBef>
          <a:spcPct val="0"/>
        </a:spcBef>
        <a:buNone/>
        <a:defRPr sz="4400" kern="1200">
          <a:solidFill>
            <a:schemeClr val="tx1"/>
          </a:solidFill>
          <a:latin typeface="Helvetica Neue LT Std 55 Roman"/>
          <a:ea typeface="+mj-ea"/>
          <a:cs typeface="+mj-cs"/>
        </a:defRPr>
      </a:lvl1pPr>
    </p:titleStyle>
    <p:bodyStyle>
      <a:lvl1pPr marL="342900" indent="-342900" algn="l" defTabSz="457200" rtl="0" eaLnBrk="1" latinLnBrk="0" hangingPunct="1">
        <a:spcBef>
          <a:spcPct val="20000"/>
        </a:spcBef>
        <a:buFont typeface="Arial"/>
        <a:buChar char="•"/>
        <a:defRPr sz="3200" b="0" i="0" kern="1200">
          <a:solidFill>
            <a:schemeClr val="tx1"/>
          </a:solidFill>
          <a:latin typeface="HelveticaNeueLT Std Lt"/>
          <a:ea typeface="+mn-ea"/>
          <a:cs typeface="HelveticaNeueLT Std Lt"/>
        </a:defRPr>
      </a:lvl1pPr>
      <a:lvl2pPr marL="742950" indent="-285750" algn="l" defTabSz="457200" rtl="0" eaLnBrk="1" latinLnBrk="0" hangingPunct="1">
        <a:spcBef>
          <a:spcPct val="20000"/>
        </a:spcBef>
        <a:buFont typeface="Arial"/>
        <a:buChar char="–"/>
        <a:defRPr sz="2800" b="0" i="0" kern="1200">
          <a:solidFill>
            <a:schemeClr val="tx1"/>
          </a:solidFill>
          <a:latin typeface="HelveticaNeueLT Std Lt"/>
          <a:ea typeface="+mn-ea"/>
          <a:cs typeface="HelveticaNeueLT Std Lt"/>
        </a:defRPr>
      </a:lvl2pPr>
      <a:lvl3pPr marL="1143000" indent="-228600" algn="l" defTabSz="457200" rtl="0" eaLnBrk="1" latinLnBrk="0" hangingPunct="1">
        <a:spcBef>
          <a:spcPct val="20000"/>
        </a:spcBef>
        <a:buFont typeface="Arial"/>
        <a:buChar char="•"/>
        <a:defRPr sz="2400" b="0" i="0" kern="1200">
          <a:solidFill>
            <a:schemeClr val="tx1"/>
          </a:solidFill>
          <a:latin typeface="HelveticaNeueLT Std Lt"/>
          <a:ea typeface="+mn-ea"/>
          <a:cs typeface="HelveticaNeueLT Std Lt"/>
        </a:defRPr>
      </a:lvl3pPr>
      <a:lvl4pPr marL="1600200" indent="-228600" algn="l" defTabSz="457200" rtl="0" eaLnBrk="1" latinLnBrk="0" hangingPunct="1">
        <a:spcBef>
          <a:spcPct val="20000"/>
        </a:spcBef>
        <a:buFont typeface="Arial"/>
        <a:buChar char="–"/>
        <a:defRPr sz="2000" b="0" i="0" kern="1200">
          <a:solidFill>
            <a:schemeClr val="tx1"/>
          </a:solidFill>
          <a:latin typeface="HelveticaNeueLT Std Lt"/>
          <a:ea typeface="+mn-ea"/>
          <a:cs typeface="HelveticaNeueLT Std Lt"/>
        </a:defRPr>
      </a:lvl4pPr>
      <a:lvl5pPr marL="2057400" indent="-228600" algn="l" defTabSz="457200" rtl="0" eaLnBrk="1" latinLnBrk="0" hangingPunct="1">
        <a:spcBef>
          <a:spcPct val="20000"/>
        </a:spcBef>
        <a:buFont typeface="Arial"/>
        <a:buChar char="»"/>
        <a:defRPr sz="2000" b="0" i="0" kern="1200">
          <a:solidFill>
            <a:schemeClr val="tx1"/>
          </a:solidFill>
          <a:latin typeface="HelveticaNeueLT Std Lt"/>
          <a:ea typeface="+mn-ea"/>
          <a:cs typeface="HelveticaNeueLT Std L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1.xml"/><Relationship Id="rId7" Type="http://schemas.openxmlformats.org/officeDocument/2006/relationships/image" Target="../media/image7.png"/><Relationship Id="rId2" Type="http://schemas.openxmlformats.org/officeDocument/2006/relationships/slideLayout" Target="../slideLayouts/slideLayout1.xml"/><Relationship Id="rId1" Type="http://schemas.openxmlformats.org/officeDocument/2006/relationships/tags" Target="../tags/tag2.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7.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tags" Target="../tags/tag11.xml"/><Relationship Id="rId6" Type="http://schemas.openxmlformats.org/officeDocument/2006/relationships/image" Target="../media/image10.png"/><Relationship Id="rId5" Type="http://schemas.openxmlformats.org/officeDocument/2006/relationships/image" Target="../media/image12.png"/><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8" Type="http://schemas.openxmlformats.org/officeDocument/2006/relationships/hyperlink" Target="https://teachinghub.bath.ac.uk/guide/level1-reasonable-adjustments/#4-plan-for-inclusive-group-work" TargetMode="External"/><Relationship Id="rId3" Type="http://schemas.openxmlformats.org/officeDocument/2006/relationships/notesSlide" Target="../notesSlides/notesSlide12.xml"/><Relationship Id="rId7"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hyperlink" Target="https://teachinghub.bath.ac.uk/guide/successful_group_formation/" TargetMode="External"/><Relationship Id="rId4" Type="http://schemas.openxmlformats.org/officeDocument/2006/relationships/image" Target="../media/image16.png"/><Relationship Id="rId9" Type="http://schemas.openxmlformats.org/officeDocument/2006/relationships/hyperlink" Target="https://teachinghub.bath.ac.uk/wp-content/uploads/2025/03/Group-Work-Guide-Version-1.0-March-2025.pdf" TargetMode="Externa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20.svg"/><Relationship Id="rId5" Type="http://schemas.openxmlformats.org/officeDocument/2006/relationships/hyperlink" Target="https://teachinghub.bath.ac.uk/guide/managing-moodle-groups-and-groupings/#import-group-members-from-a-csv-file" TargetMode="Externa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20.svg"/><Relationship Id="rId5" Type="http://schemas.openxmlformats.org/officeDocument/2006/relationships/hyperlink" Target="https://docs.moodle.org/405/en/Groups#Creating_a_group" TargetMode="Externa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18.png"/><Relationship Id="rId5" Type="http://schemas.openxmlformats.org/officeDocument/2006/relationships/image" Target="../media/image20.svg"/><Relationship Id="rId4" Type="http://schemas.openxmlformats.org/officeDocument/2006/relationships/hyperlink" Target="https://docs.moodle.org/405/en/Group_choice_quick_guide" TargetMode="Externa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17.xml"/><Relationship Id="rId6" Type="http://schemas.openxmlformats.org/officeDocument/2006/relationships/image" Target="../media/image20.svg"/><Relationship Id="rId5" Type="http://schemas.openxmlformats.org/officeDocument/2006/relationships/hyperlink" Target="https://docs.moodle.org/405/en/Group_choice_quick_guide" TargetMode="Externa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18.xml"/><Relationship Id="rId6" Type="http://schemas.openxmlformats.org/officeDocument/2006/relationships/image" Target="../media/image20.svg"/><Relationship Id="rId5" Type="http://schemas.openxmlformats.org/officeDocument/2006/relationships/hyperlink" Target="https://docs.moodle.org/405/en/Group_choice_quick_guide" TargetMode="Externa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image" Target="../media/image19.png"/><Relationship Id="rId5" Type="http://schemas.openxmlformats.org/officeDocument/2006/relationships/image" Target="../media/image20.svg"/><Relationship Id="rId4" Type="http://schemas.openxmlformats.org/officeDocument/2006/relationships/hyperlink" Target="https://teachinghub.bath.ac.uk/guide/create-a-moodle-fair-allocation-activity/" TargetMode="Externa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19.png"/><Relationship Id="rId5" Type="http://schemas.openxmlformats.org/officeDocument/2006/relationships/image" Target="../media/image20.svg"/><Relationship Id="rId4" Type="http://schemas.openxmlformats.org/officeDocument/2006/relationships/hyperlink" Target="https://teachinghub.bath.ac.uk/guide/create-a-moodle-fair-allocation-activity/" TargetMode="Externa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26.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30.png"/></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32.jpe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jpe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2.jpe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hyperlink" Target="https://teachinghub.bath.ac.uk/professional-development/past-events-recordings/" TargetMode="External"/><Relationship Id="rId5" Type="http://schemas.openxmlformats.org/officeDocument/2006/relationships/hyperlink" Target="https://teachinghub.bath.ac.uk/guide/managing-moodle-groups-and-groupings/" TargetMode="External"/><Relationship Id="rId4" Type="http://schemas.openxmlformats.org/officeDocument/2006/relationships/hyperlink" Target="https://teachinghub.bath.ac.uk/events/using-moodle-groups-for-learning-and-assessment-oct26/"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forms.cloud.microsoft/Pages/ResponsePage.aspx?id=Ij1-N6FOLUKwrY_MiUBrnmTrxR-6RttPuTbIayi3nPdUNkxLRFZYSEZWUUJBRTNQWDBUNFg0SlJPRy4u&amp;ra4cf89794e21476ebc176da924417260=%22Moodle%20Basics%22"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xml"/><Relationship Id="rId1" Type="http://schemas.openxmlformats.org/officeDocument/2006/relationships/tags" Target="../tags/tag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01772"/>
            <a:ext cx="7772400" cy="1102519"/>
          </a:xfrm>
        </p:spPr>
        <p:txBody>
          <a:bodyPr>
            <a:normAutofit fontScale="90000"/>
          </a:bodyPr>
          <a:lstStyle/>
          <a:p>
            <a:r>
              <a:rPr lang="en-GB" dirty="0"/>
              <a:t>Creating and housekeeping Moodle groups and groupings</a:t>
            </a:r>
          </a:p>
        </p:txBody>
      </p:sp>
      <p:sp>
        <p:nvSpPr>
          <p:cNvPr id="8" name="TextBox 7">
            <a:extLst>
              <a:ext uri="{FF2B5EF4-FFF2-40B4-BE49-F238E27FC236}">
                <a16:creationId xmlns:a16="http://schemas.microsoft.com/office/drawing/2014/main" id="{E52D045F-5B09-7F9F-BA4B-2542151538D4}"/>
              </a:ext>
            </a:extLst>
          </p:cNvPr>
          <p:cNvSpPr txBox="1"/>
          <p:nvPr/>
        </p:nvSpPr>
        <p:spPr>
          <a:xfrm>
            <a:off x="353444" y="2655203"/>
            <a:ext cx="4572000" cy="672620"/>
          </a:xfrm>
          <a:prstGeom prst="rect">
            <a:avLst/>
          </a:prstGeom>
          <a:noFill/>
        </p:spPr>
        <p:txBody>
          <a:bodyPr wrap="square">
            <a:spAutoFit/>
          </a:bodyPr>
          <a:lstStyle/>
          <a:p>
            <a:pPr>
              <a:lnSpc>
                <a:spcPct val="250000"/>
              </a:lnSpc>
            </a:pPr>
            <a:r>
              <a:rPr lang="en-GB" b="0" i="0">
                <a:solidFill>
                  <a:schemeClr val="bg1"/>
                </a:solidFill>
                <a:effectLst/>
                <a:latin typeface="+mj-lt"/>
              </a:rPr>
              <a:t>Workshop facilitators:</a:t>
            </a:r>
          </a:p>
        </p:txBody>
      </p:sp>
      <p:pic>
        <p:nvPicPr>
          <p:cNvPr id="9" name="Graphic 8">
            <a:extLst>
              <a:ext uri="{FF2B5EF4-FFF2-40B4-BE49-F238E27FC236}">
                <a16:creationId xmlns:a16="http://schemas.microsoft.com/office/drawing/2014/main" id="{486AE971-3112-1C17-7B15-AD2536144F8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60327" y="3106801"/>
            <a:ext cx="599910" cy="599910"/>
          </a:xfrm>
          <a:prstGeom prst="rect">
            <a:avLst/>
          </a:prstGeom>
        </p:spPr>
      </p:pic>
      <p:pic>
        <p:nvPicPr>
          <p:cNvPr id="11" name="Graphic 10">
            <a:extLst>
              <a:ext uri="{FF2B5EF4-FFF2-40B4-BE49-F238E27FC236}">
                <a16:creationId xmlns:a16="http://schemas.microsoft.com/office/drawing/2014/main" id="{65DE492A-0709-0934-06BC-67880B07912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959951" y="3812422"/>
            <a:ext cx="515380" cy="515380"/>
          </a:xfrm>
          <a:prstGeom prst="rect">
            <a:avLst/>
          </a:prstGeom>
        </p:spPr>
      </p:pic>
      <p:pic>
        <p:nvPicPr>
          <p:cNvPr id="13" name="Graphic 12">
            <a:extLst>
              <a:ext uri="{FF2B5EF4-FFF2-40B4-BE49-F238E27FC236}">
                <a16:creationId xmlns:a16="http://schemas.microsoft.com/office/drawing/2014/main" id="{842F99E9-CF56-3136-CF03-6743D47C653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959951" y="4409222"/>
            <a:ext cx="552574" cy="552574"/>
          </a:xfrm>
          <a:prstGeom prst="rect">
            <a:avLst/>
          </a:prstGeom>
        </p:spPr>
      </p:pic>
      <p:sp>
        <p:nvSpPr>
          <p:cNvPr id="5" name="TextBox 4">
            <a:extLst>
              <a:ext uri="{FF2B5EF4-FFF2-40B4-BE49-F238E27FC236}">
                <a16:creationId xmlns:a16="http://schemas.microsoft.com/office/drawing/2014/main" id="{AED7C792-48A9-9046-A3A1-470BF821DADE}"/>
              </a:ext>
            </a:extLst>
          </p:cNvPr>
          <p:cNvSpPr txBox="1"/>
          <p:nvPr/>
        </p:nvSpPr>
        <p:spPr>
          <a:xfrm>
            <a:off x="1020070" y="3461477"/>
            <a:ext cx="4572000" cy="1477328"/>
          </a:xfrm>
          <a:prstGeom prst="rect">
            <a:avLst/>
          </a:prstGeom>
          <a:noFill/>
        </p:spPr>
        <p:txBody>
          <a:bodyPr wrap="square">
            <a:spAutoFit/>
          </a:bodyPr>
          <a:lstStyle/>
          <a:p>
            <a:r>
              <a:rPr lang="en-GB" b="0" i="0">
                <a:solidFill>
                  <a:schemeClr val="bg1"/>
                </a:solidFill>
                <a:effectLst/>
                <a:latin typeface="+mj-lt"/>
              </a:rPr>
              <a:t>Lynn Cheong-White</a:t>
            </a:r>
          </a:p>
          <a:p>
            <a:endParaRPr lang="en-GB" b="0" i="0">
              <a:solidFill>
                <a:schemeClr val="bg1"/>
              </a:solidFill>
              <a:effectLst/>
              <a:latin typeface="+mj-lt"/>
            </a:endParaRPr>
          </a:p>
          <a:p>
            <a:endParaRPr lang="en-GB" b="0" i="0">
              <a:solidFill>
                <a:schemeClr val="bg1"/>
              </a:solidFill>
              <a:effectLst/>
              <a:latin typeface="-apple-system"/>
            </a:endParaRPr>
          </a:p>
          <a:p>
            <a:endParaRPr lang="en-GB" b="0" i="0">
              <a:solidFill>
                <a:schemeClr val="bg1"/>
              </a:solidFill>
              <a:effectLst/>
              <a:latin typeface="-apple-system"/>
            </a:endParaRPr>
          </a:p>
          <a:p>
            <a:r>
              <a:rPr lang="en-GB">
                <a:solidFill>
                  <a:schemeClr val="bg1"/>
                </a:solidFill>
                <a:latin typeface="+mj-lt"/>
              </a:rPr>
              <a:t>Rachel Applegate</a:t>
            </a:r>
          </a:p>
        </p:txBody>
      </p:sp>
      <p:sp>
        <p:nvSpPr>
          <p:cNvPr id="14" name="TextBox 13">
            <a:extLst>
              <a:ext uri="{FF2B5EF4-FFF2-40B4-BE49-F238E27FC236}">
                <a16:creationId xmlns:a16="http://schemas.microsoft.com/office/drawing/2014/main" id="{B6CAA321-327B-A867-A31D-D423D229D16E}"/>
              </a:ext>
            </a:extLst>
          </p:cNvPr>
          <p:cNvSpPr txBox="1"/>
          <p:nvPr/>
        </p:nvSpPr>
        <p:spPr>
          <a:xfrm>
            <a:off x="6587131" y="3126140"/>
            <a:ext cx="2499798" cy="738664"/>
          </a:xfrm>
          <a:prstGeom prst="rect">
            <a:avLst/>
          </a:prstGeom>
          <a:noFill/>
        </p:spPr>
        <p:txBody>
          <a:bodyPr wrap="square" lIns="91440" tIns="45720" rIns="91440" bIns="45720" rtlCol="0" anchor="t">
            <a:spAutoFit/>
          </a:bodyPr>
          <a:lstStyle/>
          <a:p>
            <a:r>
              <a:rPr lang="en-GB" sz="1400">
                <a:solidFill>
                  <a:schemeClr val="bg1"/>
                </a:solidFill>
                <a:cs typeface="Arial"/>
              </a:rPr>
              <a:t>Please visit Learning &amp; Teaching Hub Past Events for a recording.</a:t>
            </a:r>
          </a:p>
        </p:txBody>
      </p:sp>
      <p:sp>
        <p:nvSpPr>
          <p:cNvPr id="16" name="TextBox 15">
            <a:extLst>
              <a:ext uri="{FF2B5EF4-FFF2-40B4-BE49-F238E27FC236}">
                <a16:creationId xmlns:a16="http://schemas.microsoft.com/office/drawing/2014/main" id="{9FBBFC24-5540-CF9A-C91E-347F22D600D9}"/>
              </a:ext>
            </a:extLst>
          </p:cNvPr>
          <p:cNvSpPr txBox="1"/>
          <p:nvPr/>
        </p:nvSpPr>
        <p:spPr>
          <a:xfrm>
            <a:off x="6560237" y="3991479"/>
            <a:ext cx="2208450" cy="307777"/>
          </a:xfrm>
          <a:prstGeom prst="rect">
            <a:avLst/>
          </a:prstGeom>
          <a:noFill/>
        </p:spPr>
        <p:txBody>
          <a:bodyPr wrap="square">
            <a:spAutoFit/>
          </a:bodyPr>
          <a:lstStyle/>
          <a:p>
            <a:r>
              <a:rPr lang="en-GB" sz="1400">
                <a:solidFill>
                  <a:schemeClr val="bg1"/>
                </a:solidFill>
              </a:rPr>
              <a:t>tel@bath.ac.uk</a:t>
            </a:r>
          </a:p>
        </p:txBody>
      </p:sp>
      <p:pic>
        <p:nvPicPr>
          <p:cNvPr id="6" name="Picture 5">
            <a:extLst>
              <a:ext uri="{FF2B5EF4-FFF2-40B4-BE49-F238E27FC236}">
                <a16:creationId xmlns:a16="http://schemas.microsoft.com/office/drawing/2014/main" id="{72E5CBC6-A3F9-AB84-AC16-07BD175B5E49}"/>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34298" y="4227658"/>
            <a:ext cx="885772" cy="885772"/>
          </a:xfrm>
          <a:prstGeom prst="rect">
            <a:avLst/>
          </a:prstGeom>
        </p:spPr>
      </p:pic>
      <p:sp>
        <p:nvSpPr>
          <p:cNvPr id="17" name="TextBox 16">
            <a:extLst>
              <a:ext uri="{FF2B5EF4-FFF2-40B4-BE49-F238E27FC236}">
                <a16:creationId xmlns:a16="http://schemas.microsoft.com/office/drawing/2014/main" id="{E824936B-DAE7-AA74-A7D4-C64EDE72A9C7}"/>
              </a:ext>
            </a:extLst>
          </p:cNvPr>
          <p:cNvSpPr txBox="1"/>
          <p:nvPr/>
        </p:nvSpPr>
        <p:spPr>
          <a:xfrm>
            <a:off x="6587131" y="4533856"/>
            <a:ext cx="2318033" cy="307777"/>
          </a:xfrm>
          <a:prstGeom prst="rect">
            <a:avLst/>
          </a:prstGeom>
          <a:noFill/>
        </p:spPr>
        <p:txBody>
          <a:bodyPr wrap="square">
            <a:spAutoFit/>
          </a:bodyPr>
          <a:lstStyle/>
          <a:p>
            <a:r>
              <a:rPr lang="en-GB" sz="1400">
                <a:solidFill>
                  <a:schemeClr val="bg1"/>
                </a:solidFill>
              </a:rPr>
              <a:t>teachinghub.bath.ac.uk</a:t>
            </a:r>
          </a:p>
        </p:txBody>
      </p:sp>
      <p:pic>
        <p:nvPicPr>
          <p:cNvPr id="10" name="Picture 9" descr="Lynn Cheong-White with an owl">
            <a:extLst>
              <a:ext uri="{FF2B5EF4-FFF2-40B4-BE49-F238E27FC236}">
                <a16:creationId xmlns:a16="http://schemas.microsoft.com/office/drawing/2014/main" id="{1944E4A4-8310-935B-7D50-C958DB15FC3C}"/>
              </a:ext>
            </a:extLst>
          </p:cNvPr>
          <p:cNvPicPr>
            <a:picLocks noChangeAspect="1"/>
          </p:cNvPicPr>
          <p:nvPr/>
        </p:nvPicPr>
        <p:blipFill>
          <a:blip r:embed="rId8"/>
          <a:stretch>
            <a:fillRect/>
          </a:stretch>
        </p:blipFill>
        <p:spPr>
          <a:xfrm>
            <a:off x="172831" y="3304126"/>
            <a:ext cx="808707" cy="808707"/>
          </a:xfrm>
          <a:prstGeom prst="rect">
            <a:avLst/>
          </a:prstGeom>
        </p:spPr>
      </p:pic>
    </p:spTree>
    <p:custDataLst>
      <p:tags r:id="rId1"/>
    </p:custDataLst>
    <p:extLst>
      <p:ext uri="{BB962C8B-B14F-4D97-AF65-F5344CB8AC3E}">
        <p14:creationId xmlns:p14="http://schemas.microsoft.com/office/powerpoint/2010/main" val="1736384661"/>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AE2E1-5BEE-D623-E4FA-7F1A3BD34F72}"/>
              </a:ext>
            </a:extLst>
          </p:cNvPr>
          <p:cNvSpPr>
            <a:spLocks noGrp="1"/>
          </p:cNvSpPr>
          <p:nvPr>
            <p:ph type="title"/>
          </p:nvPr>
        </p:nvSpPr>
        <p:spPr/>
        <p:txBody>
          <a:bodyPr/>
          <a:lstStyle/>
          <a:p>
            <a:r>
              <a:rPr lang="en-GB"/>
              <a:t>Session Overview</a:t>
            </a:r>
          </a:p>
        </p:txBody>
      </p:sp>
      <p:sp>
        <p:nvSpPr>
          <p:cNvPr id="3" name="Content Placeholder 2">
            <a:extLst>
              <a:ext uri="{FF2B5EF4-FFF2-40B4-BE49-F238E27FC236}">
                <a16:creationId xmlns:a16="http://schemas.microsoft.com/office/drawing/2014/main" id="{A01C02E8-E3F8-C2B7-8211-A1A62AF43BB4}"/>
              </a:ext>
            </a:extLst>
          </p:cNvPr>
          <p:cNvSpPr>
            <a:spLocks noGrp="1"/>
          </p:cNvSpPr>
          <p:nvPr>
            <p:ph idx="1"/>
          </p:nvPr>
        </p:nvSpPr>
        <p:spPr>
          <a:xfrm>
            <a:off x="457199" y="1030076"/>
            <a:ext cx="8229600" cy="4033778"/>
          </a:xfrm>
        </p:spPr>
        <p:txBody>
          <a:bodyPr vert="horz" lIns="91440" tIns="45720" rIns="91440" bIns="45720" rtlCol="0" anchor="t">
            <a:normAutofit fontScale="85000" lnSpcReduction="10000"/>
          </a:bodyPr>
          <a:lstStyle/>
          <a:p>
            <a:r>
              <a:rPr lang="en-GB" dirty="0"/>
              <a:t>What are groups and groupings?</a:t>
            </a:r>
          </a:p>
          <a:p>
            <a:pPr marL="457200" lvl="1" indent="0">
              <a:buNone/>
            </a:pPr>
            <a:endParaRPr lang="en-GB" dirty="0"/>
          </a:p>
          <a:p>
            <a:r>
              <a:rPr lang="en-GB" dirty="0"/>
              <a:t>Setting up Groups</a:t>
            </a:r>
          </a:p>
          <a:p>
            <a:pPr marL="0" indent="0">
              <a:buNone/>
            </a:pPr>
            <a:endParaRPr lang="en-GB" dirty="0"/>
          </a:p>
          <a:p>
            <a:r>
              <a:rPr lang="en-GB" dirty="0"/>
              <a:t>Setting up Groupings</a:t>
            </a:r>
          </a:p>
          <a:p>
            <a:pPr marL="0" indent="0">
              <a:buNone/>
            </a:pPr>
            <a:endParaRPr lang="en-GB" dirty="0"/>
          </a:p>
          <a:p>
            <a:r>
              <a:rPr lang="en-GB" dirty="0"/>
              <a:t>Removing and moving participants from Groups</a:t>
            </a:r>
          </a:p>
          <a:p>
            <a:endParaRPr lang="en-GB" dirty="0"/>
          </a:p>
          <a:p>
            <a:r>
              <a:rPr lang="en-GB" dirty="0"/>
              <a:t>Removing groups from groupings</a:t>
            </a:r>
          </a:p>
          <a:p>
            <a:endParaRPr lang="en-GB" dirty="0"/>
          </a:p>
          <a:p>
            <a:endParaRPr lang="en-GB" dirty="0"/>
          </a:p>
        </p:txBody>
      </p:sp>
    </p:spTree>
    <p:custDataLst>
      <p:tags r:id="rId1"/>
    </p:custDataLst>
    <p:extLst>
      <p:ext uri="{BB962C8B-B14F-4D97-AF65-F5344CB8AC3E}">
        <p14:creationId xmlns:p14="http://schemas.microsoft.com/office/powerpoint/2010/main" val="583793065"/>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0BBE87-F7F3-4467-19B0-01D71EE666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9CA9B2-DD09-D34B-AB6E-88F8E2CAFAD0}"/>
              </a:ext>
              <a:ext uri="{C183D7F6-B498-43B3-948B-1728B52AA6E4}">
                <adec:decorative xmlns:adec="http://schemas.microsoft.com/office/drawing/2017/decorative" val="0"/>
              </a:ext>
            </a:extLst>
          </p:cNvPr>
          <p:cNvSpPr>
            <a:spLocks noGrp="1"/>
          </p:cNvSpPr>
          <p:nvPr>
            <p:ph type="title"/>
          </p:nvPr>
        </p:nvSpPr>
        <p:spPr/>
        <p:txBody>
          <a:bodyPr>
            <a:normAutofit/>
          </a:bodyPr>
          <a:lstStyle/>
          <a:p>
            <a:r>
              <a:rPr lang="en-GB" dirty="0"/>
              <a:t>What is a group?</a:t>
            </a:r>
          </a:p>
        </p:txBody>
      </p:sp>
      <p:sp>
        <p:nvSpPr>
          <p:cNvPr id="27" name="TextBox 26">
            <a:extLst>
              <a:ext uri="{FF2B5EF4-FFF2-40B4-BE49-F238E27FC236}">
                <a16:creationId xmlns:a16="http://schemas.microsoft.com/office/drawing/2014/main" id="{C9FD7CBE-D0C5-C03C-A5AA-A9466612E36F}"/>
              </a:ext>
            </a:extLst>
          </p:cNvPr>
          <p:cNvSpPr txBox="1"/>
          <p:nvPr/>
        </p:nvSpPr>
        <p:spPr>
          <a:xfrm>
            <a:off x="3365156" y="1411411"/>
            <a:ext cx="5661079" cy="3108543"/>
          </a:xfrm>
          <a:prstGeom prst="rect">
            <a:avLst/>
          </a:prstGeom>
          <a:noFill/>
        </p:spPr>
        <p:txBody>
          <a:bodyPr wrap="square">
            <a:spAutoFit/>
          </a:bodyPr>
          <a:lstStyle/>
          <a:p>
            <a:r>
              <a:rPr lang="en-GB" sz="2800" dirty="0">
                <a:solidFill>
                  <a:srgbClr val="000000"/>
                </a:solidFill>
                <a:latin typeface="Roboto" panose="02000000000000000000" pitchFamily="2" charset="0"/>
              </a:rPr>
              <a:t>A group is a collection of students.</a:t>
            </a:r>
          </a:p>
          <a:p>
            <a:endParaRPr lang="en-GB" sz="2800" dirty="0">
              <a:solidFill>
                <a:srgbClr val="000000"/>
              </a:solidFill>
              <a:latin typeface="Roboto" panose="02000000000000000000" pitchFamily="2" charset="0"/>
            </a:endParaRPr>
          </a:p>
          <a:p>
            <a:r>
              <a:rPr lang="en-GB" sz="2800" dirty="0">
                <a:solidFill>
                  <a:srgbClr val="000000"/>
                </a:solidFill>
                <a:latin typeface="Roboto" panose="02000000000000000000" pitchFamily="2" charset="0"/>
              </a:rPr>
              <a:t>Usually this is created for group activities where grades are shared amongst members, or to allow / restrict access to materials to certain students.</a:t>
            </a:r>
            <a:endParaRPr lang="en-GB" sz="2800" dirty="0"/>
          </a:p>
        </p:txBody>
      </p:sp>
      <p:sp>
        <p:nvSpPr>
          <p:cNvPr id="5" name="TextBox 4">
            <a:extLst>
              <a:ext uri="{FF2B5EF4-FFF2-40B4-BE49-F238E27FC236}">
                <a16:creationId xmlns:a16="http://schemas.microsoft.com/office/drawing/2014/main" id="{F5FAD2CC-A5E5-A5D8-837F-0B5A541D2B9B}"/>
              </a:ext>
              <a:ext uri="{C183D7F6-B498-43B3-948B-1728B52AA6E4}">
                <adec:decorative xmlns:adec="http://schemas.microsoft.com/office/drawing/2017/decorative" val="1"/>
              </a:ext>
            </a:extLst>
          </p:cNvPr>
          <p:cNvSpPr txBox="1"/>
          <p:nvPr/>
        </p:nvSpPr>
        <p:spPr>
          <a:xfrm>
            <a:off x="1051681" y="2339442"/>
            <a:ext cx="1018227" cy="369332"/>
          </a:xfrm>
          <a:prstGeom prst="rect">
            <a:avLst/>
          </a:prstGeom>
          <a:solidFill>
            <a:schemeClr val="accent4">
              <a:lumMod val="60000"/>
              <a:lumOff val="40000"/>
            </a:schemeClr>
          </a:solidFill>
          <a:ln>
            <a:solidFill>
              <a:schemeClr val="tx1"/>
            </a:solidFill>
          </a:ln>
        </p:spPr>
        <p:txBody>
          <a:bodyPr wrap="none" rtlCol="0">
            <a:spAutoFit/>
          </a:bodyPr>
          <a:lstStyle/>
          <a:p>
            <a:r>
              <a:rPr lang="en-GB"/>
              <a:t>Group 1</a:t>
            </a:r>
          </a:p>
        </p:txBody>
      </p:sp>
      <p:pic>
        <p:nvPicPr>
          <p:cNvPr id="9" name="Picture 8">
            <a:extLst>
              <a:ext uri="{FF2B5EF4-FFF2-40B4-BE49-F238E27FC236}">
                <a16:creationId xmlns:a16="http://schemas.microsoft.com/office/drawing/2014/main" id="{9BBE5F84-57B9-320A-0365-107911C516B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66999" y="1061482"/>
            <a:ext cx="893795" cy="1264208"/>
          </a:xfrm>
          <a:prstGeom prst="rect">
            <a:avLst/>
          </a:prstGeom>
        </p:spPr>
      </p:pic>
      <p:pic>
        <p:nvPicPr>
          <p:cNvPr id="11" name="Picture 10">
            <a:extLst>
              <a:ext uri="{FF2B5EF4-FFF2-40B4-BE49-F238E27FC236}">
                <a16:creationId xmlns:a16="http://schemas.microsoft.com/office/drawing/2014/main" id="{8CE5C002-FE5A-5B46-2FF0-24588EAA2889}"/>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99090" y="1061482"/>
            <a:ext cx="893795" cy="1264208"/>
          </a:xfrm>
          <a:prstGeom prst="rect">
            <a:avLst/>
          </a:prstGeom>
        </p:spPr>
      </p:pic>
      <p:sp>
        <p:nvSpPr>
          <p:cNvPr id="13" name="TextBox 12">
            <a:extLst>
              <a:ext uri="{FF2B5EF4-FFF2-40B4-BE49-F238E27FC236}">
                <a16:creationId xmlns:a16="http://schemas.microsoft.com/office/drawing/2014/main" id="{C23555FF-0C38-7588-18EC-1A354167B143}"/>
              </a:ext>
              <a:ext uri="{C183D7F6-B498-43B3-948B-1728B52AA6E4}">
                <adec:decorative xmlns:adec="http://schemas.microsoft.com/office/drawing/2017/decorative" val="1"/>
              </a:ext>
            </a:extLst>
          </p:cNvPr>
          <p:cNvSpPr txBox="1"/>
          <p:nvPr/>
        </p:nvSpPr>
        <p:spPr>
          <a:xfrm>
            <a:off x="1035606" y="4223658"/>
            <a:ext cx="1018227" cy="369332"/>
          </a:xfrm>
          <a:prstGeom prst="rect">
            <a:avLst/>
          </a:prstGeom>
          <a:solidFill>
            <a:srgbClr val="AE5191"/>
          </a:solidFill>
          <a:ln>
            <a:solidFill>
              <a:schemeClr val="tx1"/>
            </a:solidFill>
          </a:ln>
        </p:spPr>
        <p:txBody>
          <a:bodyPr wrap="none" rtlCol="0">
            <a:spAutoFit/>
          </a:bodyPr>
          <a:lstStyle/>
          <a:p>
            <a:r>
              <a:rPr lang="en-GB"/>
              <a:t>Group 2</a:t>
            </a:r>
          </a:p>
        </p:txBody>
      </p:sp>
      <p:pic>
        <p:nvPicPr>
          <p:cNvPr id="15" name="Picture 14">
            <a:extLst>
              <a:ext uri="{FF2B5EF4-FFF2-40B4-BE49-F238E27FC236}">
                <a16:creationId xmlns:a16="http://schemas.microsoft.com/office/drawing/2014/main" id="{E8AB5B6C-5180-8453-F770-035C9F175AD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334850" y="2926850"/>
            <a:ext cx="893794" cy="1264207"/>
          </a:xfrm>
          <a:prstGeom prst="rect">
            <a:avLst/>
          </a:prstGeom>
        </p:spPr>
      </p:pic>
      <p:pic>
        <p:nvPicPr>
          <p:cNvPr id="17" name="Picture 16">
            <a:extLst>
              <a:ext uri="{FF2B5EF4-FFF2-40B4-BE49-F238E27FC236}">
                <a16:creationId xmlns:a16="http://schemas.microsoft.com/office/drawing/2014/main" id="{8B64CA07-6B25-6754-11D4-C7D8DA1DEEE9}"/>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887951" y="2926848"/>
            <a:ext cx="893796" cy="1264209"/>
          </a:xfrm>
          <a:prstGeom prst="rect">
            <a:avLst/>
          </a:prstGeom>
        </p:spPr>
      </p:pic>
    </p:spTree>
    <p:custDataLst>
      <p:tags r:id="rId1"/>
    </p:custDataLst>
    <p:extLst>
      <p:ext uri="{BB962C8B-B14F-4D97-AF65-F5344CB8AC3E}">
        <p14:creationId xmlns:p14="http://schemas.microsoft.com/office/powerpoint/2010/main" val="4059529356"/>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 uri="{C183D7F6-B498-43B3-948B-1728B52AA6E4}">
                <adec:decorative xmlns:adec="http://schemas.microsoft.com/office/drawing/2017/decorative" val="0"/>
              </a:ext>
            </a:extLst>
          </p:cNvPr>
          <p:cNvSpPr>
            <a:spLocks noGrp="1"/>
          </p:cNvSpPr>
          <p:nvPr>
            <p:ph type="title"/>
          </p:nvPr>
        </p:nvSpPr>
        <p:spPr/>
        <p:txBody>
          <a:bodyPr>
            <a:normAutofit/>
          </a:bodyPr>
          <a:lstStyle/>
          <a:p>
            <a:r>
              <a:rPr lang="en-GB" dirty="0"/>
              <a:t>What is a grouping?</a:t>
            </a:r>
          </a:p>
        </p:txBody>
      </p:sp>
      <p:sp>
        <p:nvSpPr>
          <p:cNvPr id="27" name="TextBox 26">
            <a:extLst>
              <a:ext uri="{FF2B5EF4-FFF2-40B4-BE49-F238E27FC236}">
                <a16:creationId xmlns:a16="http://schemas.microsoft.com/office/drawing/2014/main" id="{E40C4073-BF3B-4BC9-2494-5BD6DCE02C3F}"/>
              </a:ext>
            </a:extLst>
          </p:cNvPr>
          <p:cNvSpPr txBox="1"/>
          <p:nvPr/>
        </p:nvSpPr>
        <p:spPr>
          <a:xfrm>
            <a:off x="4572000" y="1473587"/>
            <a:ext cx="4238736" cy="3108543"/>
          </a:xfrm>
          <a:prstGeom prst="rect">
            <a:avLst/>
          </a:prstGeom>
          <a:noFill/>
        </p:spPr>
        <p:txBody>
          <a:bodyPr wrap="square">
            <a:spAutoFit/>
          </a:bodyPr>
          <a:lstStyle/>
          <a:p>
            <a:r>
              <a:rPr lang="en-GB" sz="2800" b="0" i="0" dirty="0">
                <a:solidFill>
                  <a:srgbClr val="000000"/>
                </a:solidFill>
                <a:effectLst/>
                <a:latin typeface="Roboto" panose="02000000000000000000" pitchFamily="2" charset="0"/>
              </a:rPr>
              <a:t>A grouping is a collection of groups within your Moodle space. </a:t>
            </a:r>
          </a:p>
          <a:p>
            <a:endParaRPr lang="en-GB" sz="2800" dirty="0">
              <a:solidFill>
                <a:srgbClr val="000000"/>
              </a:solidFill>
              <a:latin typeface="Roboto" panose="02000000000000000000" pitchFamily="2" charset="0"/>
            </a:endParaRPr>
          </a:p>
          <a:p>
            <a:r>
              <a:rPr lang="en-GB" sz="2800" dirty="0">
                <a:solidFill>
                  <a:srgbClr val="000000"/>
                </a:solidFill>
                <a:latin typeface="Roboto" panose="02000000000000000000" pitchFamily="2" charset="0"/>
              </a:rPr>
              <a:t>Using groupings allows you to direct tasks to a set of groups.</a:t>
            </a:r>
            <a:endParaRPr lang="en-GB" sz="2800" dirty="0"/>
          </a:p>
        </p:txBody>
      </p:sp>
      <p:sp>
        <p:nvSpPr>
          <p:cNvPr id="4" name="TextBox 3">
            <a:extLst>
              <a:ext uri="{FF2B5EF4-FFF2-40B4-BE49-F238E27FC236}">
                <a16:creationId xmlns:a16="http://schemas.microsoft.com/office/drawing/2014/main" id="{BCFD6051-D03C-9436-BD75-A037318F36F4}"/>
              </a:ext>
              <a:ext uri="{C183D7F6-B498-43B3-948B-1728B52AA6E4}">
                <adec:decorative xmlns:adec="http://schemas.microsoft.com/office/drawing/2017/decorative" val="1"/>
              </a:ext>
            </a:extLst>
          </p:cNvPr>
          <p:cNvSpPr txBox="1"/>
          <p:nvPr/>
        </p:nvSpPr>
        <p:spPr>
          <a:xfrm>
            <a:off x="610810" y="2328582"/>
            <a:ext cx="1054451" cy="369332"/>
          </a:xfrm>
          <a:prstGeom prst="rect">
            <a:avLst/>
          </a:prstGeom>
          <a:solidFill>
            <a:schemeClr val="accent4">
              <a:lumMod val="60000"/>
              <a:lumOff val="40000"/>
            </a:schemeClr>
          </a:solidFill>
          <a:ln>
            <a:solidFill>
              <a:schemeClr val="tx1"/>
            </a:solidFill>
          </a:ln>
        </p:spPr>
        <p:txBody>
          <a:bodyPr wrap="square" rtlCol="0">
            <a:spAutoFit/>
          </a:bodyPr>
          <a:lstStyle/>
          <a:p>
            <a:r>
              <a:rPr lang="en-GB"/>
              <a:t>Group 1</a:t>
            </a:r>
          </a:p>
        </p:txBody>
      </p:sp>
      <p:pic>
        <p:nvPicPr>
          <p:cNvPr id="6" name="Picture 5">
            <a:extLst>
              <a:ext uri="{FF2B5EF4-FFF2-40B4-BE49-F238E27FC236}">
                <a16:creationId xmlns:a16="http://schemas.microsoft.com/office/drawing/2014/main" id="{19ABF977-641B-8BDB-E1FA-BE7AD283DC4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26128" y="1057970"/>
            <a:ext cx="925592" cy="1218734"/>
          </a:xfrm>
          <a:prstGeom prst="rect">
            <a:avLst/>
          </a:prstGeom>
        </p:spPr>
      </p:pic>
      <p:pic>
        <p:nvPicPr>
          <p:cNvPr id="8" name="Picture 7">
            <a:extLst>
              <a:ext uri="{FF2B5EF4-FFF2-40B4-BE49-F238E27FC236}">
                <a16:creationId xmlns:a16="http://schemas.microsoft.com/office/drawing/2014/main" id="{D982107B-7C2F-9909-6CE0-44308E52ABE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58219" y="1057970"/>
            <a:ext cx="925592" cy="1218734"/>
          </a:xfrm>
          <a:prstGeom prst="rect">
            <a:avLst/>
          </a:prstGeom>
        </p:spPr>
      </p:pic>
      <p:sp>
        <p:nvSpPr>
          <p:cNvPr id="10" name="TextBox 9">
            <a:extLst>
              <a:ext uri="{FF2B5EF4-FFF2-40B4-BE49-F238E27FC236}">
                <a16:creationId xmlns:a16="http://schemas.microsoft.com/office/drawing/2014/main" id="{19F9FEE8-2D52-D8CF-C71D-3C6290AD717B}"/>
              </a:ext>
              <a:ext uri="{C183D7F6-B498-43B3-948B-1728B52AA6E4}">
                <adec:decorative xmlns:adec="http://schemas.microsoft.com/office/drawing/2017/decorative" val="1"/>
              </a:ext>
            </a:extLst>
          </p:cNvPr>
          <p:cNvSpPr txBox="1"/>
          <p:nvPr/>
        </p:nvSpPr>
        <p:spPr>
          <a:xfrm>
            <a:off x="594735" y="4212798"/>
            <a:ext cx="1054451" cy="369332"/>
          </a:xfrm>
          <a:prstGeom prst="rect">
            <a:avLst/>
          </a:prstGeom>
          <a:solidFill>
            <a:srgbClr val="AE5191"/>
          </a:solidFill>
          <a:ln>
            <a:solidFill>
              <a:schemeClr val="tx1"/>
            </a:solidFill>
          </a:ln>
        </p:spPr>
        <p:txBody>
          <a:bodyPr wrap="square" rtlCol="0">
            <a:spAutoFit/>
          </a:bodyPr>
          <a:lstStyle/>
          <a:p>
            <a:r>
              <a:rPr lang="en-GB"/>
              <a:t>Group 2</a:t>
            </a:r>
          </a:p>
        </p:txBody>
      </p:sp>
      <p:pic>
        <p:nvPicPr>
          <p:cNvPr id="14" name="Picture 13">
            <a:extLst>
              <a:ext uri="{FF2B5EF4-FFF2-40B4-BE49-F238E27FC236}">
                <a16:creationId xmlns:a16="http://schemas.microsoft.com/office/drawing/2014/main" id="{46B0477F-BD57-F7D4-2596-F0411E3EF33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93978" y="2923338"/>
            <a:ext cx="925591" cy="1218733"/>
          </a:xfrm>
          <a:prstGeom prst="rect">
            <a:avLst/>
          </a:prstGeom>
        </p:spPr>
      </p:pic>
      <p:pic>
        <p:nvPicPr>
          <p:cNvPr id="12" name="Picture 11">
            <a:extLst>
              <a:ext uri="{FF2B5EF4-FFF2-40B4-BE49-F238E27FC236}">
                <a16:creationId xmlns:a16="http://schemas.microsoft.com/office/drawing/2014/main" id="{ECBF89AC-F18E-EE67-81E2-E02DD757311A}"/>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447079" y="2923336"/>
            <a:ext cx="925593" cy="1218735"/>
          </a:xfrm>
          <a:prstGeom prst="rect">
            <a:avLst/>
          </a:prstGeom>
        </p:spPr>
      </p:pic>
      <p:sp>
        <p:nvSpPr>
          <p:cNvPr id="3" name="Right Brace 2">
            <a:extLst>
              <a:ext uri="{FF2B5EF4-FFF2-40B4-BE49-F238E27FC236}">
                <a16:creationId xmlns:a16="http://schemas.microsoft.com/office/drawing/2014/main" id="{55E87EC5-DFD1-84F3-3E22-ABF76CD95A2E}"/>
              </a:ext>
              <a:ext uri="{C183D7F6-B498-43B3-948B-1728B52AA6E4}">
                <adec:decorative xmlns:adec="http://schemas.microsoft.com/office/drawing/2017/decorative" val="1"/>
              </a:ext>
            </a:extLst>
          </p:cNvPr>
          <p:cNvSpPr/>
          <p:nvPr/>
        </p:nvSpPr>
        <p:spPr>
          <a:xfrm>
            <a:off x="1819569" y="1057970"/>
            <a:ext cx="793002" cy="3677316"/>
          </a:xfrm>
          <a:prstGeom prst="righ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n-GB"/>
          </a:p>
        </p:txBody>
      </p:sp>
      <p:sp>
        <p:nvSpPr>
          <p:cNvPr id="5" name="Oval 4">
            <a:extLst>
              <a:ext uri="{FF2B5EF4-FFF2-40B4-BE49-F238E27FC236}">
                <a16:creationId xmlns:a16="http://schemas.microsoft.com/office/drawing/2014/main" id="{FB680563-5FDB-E268-072F-3F33EAF1169C}"/>
              </a:ext>
            </a:extLst>
          </p:cNvPr>
          <p:cNvSpPr/>
          <p:nvPr/>
        </p:nvSpPr>
        <p:spPr>
          <a:xfrm>
            <a:off x="2702565" y="2181266"/>
            <a:ext cx="1606893" cy="1484139"/>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GB" dirty="0"/>
              <a:t>Grouping</a:t>
            </a:r>
          </a:p>
        </p:txBody>
      </p:sp>
    </p:spTree>
    <p:custDataLst>
      <p:tags r:id="rId1"/>
    </p:custDataLst>
    <p:extLst>
      <p:ext uri="{BB962C8B-B14F-4D97-AF65-F5344CB8AC3E}">
        <p14:creationId xmlns:p14="http://schemas.microsoft.com/office/powerpoint/2010/main" val="170908950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A44AA719-2DF8-B3B9-A7A1-F4B8EEA3EEF6}"/>
              </a:ext>
              <a:ext uri="{C183D7F6-B498-43B3-948B-1728B52AA6E4}">
                <adec:decorative xmlns:adec="http://schemas.microsoft.com/office/drawing/2017/decorative" val="0"/>
              </a:ext>
            </a:extLst>
          </p:cNvPr>
          <p:cNvSpPr txBox="1">
            <a:spLocks noGrp="1"/>
          </p:cNvSpPr>
          <p:nvPr>
            <p:ph type="title" idx="4294967295"/>
          </p:nvPr>
        </p:nvSpPr>
        <p:spPr>
          <a:xfrm>
            <a:off x="2381044" y="62200"/>
            <a:ext cx="6458155" cy="8572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ctr" defTabSz="457200" rtl="0" eaLnBrk="1" latinLnBrk="0" hangingPunct="1">
              <a:spcBef>
                <a:spcPct val="0"/>
              </a:spcBef>
              <a:buNone/>
              <a:defRPr sz="3600" kern="1200">
                <a:solidFill>
                  <a:srgbClr val="FFFFFF"/>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GB" sz="3600" b="0" i="0" u="none" strike="noStrike" kern="1200" cap="none" spc="0" normalizeH="0" baseline="0" noProof="0">
                <a:ln>
                  <a:noFill/>
                </a:ln>
                <a:solidFill>
                  <a:srgbClr val="FFFFFF"/>
                </a:solidFill>
                <a:effectLst/>
                <a:uLnTx/>
                <a:uFillTx/>
                <a:latin typeface="+mj-lt"/>
                <a:ea typeface="+mj-ea"/>
                <a:cs typeface="+mj-cs"/>
              </a:rPr>
              <a:t>What are Groups &amp; Groupings? Infographic </a:t>
            </a:r>
          </a:p>
        </p:txBody>
      </p:sp>
      <p:pic>
        <p:nvPicPr>
          <p:cNvPr id="4" name="Picture 3" descr="Infographic depicticing a cohort being split into two groups and those groups being put into a grouping.">
            <a:extLst>
              <a:ext uri="{FF2B5EF4-FFF2-40B4-BE49-F238E27FC236}">
                <a16:creationId xmlns:a16="http://schemas.microsoft.com/office/drawing/2014/main" id="{6D6BE364-1E79-A70F-D7F1-1AFF4E2021EB}"/>
              </a:ext>
              <a:ext uri="{C183D7F6-B498-43B3-948B-1728B52AA6E4}">
                <adec:decorative xmlns:adec="http://schemas.microsoft.com/office/drawing/2017/decorative" val="0"/>
              </a:ext>
            </a:extLst>
          </p:cNvPr>
          <p:cNvPicPr>
            <a:picLocks noChangeAspect="1"/>
          </p:cNvPicPr>
          <p:nvPr/>
        </p:nvPicPr>
        <p:blipFill>
          <a:blip r:embed="rId4"/>
          <a:stretch>
            <a:fillRect/>
          </a:stretch>
        </p:blipFill>
        <p:spPr>
          <a:xfrm>
            <a:off x="783728" y="2060244"/>
            <a:ext cx="467909" cy="661823"/>
          </a:xfrm>
          <a:prstGeom prst="rect">
            <a:avLst/>
          </a:prstGeom>
        </p:spPr>
      </p:pic>
      <p:sp>
        <p:nvSpPr>
          <p:cNvPr id="3" name="TextBox 2">
            <a:extLst>
              <a:ext uri="{FF2B5EF4-FFF2-40B4-BE49-F238E27FC236}">
                <a16:creationId xmlns:a16="http://schemas.microsoft.com/office/drawing/2014/main" id="{59017DE0-89B8-1D74-15FE-3467734854DF}"/>
              </a:ext>
              <a:ext uri="{C183D7F6-B498-43B3-948B-1728B52AA6E4}">
                <adec:decorative xmlns:adec="http://schemas.microsoft.com/office/drawing/2017/decorative" val="1"/>
              </a:ext>
            </a:extLst>
          </p:cNvPr>
          <p:cNvSpPr txBox="1"/>
          <p:nvPr/>
        </p:nvSpPr>
        <p:spPr>
          <a:xfrm>
            <a:off x="233410" y="3470778"/>
            <a:ext cx="1095172" cy="369332"/>
          </a:xfrm>
          <a:prstGeom prst="rect">
            <a:avLst/>
          </a:prstGeom>
          <a:solidFill>
            <a:srgbClr val="FFC000"/>
          </a:solidFill>
          <a:ln>
            <a:solidFill>
              <a:schemeClr val="tx1"/>
            </a:solidFill>
          </a:ln>
        </p:spPr>
        <p:txBody>
          <a:bodyPr wrap="none" rtlCol="0">
            <a:spAutoFit/>
          </a:bodyPr>
          <a:lstStyle/>
          <a:p>
            <a:r>
              <a:rPr lang="en-GB" dirty="0"/>
              <a:t>Students</a:t>
            </a:r>
          </a:p>
        </p:txBody>
      </p:sp>
      <p:pic>
        <p:nvPicPr>
          <p:cNvPr id="5" name="Picture 4">
            <a:extLst>
              <a:ext uri="{FF2B5EF4-FFF2-40B4-BE49-F238E27FC236}">
                <a16:creationId xmlns:a16="http://schemas.microsoft.com/office/drawing/2014/main" id="{58FC46B7-1F75-C4D8-918D-30A1C9B23C4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315819" y="2722068"/>
            <a:ext cx="467909" cy="661823"/>
          </a:xfrm>
          <a:prstGeom prst="rect">
            <a:avLst/>
          </a:prstGeom>
        </p:spPr>
      </p:pic>
      <p:pic>
        <p:nvPicPr>
          <p:cNvPr id="6" name="Picture 5">
            <a:extLst>
              <a:ext uri="{FF2B5EF4-FFF2-40B4-BE49-F238E27FC236}">
                <a16:creationId xmlns:a16="http://schemas.microsoft.com/office/drawing/2014/main" id="{4F37BB6A-D53C-B713-1965-90DF593B66E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15819" y="2060244"/>
            <a:ext cx="467909" cy="661823"/>
          </a:xfrm>
          <a:prstGeom prst="rect">
            <a:avLst/>
          </a:prstGeom>
        </p:spPr>
      </p:pic>
      <p:pic>
        <p:nvPicPr>
          <p:cNvPr id="7" name="Picture 6">
            <a:extLst>
              <a:ext uri="{FF2B5EF4-FFF2-40B4-BE49-F238E27FC236}">
                <a16:creationId xmlns:a16="http://schemas.microsoft.com/office/drawing/2014/main" id="{6A3A735F-3F9C-63E1-4761-CB3FEC9088EC}"/>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83729" y="2722067"/>
            <a:ext cx="467908" cy="661822"/>
          </a:xfrm>
          <a:prstGeom prst="rect">
            <a:avLst/>
          </a:prstGeom>
        </p:spPr>
      </p:pic>
      <p:sp>
        <p:nvSpPr>
          <p:cNvPr id="17" name="Arrow: Right 16">
            <a:extLst>
              <a:ext uri="{FF2B5EF4-FFF2-40B4-BE49-F238E27FC236}">
                <a16:creationId xmlns:a16="http://schemas.microsoft.com/office/drawing/2014/main" id="{0164E464-35EF-B8D4-448E-E1ACCC16CDC0}"/>
              </a:ext>
              <a:ext uri="{C183D7F6-B498-43B3-948B-1728B52AA6E4}">
                <adec:decorative xmlns:adec="http://schemas.microsoft.com/office/drawing/2017/decorative" val="1"/>
              </a:ext>
            </a:extLst>
          </p:cNvPr>
          <p:cNvSpPr/>
          <p:nvPr/>
        </p:nvSpPr>
        <p:spPr>
          <a:xfrm>
            <a:off x="1449859" y="2479589"/>
            <a:ext cx="778785" cy="428368"/>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
        <p:nvSpPr>
          <p:cNvPr id="23" name="TextBox 22">
            <a:extLst>
              <a:ext uri="{FF2B5EF4-FFF2-40B4-BE49-F238E27FC236}">
                <a16:creationId xmlns:a16="http://schemas.microsoft.com/office/drawing/2014/main" id="{B8034D34-DE98-0BF1-BD9C-9406DE62EE04}"/>
              </a:ext>
              <a:ext uri="{C183D7F6-B498-43B3-948B-1728B52AA6E4}">
                <adec:decorative xmlns:adec="http://schemas.microsoft.com/office/drawing/2017/decorative" val="1"/>
              </a:ext>
            </a:extLst>
          </p:cNvPr>
          <p:cNvSpPr txBox="1"/>
          <p:nvPr/>
        </p:nvSpPr>
        <p:spPr>
          <a:xfrm>
            <a:off x="2557559" y="2192804"/>
            <a:ext cx="1390124" cy="646331"/>
          </a:xfrm>
          <a:prstGeom prst="rect">
            <a:avLst/>
          </a:prstGeom>
          <a:solidFill>
            <a:schemeClr val="accent4">
              <a:lumMod val="60000"/>
              <a:lumOff val="40000"/>
            </a:schemeClr>
          </a:solidFill>
          <a:ln>
            <a:solidFill>
              <a:schemeClr val="tx1"/>
            </a:solidFill>
          </a:ln>
        </p:spPr>
        <p:txBody>
          <a:bodyPr wrap="none" rtlCol="0">
            <a:spAutoFit/>
          </a:bodyPr>
          <a:lstStyle/>
          <a:p>
            <a:r>
              <a:rPr lang="en-GB" dirty="0"/>
              <a:t>Assignment</a:t>
            </a:r>
          </a:p>
          <a:p>
            <a:r>
              <a:rPr lang="en-GB" dirty="0"/>
              <a:t>Group 1</a:t>
            </a:r>
          </a:p>
        </p:txBody>
      </p:sp>
      <p:pic>
        <p:nvPicPr>
          <p:cNvPr id="18" name="Picture 17">
            <a:extLst>
              <a:ext uri="{FF2B5EF4-FFF2-40B4-BE49-F238E27FC236}">
                <a16:creationId xmlns:a16="http://schemas.microsoft.com/office/drawing/2014/main" id="{4E3FD27D-D2DC-DACF-CA35-55C64E1CDBA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193296" y="1441155"/>
            <a:ext cx="467909" cy="661823"/>
          </a:xfrm>
          <a:prstGeom prst="rect">
            <a:avLst/>
          </a:prstGeom>
        </p:spPr>
      </p:pic>
      <p:pic>
        <p:nvPicPr>
          <p:cNvPr id="19" name="Picture 18">
            <a:extLst>
              <a:ext uri="{FF2B5EF4-FFF2-40B4-BE49-F238E27FC236}">
                <a16:creationId xmlns:a16="http://schemas.microsoft.com/office/drawing/2014/main" id="{E3190444-E0F9-A571-10B9-E34830501B3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725387" y="1441155"/>
            <a:ext cx="467909" cy="661823"/>
          </a:xfrm>
          <a:prstGeom prst="rect">
            <a:avLst/>
          </a:prstGeom>
        </p:spPr>
      </p:pic>
      <p:sp>
        <p:nvSpPr>
          <p:cNvPr id="24" name="TextBox 23">
            <a:extLst>
              <a:ext uri="{FF2B5EF4-FFF2-40B4-BE49-F238E27FC236}">
                <a16:creationId xmlns:a16="http://schemas.microsoft.com/office/drawing/2014/main" id="{66F29FF2-91B3-E498-CA27-33E1C7CF6424}"/>
              </a:ext>
              <a:ext uri="{C183D7F6-B498-43B3-948B-1728B52AA6E4}">
                <adec:decorative xmlns:adec="http://schemas.microsoft.com/office/drawing/2017/decorative" val="1"/>
              </a:ext>
            </a:extLst>
          </p:cNvPr>
          <p:cNvSpPr txBox="1"/>
          <p:nvPr/>
        </p:nvSpPr>
        <p:spPr>
          <a:xfrm>
            <a:off x="2652621" y="4022663"/>
            <a:ext cx="1390124" cy="646331"/>
          </a:xfrm>
          <a:prstGeom prst="rect">
            <a:avLst/>
          </a:prstGeom>
          <a:solidFill>
            <a:srgbClr val="AE5191"/>
          </a:solidFill>
          <a:ln>
            <a:solidFill>
              <a:schemeClr val="tx1"/>
            </a:solidFill>
          </a:ln>
        </p:spPr>
        <p:txBody>
          <a:bodyPr wrap="none" rtlCol="0">
            <a:spAutoFit/>
          </a:bodyPr>
          <a:lstStyle/>
          <a:p>
            <a:r>
              <a:rPr lang="en-GB" dirty="0"/>
              <a:t>Assignment</a:t>
            </a:r>
          </a:p>
          <a:p>
            <a:r>
              <a:rPr lang="en-GB" dirty="0"/>
              <a:t>Group 2</a:t>
            </a:r>
          </a:p>
        </p:txBody>
      </p:sp>
      <p:pic>
        <p:nvPicPr>
          <p:cNvPr id="20" name="Picture 19">
            <a:extLst>
              <a:ext uri="{FF2B5EF4-FFF2-40B4-BE49-F238E27FC236}">
                <a16:creationId xmlns:a16="http://schemas.microsoft.com/office/drawing/2014/main" id="{BD18320C-FB29-04AB-7E9E-31A47986088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693826" y="3121603"/>
            <a:ext cx="467909" cy="661823"/>
          </a:xfrm>
          <a:prstGeom prst="rect">
            <a:avLst/>
          </a:prstGeom>
        </p:spPr>
      </p:pic>
      <p:pic>
        <p:nvPicPr>
          <p:cNvPr id="21" name="Picture 20">
            <a:extLst>
              <a:ext uri="{FF2B5EF4-FFF2-40B4-BE49-F238E27FC236}">
                <a16:creationId xmlns:a16="http://schemas.microsoft.com/office/drawing/2014/main" id="{FAF67154-F66E-7FEB-E39A-316E51153CD2}"/>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161736" y="3121602"/>
            <a:ext cx="467908" cy="661822"/>
          </a:xfrm>
          <a:prstGeom prst="rect">
            <a:avLst/>
          </a:prstGeom>
        </p:spPr>
      </p:pic>
      <p:sp>
        <p:nvSpPr>
          <p:cNvPr id="22" name="Arrow: Right 21">
            <a:extLst>
              <a:ext uri="{FF2B5EF4-FFF2-40B4-BE49-F238E27FC236}">
                <a16:creationId xmlns:a16="http://schemas.microsoft.com/office/drawing/2014/main" id="{A1E6B36D-C175-29AD-75CE-15D951E95794}"/>
              </a:ext>
              <a:ext uri="{C183D7F6-B498-43B3-948B-1728B52AA6E4}">
                <adec:decorative xmlns:adec="http://schemas.microsoft.com/office/drawing/2017/decorative" val="1"/>
              </a:ext>
            </a:extLst>
          </p:cNvPr>
          <p:cNvSpPr/>
          <p:nvPr/>
        </p:nvSpPr>
        <p:spPr>
          <a:xfrm>
            <a:off x="4073611" y="2479589"/>
            <a:ext cx="778785" cy="428368"/>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
        <p:nvSpPr>
          <p:cNvPr id="28" name="Oval 27">
            <a:extLst>
              <a:ext uri="{FF2B5EF4-FFF2-40B4-BE49-F238E27FC236}">
                <a16:creationId xmlns:a16="http://schemas.microsoft.com/office/drawing/2014/main" id="{FEA64927-930F-03A5-CCB6-C2C28C77CCCB}"/>
              </a:ext>
              <a:ext uri="{C183D7F6-B498-43B3-948B-1728B52AA6E4}">
                <adec:decorative xmlns:adec="http://schemas.microsoft.com/office/drawing/2017/decorative" val="1"/>
              </a:ext>
            </a:extLst>
          </p:cNvPr>
          <p:cNvSpPr/>
          <p:nvPr/>
        </p:nvSpPr>
        <p:spPr>
          <a:xfrm>
            <a:off x="7216426" y="2042639"/>
            <a:ext cx="1826995" cy="1592992"/>
          </a:xfrm>
          <a:prstGeom prst="ellipse">
            <a:avLst/>
          </a:prstGeom>
          <a:solidFill>
            <a:schemeClr val="accent5">
              <a:lumMod val="7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600" dirty="0"/>
              <a:t>Assignment</a:t>
            </a:r>
          </a:p>
          <a:p>
            <a:pPr algn="ctr"/>
            <a:r>
              <a:rPr lang="en-GB" sz="1600" dirty="0"/>
              <a:t>Grouping</a:t>
            </a:r>
          </a:p>
        </p:txBody>
      </p:sp>
      <p:sp>
        <p:nvSpPr>
          <p:cNvPr id="25" name="TextBox 24">
            <a:extLst>
              <a:ext uri="{FF2B5EF4-FFF2-40B4-BE49-F238E27FC236}">
                <a16:creationId xmlns:a16="http://schemas.microsoft.com/office/drawing/2014/main" id="{3DD60D43-1015-F868-B806-122DE3601764}"/>
              </a:ext>
              <a:ext uri="{C183D7F6-B498-43B3-948B-1728B52AA6E4}">
                <adec:decorative xmlns:adec="http://schemas.microsoft.com/office/drawing/2017/decorative" val="1"/>
              </a:ext>
            </a:extLst>
          </p:cNvPr>
          <p:cNvSpPr txBox="1"/>
          <p:nvPr/>
        </p:nvSpPr>
        <p:spPr>
          <a:xfrm>
            <a:off x="5162719" y="2196778"/>
            <a:ext cx="1390124" cy="646331"/>
          </a:xfrm>
          <a:prstGeom prst="rect">
            <a:avLst/>
          </a:prstGeom>
          <a:solidFill>
            <a:schemeClr val="accent4">
              <a:lumMod val="60000"/>
              <a:lumOff val="40000"/>
            </a:schemeClr>
          </a:solidFill>
          <a:ln>
            <a:solidFill>
              <a:schemeClr val="tx1"/>
            </a:solidFill>
          </a:ln>
        </p:spPr>
        <p:txBody>
          <a:bodyPr wrap="none" rtlCol="0">
            <a:spAutoFit/>
          </a:bodyPr>
          <a:lstStyle/>
          <a:p>
            <a:r>
              <a:rPr lang="en-GB" dirty="0"/>
              <a:t>Assignment</a:t>
            </a:r>
          </a:p>
          <a:p>
            <a:r>
              <a:rPr lang="en-GB" dirty="0"/>
              <a:t>Group 1</a:t>
            </a:r>
          </a:p>
        </p:txBody>
      </p:sp>
      <p:sp>
        <p:nvSpPr>
          <p:cNvPr id="26" name="TextBox 25">
            <a:extLst>
              <a:ext uri="{FF2B5EF4-FFF2-40B4-BE49-F238E27FC236}">
                <a16:creationId xmlns:a16="http://schemas.microsoft.com/office/drawing/2014/main" id="{88972BA9-A8D1-C01A-825B-DA0CBB063685}"/>
              </a:ext>
              <a:ext uri="{C183D7F6-B498-43B3-948B-1728B52AA6E4}">
                <adec:decorative xmlns:adec="http://schemas.microsoft.com/office/drawing/2017/decorative" val="1"/>
              </a:ext>
            </a:extLst>
          </p:cNvPr>
          <p:cNvSpPr txBox="1"/>
          <p:nvPr/>
        </p:nvSpPr>
        <p:spPr>
          <a:xfrm>
            <a:off x="5162719" y="3014557"/>
            <a:ext cx="1390124" cy="646331"/>
          </a:xfrm>
          <a:prstGeom prst="rect">
            <a:avLst/>
          </a:prstGeom>
          <a:solidFill>
            <a:srgbClr val="AE5191"/>
          </a:solidFill>
          <a:ln>
            <a:solidFill>
              <a:schemeClr val="tx1"/>
            </a:solidFill>
          </a:ln>
        </p:spPr>
        <p:txBody>
          <a:bodyPr wrap="none" rtlCol="0">
            <a:spAutoFit/>
          </a:bodyPr>
          <a:lstStyle/>
          <a:p>
            <a:r>
              <a:rPr lang="en-GB" dirty="0"/>
              <a:t>Assignment</a:t>
            </a:r>
          </a:p>
          <a:p>
            <a:r>
              <a:rPr lang="en-GB" dirty="0"/>
              <a:t>Group 2</a:t>
            </a:r>
          </a:p>
        </p:txBody>
      </p:sp>
      <p:sp>
        <p:nvSpPr>
          <p:cNvPr id="27" name="Arrow: Right 26">
            <a:extLst>
              <a:ext uri="{FF2B5EF4-FFF2-40B4-BE49-F238E27FC236}">
                <a16:creationId xmlns:a16="http://schemas.microsoft.com/office/drawing/2014/main" id="{26C43721-27C9-5F4B-5CC1-E3B9B534E9E1}"/>
              </a:ext>
              <a:ext uri="{C183D7F6-B498-43B3-948B-1728B52AA6E4}">
                <adec:decorative xmlns:adec="http://schemas.microsoft.com/office/drawing/2017/decorative" val="1"/>
              </a:ext>
            </a:extLst>
          </p:cNvPr>
          <p:cNvSpPr/>
          <p:nvPr/>
        </p:nvSpPr>
        <p:spPr>
          <a:xfrm>
            <a:off x="6621827" y="2586189"/>
            <a:ext cx="594599" cy="428368"/>
          </a:xfrm>
          <a:prstGeom prst="right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410191787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FE66203-076A-01CA-7BE5-05A62F84B3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379D35-FF62-8C45-CED5-AC4AAA760D68}"/>
              </a:ext>
              <a:ext uri="{C183D7F6-B498-43B3-948B-1728B52AA6E4}">
                <adec:decorative xmlns:adec="http://schemas.microsoft.com/office/drawing/2017/decorative" val="0"/>
              </a:ext>
            </a:extLst>
          </p:cNvPr>
          <p:cNvSpPr>
            <a:spLocks noGrp="1"/>
          </p:cNvSpPr>
          <p:nvPr>
            <p:ph type="title"/>
          </p:nvPr>
        </p:nvSpPr>
        <p:spPr/>
        <p:txBody>
          <a:bodyPr>
            <a:normAutofit fontScale="90000"/>
          </a:bodyPr>
          <a:lstStyle/>
          <a:p>
            <a:r>
              <a:rPr lang="en-GB" dirty="0"/>
              <a:t>Why would you use groups and groupings?</a:t>
            </a:r>
          </a:p>
        </p:txBody>
      </p:sp>
      <p:sp>
        <p:nvSpPr>
          <p:cNvPr id="27" name="TextBox 26">
            <a:extLst>
              <a:ext uri="{FF2B5EF4-FFF2-40B4-BE49-F238E27FC236}">
                <a16:creationId xmlns:a16="http://schemas.microsoft.com/office/drawing/2014/main" id="{FA7CB4F0-1CDD-16A1-D485-9E6FF33DCDE1}"/>
              </a:ext>
            </a:extLst>
          </p:cNvPr>
          <p:cNvSpPr txBox="1"/>
          <p:nvPr/>
        </p:nvSpPr>
        <p:spPr>
          <a:xfrm>
            <a:off x="3365157" y="1411411"/>
            <a:ext cx="4572000" cy="3108543"/>
          </a:xfrm>
          <a:prstGeom prst="rect">
            <a:avLst/>
          </a:prstGeom>
          <a:noFill/>
        </p:spPr>
        <p:txBody>
          <a:bodyPr wrap="square">
            <a:spAutoFit/>
          </a:bodyPr>
          <a:lstStyle/>
          <a:p>
            <a:r>
              <a:rPr lang="en-GB" sz="2800" b="0" i="0">
                <a:solidFill>
                  <a:srgbClr val="000000"/>
                </a:solidFill>
                <a:effectLst/>
                <a:latin typeface="Roboto" panose="02000000000000000000" pitchFamily="2" charset="0"/>
              </a:rPr>
              <a:t>Groups and Groupings are used to manage student cohorts, facilitate group work and/or restrict access to activities, resources or topics within a Moodle space. </a:t>
            </a:r>
            <a:endParaRPr lang="en-GB" sz="2800"/>
          </a:p>
        </p:txBody>
      </p:sp>
      <p:pic>
        <p:nvPicPr>
          <p:cNvPr id="28" name="Picture 27">
            <a:extLst>
              <a:ext uri="{FF2B5EF4-FFF2-40B4-BE49-F238E27FC236}">
                <a16:creationId xmlns:a16="http://schemas.microsoft.com/office/drawing/2014/main" id="{61102388-125B-9F41-8E0B-3B548AD7EE5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799477" y="1569710"/>
            <a:ext cx="858334" cy="1214051"/>
          </a:xfrm>
          <a:prstGeom prst="rect">
            <a:avLst/>
          </a:prstGeom>
        </p:spPr>
      </p:pic>
      <p:pic>
        <p:nvPicPr>
          <p:cNvPr id="29" name="Picture 28">
            <a:extLst>
              <a:ext uri="{FF2B5EF4-FFF2-40B4-BE49-F238E27FC236}">
                <a16:creationId xmlns:a16="http://schemas.microsoft.com/office/drawing/2014/main" id="{75207B20-8E45-994A-44A2-BF10ACE770BB}"/>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90208" y="2868312"/>
            <a:ext cx="858334" cy="1214051"/>
          </a:xfrm>
          <a:prstGeom prst="rect">
            <a:avLst/>
          </a:prstGeom>
        </p:spPr>
      </p:pic>
      <p:pic>
        <p:nvPicPr>
          <p:cNvPr id="30" name="Picture 29">
            <a:extLst>
              <a:ext uri="{FF2B5EF4-FFF2-40B4-BE49-F238E27FC236}">
                <a16:creationId xmlns:a16="http://schemas.microsoft.com/office/drawing/2014/main" id="{477770ED-FAD5-7337-E8B9-D40B42FE39A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90208" y="1554019"/>
            <a:ext cx="858334" cy="1214051"/>
          </a:xfrm>
          <a:prstGeom prst="rect">
            <a:avLst/>
          </a:prstGeom>
        </p:spPr>
      </p:pic>
      <p:pic>
        <p:nvPicPr>
          <p:cNvPr id="31" name="Picture 30">
            <a:extLst>
              <a:ext uri="{FF2B5EF4-FFF2-40B4-BE49-F238E27FC236}">
                <a16:creationId xmlns:a16="http://schemas.microsoft.com/office/drawing/2014/main" id="{CB32892B-5D9A-1CDC-0B5C-3E82FBBAC96C}"/>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799477" y="2868313"/>
            <a:ext cx="858333" cy="1214050"/>
          </a:xfrm>
          <a:prstGeom prst="rect">
            <a:avLst/>
          </a:prstGeom>
        </p:spPr>
      </p:pic>
    </p:spTree>
    <p:custDataLst>
      <p:tags r:id="rId1"/>
    </p:custDataLst>
    <p:extLst>
      <p:ext uri="{BB962C8B-B14F-4D97-AF65-F5344CB8AC3E}">
        <p14:creationId xmlns:p14="http://schemas.microsoft.com/office/powerpoint/2010/main" val="4119893301"/>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 uri="{C183D7F6-B498-43B3-948B-1728B52AA6E4}">
                <adec:decorative xmlns:adec="http://schemas.microsoft.com/office/drawing/2017/decorative" val="0"/>
              </a:ext>
            </a:extLst>
          </p:cNvPr>
          <p:cNvSpPr>
            <a:spLocks noGrp="1"/>
          </p:cNvSpPr>
          <p:nvPr>
            <p:ph type="title"/>
          </p:nvPr>
        </p:nvSpPr>
        <p:spPr/>
        <p:txBody>
          <a:bodyPr>
            <a:normAutofit/>
          </a:bodyPr>
          <a:lstStyle/>
          <a:p>
            <a:r>
              <a:rPr lang="en-GB" dirty="0"/>
              <a:t>SAMIS Group</a:t>
            </a:r>
          </a:p>
        </p:txBody>
      </p:sp>
      <p:pic>
        <p:nvPicPr>
          <p:cNvPr id="17" name="Picture 16" descr="Infographic depicting all students brought over from SAMIS being put into a SAMIS cohort group.">
            <a:extLst>
              <a:ext uri="{FF2B5EF4-FFF2-40B4-BE49-F238E27FC236}">
                <a16:creationId xmlns:a16="http://schemas.microsoft.com/office/drawing/2014/main" id="{267547E3-A001-4CE2-8A46-459AA80D1478}"/>
              </a:ext>
            </a:extLst>
          </p:cNvPr>
          <p:cNvPicPr>
            <a:picLocks noChangeAspect="1"/>
          </p:cNvPicPr>
          <p:nvPr/>
        </p:nvPicPr>
        <p:blipFill>
          <a:blip r:embed="rId4"/>
          <a:stretch>
            <a:fillRect/>
          </a:stretch>
        </p:blipFill>
        <p:spPr>
          <a:xfrm>
            <a:off x="3713666" y="1108392"/>
            <a:ext cx="858334" cy="1214051"/>
          </a:xfrm>
          <a:prstGeom prst="rect">
            <a:avLst/>
          </a:prstGeom>
        </p:spPr>
      </p:pic>
      <p:sp>
        <p:nvSpPr>
          <p:cNvPr id="25" name="TextBox 24">
            <a:extLst>
              <a:ext uri="{FF2B5EF4-FFF2-40B4-BE49-F238E27FC236}">
                <a16:creationId xmlns:a16="http://schemas.microsoft.com/office/drawing/2014/main" id="{4682851C-F916-44D9-1D9C-71229BE1CDCE}"/>
              </a:ext>
              <a:ext uri="{C183D7F6-B498-43B3-948B-1728B52AA6E4}">
                <adec:decorative xmlns:adec="http://schemas.microsoft.com/office/drawing/2017/decorative" val="1"/>
              </a:ext>
            </a:extLst>
          </p:cNvPr>
          <p:cNvSpPr txBox="1"/>
          <p:nvPr/>
        </p:nvSpPr>
        <p:spPr>
          <a:xfrm>
            <a:off x="1082102" y="4015922"/>
            <a:ext cx="6899646" cy="523220"/>
          </a:xfrm>
          <a:prstGeom prst="rect">
            <a:avLst/>
          </a:prstGeom>
          <a:solidFill>
            <a:srgbClr val="92CEC8"/>
          </a:solidFill>
          <a:ln>
            <a:solidFill>
              <a:schemeClr val="tx1"/>
            </a:solidFill>
          </a:ln>
        </p:spPr>
        <p:txBody>
          <a:bodyPr wrap="none" rtlCol="0">
            <a:spAutoFit/>
          </a:bodyPr>
          <a:lstStyle/>
          <a:p>
            <a:r>
              <a:rPr lang="en-GB" sz="2800" dirty="0"/>
              <a:t>SAMIS Group: LC12345 2026/7 S1 cohort</a:t>
            </a:r>
          </a:p>
        </p:txBody>
      </p:sp>
      <p:pic>
        <p:nvPicPr>
          <p:cNvPr id="19" name="Picture 18">
            <a:extLst>
              <a:ext uri="{FF2B5EF4-FFF2-40B4-BE49-F238E27FC236}">
                <a16:creationId xmlns:a16="http://schemas.microsoft.com/office/drawing/2014/main" id="{46202BA7-380C-4591-DA2C-B2DEA5C164F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822935" y="1108392"/>
            <a:ext cx="858334" cy="1214051"/>
          </a:xfrm>
          <a:prstGeom prst="rect">
            <a:avLst/>
          </a:prstGeom>
        </p:spPr>
      </p:pic>
      <p:pic>
        <p:nvPicPr>
          <p:cNvPr id="21" name="Picture 20">
            <a:extLst>
              <a:ext uri="{FF2B5EF4-FFF2-40B4-BE49-F238E27FC236}">
                <a16:creationId xmlns:a16="http://schemas.microsoft.com/office/drawing/2014/main" id="{76022776-3764-50C0-BB60-A6AABE64E92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604397" y="1092701"/>
            <a:ext cx="858334" cy="1214051"/>
          </a:xfrm>
          <a:prstGeom prst="rect">
            <a:avLst/>
          </a:prstGeom>
        </p:spPr>
      </p:pic>
      <p:pic>
        <p:nvPicPr>
          <p:cNvPr id="23" name="Picture 22">
            <a:extLst>
              <a:ext uri="{FF2B5EF4-FFF2-40B4-BE49-F238E27FC236}">
                <a16:creationId xmlns:a16="http://schemas.microsoft.com/office/drawing/2014/main" id="{7FD22B86-BFFF-3082-76D0-9B7A303438D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932204" y="1108393"/>
            <a:ext cx="858333" cy="1214050"/>
          </a:xfrm>
          <a:prstGeom prst="rect">
            <a:avLst/>
          </a:prstGeom>
        </p:spPr>
      </p:pic>
      <p:sp>
        <p:nvSpPr>
          <p:cNvPr id="24" name="Arrow: Down 23">
            <a:extLst>
              <a:ext uri="{FF2B5EF4-FFF2-40B4-BE49-F238E27FC236}">
                <a16:creationId xmlns:a16="http://schemas.microsoft.com/office/drawing/2014/main" id="{1CE3DCEC-BE42-A9A0-287E-8E6441816BF8}"/>
              </a:ext>
              <a:ext uri="{C183D7F6-B498-43B3-948B-1728B52AA6E4}">
                <adec:decorative xmlns:adec="http://schemas.microsoft.com/office/drawing/2017/decorative" val="1"/>
              </a:ext>
            </a:extLst>
          </p:cNvPr>
          <p:cNvSpPr/>
          <p:nvPr/>
        </p:nvSpPr>
        <p:spPr>
          <a:xfrm>
            <a:off x="3945924" y="2571750"/>
            <a:ext cx="1285103" cy="857250"/>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2909117645"/>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 uri="{C183D7F6-B498-43B3-948B-1728B52AA6E4}">
                <adec:decorative xmlns:adec="http://schemas.microsoft.com/office/drawing/2017/decorative" val="0"/>
              </a:ext>
            </a:extLst>
          </p:cNvPr>
          <p:cNvSpPr>
            <a:spLocks noGrp="1"/>
          </p:cNvSpPr>
          <p:nvPr>
            <p:ph type="title"/>
          </p:nvPr>
        </p:nvSpPr>
        <p:spPr/>
        <p:txBody>
          <a:bodyPr>
            <a:normAutofit/>
          </a:bodyPr>
          <a:lstStyle/>
          <a:p>
            <a:r>
              <a:rPr lang="en-GB" dirty="0"/>
              <a:t>SAMIS Grouping screenshot</a:t>
            </a:r>
          </a:p>
        </p:txBody>
      </p:sp>
      <p:sp>
        <p:nvSpPr>
          <p:cNvPr id="6" name="TextBox 5">
            <a:extLst>
              <a:ext uri="{FF2B5EF4-FFF2-40B4-BE49-F238E27FC236}">
                <a16:creationId xmlns:a16="http://schemas.microsoft.com/office/drawing/2014/main" id="{BA20D9B1-0E8B-B434-8036-DF14171EE3C1}"/>
              </a:ext>
            </a:extLst>
          </p:cNvPr>
          <p:cNvSpPr txBox="1"/>
          <p:nvPr/>
        </p:nvSpPr>
        <p:spPr>
          <a:xfrm>
            <a:off x="565798" y="1182966"/>
            <a:ext cx="8315735" cy="830997"/>
          </a:xfrm>
          <a:prstGeom prst="rect">
            <a:avLst/>
          </a:prstGeom>
          <a:noFill/>
        </p:spPr>
        <p:txBody>
          <a:bodyPr wrap="square" rtlCol="0">
            <a:spAutoFit/>
          </a:bodyPr>
          <a:lstStyle/>
          <a:p>
            <a:r>
              <a:rPr lang="en-GB" sz="2400"/>
              <a:t>Moodle automatically puts its SAMIS cohort group into a grouping called “SAMIS Grouping”.</a:t>
            </a:r>
          </a:p>
        </p:txBody>
      </p:sp>
      <p:pic>
        <p:nvPicPr>
          <p:cNvPr id="4" name="Picture 3">
            <a:extLst>
              <a:ext uri="{FF2B5EF4-FFF2-40B4-BE49-F238E27FC236}">
                <a16:creationId xmlns:a16="http://schemas.microsoft.com/office/drawing/2014/main" id="{709D7E7C-BDE3-D5C9-D8C1-03F8F13E315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62467" y="2189788"/>
            <a:ext cx="8678486" cy="2724530"/>
          </a:xfrm>
          <a:prstGeom prst="rect">
            <a:avLst/>
          </a:prstGeom>
          <a:ln w="38100" cap="sq">
            <a:solidFill>
              <a:schemeClr val="bg1">
                <a:lumMod val="95000"/>
              </a:schemeClr>
            </a:solidFill>
            <a:prstDash val="solid"/>
            <a:miter lim="800000"/>
          </a:ln>
          <a:effectLst/>
        </p:spPr>
      </p:pic>
    </p:spTree>
    <p:custDataLst>
      <p:tags r:id="rId1"/>
    </p:custDataLst>
    <p:extLst>
      <p:ext uri="{BB962C8B-B14F-4D97-AF65-F5344CB8AC3E}">
        <p14:creationId xmlns:p14="http://schemas.microsoft.com/office/powerpoint/2010/main" val="2354929631"/>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 uri="{C183D7F6-B498-43B3-948B-1728B52AA6E4}">
                <adec:decorative xmlns:adec="http://schemas.microsoft.com/office/drawing/2017/decorative" val="0"/>
              </a:ext>
            </a:extLst>
          </p:cNvPr>
          <p:cNvSpPr>
            <a:spLocks noGrp="1"/>
          </p:cNvSpPr>
          <p:nvPr>
            <p:ph type="title"/>
          </p:nvPr>
        </p:nvSpPr>
        <p:spPr/>
        <p:txBody>
          <a:bodyPr>
            <a:normAutofit fontScale="90000"/>
          </a:bodyPr>
          <a:lstStyle/>
          <a:p>
            <a:r>
              <a:rPr lang="en-GB"/>
              <a:t>What are Groups &amp; Groupings?</a:t>
            </a:r>
          </a:p>
        </p:txBody>
      </p:sp>
      <p:pic>
        <p:nvPicPr>
          <p:cNvPr id="17" name="Picture 16">
            <a:extLst>
              <a:ext uri="{FF2B5EF4-FFF2-40B4-BE49-F238E27FC236}">
                <a16:creationId xmlns:a16="http://schemas.microsoft.com/office/drawing/2014/main" id="{267547E3-A001-4CE2-8A46-459AA80D147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667426" y="1128290"/>
            <a:ext cx="858334" cy="1214051"/>
          </a:xfrm>
          <a:prstGeom prst="rect">
            <a:avLst/>
          </a:prstGeom>
        </p:spPr>
      </p:pic>
      <p:pic>
        <p:nvPicPr>
          <p:cNvPr id="19" name="Picture 18">
            <a:extLst>
              <a:ext uri="{FF2B5EF4-FFF2-40B4-BE49-F238E27FC236}">
                <a16:creationId xmlns:a16="http://schemas.microsoft.com/office/drawing/2014/main" id="{46202BA7-380C-4591-DA2C-B2DEA5C164F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776695" y="1128290"/>
            <a:ext cx="858334" cy="1214051"/>
          </a:xfrm>
          <a:prstGeom prst="rect">
            <a:avLst/>
          </a:prstGeom>
        </p:spPr>
      </p:pic>
      <p:pic>
        <p:nvPicPr>
          <p:cNvPr id="21" name="Picture 20">
            <a:extLst>
              <a:ext uri="{FF2B5EF4-FFF2-40B4-BE49-F238E27FC236}">
                <a16:creationId xmlns:a16="http://schemas.microsoft.com/office/drawing/2014/main" id="{76022776-3764-50C0-BB60-A6AABE64E92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558157" y="1112599"/>
            <a:ext cx="858334" cy="1214051"/>
          </a:xfrm>
          <a:prstGeom prst="rect">
            <a:avLst/>
          </a:prstGeom>
        </p:spPr>
      </p:pic>
      <p:pic>
        <p:nvPicPr>
          <p:cNvPr id="23" name="Picture 22">
            <a:extLst>
              <a:ext uri="{FF2B5EF4-FFF2-40B4-BE49-F238E27FC236}">
                <a16:creationId xmlns:a16="http://schemas.microsoft.com/office/drawing/2014/main" id="{7FD22B86-BFFF-3082-76D0-9B7A303438D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5885964" y="1128291"/>
            <a:ext cx="858333" cy="1214050"/>
          </a:xfrm>
          <a:prstGeom prst="rect">
            <a:avLst/>
          </a:prstGeom>
        </p:spPr>
      </p:pic>
      <p:sp>
        <p:nvSpPr>
          <p:cNvPr id="3" name="Arrow: Down 2">
            <a:extLst>
              <a:ext uri="{FF2B5EF4-FFF2-40B4-BE49-F238E27FC236}">
                <a16:creationId xmlns:a16="http://schemas.microsoft.com/office/drawing/2014/main" id="{BE72FA43-870F-C3CA-E608-24D5E93FF68E}"/>
              </a:ext>
              <a:ext uri="{C183D7F6-B498-43B3-948B-1728B52AA6E4}">
                <adec:decorative xmlns:adec="http://schemas.microsoft.com/office/drawing/2017/decorative" val="1"/>
              </a:ext>
            </a:extLst>
          </p:cNvPr>
          <p:cNvSpPr/>
          <p:nvPr/>
        </p:nvSpPr>
        <p:spPr>
          <a:xfrm rot="2638044">
            <a:off x="3015049" y="2584657"/>
            <a:ext cx="362465" cy="805764"/>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
        <p:nvSpPr>
          <p:cNvPr id="4" name="Arrow: Down 3">
            <a:extLst>
              <a:ext uri="{FF2B5EF4-FFF2-40B4-BE49-F238E27FC236}">
                <a16:creationId xmlns:a16="http://schemas.microsoft.com/office/drawing/2014/main" id="{403D62B5-35C7-3777-AE2E-229ADB64FFD0}"/>
              </a:ext>
              <a:ext uri="{C183D7F6-B498-43B3-948B-1728B52AA6E4}">
                <adec:decorative xmlns:adec="http://schemas.microsoft.com/office/drawing/2017/decorative" val="1"/>
              </a:ext>
            </a:extLst>
          </p:cNvPr>
          <p:cNvSpPr/>
          <p:nvPr/>
        </p:nvSpPr>
        <p:spPr>
          <a:xfrm rot="18868607">
            <a:off x="6024762" y="2588864"/>
            <a:ext cx="362465" cy="805764"/>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47A587F6-EC35-77F5-AB9C-487E469D79C6}"/>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186098" y="3385752"/>
            <a:ext cx="858334" cy="1214051"/>
          </a:xfrm>
          <a:prstGeom prst="rect">
            <a:avLst/>
          </a:prstGeom>
        </p:spPr>
      </p:pic>
      <p:pic>
        <p:nvPicPr>
          <p:cNvPr id="6" name="Picture 5">
            <a:extLst>
              <a:ext uri="{FF2B5EF4-FFF2-40B4-BE49-F238E27FC236}">
                <a16:creationId xmlns:a16="http://schemas.microsoft.com/office/drawing/2014/main" id="{28FC350E-98F3-9C89-A9D1-C50269183D0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151080" y="3385752"/>
            <a:ext cx="858334" cy="1214051"/>
          </a:xfrm>
          <a:prstGeom prst="rect">
            <a:avLst/>
          </a:prstGeom>
        </p:spPr>
      </p:pic>
      <p:pic>
        <p:nvPicPr>
          <p:cNvPr id="7" name="Picture 6">
            <a:extLst>
              <a:ext uri="{FF2B5EF4-FFF2-40B4-BE49-F238E27FC236}">
                <a16:creationId xmlns:a16="http://schemas.microsoft.com/office/drawing/2014/main" id="{981F0B1F-0412-AD4F-A80A-726488E49C2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373173" y="3403328"/>
            <a:ext cx="858334" cy="1214051"/>
          </a:xfrm>
          <a:prstGeom prst="rect">
            <a:avLst/>
          </a:prstGeom>
        </p:spPr>
      </p:pic>
      <p:pic>
        <p:nvPicPr>
          <p:cNvPr id="8" name="Picture 7">
            <a:extLst>
              <a:ext uri="{FF2B5EF4-FFF2-40B4-BE49-F238E27FC236}">
                <a16:creationId xmlns:a16="http://schemas.microsoft.com/office/drawing/2014/main" id="{A9D6BA64-6373-5BAF-32A2-AF3F55092E56}"/>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071635" y="3403329"/>
            <a:ext cx="858333" cy="1214050"/>
          </a:xfrm>
          <a:prstGeom prst="rect">
            <a:avLst/>
          </a:prstGeom>
        </p:spPr>
      </p:pic>
      <p:sp>
        <p:nvSpPr>
          <p:cNvPr id="9" name="TextBox 8">
            <a:extLst>
              <a:ext uri="{FF2B5EF4-FFF2-40B4-BE49-F238E27FC236}">
                <a16:creationId xmlns:a16="http://schemas.microsoft.com/office/drawing/2014/main" id="{09024A61-2A6B-1D2C-2442-5E0EBB122020}"/>
              </a:ext>
              <a:ext uri="{C183D7F6-B498-43B3-948B-1728B52AA6E4}">
                <adec:decorative xmlns:adec="http://schemas.microsoft.com/office/drawing/2017/decorative" val="1"/>
              </a:ext>
            </a:extLst>
          </p:cNvPr>
          <p:cNvSpPr txBox="1"/>
          <p:nvPr/>
        </p:nvSpPr>
        <p:spPr>
          <a:xfrm>
            <a:off x="1042195" y="4626531"/>
            <a:ext cx="2287806" cy="369332"/>
          </a:xfrm>
          <a:prstGeom prst="rect">
            <a:avLst/>
          </a:prstGeom>
          <a:solidFill>
            <a:srgbClr val="AE5191"/>
          </a:solidFill>
          <a:ln>
            <a:solidFill>
              <a:schemeClr val="tx1"/>
            </a:solidFill>
          </a:ln>
        </p:spPr>
        <p:txBody>
          <a:bodyPr wrap="none" rtlCol="0">
            <a:spAutoFit/>
          </a:bodyPr>
          <a:lstStyle/>
          <a:p>
            <a:r>
              <a:rPr lang="en-GB" dirty="0"/>
              <a:t>Assignment Group 1</a:t>
            </a:r>
          </a:p>
        </p:txBody>
      </p:sp>
      <p:sp>
        <p:nvSpPr>
          <p:cNvPr id="10" name="TextBox 9">
            <a:extLst>
              <a:ext uri="{FF2B5EF4-FFF2-40B4-BE49-F238E27FC236}">
                <a16:creationId xmlns:a16="http://schemas.microsoft.com/office/drawing/2014/main" id="{2FF0ADC4-6FBA-F5A4-6DB6-A8F1F185B2DD}"/>
              </a:ext>
              <a:ext uri="{C183D7F6-B498-43B3-948B-1728B52AA6E4}">
                <adec:decorative xmlns:adec="http://schemas.microsoft.com/office/drawing/2017/decorative" val="1"/>
              </a:ext>
            </a:extLst>
          </p:cNvPr>
          <p:cNvSpPr txBox="1"/>
          <p:nvPr/>
        </p:nvSpPr>
        <p:spPr>
          <a:xfrm>
            <a:off x="5885964" y="4626531"/>
            <a:ext cx="2287806" cy="369332"/>
          </a:xfrm>
          <a:prstGeom prst="rect">
            <a:avLst/>
          </a:prstGeom>
          <a:solidFill>
            <a:srgbClr val="AE5191"/>
          </a:solidFill>
          <a:ln>
            <a:solidFill>
              <a:schemeClr val="tx1"/>
            </a:solidFill>
          </a:ln>
        </p:spPr>
        <p:txBody>
          <a:bodyPr wrap="none" rtlCol="0">
            <a:spAutoFit/>
          </a:bodyPr>
          <a:lstStyle/>
          <a:p>
            <a:r>
              <a:rPr lang="en-GB" dirty="0"/>
              <a:t>Assignment Group 2</a:t>
            </a:r>
          </a:p>
        </p:txBody>
      </p:sp>
    </p:spTree>
    <p:custDataLst>
      <p:tags r:id="rId1"/>
    </p:custDataLst>
    <p:extLst>
      <p:ext uri="{BB962C8B-B14F-4D97-AF65-F5344CB8AC3E}">
        <p14:creationId xmlns:p14="http://schemas.microsoft.com/office/powerpoint/2010/main" val="1823177736"/>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 uri="{C183D7F6-B498-43B3-948B-1728B52AA6E4}">
                <adec:decorative xmlns:adec="http://schemas.microsoft.com/office/drawing/2017/decorative" val="0"/>
              </a:ext>
            </a:extLst>
          </p:cNvPr>
          <p:cNvSpPr>
            <a:spLocks noGrp="1"/>
          </p:cNvSpPr>
          <p:nvPr>
            <p:ph type="title"/>
          </p:nvPr>
        </p:nvSpPr>
        <p:spPr/>
        <p:txBody>
          <a:bodyPr>
            <a:normAutofit/>
          </a:bodyPr>
          <a:lstStyle/>
          <a:p>
            <a:r>
              <a:rPr lang="en-GB" dirty="0"/>
              <a:t>Multiple Groupings</a:t>
            </a:r>
          </a:p>
        </p:txBody>
      </p:sp>
      <p:pic>
        <p:nvPicPr>
          <p:cNvPr id="17" name="Picture 16" descr="Image showing that one student can belong to multiple groups.">
            <a:extLst>
              <a:ext uri="{FF2B5EF4-FFF2-40B4-BE49-F238E27FC236}">
                <a16:creationId xmlns:a16="http://schemas.microsoft.com/office/drawing/2014/main" id="{267547E3-A001-4CE2-8A46-459AA80D1478}"/>
              </a:ext>
            </a:extLst>
          </p:cNvPr>
          <p:cNvPicPr>
            <a:picLocks noChangeAspect="1"/>
          </p:cNvPicPr>
          <p:nvPr/>
        </p:nvPicPr>
        <p:blipFill>
          <a:blip r:embed="rId4"/>
          <a:stretch>
            <a:fillRect/>
          </a:stretch>
        </p:blipFill>
        <p:spPr>
          <a:xfrm>
            <a:off x="3663722" y="1073153"/>
            <a:ext cx="858334" cy="1214051"/>
          </a:xfrm>
          <a:prstGeom prst="rect">
            <a:avLst/>
          </a:prstGeom>
        </p:spPr>
      </p:pic>
      <p:pic>
        <p:nvPicPr>
          <p:cNvPr id="19" name="Picture 18">
            <a:extLst>
              <a:ext uri="{FF2B5EF4-FFF2-40B4-BE49-F238E27FC236}">
                <a16:creationId xmlns:a16="http://schemas.microsoft.com/office/drawing/2014/main" id="{46202BA7-380C-4591-DA2C-B2DEA5C164F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443288" y="1112319"/>
            <a:ext cx="858334" cy="1214051"/>
          </a:xfrm>
          <a:prstGeom prst="rect">
            <a:avLst/>
          </a:prstGeom>
        </p:spPr>
      </p:pic>
      <p:pic>
        <p:nvPicPr>
          <p:cNvPr id="21" name="Picture 20">
            <a:extLst>
              <a:ext uri="{FF2B5EF4-FFF2-40B4-BE49-F238E27FC236}">
                <a16:creationId xmlns:a16="http://schemas.microsoft.com/office/drawing/2014/main" id="{76022776-3764-50C0-BB60-A6AABE64E92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733024" y="1137206"/>
            <a:ext cx="858334" cy="1214051"/>
          </a:xfrm>
          <a:prstGeom prst="rect">
            <a:avLst/>
          </a:prstGeom>
        </p:spPr>
      </p:pic>
      <p:pic>
        <p:nvPicPr>
          <p:cNvPr id="23" name="Picture 22">
            <a:extLst>
              <a:ext uri="{FF2B5EF4-FFF2-40B4-BE49-F238E27FC236}">
                <a16:creationId xmlns:a16="http://schemas.microsoft.com/office/drawing/2014/main" id="{7FD22B86-BFFF-3082-76D0-9B7A303438D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7192749" y="1136529"/>
            <a:ext cx="858333" cy="1214050"/>
          </a:xfrm>
          <a:prstGeom prst="rect">
            <a:avLst/>
          </a:prstGeom>
        </p:spPr>
      </p:pic>
      <p:sp>
        <p:nvSpPr>
          <p:cNvPr id="3" name="Arrow: Down 2">
            <a:extLst>
              <a:ext uri="{FF2B5EF4-FFF2-40B4-BE49-F238E27FC236}">
                <a16:creationId xmlns:a16="http://schemas.microsoft.com/office/drawing/2014/main" id="{BE72FA43-870F-C3CA-E608-24D5E93FF68E}"/>
              </a:ext>
              <a:ext uri="{C183D7F6-B498-43B3-948B-1728B52AA6E4}">
                <adec:decorative xmlns:adec="http://schemas.microsoft.com/office/drawing/2017/decorative" val="1"/>
              </a:ext>
            </a:extLst>
          </p:cNvPr>
          <p:cNvSpPr/>
          <p:nvPr/>
        </p:nvSpPr>
        <p:spPr>
          <a:xfrm>
            <a:off x="1980959" y="2466494"/>
            <a:ext cx="362465" cy="581810"/>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09024A61-2A6B-1D2C-2442-5E0EBB122020}"/>
              </a:ext>
              <a:ext uri="{C183D7F6-B498-43B3-948B-1728B52AA6E4}">
                <adec:decorative xmlns:adec="http://schemas.microsoft.com/office/drawing/2017/decorative" val="1"/>
              </a:ext>
            </a:extLst>
          </p:cNvPr>
          <p:cNvSpPr txBox="1"/>
          <p:nvPr/>
        </p:nvSpPr>
        <p:spPr>
          <a:xfrm>
            <a:off x="1605471" y="4345726"/>
            <a:ext cx="1255472" cy="584775"/>
          </a:xfrm>
          <a:prstGeom prst="rect">
            <a:avLst/>
          </a:prstGeom>
          <a:solidFill>
            <a:srgbClr val="AE5191"/>
          </a:solidFill>
          <a:ln>
            <a:solidFill>
              <a:schemeClr val="tx1"/>
            </a:solidFill>
          </a:ln>
        </p:spPr>
        <p:txBody>
          <a:bodyPr wrap="none" rtlCol="0">
            <a:spAutoFit/>
          </a:bodyPr>
          <a:lstStyle/>
          <a:p>
            <a:r>
              <a:rPr lang="en-GB" sz="1600" dirty="0"/>
              <a:t>Assignment</a:t>
            </a:r>
          </a:p>
          <a:p>
            <a:r>
              <a:rPr lang="en-GB" sz="1600" dirty="0"/>
              <a:t>Group 1</a:t>
            </a:r>
          </a:p>
        </p:txBody>
      </p:sp>
      <p:sp>
        <p:nvSpPr>
          <p:cNvPr id="15" name="TextBox 14">
            <a:extLst>
              <a:ext uri="{FF2B5EF4-FFF2-40B4-BE49-F238E27FC236}">
                <a16:creationId xmlns:a16="http://schemas.microsoft.com/office/drawing/2014/main" id="{6DDDD067-47B6-DE77-2196-E9B1A599BCA3}"/>
              </a:ext>
              <a:ext uri="{C183D7F6-B498-43B3-948B-1728B52AA6E4}">
                <adec:decorative xmlns:adec="http://schemas.microsoft.com/office/drawing/2017/decorative" val="1"/>
              </a:ext>
            </a:extLst>
          </p:cNvPr>
          <p:cNvSpPr txBox="1"/>
          <p:nvPr/>
        </p:nvSpPr>
        <p:spPr>
          <a:xfrm>
            <a:off x="1631205" y="3309213"/>
            <a:ext cx="1051821" cy="738664"/>
          </a:xfrm>
          <a:prstGeom prst="rect">
            <a:avLst/>
          </a:prstGeom>
          <a:solidFill>
            <a:srgbClr val="92CEC8"/>
          </a:solidFill>
          <a:ln>
            <a:solidFill>
              <a:schemeClr val="tx1"/>
            </a:solidFill>
          </a:ln>
        </p:spPr>
        <p:txBody>
          <a:bodyPr wrap="square" rtlCol="0">
            <a:spAutoFit/>
          </a:bodyPr>
          <a:lstStyle/>
          <a:p>
            <a:r>
              <a:rPr lang="en-GB" sz="1400"/>
              <a:t>LC12345 2024/5 S1 cohort</a:t>
            </a:r>
          </a:p>
        </p:txBody>
      </p:sp>
      <p:sp>
        <p:nvSpPr>
          <p:cNvPr id="16" name="TextBox 15">
            <a:extLst>
              <a:ext uri="{FF2B5EF4-FFF2-40B4-BE49-F238E27FC236}">
                <a16:creationId xmlns:a16="http://schemas.microsoft.com/office/drawing/2014/main" id="{5528C0C0-8291-55DF-D35C-3CEB11DBD246}"/>
              </a:ext>
              <a:ext uri="{C183D7F6-B498-43B3-948B-1728B52AA6E4}">
                <adec:decorative xmlns:adec="http://schemas.microsoft.com/office/drawing/2017/decorative" val="1"/>
              </a:ext>
            </a:extLst>
          </p:cNvPr>
          <p:cNvSpPr txBox="1"/>
          <p:nvPr/>
        </p:nvSpPr>
        <p:spPr>
          <a:xfrm>
            <a:off x="3468384" y="3315537"/>
            <a:ext cx="1051821" cy="738664"/>
          </a:xfrm>
          <a:prstGeom prst="rect">
            <a:avLst/>
          </a:prstGeom>
          <a:solidFill>
            <a:srgbClr val="92CEC8"/>
          </a:solidFill>
          <a:ln>
            <a:solidFill>
              <a:schemeClr val="tx1"/>
            </a:solidFill>
          </a:ln>
        </p:spPr>
        <p:txBody>
          <a:bodyPr wrap="square" rtlCol="0">
            <a:spAutoFit/>
          </a:bodyPr>
          <a:lstStyle/>
          <a:p>
            <a:r>
              <a:rPr lang="en-GB" sz="1400"/>
              <a:t>LC12345 2024/5 S1 cohort</a:t>
            </a:r>
          </a:p>
        </p:txBody>
      </p:sp>
      <p:sp>
        <p:nvSpPr>
          <p:cNvPr id="18" name="TextBox 17">
            <a:extLst>
              <a:ext uri="{FF2B5EF4-FFF2-40B4-BE49-F238E27FC236}">
                <a16:creationId xmlns:a16="http://schemas.microsoft.com/office/drawing/2014/main" id="{F82655A5-5641-FDFE-2CD2-F7EA94F0823F}"/>
              </a:ext>
              <a:ext uri="{C183D7F6-B498-43B3-948B-1728B52AA6E4}">
                <adec:decorative xmlns:adec="http://schemas.microsoft.com/office/drawing/2017/decorative" val="1"/>
              </a:ext>
            </a:extLst>
          </p:cNvPr>
          <p:cNvSpPr txBox="1"/>
          <p:nvPr/>
        </p:nvSpPr>
        <p:spPr>
          <a:xfrm>
            <a:off x="5324672" y="3309213"/>
            <a:ext cx="1051821" cy="738664"/>
          </a:xfrm>
          <a:prstGeom prst="rect">
            <a:avLst/>
          </a:prstGeom>
          <a:solidFill>
            <a:srgbClr val="92CEC8"/>
          </a:solidFill>
          <a:ln>
            <a:solidFill>
              <a:schemeClr val="tx1"/>
            </a:solidFill>
          </a:ln>
        </p:spPr>
        <p:txBody>
          <a:bodyPr wrap="square" rtlCol="0">
            <a:spAutoFit/>
          </a:bodyPr>
          <a:lstStyle/>
          <a:p>
            <a:r>
              <a:rPr lang="en-GB" sz="1400"/>
              <a:t>LC12345 2024/5 S1 cohort</a:t>
            </a:r>
          </a:p>
        </p:txBody>
      </p:sp>
      <p:sp>
        <p:nvSpPr>
          <p:cNvPr id="20" name="TextBox 19">
            <a:extLst>
              <a:ext uri="{FF2B5EF4-FFF2-40B4-BE49-F238E27FC236}">
                <a16:creationId xmlns:a16="http://schemas.microsoft.com/office/drawing/2014/main" id="{E9536346-0334-A387-6643-37735F36FF33}"/>
              </a:ext>
              <a:ext uri="{C183D7F6-B498-43B3-948B-1728B52AA6E4}">
                <adec:decorative xmlns:adec="http://schemas.microsoft.com/office/drawing/2017/decorative" val="1"/>
              </a:ext>
            </a:extLst>
          </p:cNvPr>
          <p:cNvSpPr txBox="1"/>
          <p:nvPr/>
        </p:nvSpPr>
        <p:spPr>
          <a:xfrm>
            <a:off x="7074133" y="3306963"/>
            <a:ext cx="1051821" cy="738664"/>
          </a:xfrm>
          <a:prstGeom prst="rect">
            <a:avLst/>
          </a:prstGeom>
          <a:solidFill>
            <a:srgbClr val="92CEC8"/>
          </a:solidFill>
          <a:ln>
            <a:solidFill>
              <a:schemeClr val="tx1"/>
            </a:solidFill>
          </a:ln>
        </p:spPr>
        <p:txBody>
          <a:bodyPr wrap="square" rtlCol="0">
            <a:spAutoFit/>
          </a:bodyPr>
          <a:lstStyle/>
          <a:p>
            <a:r>
              <a:rPr lang="en-GB" sz="1400"/>
              <a:t>LC12345 2024/5 S1 cohort</a:t>
            </a:r>
          </a:p>
        </p:txBody>
      </p:sp>
      <p:sp>
        <p:nvSpPr>
          <p:cNvPr id="24" name="Rectangle 23">
            <a:extLst>
              <a:ext uri="{FF2B5EF4-FFF2-40B4-BE49-F238E27FC236}">
                <a16:creationId xmlns:a16="http://schemas.microsoft.com/office/drawing/2014/main" id="{037324EE-3A51-5C8D-C3BC-6795FD056A45}"/>
              </a:ext>
              <a:ext uri="{C183D7F6-B498-43B3-948B-1728B52AA6E4}">
                <adec:decorative xmlns:adec="http://schemas.microsoft.com/office/drawing/2017/decorative" val="1"/>
              </a:ext>
            </a:extLst>
          </p:cNvPr>
          <p:cNvSpPr/>
          <p:nvPr/>
        </p:nvSpPr>
        <p:spPr>
          <a:xfrm>
            <a:off x="1353843" y="4273791"/>
            <a:ext cx="7109254" cy="728662"/>
          </a:xfrm>
          <a:prstGeom prst="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B7FB00DB-06BE-BF93-CCC0-516ADF705EF9}"/>
              </a:ext>
              <a:ext uri="{C183D7F6-B498-43B3-948B-1728B52AA6E4}">
                <adec:decorative xmlns:adec="http://schemas.microsoft.com/office/drawing/2017/decorative" val="1"/>
              </a:ext>
            </a:extLst>
          </p:cNvPr>
          <p:cNvSpPr txBox="1"/>
          <p:nvPr/>
        </p:nvSpPr>
        <p:spPr>
          <a:xfrm>
            <a:off x="82674" y="3306963"/>
            <a:ext cx="1145983" cy="584775"/>
          </a:xfrm>
          <a:prstGeom prst="rect">
            <a:avLst/>
          </a:prstGeom>
          <a:noFill/>
        </p:spPr>
        <p:txBody>
          <a:bodyPr wrap="square" rtlCol="0">
            <a:spAutoFit/>
          </a:bodyPr>
          <a:lstStyle/>
          <a:p>
            <a:r>
              <a:rPr lang="en-GB" sz="1600"/>
              <a:t>SAMIS Grouping</a:t>
            </a:r>
          </a:p>
        </p:txBody>
      </p:sp>
      <p:sp>
        <p:nvSpPr>
          <p:cNvPr id="26" name="Rectangle 25">
            <a:extLst>
              <a:ext uri="{FF2B5EF4-FFF2-40B4-BE49-F238E27FC236}">
                <a16:creationId xmlns:a16="http://schemas.microsoft.com/office/drawing/2014/main" id="{2D8C6F4C-2F49-811C-9FFB-C77660D8921F}"/>
              </a:ext>
              <a:ext uri="{C183D7F6-B498-43B3-948B-1728B52AA6E4}">
                <adec:decorative xmlns:adec="http://schemas.microsoft.com/office/drawing/2017/decorative" val="1"/>
              </a:ext>
            </a:extLst>
          </p:cNvPr>
          <p:cNvSpPr/>
          <p:nvPr/>
        </p:nvSpPr>
        <p:spPr>
          <a:xfrm>
            <a:off x="1358728" y="3163540"/>
            <a:ext cx="7109254" cy="1001743"/>
          </a:xfrm>
          <a:prstGeom prst="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F71085BF-A5BA-3688-9FC3-3693209C2A1B}"/>
              </a:ext>
              <a:ext uri="{C183D7F6-B498-43B3-948B-1728B52AA6E4}">
                <adec:decorative xmlns:adec="http://schemas.microsoft.com/office/drawing/2017/decorative" val="1"/>
              </a:ext>
            </a:extLst>
          </p:cNvPr>
          <p:cNvSpPr txBox="1">
            <a:spLocks/>
          </p:cNvSpPr>
          <p:nvPr/>
        </p:nvSpPr>
        <p:spPr>
          <a:xfrm>
            <a:off x="77789" y="4334255"/>
            <a:ext cx="1276054" cy="584775"/>
          </a:xfrm>
          <a:prstGeom prst="rect">
            <a:avLst/>
          </a:prstGeom>
          <a:noFill/>
        </p:spPr>
        <p:txBody>
          <a:bodyPr wrap="square" rtlCol="0">
            <a:spAutoFit/>
          </a:bodyPr>
          <a:lstStyle/>
          <a:p>
            <a:r>
              <a:rPr lang="en-GB" sz="1600" dirty="0"/>
              <a:t>Assignment Grouping</a:t>
            </a:r>
          </a:p>
        </p:txBody>
      </p:sp>
      <p:sp>
        <p:nvSpPr>
          <p:cNvPr id="28" name="Arrow: Down 27">
            <a:extLst>
              <a:ext uri="{FF2B5EF4-FFF2-40B4-BE49-F238E27FC236}">
                <a16:creationId xmlns:a16="http://schemas.microsoft.com/office/drawing/2014/main" id="{7F7B455E-FF5F-AC18-C93C-5167C181973E}"/>
              </a:ext>
              <a:ext uri="{C183D7F6-B498-43B3-948B-1728B52AA6E4}">
                <adec:decorative xmlns:adec="http://schemas.microsoft.com/office/drawing/2017/decorative" val="1"/>
              </a:ext>
            </a:extLst>
          </p:cNvPr>
          <p:cNvSpPr/>
          <p:nvPr/>
        </p:nvSpPr>
        <p:spPr>
          <a:xfrm>
            <a:off x="3843884" y="2434806"/>
            <a:ext cx="362465" cy="581810"/>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
        <p:nvSpPr>
          <p:cNvPr id="29" name="Arrow: Down 28">
            <a:extLst>
              <a:ext uri="{FF2B5EF4-FFF2-40B4-BE49-F238E27FC236}">
                <a16:creationId xmlns:a16="http://schemas.microsoft.com/office/drawing/2014/main" id="{328EB5BC-0B2B-01B5-2E1B-FFA853380614}"/>
              </a:ext>
              <a:ext uri="{C183D7F6-B498-43B3-948B-1728B52AA6E4}">
                <adec:decorative xmlns:adec="http://schemas.microsoft.com/office/drawing/2017/decorative" val="1"/>
              </a:ext>
            </a:extLst>
          </p:cNvPr>
          <p:cNvSpPr/>
          <p:nvPr/>
        </p:nvSpPr>
        <p:spPr>
          <a:xfrm>
            <a:off x="5691223" y="2466493"/>
            <a:ext cx="362465" cy="581810"/>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
        <p:nvSpPr>
          <p:cNvPr id="30" name="Arrow: Down 29">
            <a:extLst>
              <a:ext uri="{FF2B5EF4-FFF2-40B4-BE49-F238E27FC236}">
                <a16:creationId xmlns:a16="http://schemas.microsoft.com/office/drawing/2014/main" id="{BEE944B3-A107-A64A-1C93-1BED1D4A018C}"/>
              </a:ext>
              <a:ext uri="{C183D7F6-B498-43B3-948B-1728B52AA6E4}">
                <adec:decorative xmlns:adec="http://schemas.microsoft.com/office/drawing/2017/decorative" val="1"/>
              </a:ext>
            </a:extLst>
          </p:cNvPr>
          <p:cNvSpPr/>
          <p:nvPr/>
        </p:nvSpPr>
        <p:spPr>
          <a:xfrm>
            <a:off x="7440684" y="2455398"/>
            <a:ext cx="362465" cy="581810"/>
          </a:xfrm>
          <a:prstGeom prst="downArrow">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F3E3FE7C-7D93-C96E-6F3E-B594E3BDDEC3}"/>
              </a:ext>
              <a:ext uri="{C183D7F6-B498-43B3-948B-1728B52AA6E4}">
                <adec:decorative xmlns:adec="http://schemas.microsoft.com/office/drawing/2017/decorative" val="1"/>
              </a:ext>
            </a:extLst>
          </p:cNvPr>
          <p:cNvSpPr txBox="1"/>
          <p:nvPr/>
        </p:nvSpPr>
        <p:spPr>
          <a:xfrm>
            <a:off x="3517418" y="4334255"/>
            <a:ext cx="1255472" cy="584775"/>
          </a:xfrm>
          <a:prstGeom prst="rect">
            <a:avLst/>
          </a:prstGeom>
          <a:solidFill>
            <a:srgbClr val="AE5191"/>
          </a:solidFill>
          <a:ln>
            <a:solidFill>
              <a:schemeClr val="tx1"/>
            </a:solidFill>
          </a:ln>
        </p:spPr>
        <p:txBody>
          <a:bodyPr wrap="none" rtlCol="0">
            <a:spAutoFit/>
          </a:bodyPr>
          <a:lstStyle/>
          <a:p>
            <a:r>
              <a:rPr lang="en-GB" sz="1600" dirty="0"/>
              <a:t>Assignment</a:t>
            </a:r>
          </a:p>
          <a:p>
            <a:r>
              <a:rPr lang="en-GB" sz="1600" dirty="0"/>
              <a:t>Group 1</a:t>
            </a:r>
          </a:p>
        </p:txBody>
      </p:sp>
      <p:sp>
        <p:nvSpPr>
          <p:cNvPr id="7" name="TextBox 6">
            <a:extLst>
              <a:ext uri="{FF2B5EF4-FFF2-40B4-BE49-F238E27FC236}">
                <a16:creationId xmlns:a16="http://schemas.microsoft.com/office/drawing/2014/main" id="{973CED82-3055-CD37-0851-B34439DFF3CF}"/>
              </a:ext>
              <a:ext uri="{C183D7F6-B498-43B3-948B-1728B52AA6E4}">
                <adec:decorative xmlns:adec="http://schemas.microsoft.com/office/drawing/2017/decorative" val="1"/>
              </a:ext>
            </a:extLst>
          </p:cNvPr>
          <p:cNvSpPr txBox="1"/>
          <p:nvPr/>
        </p:nvSpPr>
        <p:spPr>
          <a:xfrm>
            <a:off x="5316825" y="4345726"/>
            <a:ext cx="1255472" cy="584775"/>
          </a:xfrm>
          <a:prstGeom prst="rect">
            <a:avLst/>
          </a:prstGeom>
          <a:solidFill>
            <a:srgbClr val="AE5191"/>
          </a:solidFill>
          <a:ln>
            <a:solidFill>
              <a:schemeClr val="tx1"/>
            </a:solidFill>
          </a:ln>
        </p:spPr>
        <p:txBody>
          <a:bodyPr wrap="none" rtlCol="0">
            <a:spAutoFit/>
          </a:bodyPr>
          <a:lstStyle/>
          <a:p>
            <a:r>
              <a:rPr lang="en-GB" sz="1600" dirty="0"/>
              <a:t>Assignment</a:t>
            </a:r>
          </a:p>
          <a:p>
            <a:r>
              <a:rPr lang="en-GB" sz="1600" dirty="0"/>
              <a:t>Group 2</a:t>
            </a:r>
          </a:p>
        </p:txBody>
      </p:sp>
      <p:sp>
        <p:nvSpPr>
          <p:cNvPr id="11" name="TextBox 10">
            <a:extLst>
              <a:ext uri="{FF2B5EF4-FFF2-40B4-BE49-F238E27FC236}">
                <a16:creationId xmlns:a16="http://schemas.microsoft.com/office/drawing/2014/main" id="{CC5277B0-A9A6-1CEE-D579-44B0EDF7F81F}"/>
              </a:ext>
              <a:ext uri="{C183D7F6-B498-43B3-948B-1728B52AA6E4}">
                <adec:decorative xmlns:adec="http://schemas.microsoft.com/office/drawing/2017/decorative" val="1"/>
              </a:ext>
            </a:extLst>
          </p:cNvPr>
          <p:cNvSpPr txBox="1"/>
          <p:nvPr/>
        </p:nvSpPr>
        <p:spPr>
          <a:xfrm>
            <a:off x="7069248" y="4345725"/>
            <a:ext cx="1255472" cy="584775"/>
          </a:xfrm>
          <a:prstGeom prst="rect">
            <a:avLst/>
          </a:prstGeom>
          <a:solidFill>
            <a:srgbClr val="AE5191"/>
          </a:solidFill>
          <a:ln>
            <a:solidFill>
              <a:schemeClr val="tx1"/>
            </a:solidFill>
          </a:ln>
        </p:spPr>
        <p:txBody>
          <a:bodyPr wrap="none" rtlCol="0">
            <a:spAutoFit/>
          </a:bodyPr>
          <a:lstStyle/>
          <a:p>
            <a:r>
              <a:rPr lang="en-GB" sz="1600" dirty="0"/>
              <a:t>Assignment</a:t>
            </a:r>
          </a:p>
          <a:p>
            <a:r>
              <a:rPr lang="en-GB" sz="1600" dirty="0"/>
              <a:t>Group 2</a:t>
            </a:r>
          </a:p>
        </p:txBody>
      </p:sp>
    </p:spTree>
    <p:custDataLst>
      <p:tags r:id="rId1"/>
    </p:custDataLst>
    <p:extLst>
      <p:ext uri="{BB962C8B-B14F-4D97-AF65-F5344CB8AC3E}">
        <p14:creationId xmlns:p14="http://schemas.microsoft.com/office/powerpoint/2010/main" val="249969417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4" grpId="0" animBg="1"/>
      <p:bldP spid="27" grpId="0"/>
      <p:bldP spid="5" grpId="0" animBg="1"/>
      <p:bldP spid="7"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 uri="{C183D7F6-B498-43B3-948B-1728B52AA6E4}">
                <adec:decorative xmlns:adec="http://schemas.microsoft.com/office/drawing/2017/decorative" val="0"/>
              </a:ext>
            </a:extLst>
          </p:cNvPr>
          <p:cNvSpPr>
            <a:spLocks noGrp="1"/>
          </p:cNvSpPr>
          <p:nvPr>
            <p:ph type="title"/>
          </p:nvPr>
        </p:nvSpPr>
        <p:spPr/>
        <p:txBody>
          <a:bodyPr>
            <a:normAutofit/>
          </a:bodyPr>
          <a:lstStyle/>
          <a:p>
            <a:r>
              <a:rPr lang="en-GB" dirty="0"/>
              <a:t>Multiple Grouping screenshot</a:t>
            </a:r>
          </a:p>
        </p:txBody>
      </p:sp>
      <p:pic>
        <p:nvPicPr>
          <p:cNvPr id="6" name="Picture 5" descr="Screenshot of an example Groupings screen, listing several Groupings, and Groups within them. For example the Product Review Assignment Grouping contains three groups, while the SAMIS Grouping contains two cohort groups with default names.">
            <a:extLst>
              <a:ext uri="{FF2B5EF4-FFF2-40B4-BE49-F238E27FC236}">
                <a16:creationId xmlns:a16="http://schemas.microsoft.com/office/drawing/2014/main" id="{71D4E56A-31BE-D6F7-A4D0-8EEBC2DD5204}"/>
              </a:ext>
            </a:extLst>
          </p:cNvPr>
          <p:cNvPicPr>
            <a:picLocks noChangeAspect="1"/>
          </p:cNvPicPr>
          <p:nvPr/>
        </p:nvPicPr>
        <p:blipFill>
          <a:blip r:embed="rId4"/>
          <a:stretch>
            <a:fillRect/>
          </a:stretch>
        </p:blipFill>
        <p:spPr>
          <a:xfrm>
            <a:off x="437467" y="1434289"/>
            <a:ext cx="8385064" cy="2859105"/>
          </a:xfrm>
          <a:prstGeom prst="rect">
            <a:avLst/>
          </a:prstGeom>
        </p:spPr>
      </p:pic>
    </p:spTree>
    <p:custDataLst>
      <p:tags r:id="rId1"/>
    </p:custDataLst>
    <p:extLst>
      <p:ext uri="{BB962C8B-B14F-4D97-AF65-F5344CB8AC3E}">
        <p14:creationId xmlns:p14="http://schemas.microsoft.com/office/powerpoint/2010/main" val="136165466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1CF1D-6B3E-D34F-4A98-87B78D7B70DC}"/>
              </a:ext>
            </a:extLst>
          </p:cNvPr>
          <p:cNvSpPr>
            <a:spLocks noGrp="1"/>
          </p:cNvSpPr>
          <p:nvPr>
            <p:ph type="ctrTitle"/>
          </p:nvPr>
        </p:nvSpPr>
        <p:spPr>
          <a:xfrm>
            <a:off x="530679" y="592909"/>
            <a:ext cx="7772400" cy="1102519"/>
          </a:xfrm>
        </p:spPr>
        <p:txBody>
          <a:bodyPr>
            <a:normAutofit fontScale="90000"/>
          </a:bodyPr>
          <a:lstStyle/>
          <a:p>
            <a:r>
              <a:rPr lang="en-GB" dirty="0"/>
              <a:t>Setting up Groups &amp; Groupings</a:t>
            </a:r>
          </a:p>
        </p:txBody>
      </p:sp>
      <p:pic>
        <p:nvPicPr>
          <p:cNvPr id="5" name="Picture 4">
            <a:extLst>
              <a:ext uri="{FF2B5EF4-FFF2-40B4-BE49-F238E27FC236}">
                <a16:creationId xmlns:a16="http://schemas.microsoft.com/office/drawing/2014/main" id="{817C0E9C-F821-5B40-2BC8-F26A07CF4D74}"/>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613921" y="1755322"/>
            <a:ext cx="5916157" cy="2910667"/>
          </a:xfrm>
          <a:prstGeom prst="rect">
            <a:avLst/>
          </a:prstGeom>
        </p:spPr>
      </p:pic>
    </p:spTree>
    <p:extLst>
      <p:ext uri="{BB962C8B-B14F-4D97-AF65-F5344CB8AC3E}">
        <p14:creationId xmlns:p14="http://schemas.microsoft.com/office/powerpoint/2010/main" val="1408814071"/>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Examples of how teacher's can create groups.">
            <a:extLst>
              <a:ext uri="{FF2B5EF4-FFF2-40B4-BE49-F238E27FC236}">
                <a16:creationId xmlns:a16="http://schemas.microsoft.com/office/drawing/2014/main" id="{79C15F52-6887-7181-ED3E-7FEC173CF25C}"/>
              </a:ext>
            </a:extLst>
          </p:cNvPr>
          <p:cNvPicPr>
            <a:picLocks noChangeAspect="1"/>
          </p:cNvPicPr>
          <p:nvPr/>
        </p:nvPicPr>
        <p:blipFill>
          <a:blip r:embed="rId4"/>
          <a:stretch>
            <a:fillRect/>
          </a:stretch>
        </p:blipFill>
        <p:spPr>
          <a:xfrm>
            <a:off x="1326965" y="1393437"/>
            <a:ext cx="1860705" cy="776997"/>
          </a:xfrm>
          <a:prstGeom prst="rect">
            <a:avLst/>
          </a:prstGeom>
        </p:spPr>
      </p:pic>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lstStyle/>
          <a:p>
            <a:r>
              <a:rPr lang="en-GB"/>
              <a:t>Creating Groups </a:t>
            </a:r>
          </a:p>
        </p:txBody>
      </p:sp>
      <p:sp>
        <p:nvSpPr>
          <p:cNvPr id="6" name="TextBox 5" descr="Examples of how teacher's can create groups.">
            <a:extLst>
              <a:ext uri="{FF2B5EF4-FFF2-40B4-BE49-F238E27FC236}">
                <a16:creationId xmlns:a16="http://schemas.microsoft.com/office/drawing/2014/main" id="{BA20D9B1-0E8B-B434-8036-DF14171EE3C1}"/>
              </a:ext>
            </a:extLst>
          </p:cNvPr>
          <p:cNvSpPr txBox="1"/>
          <p:nvPr/>
        </p:nvSpPr>
        <p:spPr>
          <a:xfrm>
            <a:off x="380221" y="1076240"/>
            <a:ext cx="3420680" cy="461665"/>
          </a:xfrm>
          <a:prstGeom prst="rect">
            <a:avLst/>
          </a:prstGeom>
          <a:noFill/>
        </p:spPr>
        <p:txBody>
          <a:bodyPr wrap="square" rtlCol="0">
            <a:spAutoFit/>
          </a:bodyPr>
          <a:lstStyle/>
          <a:p>
            <a:r>
              <a:rPr lang="en-GB" sz="2400"/>
              <a:t>Teacher created groups</a:t>
            </a:r>
          </a:p>
        </p:txBody>
      </p:sp>
      <p:pic>
        <p:nvPicPr>
          <p:cNvPr id="9" name="Picture 8" descr="Examples of how teacher's can create groups.">
            <a:extLst>
              <a:ext uri="{FF2B5EF4-FFF2-40B4-BE49-F238E27FC236}">
                <a16:creationId xmlns:a16="http://schemas.microsoft.com/office/drawing/2014/main" id="{3CCA8463-81AA-A606-0943-F304ED358BFC}"/>
              </a:ext>
            </a:extLst>
          </p:cNvPr>
          <p:cNvPicPr>
            <a:picLocks noChangeAspect="1"/>
          </p:cNvPicPr>
          <p:nvPr/>
        </p:nvPicPr>
        <p:blipFill>
          <a:blip r:embed="rId5"/>
          <a:stretch>
            <a:fillRect/>
          </a:stretch>
        </p:blipFill>
        <p:spPr>
          <a:xfrm>
            <a:off x="969681" y="2170434"/>
            <a:ext cx="2530027" cy="1169179"/>
          </a:xfrm>
          <a:prstGeom prst="rect">
            <a:avLst/>
          </a:prstGeom>
        </p:spPr>
      </p:pic>
      <p:sp>
        <p:nvSpPr>
          <p:cNvPr id="8" name="Rectangle 7">
            <a:extLst>
              <a:ext uri="{FF2B5EF4-FFF2-40B4-BE49-F238E27FC236}">
                <a16:creationId xmlns:a16="http://schemas.microsoft.com/office/drawing/2014/main" id="{3E40E057-32EC-155C-4CE0-B1F9B0D0D448}"/>
              </a:ext>
              <a:ext uri="{C183D7F6-B498-43B3-948B-1728B52AA6E4}">
                <adec:decorative xmlns:adec="http://schemas.microsoft.com/office/drawing/2017/decorative" val="1"/>
              </a:ext>
            </a:extLst>
          </p:cNvPr>
          <p:cNvSpPr/>
          <p:nvPr/>
        </p:nvSpPr>
        <p:spPr>
          <a:xfrm>
            <a:off x="222422" y="980304"/>
            <a:ext cx="4184821" cy="2407876"/>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76A911D9-F658-2062-3686-71A0D1B57DB7}"/>
              </a:ext>
              <a:ext uri="{C183D7F6-B498-43B3-948B-1728B52AA6E4}">
                <adec:decorative xmlns:adec="http://schemas.microsoft.com/office/drawing/2017/decorative" val="1"/>
              </a:ext>
            </a:extLst>
          </p:cNvPr>
          <p:cNvSpPr/>
          <p:nvPr/>
        </p:nvSpPr>
        <p:spPr>
          <a:xfrm>
            <a:off x="4709245" y="985259"/>
            <a:ext cx="4184821" cy="2402921"/>
          </a:xfrm>
          <a:prstGeom prst="rect">
            <a:avLst/>
          </a:prstGeom>
          <a:no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2" name="TextBox 11" descr="Examples of how students can create groups.">
            <a:extLst>
              <a:ext uri="{FF2B5EF4-FFF2-40B4-BE49-F238E27FC236}">
                <a16:creationId xmlns:a16="http://schemas.microsoft.com/office/drawing/2014/main" id="{5B0ACC4D-39FA-583A-0926-DDB391F3D049}"/>
              </a:ext>
            </a:extLst>
          </p:cNvPr>
          <p:cNvSpPr txBox="1"/>
          <p:nvPr/>
        </p:nvSpPr>
        <p:spPr>
          <a:xfrm>
            <a:off x="4873961" y="1076240"/>
            <a:ext cx="3385863" cy="461665"/>
          </a:xfrm>
          <a:prstGeom prst="rect">
            <a:avLst/>
          </a:prstGeom>
          <a:noFill/>
        </p:spPr>
        <p:txBody>
          <a:bodyPr wrap="square" rtlCol="0">
            <a:spAutoFit/>
          </a:bodyPr>
          <a:lstStyle/>
          <a:p>
            <a:r>
              <a:rPr lang="en-GB" sz="2400"/>
              <a:t>Student created groups</a:t>
            </a:r>
          </a:p>
        </p:txBody>
      </p:sp>
      <p:pic>
        <p:nvPicPr>
          <p:cNvPr id="7" name="Picture 6" descr="Examples of how students can create groups.">
            <a:extLst>
              <a:ext uri="{FF2B5EF4-FFF2-40B4-BE49-F238E27FC236}">
                <a16:creationId xmlns:a16="http://schemas.microsoft.com/office/drawing/2014/main" id="{591639EB-09C8-2E99-F67C-BB22CC61473E}"/>
              </a:ext>
            </a:extLst>
          </p:cNvPr>
          <p:cNvPicPr>
            <a:picLocks noChangeAspect="1"/>
          </p:cNvPicPr>
          <p:nvPr/>
        </p:nvPicPr>
        <p:blipFill>
          <a:blip r:embed="rId6"/>
          <a:stretch>
            <a:fillRect/>
          </a:stretch>
        </p:blipFill>
        <p:spPr>
          <a:xfrm>
            <a:off x="5014100" y="1677120"/>
            <a:ext cx="1552792" cy="1571844"/>
          </a:xfrm>
          <a:prstGeom prst="rect">
            <a:avLst/>
          </a:prstGeom>
        </p:spPr>
      </p:pic>
      <p:pic>
        <p:nvPicPr>
          <p:cNvPr id="14" name="Picture 13" descr="Examples of how students can create groups.">
            <a:extLst>
              <a:ext uri="{FF2B5EF4-FFF2-40B4-BE49-F238E27FC236}">
                <a16:creationId xmlns:a16="http://schemas.microsoft.com/office/drawing/2014/main" id="{66556A18-4327-F376-10C0-24C941B07223}"/>
              </a:ext>
            </a:extLst>
          </p:cNvPr>
          <p:cNvPicPr>
            <a:picLocks noChangeAspect="1"/>
          </p:cNvPicPr>
          <p:nvPr/>
        </p:nvPicPr>
        <p:blipFill>
          <a:blip r:embed="rId7"/>
          <a:stretch>
            <a:fillRect/>
          </a:stretch>
        </p:blipFill>
        <p:spPr>
          <a:xfrm>
            <a:off x="6898356" y="1767620"/>
            <a:ext cx="1419423" cy="1390844"/>
          </a:xfrm>
          <a:prstGeom prst="rect">
            <a:avLst/>
          </a:prstGeom>
        </p:spPr>
      </p:pic>
      <p:sp>
        <p:nvSpPr>
          <p:cNvPr id="3" name="TextBox 2">
            <a:extLst>
              <a:ext uri="{FF2B5EF4-FFF2-40B4-BE49-F238E27FC236}">
                <a16:creationId xmlns:a16="http://schemas.microsoft.com/office/drawing/2014/main" id="{ECB26183-C8A2-29FA-8A23-C40AE41A9FBA}"/>
              </a:ext>
            </a:extLst>
          </p:cNvPr>
          <p:cNvSpPr txBox="1"/>
          <p:nvPr/>
        </p:nvSpPr>
        <p:spPr>
          <a:xfrm>
            <a:off x="784945" y="3632211"/>
            <a:ext cx="7848600" cy="1200329"/>
          </a:xfrm>
          <a:prstGeom prst="rect">
            <a:avLst/>
          </a:prstGeom>
          <a:solidFill>
            <a:schemeClr val="accent6"/>
          </a:solidFill>
          <a:effectLst>
            <a:glow rad="63500">
              <a:schemeClr val="accent2">
                <a:satMod val="175000"/>
                <a:alpha val="40000"/>
              </a:schemeClr>
            </a:glow>
          </a:effectLst>
        </p:spPr>
        <p:txBody>
          <a:bodyPr wrap="square" rtlCol="0">
            <a:spAutoFit/>
          </a:bodyPr>
          <a:lstStyle/>
          <a:p>
            <a:r>
              <a:rPr lang="en-GB" dirty="0">
                <a:hlinkClick r:id="rId8"/>
              </a:rPr>
              <a:t>Reasonable Adjustment L1 </a:t>
            </a:r>
            <a:r>
              <a:rPr lang="en-GB" dirty="0"/>
              <a:t>– A key part in successful groupwork. Find out more recommendations to productive groupwork in our </a:t>
            </a:r>
            <a:r>
              <a:rPr lang="en-GB" dirty="0">
                <a:hlinkClick r:id="rId9"/>
              </a:rPr>
              <a:t>Groupwork Guide</a:t>
            </a:r>
            <a:r>
              <a:rPr lang="en-GB" dirty="0"/>
              <a:t>. Or take our </a:t>
            </a:r>
            <a:r>
              <a:rPr lang="en-GB" dirty="0">
                <a:hlinkClick r:id="rId10"/>
              </a:rPr>
              <a:t>Which group selection approach is best for your activity? </a:t>
            </a:r>
            <a:r>
              <a:rPr lang="en-GB" dirty="0"/>
              <a:t>quiz to find out the method best for you.</a:t>
            </a:r>
          </a:p>
        </p:txBody>
      </p:sp>
    </p:spTree>
    <p:custDataLst>
      <p:tags r:id="rId1"/>
    </p:custDataLst>
    <p:extLst>
      <p:ext uri="{BB962C8B-B14F-4D97-AF65-F5344CB8AC3E}">
        <p14:creationId xmlns:p14="http://schemas.microsoft.com/office/powerpoint/2010/main" val="1264508083"/>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lstStyle/>
          <a:p>
            <a:r>
              <a:rPr lang="en-GB"/>
              <a:t>Course Group Upload</a:t>
            </a:r>
          </a:p>
        </p:txBody>
      </p:sp>
      <p:pic>
        <p:nvPicPr>
          <p:cNvPr id="9" name="Picture 8" descr="Course group upload button.">
            <a:extLst>
              <a:ext uri="{FF2B5EF4-FFF2-40B4-BE49-F238E27FC236}">
                <a16:creationId xmlns:a16="http://schemas.microsoft.com/office/drawing/2014/main" id="{3CCA8463-81AA-A606-0943-F304ED358BFC}"/>
              </a:ext>
            </a:extLst>
          </p:cNvPr>
          <p:cNvPicPr>
            <a:picLocks noChangeAspect="1"/>
          </p:cNvPicPr>
          <p:nvPr/>
        </p:nvPicPr>
        <p:blipFill>
          <a:blip r:embed="rId4"/>
          <a:stretch>
            <a:fillRect/>
          </a:stretch>
        </p:blipFill>
        <p:spPr>
          <a:xfrm>
            <a:off x="351250" y="1328505"/>
            <a:ext cx="2690301" cy="1243245"/>
          </a:xfrm>
          <a:prstGeom prst="rect">
            <a:avLst/>
          </a:prstGeom>
        </p:spPr>
      </p:pic>
      <p:sp>
        <p:nvSpPr>
          <p:cNvPr id="3" name="TextBox 2">
            <a:extLst>
              <a:ext uri="{FF2B5EF4-FFF2-40B4-BE49-F238E27FC236}">
                <a16:creationId xmlns:a16="http://schemas.microsoft.com/office/drawing/2014/main" id="{3A8BEEA2-0296-E6D7-3E36-C135AA4FF074}"/>
              </a:ext>
            </a:extLst>
          </p:cNvPr>
          <p:cNvSpPr txBox="1"/>
          <p:nvPr/>
        </p:nvSpPr>
        <p:spPr>
          <a:xfrm>
            <a:off x="3303373" y="1328505"/>
            <a:ext cx="5222789" cy="3477875"/>
          </a:xfrm>
          <a:prstGeom prst="rect">
            <a:avLst/>
          </a:prstGeom>
          <a:noFill/>
        </p:spPr>
        <p:txBody>
          <a:bodyPr wrap="square" rtlCol="0">
            <a:spAutoFit/>
          </a:bodyPr>
          <a:lstStyle/>
          <a:p>
            <a:pPr marL="285750" indent="-285750">
              <a:buFont typeface="Arial" panose="020B0604020202020204" pitchFamily="34" charset="0"/>
              <a:buChar char="•"/>
            </a:pPr>
            <a:r>
              <a:rPr lang="en-GB" sz="2000"/>
              <a:t>Allows you to create groups by uploading a .csv file.</a:t>
            </a:r>
          </a:p>
          <a:p>
            <a:endParaRPr lang="en-GB" sz="2000"/>
          </a:p>
          <a:p>
            <a:pPr marL="285750" indent="-285750">
              <a:buFont typeface="Arial" panose="020B0604020202020204" pitchFamily="34" charset="0"/>
              <a:buChar char="•"/>
            </a:pPr>
            <a:r>
              <a:rPr lang="en-GB" sz="2000"/>
              <a:t>Can create the groups and groupings in Moodle.</a:t>
            </a:r>
          </a:p>
          <a:p>
            <a:endParaRPr lang="en-GB" sz="2000"/>
          </a:p>
          <a:p>
            <a:pPr marL="285750" indent="-285750">
              <a:buFont typeface="Arial" panose="020B0604020202020204" pitchFamily="34" charset="0"/>
              <a:buChar char="•"/>
            </a:pPr>
            <a:r>
              <a:rPr lang="en-GB" sz="2000"/>
              <a:t>Participants must already exist on the Moodle space.</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r>
              <a:rPr lang="en-GB" sz="2000"/>
              <a:t>Adding a new .csv will create new groups not update existing ones.</a:t>
            </a:r>
          </a:p>
        </p:txBody>
      </p:sp>
      <p:grpSp>
        <p:nvGrpSpPr>
          <p:cNvPr id="4" name="Group 3">
            <a:extLst>
              <a:ext uri="{FF2B5EF4-FFF2-40B4-BE49-F238E27FC236}">
                <a16:creationId xmlns:a16="http://schemas.microsoft.com/office/drawing/2014/main" id="{211A0CF5-B8BE-7CDA-7B16-4DC4B10D0FF1}"/>
              </a:ext>
              <a:ext uri="{C183D7F6-B498-43B3-948B-1728B52AA6E4}">
                <adec:decorative xmlns:adec="http://schemas.microsoft.com/office/drawing/2017/decorative" val="1"/>
              </a:ext>
            </a:extLst>
          </p:cNvPr>
          <p:cNvGrpSpPr/>
          <p:nvPr/>
        </p:nvGrpSpPr>
        <p:grpSpPr>
          <a:xfrm>
            <a:off x="343808" y="3678327"/>
            <a:ext cx="1884836" cy="1128053"/>
            <a:chOff x="380569" y="3378044"/>
            <a:chExt cx="1848075" cy="1128053"/>
          </a:xfrm>
        </p:grpSpPr>
        <p:sp>
          <p:nvSpPr>
            <p:cNvPr id="5" name="Rectangle: Rounded Corners 4">
              <a:extLst>
                <a:ext uri="{FF2B5EF4-FFF2-40B4-BE49-F238E27FC236}">
                  <a16:creationId xmlns:a16="http://schemas.microsoft.com/office/drawing/2014/main" id="{D374D928-193B-D137-96C8-965F0D2942A7}"/>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606C70FF-C273-5D63-C092-BC979668A6CD}"/>
                </a:ext>
              </a:extLst>
            </p:cNvPr>
            <p:cNvSpPr txBox="1"/>
            <p:nvPr/>
          </p:nvSpPr>
          <p:spPr>
            <a:xfrm>
              <a:off x="1015072" y="3496441"/>
              <a:ext cx="1157031" cy="954107"/>
            </a:xfrm>
            <a:prstGeom prst="rect">
              <a:avLst/>
            </a:prstGeom>
            <a:noFill/>
          </p:spPr>
          <p:txBody>
            <a:bodyPr wrap="square" rtlCol="0">
              <a:spAutoFit/>
            </a:bodyPr>
            <a:lstStyle/>
            <a:p>
              <a:r>
                <a:rPr lang="en-GB" sz="1400">
                  <a:hlinkClick r:id="rId5"/>
                </a:rPr>
                <a:t>How to use Course Group Upload.</a:t>
              </a:r>
              <a:endParaRPr lang="en-GB" sz="1400"/>
            </a:p>
          </p:txBody>
        </p:sp>
        <p:pic>
          <p:nvPicPr>
            <p:cNvPr id="7" name="Graphic 6" descr="Information with solid fill">
              <a:extLst>
                <a:ext uri="{FF2B5EF4-FFF2-40B4-BE49-F238E27FC236}">
                  <a16:creationId xmlns:a16="http://schemas.microsoft.com/office/drawing/2014/main" id="{BD845FF8-6CC7-584B-E4C5-E492A9CC500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1381" y="3534508"/>
              <a:ext cx="613691" cy="606524"/>
            </a:xfrm>
            <a:prstGeom prst="rect">
              <a:avLst/>
            </a:prstGeom>
          </p:spPr>
        </p:pic>
      </p:grpSp>
    </p:spTree>
    <p:custDataLst>
      <p:tags r:id="rId1"/>
    </p:custDataLst>
    <p:extLst>
      <p:ext uri="{BB962C8B-B14F-4D97-AF65-F5344CB8AC3E}">
        <p14:creationId xmlns:p14="http://schemas.microsoft.com/office/powerpoint/2010/main" val="3187550699"/>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lstStyle/>
          <a:p>
            <a:r>
              <a:rPr lang="en-GB"/>
              <a:t>Create Groups (manually)</a:t>
            </a:r>
          </a:p>
        </p:txBody>
      </p:sp>
      <p:sp>
        <p:nvSpPr>
          <p:cNvPr id="3" name="TextBox 2">
            <a:extLst>
              <a:ext uri="{FF2B5EF4-FFF2-40B4-BE49-F238E27FC236}">
                <a16:creationId xmlns:a16="http://schemas.microsoft.com/office/drawing/2014/main" id="{3A8BEEA2-0296-E6D7-3E36-C135AA4FF074}"/>
              </a:ext>
            </a:extLst>
          </p:cNvPr>
          <p:cNvSpPr txBox="1"/>
          <p:nvPr/>
        </p:nvSpPr>
        <p:spPr>
          <a:xfrm>
            <a:off x="4521336" y="1328505"/>
            <a:ext cx="4374292" cy="2308324"/>
          </a:xfrm>
          <a:prstGeom prst="rect">
            <a:avLst/>
          </a:prstGeom>
          <a:noFill/>
        </p:spPr>
        <p:txBody>
          <a:bodyPr wrap="square" rtlCol="0">
            <a:spAutoFit/>
          </a:bodyPr>
          <a:lstStyle/>
          <a:p>
            <a:pPr marL="285750" indent="-285750">
              <a:buFont typeface="Arial" panose="020B0604020202020204" pitchFamily="34" charset="0"/>
              <a:buChar char="•"/>
            </a:pPr>
            <a:r>
              <a:rPr lang="en-GB" sz="2400"/>
              <a:t>Can create new groups.</a:t>
            </a:r>
          </a:p>
          <a:p>
            <a:endParaRPr lang="en-GB" sz="2400"/>
          </a:p>
          <a:p>
            <a:pPr marL="285750" indent="-285750">
              <a:buFont typeface="Arial" panose="020B0604020202020204" pitchFamily="34" charset="0"/>
              <a:buChar char="•"/>
            </a:pPr>
            <a:r>
              <a:rPr lang="en-GB" sz="2400"/>
              <a:t>Can edit existing groups.</a:t>
            </a:r>
          </a:p>
          <a:p>
            <a:endParaRPr lang="en-GB" sz="2400"/>
          </a:p>
          <a:p>
            <a:pPr marL="285750" indent="-285750">
              <a:buFont typeface="Arial" panose="020B0604020202020204" pitchFamily="34" charset="0"/>
              <a:buChar char="•"/>
            </a:pPr>
            <a:r>
              <a:rPr lang="en-GB" sz="2400"/>
              <a:t>Can change membership of groups.</a:t>
            </a:r>
          </a:p>
        </p:txBody>
      </p:sp>
      <p:pic>
        <p:nvPicPr>
          <p:cNvPr id="6" name="Picture 5">
            <a:extLst>
              <a:ext uri="{FF2B5EF4-FFF2-40B4-BE49-F238E27FC236}">
                <a16:creationId xmlns:a16="http://schemas.microsoft.com/office/drawing/2014/main" id="{356714FF-E763-77DE-4330-D338CD4E0C7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07183" y="994665"/>
            <a:ext cx="4042921" cy="3714668"/>
          </a:xfrm>
          <a:prstGeom prst="rect">
            <a:avLst/>
          </a:prstGeom>
          <a:ln w="38100" cap="sq">
            <a:solidFill>
              <a:schemeClr val="bg1">
                <a:lumMod val="95000"/>
              </a:schemeClr>
            </a:solidFill>
            <a:prstDash val="solid"/>
            <a:miter lim="800000"/>
          </a:ln>
          <a:effectLst/>
        </p:spPr>
      </p:pic>
      <p:grpSp>
        <p:nvGrpSpPr>
          <p:cNvPr id="4" name="Group 3">
            <a:extLst>
              <a:ext uri="{FF2B5EF4-FFF2-40B4-BE49-F238E27FC236}">
                <a16:creationId xmlns:a16="http://schemas.microsoft.com/office/drawing/2014/main" id="{66A482F0-96B1-531B-2D95-FB68501B12EA}"/>
              </a:ext>
              <a:ext uri="{C183D7F6-B498-43B3-948B-1728B52AA6E4}">
                <adec:decorative xmlns:adec="http://schemas.microsoft.com/office/drawing/2017/decorative" val="1"/>
              </a:ext>
            </a:extLst>
          </p:cNvPr>
          <p:cNvGrpSpPr/>
          <p:nvPr/>
        </p:nvGrpSpPr>
        <p:grpSpPr>
          <a:xfrm>
            <a:off x="6916719" y="3636829"/>
            <a:ext cx="1884836" cy="1128053"/>
            <a:chOff x="380569" y="3378044"/>
            <a:chExt cx="1848075" cy="1128053"/>
          </a:xfrm>
        </p:grpSpPr>
        <p:sp>
          <p:nvSpPr>
            <p:cNvPr id="5" name="Rectangle: Rounded Corners 4">
              <a:extLst>
                <a:ext uri="{FF2B5EF4-FFF2-40B4-BE49-F238E27FC236}">
                  <a16:creationId xmlns:a16="http://schemas.microsoft.com/office/drawing/2014/main" id="{91C5630B-06A8-3412-58C8-C6D237BC9874}"/>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4A3C22D0-7FD6-1ED1-2432-8CF37CA78BE6}"/>
                </a:ext>
              </a:extLst>
            </p:cNvPr>
            <p:cNvSpPr txBox="1"/>
            <p:nvPr/>
          </p:nvSpPr>
          <p:spPr>
            <a:xfrm>
              <a:off x="1015072" y="3496441"/>
              <a:ext cx="1157031" cy="954107"/>
            </a:xfrm>
            <a:prstGeom prst="rect">
              <a:avLst/>
            </a:prstGeom>
            <a:noFill/>
          </p:spPr>
          <p:txBody>
            <a:bodyPr wrap="square" lIns="91440" tIns="45720" rIns="91440" bIns="45720" rtlCol="0" anchor="t">
              <a:spAutoFit/>
            </a:bodyPr>
            <a:lstStyle/>
            <a:p>
              <a:r>
                <a:rPr lang="en-GB" sz="1400">
                  <a:hlinkClick r:id="rId5"/>
                </a:rPr>
                <a:t>How to create groups manually.</a:t>
              </a:r>
            </a:p>
          </p:txBody>
        </p:sp>
        <p:pic>
          <p:nvPicPr>
            <p:cNvPr id="8" name="Graphic 7" descr="Information with solid fill">
              <a:extLst>
                <a:ext uri="{FF2B5EF4-FFF2-40B4-BE49-F238E27FC236}">
                  <a16:creationId xmlns:a16="http://schemas.microsoft.com/office/drawing/2014/main" id="{A30A2721-C9CA-E53A-46D0-36813AD55CF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1381" y="3534508"/>
              <a:ext cx="613691" cy="606524"/>
            </a:xfrm>
            <a:prstGeom prst="rect">
              <a:avLst/>
            </a:prstGeom>
          </p:spPr>
        </p:pic>
      </p:grpSp>
    </p:spTree>
    <p:custDataLst>
      <p:tags r:id="rId1"/>
    </p:custDataLst>
    <p:extLst>
      <p:ext uri="{BB962C8B-B14F-4D97-AF65-F5344CB8AC3E}">
        <p14:creationId xmlns:p14="http://schemas.microsoft.com/office/powerpoint/2010/main" val="181181428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lstStyle/>
          <a:p>
            <a:r>
              <a:rPr lang="en-GB"/>
              <a:t>Group Choice</a:t>
            </a:r>
          </a:p>
        </p:txBody>
      </p:sp>
      <p:grpSp>
        <p:nvGrpSpPr>
          <p:cNvPr id="17" name="Group 16">
            <a:extLst>
              <a:ext uri="{FF2B5EF4-FFF2-40B4-BE49-F238E27FC236}">
                <a16:creationId xmlns:a16="http://schemas.microsoft.com/office/drawing/2014/main" id="{9A3F37AA-C8A1-2DDE-ED24-9E494FB0B0C6}"/>
              </a:ext>
              <a:ext uri="{C183D7F6-B498-43B3-948B-1728B52AA6E4}">
                <adec:decorative xmlns:adec="http://schemas.microsoft.com/office/drawing/2017/decorative" val="1"/>
              </a:ext>
            </a:extLst>
          </p:cNvPr>
          <p:cNvGrpSpPr/>
          <p:nvPr/>
        </p:nvGrpSpPr>
        <p:grpSpPr>
          <a:xfrm>
            <a:off x="207575" y="3717514"/>
            <a:ext cx="1884836" cy="1128053"/>
            <a:chOff x="380569" y="3378044"/>
            <a:chExt cx="1848075" cy="1128053"/>
          </a:xfrm>
        </p:grpSpPr>
        <p:sp>
          <p:nvSpPr>
            <p:cNvPr id="14" name="Rectangle: Rounded Corners 13">
              <a:extLst>
                <a:ext uri="{FF2B5EF4-FFF2-40B4-BE49-F238E27FC236}">
                  <a16:creationId xmlns:a16="http://schemas.microsoft.com/office/drawing/2014/main" id="{9153E364-E99E-E1FF-EA34-408FDE1E8105}"/>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AC4CF80D-5FE8-9F8F-F9B0-9607D2D4DE4D}"/>
                </a:ext>
              </a:extLst>
            </p:cNvPr>
            <p:cNvSpPr txBox="1"/>
            <p:nvPr/>
          </p:nvSpPr>
          <p:spPr>
            <a:xfrm>
              <a:off x="1015073" y="3537877"/>
              <a:ext cx="1157031" cy="738664"/>
            </a:xfrm>
            <a:prstGeom prst="rect">
              <a:avLst/>
            </a:prstGeom>
            <a:noFill/>
          </p:spPr>
          <p:txBody>
            <a:bodyPr wrap="square" lIns="91440" tIns="45720" rIns="91440" bIns="45720" rtlCol="0" anchor="t">
              <a:spAutoFit/>
            </a:bodyPr>
            <a:lstStyle/>
            <a:p>
              <a:r>
                <a:rPr lang="en-GB" sz="1400">
                  <a:hlinkClick r:id="rId4"/>
                </a:rPr>
                <a:t>How to set-up Group Choice.</a:t>
              </a:r>
            </a:p>
          </p:txBody>
        </p:sp>
        <p:pic>
          <p:nvPicPr>
            <p:cNvPr id="13" name="Graphic 12" descr="Information with solid fill">
              <a:extLst>
                <a:ext uri="{FF2B5EF4-FFF2-40B4-BE49-F238E27FC236}">
                  <a16:creationId xmlns:a16="http://schemas.microsoft.com/office/drawing/2014/main" id="{4C609471-06D7-A027-E158-96E94EF4B4A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01381" y="3534508"/>
              <a:ext cx="613691" cy="606524"/>
            </a:xfrm>
            <a:prstGeom prst="rect">
              <a:avLst/>
            </a:prstGeom>
          </p:spPr>
        </p:pic>
      </p:grpSp>
      <p:sp>
        <p:nvSpPr>
          <p:cNvPr id="18" name="TextBox 17">
            <a:extLst>
              <a:ext uri="{FF2B5EF4-FFF2-40B4-BE49-F238E27FC236}">
                <a16:creationId xmlns:a16="http://schemas.microsoft.com/office/drawing/2014/main" id="{1951CB66-642A-EB15-FF4A-0DFA96C9002C}"/>
              </a:ext>
            </a:extLst>
          </p:cNvPr>
          <p:cNvSpPr txBox="1"/>
          <p:nvPr/>
        </p:nvSpPr>
        <p:spPr>
          <a:xfrm>
            <a:off x="3573983" y="1199691"/>
            <a:ext cx="5112815" cy="3416320"/>
          </a:xfrm>
          <a:prstGeom prst="rect">
            <a:avLst/>
          </a:prstGeom>
          <a:noFill/>
        </p:spPr>
        <p:txBody>
          <a:bodyPr wrap="square" rtlCol="0">
            <a:spAutoFit/>
          </a:bodyPr>
          <a:lstStyle/>
          <a:p>
            <a:pPr marL="285750" indent="-285750">
              <a:buFont typeface="Arial" panose="020B0604020202020204" pitchFamily="34" charset="0"/>
              <a:buChar char="•"/>
            </a:pPr>
            <a:r>
              <a:rPr lang="en-GB" sz="2400"/>
              <a:t>Teacher must create the empty groups before setting up the activity.</a:t>
            </a:r>
          </a:p>
          <a:p>
            <a:endParaRPr lang="en-GB" sz="2400"/>
          </a:p>
          <a:p>
            <a:pPr marL="285750" indent="-285750">
              <a:buFont typeface="Arial" panose="020B0604020202020204" pitchFamily="34" charset="0"/>
              <a:buChar char="•"/>
            </a:pPr>
            <a:r>
              <a:rPr lang="en-GB" sz="2400"/>
              <a:t>Students select the group they want to join.</a:t>
            </a:r>
          </a:p>
          <a:p>
            <a:endParaRPr lang="en-GB" sz="2400"/>
          </a:p>
          <a:p>
            <a:pPr marL="285750" indent="-285750">
              <a:buFont typeface="Arial" panose="020B0604020202020204" pitchFamily="34" charset="0"/>
              <a:buChar char="•"/>
            </a:pPr>
            <a:r>
              <a:rPr lang="en-GB" sz="2400"/>
              <a:t>Moodle allocates students into the groups.</a:t>
            </a:r>
          </a:p>
        </p:txBody>
      </p:sp>
      <p:pic>
        <p:nvPicPr>
          <p:cNvPr id="4" name="Picture 3">
            <a:extLst>
              <a:ext uri="{FF2B5EF4-FFF2-40B4-BE49-F238E27FC236}">
                <a16:creationId xmlns:a16="http://schemas.microsoft.com/office/drawing/2014/main" id="{6E3F3871-28BC-4A34-CE3D-4ACDE27FA42E}"/>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357082" y="1102005"/>
            <a:ext cx="2274269" cy="2302173"/>
          </a:xfrm>
          <a:prstGeom prst="rect">
            <a:avLst/>
          </a:prstGeom>
        </p:spPr>
      </p:pic>
    </p:spTree>
    <p:custDataLst>
      <p:tags r:id="rId1"/>
    </p:custDataLst>
    <p:extLst>
      <p:ext uri="{BB962C8B-B14F-4D97-AF65-F5344CB8AC3E}">
        <p14:creationId xmlns:p14="http://schemas.microsoft.com/office/powerpoint/2010/main" val="4282540989"/>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lstStyle/>
          <a:p>
            <a:r>
              <a:rPr lang="en-GB"/>
              <a:t>Group Choice – Student View</a:t>
            </a:r>
          </a:p>
        </p:txBody>
      </p:sp>
      <p:pic>
        <p:nvPicPr>
          <p:cNvPr id="4" name="Picture 3" descr="Student view of group choice activity">
            <a:extLst>
              <a:ext uri="{FF2B5EF4-FFF2-40B4-BE49-F238E27FC236}">
                <a16:creationId xmlns:a16="http://schemas.microsoft.com/office/drawing/2014/main" id="{76C7B237-5DCA-FD76-9B43-473503E111C5}"/>
              </a:ext>
            </a:extLst>
          </p:cNvPr>
          <p:cNvPicPr>
            <a:picLocks noChangeAspect="1"/>
          </p:cNvPicPr>
          <p:nvPr/>
        </p:nvPicPr>
        <p:blipFill>
          <a:blip r:embed="rId4"/>
          <a:stretch>
            <a:fillRect/>
          </a:stretch>
        </p:blipFill>
        <p:spPr>
          <a:xfrm>
            <a:off x="3311841" y="1046613"/>
            <a:ext cx="5130786" cy="2989883"/>
          </a:xfrm>
          <a:prstGeom prst="rect">
            <a:avLst/>
          </a:prstGeom>
          <a:ln w="38100" cap="sq">
            <a:solidFill>
              <a:schemeClr val="bg1">
                <a:lumMod val="95000"/>
              </a:schemeClr>
            </a:solidFill>
            <a:prstDash val="solid"/>
            <a:miter lim="800000"/>
          </a:ln>
          <a:effectLst/>
        </p:spPr>
      </p:pic>
      <p:sp>
        <p:nvSpPr>
          <p:cNvPr id="8" name="TextBox 7">
            <a:extLst>
              <a:ext uri="{FF2B5EF4-FFF2-40B4-BE49-F238E27FC236}">
                <a16:creationId xmlns:a16="http://schemas.microsoft.com/office/drawing/2014/main" id="{CC8A25F6-EDEB-08EA-759A-FC46103EC3FC}"/>
              </a:ext>
              <a:ext uri="{C183D7F6-B498-43B3-948B-1728B52AA6E4}">
                <adec:decorative xmlns:adec="http://schemas.microsoft.com/office/drawing/2017/decorative" val="1"/>
              </a:ext>
            </a:extLst>
          </p:cNvPr>
          <p:cNvSpPr txBox="1"/>
          <p:nvPr/>
        </p:nvSpPr>
        <p:spPr>
          <a:xfrm>
            <a:off x="3196475" y="4172725"/>
            <a:ext cx="1250407" cy="307777"/>
          </a:xfrm>
          <a:prstGeom prst="rect">
            <a:avLst/>
          </a:prstGeom>
          <a:noFill/>
        </p:spPr>
        <p:txBody>
          <a:bodyPr wrap="none" rtlCol="0">
            <a:spAutoFit/>
          </a:bodyPr>
          <a:lstStyle/>
          <a:p>
            <a:r>
              <a:rPr lang="en-GB" sz="1400" i="1"/>
              <a:t>Student view.</a:t>
            </a:r>
          </a:p>
        </p:txBody>
      </p:sp>
      <p:grpSp>
        <p:nvGrpSpPr>
          <p:cNvPr id="17" name="Group 16">
            <a:extLst>
              <a:ext uri="{FF2B5EF4-FFF2-40B4-BE49-F238E27FC236}">
                <a16:creationId xmlns:a16="http://schemas.microsoft.com/office/drawing/2014/main" id="{9A3F37AA-C8A1-2DDE-ED24-9E494FB0B0C6}"/>
              </a:ext>
              <a:ext uri="{C183D7F6-B498-43B3-948B-1728B52AA6E4}">
                <adec:decorative xmlns:adec="http://schemas.microsoft.com/office/drawing/2017/decorative" val="1"/>
              </a:ext>
            </a:extLst>
          </p:cNvPr>
          <p:cNvGrpSpPr/>
          <p:nvPr/>
        </p:nvGrpSpPr>
        <p:grpSpPr>
          <a:xfrm>
            <a:off x="207575" y="3717514"/>
            <a:ext cx="1884836" cy="1128053"/>
            <a:chOff x="380569" y="3378044"/>
            <a:chExt cx="1848075" cy="1128053"/>
          </a:xfrm>
        </p:grpSpPr>
        <p:sp>
          <p:nvSpPr>
            <p:cNvPr id="14" name="Rectangle: Rounded Corners 13">
              <a:extLst>
                <a:ext uri="{FF2B5EF4-FFF2-40B4-BE49-F238E27FC236}">
                  <a16:creationId xmlns:a16="http://schemas.microsoft.com/office/drawing/2014/main" id="{9153E364-E99E-E1FF-EA34-408FDE1E8105}"/>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AC4CF80D-5FE8-9F8F-F9B0-9607D2D4DE4D}"/>
                </a:ext>
              </a:extLst>
            </p:cNvPr>
            <p:cNvSpPr txBox="1"/>
            <p:nvPr/>
          </p:nvSpPr>
          <p:spPr>
            <a:xfrm>
              <a:off x="1015073" y="3537877"/>
              <a:ext cx="1157031" cy="738664"/>
            </a:xfrm>
            <a:prstGeom prst="rect">
              <a:avLst/>
            </a:prstGeom>
            <a:noFill/>
          </p:spPr>
          <p:txBody>
            <a:bodyPr wrap="square" lIns="91440" tIns="45720" rIns="91440" bIns="45720" rtlCol="0" anchor="t">
              <a:spAutoFit/>
            </a:bodyPr>
            <a:lstStyle/>
            <a:p>
              <a:r>
                <a:rPr lang="en-GB" sz="1400">
                  <a:hlinkClick r:id="rId5"/>
                </a:rPr>
                <a:t>How to set-up Group Choice.</a:t>
              </a:r>
            </a:p>
          </p:txBody>
        </p:sp>
        <p:pic>
          <p:nvPicPr>
            <p:cNvPr id="13" name="Graphic 12" descr="Information with solid fill">
              <a:extLst>
                <a:ext uri="{FF2B5EF4-FFF2-40B4-BE49-F238E27FC236}">
                  <a16:creationId xmlns:a16="http://schemas.microsoft.com/office/drawing/2014/main" id="{4C609471-06D7-A027-E158-96E94EF4B4A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1381" y="3534508"/>
              <a:ext cx="613691" cy="606524"/>
            </a:xfrm>
            <a:prstGeom prst="rect">
              <a:avLst/>
            </a:prstGeom>
          </p:spPr>
        </p:pic>
      </p:grpSp>
      <p:pic>
        <p:nvPicPr>
          <p:cNvPr id="5" name="Picture 4">
            <a:extLst>
              <a:ext uri="{FF2B5EF4-FFF2-40B4-BE49-F238E27FC236}">
                <a16:creationId xmlns:a16="http://schemas.microsoft.com/office/drawing/2014/main" id="{EE6AC114-FA3F-D103-B1E4-9E32B9D5F7DD}"/>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357082" y="1102005"/>
            <a:ext cx="2274269" cy="2302173"/>
          </a:xfrm>
          <a:prstGeom prst="rect">
            <a:avLst/>
          </a:prstGeom>
        </p:spPr>
      </p:pic>
    </p:spTree>
    <p:custDataLst>
      <p:tags r:id="rId1"/>
    </p:custDataLst>
    <p:extLst>
      <p:ext uri="{BB962C8B-B14F-4D97-AF65-F5344CB8AC3E}">
        <p14:creationId xmlns:p14="http://schemas.microsoft.com/office/powerpoint/2010/main" val="96373216"/>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lstStyle/>
          <a:p>
            <a:r>
              <a:rPr lang="en-GB"/>
              <a:t>Group Choice – Teacher View</a:t>
            </a:r>
          </a:p>
        </p:txBody>
      </p:sp>
      <p:sp>
        <p:nvSpPr>
          <p:cNvPr id="8" name="TextBox 7">
            <a:extLst>
              <a:ext uri="{FF2B5EF4-FFF2-40B4-BE49-F238E27FC236}">
                <a16:creationId xmlns:a16="http://schemas.microsoft.com/office/drawing/2014/main" id="{CC8A25F6-EDEB-08EA-759A-FC46103EC3FC}"/>
              </a:ext>
              <a:ext uri="{C183D7F6-B498-43B3-948B-1728B52AA6E4}">
                <adec:decorative xmlns:adec="http://schemas.microsoft.com/office/drawing/2017/decorative" val="1"/>
              </a:ext>
            </a:extLst>
          </p:cNvPr>
          <p:cNvSpPr txBox="1"/>
          <p:nvPr/>
        </p:nvSpPr>
        <p:spPr>
          <a:xfrm>
            <a:off x="2597953" y="4326613"/>
            <a:ext cx="1272400" cy="307777"/>
          </a:xfrm>
          <a:prstGeom prst="rect">
            <a:avLst/>
          </a:prstGeom>
          <a:noFill/>
        </p:spPr>
        <p:txBody>
          <a:bodyPr wrap="none" rtlCol="0">
            <a:spAutoFit/>
          </a:bodyPr>
          <a:lstStyle/>
          <a:p>
            <a:r>
              <a:rPr lang="en-GB" sz="1400" i="1"/>
              <a:t>Teacher view.</a:t>
            </a:r>
          </a:p>
        </p:txBody>
      </p:sp>
      <p:pic>
        <p:nvPicPr>
          <p:cNvPr id="6" name="Picture 5" descr="Teacher view of group choice activity.">
            <a:extLst>
              <a:ext uri="{FF2B5EF4-FFF2-40B4-BE49-F238E27FC236}">
                <a16:creationId xmlns:a16="http://schemas.microsoft.com/office/drawing/2014/main" id="{7BCC917C-4124-BDAB-FA60-0A81B590D83E}"/>
              </a:ext>
            </a:extLst>
          </p:cNvPr>
          <p:cNvPicPr>
            <a:picLocks noChangeAspect="1"/>
          </p:cNvPicPr>
          <p:nvPr/>
        </p:nvPicPr>
        <p:blipFill>
          <a:blip r:embed="rId4"/>
          <a:stretch>
            <a:fillRect/>
          </a:stretch>
        </p:blipFill>
        <p:spPr>
          <a:xfrm>
            <a:off x="2539191" y="1235598"/>
            <a:ext cx="6422925" cy="3010327"/>
          </a:xfrm>
          <a:prstGeom prst="rect">
            <a:avLst/>
          </a:prstGeom>
          <a:ln w="38100" cap="sq">
            <a:solidFill>
              <a:schemeClr val="bg1">
                <a:lumMod val="95000"/>
              </a:schemeClr>
            </a:solidFill>
            <a:prstDash val="solid"/>
            <a:miter lim="800000"/>
          </a:ln>
          <a:effectLst/>
        </p:spPr>
      </p:pic>
      <p:grpSp>
        <p:nvGrpSpPr>
          <p:cNvPr id="9" name="Group 8">
            <a:extLst>
              <a:ext uri="{FF2B5EF4-FFF2-40B4-BE49-F238E27FC236}">
                <a16:creationId xmlns:a16="http://schemas.microsoft.com/office/drawing/2014/main" id="{0F0876E4-9B6C-F9D7-ABF2-39E1B32CFD2E}"/>
              </a:ext>
              <a:ext uri="{C183D7F6-B498-43B3-948B-1728B52AA6E4}">
                <adec:decorative xmlns:adec="http://schemas.microsoft.com/office/drawing/2017/decorative" val="1"/>
              </a:ext>
            </a:extLst>
          </p:cNvPr>
          <p:cNvGrpSpPr/>
          <p:nvPr/>
        </p:nvGrpSpPr>
        <p:grpSpPr>
          <a:xfrm>
            <a:off x="207575" y="3717514"/>
            <a:ext cx="1884836" cy="1128053"/>
            <a:chOff x="380569" y="3378044"/>
            <a:chExt cx="1848075" cy="1128053"/>
          </a:xfrm>
        </p:grpSpPr>
        <p:sp>
          <p:nvSpPr>
            <p:cNvPr id="10" name="Rectangle: Rounded Corners 9">
              <a:extLst>
                <a:ext uri="{FF2B5EF4-FFF2-40B4-BE49-F238E27FC236}">
                  <a16:creationId xmlns:a16="http://schemas.microsoft.com/office/drawing/2014/main" id="{A24B40A9-5671-9498-EC3A-1C2E081F746A}"/>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1" name="TextBox 10">
              <a:extLst>
                <a:ext uri="{FF2B5EF4-FFF2-40B4-BE49-F238E27FC236}">
                  <a16:creationId xmlns:a16="http://schemas.microsoft.com/office/drawing/2014/main" id="{229BA533-3132-B883-6A90-1B82B07AA98F}"/>
                </a:ext>
              </a:extLst>
            </p:cNvPr>
            <p:cNvSpPr txBox="1"/>
            <p:nvPr/>
          </p:nvSpPr>
          <p:spPr>
            <a:xfrm>
              <a:off x="1015073" y="3537877"/>
              <a:ext cx="1157031" cy="738664"/>
            </a:xfrm>
            <a:prstGeom prst="rect">
              <a:avLst/>
            </a:prstGeom>
            <a:noFill/>
          </p:spPr>
          <p:txBody>
            <a:bodyPr wrap="square" lIns="91440" tIns="45720" rIns="91440" bIns="45720" rtlCol="0" anchor="t">
              <a:spAutoFit/>
            </a:bodyPr>
            <a:lstStyle/>
            <a:p>
              <a:r>
                <a:rPr lang="en-GB" sz="1400">
                  <a:hlinkClick r:id="rId5"/>
                </a:rPr>
                <a:t>How to set-up Group Choice.</a:t>
              </a:r>
            </a:p>
          </p:txBody>
        </p:sp>
        <p:pic>
          <p:nvPicPr>
            <p:cNvPr id="12" name="Graphic 11" descr="Information with solid fill">
              <a:extLst>
                <a:ext uri="{FF2B5EF4-FFF2-40B4-BE49-F238E27FC236}">
                  <a16:creationId xmlns:a16="http://schemas.microsoft.com/office/drawing/2014/main" id="{250D62B2-7471-F6A2-7BCB-CEE5EE075CF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1381" y="3534508"/>
              <a:ext cx="613691" cy="606524"/>
            </a:xfrm>
            <a:prstGeom prst="rect">
              <a:avLst/>
            </a:prstGeom>
          </p:spPr>
        </p:pic>
      </p:grpSp>
      <p:pic>
        <p:nvPicPr>
          <p:cNvPr id="4" name="Picture 3">
            <a:extLst>
              <a:ext uri="{FF2B5EF4-FFF2-40B4-BE49-F238E27FC236}">
                <a16:creationId xmlns:a16="http://schemas.microsoft.com/office/drawing/2014/main" id="{0EF48E43-DAEC-92D3-6A34-BC41BFED9BAC}"/>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41532" y="1142021"/>
            <a:ext cx="2274269" cy="2302173"/>
          </a:xfrm>
          <a:prstGeom prst="rect">
            <a:avLst/>
          </a:prstGeom>
        </p:spPr>
      </p:pic>
    </p:spTree>
    <p:custDataLst>
      <p:tags r:id="rId1"/>
    </p:custDataLst>
    <p:extLst>
      <p:ext uri="{BB962C8B-B14F-4D97-AF65-F5344CB8AC3E}">
        <p14:creationId xmlns:p14="http://schemas.microsoft.com/office/powerpoint/2010/main" val="1741519131"/>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lstStyle/>
          <a:p>
            <a:r>
              <a:rPr lang="en-GB"/>
              <a:t>Fair Allocation </a:t>
            </a:r>
          </a:p>
        </p:txBody>
      </p:sp>
      <p:sp>
        <p:nvSpPr>
          <p:cNvPr id="3" name="TextBox 2">
            <a:extLst>
              <a:ext uri="{FF2B5EF4-FFF2-40B4-BE49-F238E27FC236}">
                <a16:creationId xmlns:a16="http://schemas.microsoft.com/office/drawing/2014/main" id="{C68C4246-2F0E-E0D9-6F64-5DC0384C13D2}"/>
              </a:ext>
            </a:extLst>
          </p:cNvPr>
          <p:cNvSpPr txBox="1"/>
          <p:nvPr/>
        </p:nvSpPr>
        <p:spPr>
          <a:xfrm>
            <a:off x="3431360" y="1123163"/>
            <a:ext cx="5262741" cy="3785652"/>
          </a:xfrm>
          <a:prstGeom prst="rect">
            <a:avLst/>
          </a:prstGeom>
          <a:noFill/>
        </p:spPr>
        <p:txBody>
          <a:bodyPr wrap="square" rtlCol="0">
            <a:spAutoFit/>
          </a:bodyPr>
          <a:lstStyle/>
          <a:p>
            <a:pPr marL="285750" indent="-285750">
              <a:buFont typeface="Arial" panose="020B0604020202020204" pitchFamily="34" charset="0"/>
              <a:buChar char="•"/>
            </a:pPr>
            <a:r>
              <a:rPr lang="en-GB" sz="2400"/>
              <a:t>Allocates students to groups based on their preferences.</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a:t>Students can rate options.</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a:t>Allocation is automatic, but staff can make manual changes.</a:t>
            </a:r>
          </a:p>
          <a:p>
            <a:pPr marL="285750" indent="-285750">
              <a:buFont typeface="Arial" panose="020B0604020202020204" pitchFamily="34" charset="0"/>
              <a:buChar char="•"/>
            </a:pPr>
            <a:endParaRPr lang="en-GB" sz="2400"/>
          </a:p>
          <a:p>
            <a:pPr marL="285750" indent="-285750">
              <a:buFont typeface="Arial" panose="020B0604020202020204" pitchFamily="34" charset="0"/>
              <a:buChar char="•"/>
            </a:pPr>
            <a:r>
              <a:rPr lang="en-GB" sz="2400"/>
              <a:t>Groups cannot be created before setting up this activity.</a:t>
            </a:r>
          </a:p>
        </p:txBody>
      </p:sp>
      <p:grpSp>
        <p:nvGrpSpPr>
          <p:cNvPr id="6" name="Group 5">
            <a:extLst>
              <a:ext uri="{FF2B5EF4-FFF2-40B4-BE49-F238E27FC236}">
                <a16:creationId xmlns:a16="http://schemas.microsoft.com/office/drawing/2014/main" id="{7739FEB8-8FDC-52A4-D13E-67D86FBDB4FD}"/>
              </a:ext>
              <a:ext uri="{C183D7F6-B498-43B3-948B-1728B52AA6E4}">
                <adec:decorative xmlns:adec="http://schemas.microsoft.com/office/drawing/2017/decorative" val="1"/>
              </a:ext>
            </a:extLst>
          </p:cNvPr>
          <p:cNvGrpSpPr/>
          <p:nvPr/>
        </p:nvGrpSpPr>
        <p:grpSpPr>
          <a:xfrm>
            <a:off x="207575" y="3717514"/>
            <a:ext cx="1884836" cy="1128053"/>
            <a:chOff x="380569" y="3378044"/>
            <a:chExt cx="1848075" cy="1128053"/>
          </a:xfrm>
        </p:grpSpPr>
        <p:sp>
          <p:nvSpPr>
            <p:cNvPr id="9" name="Rectangle: Rounded Corners 8">
              <a:extLst>
                <a:ext uri="{FF2B5EF4-FFF2-40B4-BE49-F238E27FC236}">
                  <a16:creationId xmlns:a16="http://schemas.microsoft.com/office/drawing/2014/main" id="{856181E3-40C5-9A4A-9248-10C6D045D9A0}"/>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7B734207-9F69-BEAB-48BB-2502FEBE09EC}"/>
                </a:ext>
              </a:extLst>
            </p:cNvPr>
            <p:cNvSpPr txBox="1"/>
            <p:nvPr/>
          </p:nvSpPr>
          <p:spPr>
            <a:xfrm>
              <a:off x="1015073" y="3537877"/>
              <a:ext cx="1157031" cy="738664"/>
            </a:xfrm>
            <a:prstGeom prst="rect">
              <a:avLst/>
            </a:prstGeom>
            <a:noFill/>
          </p:spPr>
          <p:txBody>
            <a:bodyPr wrap="square" rtlCol="0">
              <a:spAutoFit/>
            </a:bodyPr>
            <a:lstStyle/>
            <a:p>
              <a:r>
                <a:rPr lang="en-GB" sz="1400">
                  <a:hlinkClick r:id="rId4"/>
                </a:rPr>
                <a:t>How to set-up Fair Allocation.</a:t>
              </a:r>
              <a:endParaRPr lang="en-GB" sz="1400"/>
            </a:p>
          </p:txBody>
        </p:sp>
        <p:pic>
          <p:nvPicPr>
            <p:cNvPr id="11" name="Graphic 10" descr="Information with solid fill">
              <a:extLst>
                <a:ext uri="{FF2B5EF4-FFF2-40B4-BE49-F238E27FC236}">
                  <a16:creationId xmlns:a16="http://schemas.microsoft.com/office/drawing/2014/main" id="{A9231CC6-EA53-9F6B-4E09-C3217E596A8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01381" y="3534508"/>
              <a:ext cx="613691" cy="606524"/>
            </a:xfrm>
            <a:prstGeom prst="rect">
              <a:avLst/>
            </a:prstGeom>
          </p:spPr>
        </p:pic>
      </p:grpSp>
      <p:pic>
        <p:nvPicPr>
          <p:cNvPr id="4" name="Picture 3">
            <a:extLst>
              <a:ext uri="{FF2B5EF4-FFF2-40B4-BE49-F238E27FC236}">
                <a16:creationId xmlns:a16="http://schemas.microsoft.com/office/drawing/2014/main" id="{80E082D3-887D-5FF4-7F60-A4B9DE1B85E3}"/>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7575" y="1066689"/>
            <a:ext cx="2362991" cy="2315414"/>
          </a:xfrm>
          <a:prstGeom prst="rect">
            <a:avLst/>
          </a:prstGeom>
        </p:spPr>
      </p:pic>
    </p:spTree>
    <p:custDataLst>
      <p:tags r:id="rId1"/>
    </p:custDataLst>
    <p:extLst>
      <p:ext uri="{BB962C8B-B14F-4D97-AF65-F5344CB8AC3E}">
        <p14:creationId xmlns:p14="http://schemas.microsoft.com/office/powerpoint/2010/main" val="50963433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781F48-F370-9252-B537-F3CB01CAA0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3A2184-615F-F7E4-3A02-13F18E965DCC}"/>
              </a:ext>
            </a:extLst>
          </p:cNvPr>
          <p:cNvSpPr>
            <a:spLocks noGrp="1"/>
          </p:cNvSpPr>
          <p:nvPr>
            <p:ph type="ctrTitle"/>
          </p:nvPr>
        </p:nvSpPr>
        <p:spPr>
          <a:xfrm>
            <a:off x="530679" y="592909"/>
            <a:ext cx="7772400" cy="1102519"/>
          </a:xfrm>
        </p:spPr>
        <p:txBody>
          <a:bodyPr/>
          <a:lstStyle/>
          <a:p>
            <a:r>
              <a:rPr lang="en-GB" dirty="0"/>
              <a:t>Live Demonstration</a:t>
            </a:r>
          </a:p>
        </p:txBody>
      </p:sp>
      <p:pic>
        <p:nvPicPr>
          <p:cNvPr id="5" name="Picture 4">
            <a:extLst>
              <a:ext uri="{FF2B5EF4-FFF2-40B4-BE49-F238E27FC236}">
                <a16:creationId xmlns:a16="http://schemas.microsoft.com/office/drawing/2014/main" id="{5B24F442-AF69-6DC3-CCAE-FFC8AC619F51}"/>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613921" y="1755322"/>
            <a:ext cx="5916157" cy="2910667"/>
          </a:xfrm>
          <a:prstGeom prst="rect">
            <a:avLst/>
          </a:prstGeom>
        </p:spPr>
      </p:pic>
    </p:spTree>
    <p:extLst>
      <p:ext uri="{BB962C8B-B14F-4D97-AF65-F5344CB8AC3E}">
        <p14:creationId xmlns:p14="http://schemas.microsoft.com/office/powerpoint/2010/main" val="348676771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lstStyle/>
          <a:p>
            <a:r>
              <a:rPr lang="en-GB"/>
              <a:t>Fair Allocation 2</a:t>
            </a:r>
          </a:p>
        </p:txBody>
      </p:sp>
      <p:sp>
        <p:nvSpPr>
          <p:cNvPr id="3" name="TextBox 2">
            <a:extLst>
              <a:ext uri="{FF2B5EF4-FFF2-40B4-BE49-F238E27FC236}">
                <a16:creationId xmlns:a16="http://schemas.microsoft.com/office/drawing/2014/main" id="{C68C4246-2F0E-E0D9-6F64-5DC0384C13D2}"/>
              </a:ext>
            </a:extLst>
          </p:cNvPr>
          <p:cNvSpPr txBox="1"/>
          <p:nvPr/>
        </p:nvSpPr>
        <p:spPr>
          <a:xfrm>
            <a:off x="3303373" y="1279681"/>
            <a:ext cx="5633052" cy="3693319"/>
          </a:xfrm>
          <a:prstGeom prst="rect">
            <a:avLst/>
          </a:prstGeom>
          <a:noFill/>
        </p:spPr>
        <p:txBody>
          <a:bodyPr wrap="square" rtlCol="0">
            <a:spAutoFit/>
          </a:bodyPr>
          <a:lstStyle/>
          <a:p>
            <a:r>
              <a:rPr lang="en-GB" sz="1400"/>
              <a:t>Steps:</a:t>
            </a:r>
          </a:p>
          <a:p>
            <a:pPr marL="457200" indent="-457200">
              <a:buAutoNum type="arabicPeriod"/>
            </a:pPr>
            <a:r>
              <a:rPr lang="en-GB" sz="1400"/>
              <a:t>Set-up activity.</a:t>
            </a:r>
          </a:p>
          <a:p>
            <a:pPr marL="457200" indent="-457200">
              <a:buAutoNum type="arabicPeriod"/>
            </a:pPr>
            <a:endParaRPr lang="en-GB" sz="1400"/>
          </a:p>
          <a:p>
            <a:pPr marL="457200" indent="-457200">
              <a:buAutoNum type="arabicPeriod"/>
            </a:pPr>
            <a:r>
              <a:rPr lang="en-GB" sz="1400"/>
              <a:t>Edit choices – set up groups. You cannot use pre-existing groups. </a:t>
            </a:r>
          </a:p>
          <a:p>
            <a:pPr marL="457200" indent="-457200">
              <a:buAutoNum type="arabicPeriod"/>
            </a:pPr>
            <a:endParaRPr lang="en-GB" sz="1400"/>
          </a:p>
          <a:p>
            <a:pPr marL="457200" indent="-457200">
              <a:buAutoNum type="arabicPeriod"/>
            </a:pPr>
            <a:r>
              <a:rPr lang="en-GB" sz="1400"/>
              <a:t>Allow students to rate choices.</a:t>
            </a:r>
          </a:p>
          <a:p>
            <a:pPr marL="457200" indent="-457200">
              <a:buAutoNum type="arabicPeriod"/>
            </a:pPr>
            <a:endParaRPr lang="en-GB" sz="1400"/>
          </a:p>
          <a:p>
            <a:pPr marL="457200" indent="-457200">
              <a:buAutoNum type="arabicPeriod"/>
            </a:pPr>
            <a:r>
              <a:rPr lang="en-GB" sz="1400"/>
              <a:t>Run Allocation Algorithm to assign students to groups.</a:t>
            </a:r>
          </a:p>
          <a:p>
            <a:pPr marL="457200" indent="-457200">
              <a:buAutoNum type="arabicPeriod"/>
            </a:pPr>
            <a:endParaRPr lang="en-GB" sz="1400"/>
          </a:p>
          <a:p>
            <a:pPr marL="457200" indent="-457200">
              <a:buAutoNum type="arabicPeriod"/>
            </a:pPr>
            <a:r>
              <a:rPr lang="en-GB" sz="1400"/>
              <a:t>Review allocation in “Show Allocation Overview”.</a:t>
            </a:r>
          </a:p>
          <a:p>
            <a:pPr marL="457200" indent="-457200">
              <a:buAutoNum type="arabicPeriod"/>
            </a:pPr>
            <a:endParaRPr lang="en-GB" sz="1400"/>
          </a:p>
          <a:p>
            <a:pPr marL="457200" indent="-457200">
              <a:buAutoNum type="arabicPeriod"/>
            </a:pPr>
            <a:r>
              <a:rPr lang="en-GB" sz="1400"/>
              <a:t>Create groups from allocation and publish the groups.</a:t>
            </a:r>
          </a:p>
          <a:p>
            <a:pPr marL="457200" indent="-457200">
              <a:buAutoNum type="arabicPeriod"/>
            </a:pPr>
            <a:endParaRPr lang="en-GB" sz="1400"/>
          </a:p>
          <a:p>
            <a:pPr marL="457200" indent="-457200">
              <a:buAutoNum type="arabicPeriod"/>
            </a:pPr>
            <a:r>
              <a:rPr lang="en-GB" sz="1400"/>
              <a:t>Students are now in groups.</a:t>
            </a:r>
          </a:p>
          <a:p>
            <a:endParaRPr lang="en-GB" sz="2400"/>
          </a:p>
        </p:txBody>
      </p:sp>
      <p:grpSp>
        <p:nvGrpSpPr>
          <p:cNvPr id="6" name="Group 5">
            <a:extLst>
              <a:ext uri="{FF2B5EF4-FFF2-40B4-BE49-F238E27FC236}">
                <a16:creationId xmlns:a16="http://schemas.microsoft.com/office/drawing/2014/main" id="{7739FEB8-8FDC-52A4-D13E-67D86FBDB4FD}"/>
              </a:ext>
              <a:ext uri="{C183D7F6-B498-43B3-948B-1728B52AA6E4}">
                <adec:decorative xmlns:adec="http://schemas.microsoft.com/office/drawing/2017/decorative" val="1"/>
              </a:ext>
            </a:extLst>
          </p:cNvPr>
          <p:cNvGrpSpPr/>
          <p:nvPr/>
        </p:nvGrpSpPr>
        <p:grpSpPr>
          <a:xfrm>
            <a:off x="207575" y="3717514"/>
            <a:ext cx="1884836" cy="1128053"/>
            <a:chOff x="380569" y="3378044"/>
            <a:chExt cx="1848075" cy="1128053"/>
          </a:xfrm>
        </p:grpSpPr>
        <p:sp>
          <p:nvSpPr>
            <p:cNvPr id="9" name="Rectangle: Rounded Corners 8">
              <a:extLst>
                <a:ext uri="{FF2B5EF4-FFF2-40B4-BE49-F238E27FC236}">
                  <a16:creationId xmlns:a16="http://schemas.microsoft.com/office/drawing/2014/main" id="{856181E3-40C5-9A4A-9248-10C6D045D9A0}"/>
                </a:ext>
              </a:extLst>
            </p:cNvPr>
            <p:cNvSpPr/>
            <p:nvPr/>
          </p:nvSpPr>
          <p:spPr>
            <a:xfrm>
              <a:off x="380569" y="3378044"/>
              <a:ext cx="1848075" cy="1128053"/>
            </a:xfrm>
            <a:prstGeom prst="roundRect">
              <a:avLst/>
            </a:prstGeom>
            <a:solidFill>
              <a:schemeClr val="accent2">
                <a:lumMod val="20000"/>
                <a:lumOff val="80000"/>
              </a:schemeClr>
            </a:solidFill>
            <a:ln>
              <a:solidFill>
                <a:schemeClr val="accent2">
                  <a:lumMod val="40000"/>
                  <a:lumOff val="6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7B734207-9F69-BEAB-48BB-2502FEBE09EC}"/>
                </a:ext>
              </a:extLst>
            </p:cNvPr>
            <p:cNvSpPr txBox="1"/>
            <p:nvPr/>
          </p:nvSpPr>
          <p:spPr>
            <a:xfrm>
              <a:off x="1015073" y="3537877"/>
              <a:ext cx="1157031" cy="738664"/>
            </a:xfrm>
            <a:prstGeom prst="rect">
              <a:avLst/>
            </a:prstGeom>
            <a:noFill/>
          </p:spPr>
          <p:txBody>
            <a:bodyPr wrap="square" rtlCol="0">
              <a:spAutoFit/>
            </a:bodyPr>
            <a:lstStyle/>
            <a:p>
              <a:r>
                <a:rPr lang="en-GB" sz="1400">
                  <a:hlinkClick r:id="rId4"/>
                </a:rPr>
                <a:t>How to set-up Fair Allocation.</a:t>
              </a:r>
              <a:endParaRPr lang="en-GB" sz="1400"/>
            </a:p>
          </p:txBody>
        </p:sp>
        <p:pic>
          <p:nvPicPr>
            <p:cNvPr id="11" name="Graphic 10" descr="Information with solid fill">
              <a:extLst>
                <a:ext uri="{FF2B5EF4-FFF2-40B4-BE49-F238E27FC236}">
                  <a16:creationId xmlns:a16="http://schemas.microsoft.com/office/drawing/2014/main" id="{A9231CC6-EA53-9F6B-4E09-C3217E596A8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01381" y="3534508"/>
              <a:ext cx="613691" cy="606524"/>
            </a:xfrm>
            <a:prstGeom prst="rect">
              <a:avLst/>
            </a:prstGeom>
          </p:spPr>
        </p:pic>
      </p:grpSp>
      <p:pic>
        <p:nvPicPr>
          <p:cNvPr id="4" name="Picture 3">
            <a:extLst>
              <a:ext uri="{FF2B5EF4-FFF2-40B4-BE49-F238E27FC236}">
                <a16:creationId xmlns:a16="http://schemas.microsoft.com/office/drawing/2014/main" id="{7B83385E-B456-A9E2-79EF-F2B4C0EE6EF9}"/>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207575" y="1066689"/>
            <a:ext cx="2362991" cy="2315414"/>
          </a:xfrm>
          <a:prstGeom prst="rect">
            <a:avLst/>
          </a:prstGeom>
        </p:spPr>
      </p:pic>
    </p:spTree>
    <p:custDataLst>
      <p:tags r:id="rId1"/>
    </p:custDataLst>
    <p:extLst>
      <p:ext uri="{BB962C8B-B14F-4D97-AF65-F5344CB8AC3E}">
        <p14:creationId xmlns:p14="http://schemas.microsoft.com/office/powerpoint/2010/main" val="16852816"/>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F859F-ED2B-07AF-FA93-145AED7AF517}"/>
              </a:ext>
            </a:extLst>
          </p:cNvPr>
          <p:cNvSpPr>
            <a:spLocks noGrp="1"/>
          </p:cNvSpPr>
          <p:nvPr>
            <p:ph type="title"/>
          </p:nvPr>
        </p:nvSpPr>
        <p:spPr/>
        <p:txBody>
          <a:bodyPr/>
          <a:lstStyle/>
          <a:p>
            <a:r>
              <a:rPr lang="en-GB"/>
              <a:t>Creating a Grouping</a:t>
            </a:r>
          </a:p>
        </p:txBody>
      </p:sp>
      <p:pic>
        <p:nvPicPr>
          <p:cNvPr id="3" name="Picture 2" descr="Screenshot showing an example of the Groupings screen. It lists several Groupings in a table format, and shows the Groups within them. For example the Product Review Assignment Grouping contains three groups.">
            <a:extLst>
              <a:ext uri="{FF2B5EF4-FFF2-40B4-BE49-F238E27FC236}">
                <a16:creationId xmlns:a16="http://schemas.microsoft.com/office/drawing/2014/main" id="{1BD182FD-F472-FD5E-C949-17A4661C9594}"/>
              </a:ext>
            </a:extLst>
          </p:cNvPr>
          <p:cNvPicPr>
            <a:picLocks noChangeAspect="1"/>
          </p:cNvPicPr>
          <p:nvPr/>
        </p:nvPicPr>
        <p:blipFill>
          <a:blip r:embed="rId4"/>
          <a:stretch>
            <a:fillRect/>
          </a:stretch>
        </p:blipFill>
        <p:spPr>
          <a:xfrm>
            <a:off x="301735" y="1455071"/>
            <a:ext cx="8385064" cy="2859105"/>
          </a:xfrm>
          <a:prstGeom prst="rect">
            <a:avLst/>
          </a:prstGeom>
        </p:spPr>
      </p:pic>
      <p:sp>
        <p:nvSpPr>
          <p:cNvPr id="4" name="Arrow: Right 3" descr="Arrow pointing to create grouping button">
            <a:extLst>
              <a:ext uri="{FF2B5EF4-FFF2-40B4-BE49-F238E27FC236}">
                <a16:creationId xmlns:a16="http://schemas.microsoft.com/office/drawing/2014/main" id="{50CCAC19-1E37-E21B-7E08-3A1E9E7A7763}"/>
              </a:ext>
            </a:extLst>
          </p:cNvPr>
          <p:cNvSpPr/>
          <p:nvPr/>
        </p:nvSpPr>
        <p:spPr>
          <a:xfrm rot="11854386">
            <a:off x="1313424" y="4090307"/>
            <a:ext cx="1134836" cy="58782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Tree>
    <p:custDataLst>
      <p:tags r:id="rId1"/>
    </p:custDataLst>
    <p:extLst>
      <p:ext uri="{BB962C8B-B14F-4D97-AF65-F5344CB8AC3E}">
        <p14:creationId xmlns:p14="http://schemas.microsoft.com/office/powerpoint/2010/main" val="3678520357"/>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EBB27-64D7-CED9-8808-46764A1A7F63}"/>
              </a:ext>
            </a:extLst>
          </p:cNvPr>
          <p:cNvSpPr>
            <a:spLocks noGrp="1"/>
          </p:cNvSpPr>
          <p:nvPr>
            <p:ph type="title"/>
          </p:nvPr>
        </p:nvSpPr>
        <p:spPr/>
        <p:txBody>
          <a:bodyPr>
            <a:normAutofit fontScale="90000"/>
          </a:bodyPr>
          <a:lstStyle/>
          <a:p>
            <a:r>
              <a:rPr lang="en-GB"/>
              <a:t>Navigating Groups &amp; Groupings</a:t>
            </a:r>
          </a:p>
        </p:txBody>
      </p:sp>
      <p:pic>
        <p:nvPicPr>
          <p:cNvPr id="1026" name="Picture 2" descr="Screenshot showing Groups menu on the Participants tab, accessed from the Enrolled users down drop">
            <a:extLst>
              <a:ext uri="{FF2B5EF4-FFF2-40B4-BE49-F238E27FC236}">
                <a16:creationId xmlns:a16="http://schemas.microsoft.com/office/drawing/2014/main" id="{7FF1EDD6-066D-7E4A-248A-E1888C604DA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86682" y="1747405"/>
            <a:ext cx="4243761" cy="3224213"/>
          </a:xfrm>
          <a:prstGeom prst="rect">
            <a:avLst/>
          </a:prstGeom>
          <a:noFill/>
          <a:extLst>
            <a:ext uri="{909E8E84-426E-40DD-AFC4-6F175D3DCCD1}">
              <a14:hiddenFill xmlns:a14="http://schemas.microsoft.com/office/drawing/2010/main">
                <a:solidFill>
                  <a:srgbClr val="FFFFFF"/>
                </a:solidFill>
              </a14:hiddenFill>
            </a:ext>
          </a:extLst>
        </p:spPr>
      </p:pic>
      <p:sp>
        <p:nvSpPr>
          <p:cNvPr id="4" name="Arrow: Right 3">
            <a:extLst>
              <a:ext uri="{FF2B5EF4-FFF2-40B4-BE49-F238E27FC236}">
                <a16:creationId xmlns:a16="http://schemas.microsoft.com/office/drawing/2014/main" id="{30BB8970-AE26-C7E9-75E7-0C7B42C2D4E0}"/>
              </a:ext>
              <a:ext uri="{C183D7F6-B498-43B3-948B-1728B52AA6E4}">
                <adec:decorative xmlns:adec="http://schemas.microsoft.com/office/drawing/2017/decorative" val="1"/>
              </a:ext>
            </a:extLst>
          </p:cNvPr>
          <p:cNvSpPr/>
          <p:nvPr/>
        </p:nvSpPr>
        <p:spPr>
          <a:xfrm rot="5400000">
            <a:off x="1821873" y="1529404"/>
            <a:ext cx="394854" cy="306532"/>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584CA90E-6515-23B0-C0B8-726A65B28255}"/>
              </a:ext>
            </a:extLst>
          </p:cNvPr>
          <p:cNvSpPr txBox="1"/>
          <p:nvPr/>
        </p:nvSpPr>
        <p:spPr>
          <a:xfrm>
            <a:off x="1843868" y="1130982"/>
            <a:ext cx="312906" cy="369332"/>
          </a:xfrm>
          <a:prstGeom prst="rect">
            <a:avLst/>
          </a:prstGeom>
          <a:noFill/>
        </p:spPr>
        <p:txBody>
          <a:bodyPr wrap="none" rtlCol="0">
            <a:spAutoFit/>
          </a:bodyPr>
          <a:lstStyle/>
          <a:p>
            <a:r>
              <a:rPr lang="en-GB"/>
              <a:t>1</a:t>
            </a:r>
          </a:p>
        </p:txBody>
      </p:sp>
      <p:sp>
        <p:nvSpPr>
          <p:cNvPr id="6" name="Rectangle 5">
            <a:extLst>
              <a:ext uri="{FF2B5EF4-FFF2-40B4-BE49-F238E27FC236}">
                <a16:creationId xmlns:a16="http://schemas.microsoft.com/office/drawing/2014/main" id="{F2D5C55E-DE25-DDAB-66F8-04B547D83DE0}"/>
              </a:ext>
              <a:ext uri="{C183D7F6-B498-43B3-948B-1728B52AA6E4}">
                <adec:decorative xmlns:adec="http://schemas.microsoft.com/office/drawing/2017/decorative" val="1"/>
              </a:ext>
            </a:extLst>
          </p:cNvPr>
          <p:cNvSpPr/>
          <p:nvPr/>
        </p:nvSpPr>
        <p:spPr>
          <a:xfrm>
            <a:off x="748145" y="3263405"/>
            <a:ext cx="1233055" cy="749114"/>
          </a:xfrm>
          <a:prstGeom prst="rect">
            <a:avLst/>
          </a:prstGeom>
          <a:noFill/>
          <a:ln w="5715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7" name="Arrow: Right 6">
            <a:extLst>
              <a:ext uri="{FF2B5EF4-FFF2-40B4-BE49-F238E27FC236}">
                <a16:creationId xmlns:a16="http://schemas.microsoft.com/office/drawing/2014/main" id="{CD12FBE2-63B2-0CED-08CF-11C29FD8F4E7}"/>
              </a:ext>
              <a:ext uri="{C183D7F6-B498-43B3-948B-1728B52AA6E4}">
                <adec:decorative xmlns:adec="http://schemas.microsoft.com/office/drawing/2017/decorative" val="1"/>
              </a:ext>
            </a:extLst>
          </p:cNvPr>
          <p:cNvSpPr/>
          <p:nvPr/>
        </p:nvSpPr>
        <p:spPr>
          <a:xfrm rot="10800000">
            <a:off x="2106958" y="3456708"/>
            <a:ext cx="865909" cy="514245"/>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770A03AE-DC28-3628-B48F-06CF0995D0B0}"/>
              </a:ext>
            </a:extLst>
          </p:cNvPr>
          <p:cNvSpPr txBox="1"/>
          <p:nvPr/>
        </p:nvSpPr>
        <p:spPr>
          <a:xfrm>
            <a:off x="2964002" y="3529165"/>
            <a:ext cx="312906" cy="369332"/>
          </a:xfrm>
          <a:prstGeom prst="rect">
            <a:avLst/>
          </a:prstGeom>
          <a:noFill/>
        </p:spPr>
        <p:txBody>
          <a:bodyPr wrap="none" rtlCol="0">
            <a:spAutoFit/>
          </a:bodyPr>
          <a:lstStyle/>
          <a:p>
            <a:r>
              <a:rPr lang="en-GB"/>
              <a:t>2</a:t>
            </a:r>
          </a:p>
        </p:txBody>
      </p:sp>
      <p:sp>
        <p:nvSpPr>
          <p:cNvPr id="9" name="TextBox 8">
            <a:extLst>
              <a:ext uri="{FF2B5EF4-FFF2-40B4-BE49-F238E27FC236}">
                <a16:creationId xmlns:a16="http://schemas.microsoft.com/office/drawing/2014/main" id="{9FD7A6A6-96BA-3E02-2C1C-7F2296D86B98}"/>
              </a:ext>
            </a:extLst>
          </p:cNvPr>
          <p:cNvSpPr txBox="1"/>
          <p:nvPr/>
        </p:nvSpPr>
        <p:spPr>
          <a:xfrm>
            <a:off x="4956200" y="1216410"/>
            <a:ext cx="4054549" cy="3693319"/>
          </a:xfrm>
          <a:prstGeom prst="rect">
            <a:avLst/>
          </a:prstGeom>
          <a:noFill/>
        </p:spPr>
        <p:txBody>
          <a:bodyPr wrap="square" lIns="91440" tIns="45720" rIns="91440" bIns="45720" rtlCol="0" anchor="t">
            <a:spAutoFit/>
          </a:bodyPr>
          <a:lstStyle/>
          <a:p>
            <a:r>
              <a:rPr lang="en-GB" b="1" dirty="0"/>
              <a:t>Groups</a:t>
            </a:r>
            <a:r>
              <a:rPr lang="en-GB" dirty="0"/>
              <a:t> – Section where you can create new groups, view group membership, edit &amp; delete existing groups</a:t>
            </a:r>
          </a:p>
          <a:p>
            <a:endParaRPr lang="en-GB" dirty="0"/>
          </a:p>
          <a:p>
            <a:r>
              <a:rPr lang="en-GB" b="1" dirty="0"/>
              <a:t>Groupings</a:t>
            </a:r>
            <a:r>
              <a:rPr lang="en-GB" dirty="0"/>
              <a:t> – Section where you can create new groupings, view grouping membership, edit &amp; delete existing groupings</a:t>
            </a:r>
          </a:p>
          <a:p>
            <a:endParaRPr lang="en-GB" dirty="0"/>
          </a:p>
          <a:p>
            <a:r>
              <a:rPr lang="en-GB" b="1" dirty="0"/>
              <a:t>Overview</a:t>
            </a:r>
            <a:r>
              <a:rPr lang="en-GB" dirty="0"/>
              <a:t> – Section that displays an overview of groupings, groups within them and membership</a:t>
            </a:r>
          </a:p>
        </p:txBody>
      </p:sp>
    </p:spTree>
    <p:extLst>
      <p:ext uri="{BB962C8B-B14F-4D97-AF65-F5344CB8AC3E}">
        <p14:creationId xmlns:p14="http://schemas.microsoft.com/office/powerpoint/2010/main" val="2994509315"/>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D85F2-B734-4123-FFF7-1F61245090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D699D0-C781-EA80-DA98-93A581354FFA}"/>
              </a:ext>
            </a:extLst>
          </p:cNvPr>
          <p:cNvSpPr>
            <a:spLocks noGrp="1"/>
          </p:cNvSpPr>
          <p:nvPr>
            <p:ph type="ctrTitle"/>
          </p:nvPr>
        </p:nvSpPr>
        <p:spPr>
          <a:xfrm>
            <a:off x="530679" y="592909"/>
            <a:ext cx="7772400" cy="1102519"/>
          </a:xfrm>
        </p:spPr>
        <p:txBody>
          <a:bodyPr/>
          <a:lstStyle/>
          <a:p>
            <a:r>
              <a:rPr lang="en-GB" dirty="0"/>
              <a:t>Housekeeping</a:t>
            </a:r>
          </a:p>
        </p:txBody>
      </p:sp>
      <p:pic>
        <p:nvPicPr>
          <p:cNvPr id="5" name="Picture 4">
            <a:extLst>
              <a:ext uri="{FF2B5EF4-FFF2-40B4-BE49-F238E27FC236}">
                <a16:creationId xmlns:a16="http://schemas.microsoft.com/office/drawing/2014/main" id="{558211A6-B766-9EF3-63FF-9AD1046B9887}"/>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613921" y="1755322"/>
            <a:ext cx="5916157" cy="2910667"/>
          </a:xfrm>
          <a:prstGeom prst="rect">
            <a:avLst/>
          </a:prstGeom>
        </p:spPr>
      </p:pic>
    </p:spTree>
    <p:extLst>
      <p:ext uri="{BB962C8B-B14F-4D97-AF65-F5344CB8AC3E}">
        <p14:creationId xmlns:p14="http://schemas.microsoft.com/office/powerpoint/2010/main" val="25896452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7B874-42A1-3A58-6DB1-44C12A06FA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3F9CFF-E4BF-3387-79DC-471C4AB29A9D}"/>
              </a:ext>
            </a:extLst>
          </p:cNvPr>
          <p:cNvSpPr>
            <a:spLocks noGrp="1"/>
          </p:cNvSpPr>
          <p:nvPr>
            <p:ph type="title"/>
          </p:nvPr>
        </p:nvSpPr>
        <p:spPr/>
        <p:txBody>
          <a:bodyPr>
            <a:normAutofit fontScale="90000"/>
          </a:bodyPr>
          <a:lstStyle/>
          <a:p>
            <a:r>
              <a:rPr lang="en-GB" dirty="0"/>
              <a:t>Deleting participants from groups. Option 1</a:t>
            </a:r>
            <a:endParaRPr lang="en-US" dirty="0"/>
          </a:p>
        </p:txBody>
      </p:sp>
      <p:pic>
        <p:nvPicPr>
          <p:cNvPr id="4" name="Picture 3" descr="Arrow pointat at pencil to allow editing">
            <a:extLst>
              <a:ext uri="{FF2B5EF4-FFF2-40B4-BE49-F238E27FC236}">
                <a16:creationId xmlns:a16="http://schemas.microsoft.com/office/drawing/2014/main" id="{A9DA5B0D-DE7F-1B17-398C-81D51826AA62}"/>
              </a:ext>
            </a:extLst>
          </p:cNvPr>
          <p:cNvPicPr>
            <a:picLocks noChangeAspect="1"/>
          </p:cNvPicPr>
          <p:nvPr/>
        </p:nvPicPr>
        <p:blipFill>
          <a:blip r:embed="rId4"/>
          <a:stretch>
            <a:fillRect/>
          </a:stretch>
        </p:blipFill>
        <p:spPr>
          <a:xfrm>
            <a:off x="2486734" y="1426445"/>
            <a:ext cx="6200065" cy="1145305"/>
          </a:xfrm>
          <a:prstGeom prst="rect">
            <a:avLst/>
          </a:prstGeom>
        </p:spPr>
      </p:pic>
      <p:pic>
        <p:nvPicPr>
          <p:cNvPr id="6" name="Picture 5" descr="arrow pointing to save and delete icons">
            <a:extLst>
              <a:ext uri="{FF2B5EF4-FFF2-40B4-BE49-F238E27FC236}">
                <a16:creationId xmlns:a16="http://schemas.microsoft.com/office/drawing/2014/main" id="{3A26731E-6D43-D689-5F66-42D541CA4F29}"/>
              </a:ext>
            </a:extLst>
          </p:cNvPr>
          <p:cNvPicPr>
            <a:picLocks noChangeAspect="1"/>
          </p:cNvPicPr>
          <p:nvPr/>
        </p:nvPicPr>
        <p:blipFill>
          <a:blip r:embed="rId5"/>
          <a:stretch>
            <a:fillRect/>
          </a:stretch>
        </p:blipFill>
        <p:spPr>
          <a:xfrm>
            <a:off x="2617364" y="3143223"/>
            <a:ext cx="5740465" cy="1569373"/>
          </a:xfrm>
          <a:prstGeom prst="rect">
            <a:avLst/>
          </a:prstGeom>
        </p:spPr>
      </p:pic>
      <p:sp>
        <p:nvSpPr>
          <p:cNvPr id="7" name="TextBox 6">
            <a:extLst>
              <a:ext uri="{FF2B5EF4-FFF2-40B4-BE49-F238E27FC236}">
                <a16:creationId xmlns:a16="http://schemas.microsoft.com/office/drawing/2014/main" id="{151A8BCA-5495-369B-DB77-7138B3A48F85}"/>
              </a:ext>
            </a:extLst>
          </p:cNvPr>
          <p:cNvSpPr txBox="1"/>
          <p:nvPr/>
        </p:nvSpPr>
        <p:spPr>
          <a:xfrm>
            <a:off x="263774" y="1091156"/>
            <a:ext cx="2110310" cy="1815882"/>
          </a:xfrm>
          <a:prstGeom prst="rect">
            <a:avLst/>
          </a:prstGeom>
          <a:noFill/>
        </p:spPr>
        <p:txBody>
          <a:bodyPr wrap="square" rtlCol="0">
            <a:spAutoFit/>
          </a:bodyPr>
          <a:lstStyle/>
          <a:p>
            <a:r>
              <a:rPr lang="en-GB" sz="1600" dirty="0"/>
              <a:t>1. In the Participant tab, find the student you want to remove from the group. Click the pencil next to the group(s) they belong to.</a:t>
            </a:r>
          </a:p>
        </p:txBody>
      </p:sp>
      <p:sp>
        <p:nvSpPr>
          <p:cNvPr id="9" name="TextBox 8">
            <a:extLst>
              <a:ext uri="{FF2B5EF4-FFF2-40B4-BE49-F238E27FC236}">
                <a16:creationId xmlns:a16="http://schemas.microsoft.com/office/drawing/2014/main" id="{865ECC2E-F3D6-CB40-B63F-FF46730D46A8}"/>
              </a:ext>
            </a:extLst>
          </p:cNvPr>
          <p:cNvSpPr txBox="1"/>
          <p:nvPr/>
        </p:nvSpPr>
        <p:spPr>
          <a:xfrm>
            <a:off x="263774" y="3235411"/>
            <a:ext cx="2110310" cy="1569660"/>
          </a:xfrm>
          <a:prstGeom prst="rect">
            <a:avLst/>
          </a:prstGeom>
          <a:noFill/>
        </p:spPr>
        <p:txBody>
          <a:bodyPr wrap="square" rtlCol="0">
            <a:spAutoFit/>
          </a:bodyPr>
          <a:lstStyle/>
          <a:p>
            <a:r>
              <a:rPr lang="en-GB" sz="1600" dirty="0"/>
              <a:t>2. Click the X for the group you want to remove the participant from. Then click the floppy dish / save icon.</a:t>
            </a:r>
          </a:p>
        </p:txBody>
      </p:sp>
    </p:spTree>
    <p:custDataLst>
      <p:tags r:id="rId1"/>
    </p:custDataLst>
    <p:extLst>
      <p:ext uri="{BB962C8B-B14F-4D97-AF65-F5344CB8AC3E}">
        <p14:creationId xmlns:p14="http://schemas.microsoft.com/office/powerpoint/2010/main" val="365869434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6BF16-121C-18DC-FF1A-A5BD75E43B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4E8018-1F9A-66FA-464E-1DC4F0ADA430}"/>
              </a:ext>
            </a:extLst>
          </p:cNvPr>
          <p:cNvSpPr>
            <a:spLocks noGrp="1"/>
          </p:cNvSpPr>
          <p:nvPr>
            <p:ph type="title"/>
          </p:nvPr>
        </p:nvSpPr>
        <p:spPr/>
        <p:txBody>
          <a:bodyPr>
            <a:normAutofit fontScale="90000"/>
          </a:bodyPr>
          <a:lstStyle/>
          <a:p>
            <a:r>
              <a:rPr lang="en-GB" dirty="0"/>
              <a:t>Deleting participants from groups. Option 2 – Step 1</a:t>
            </a:r>
            <a:endParaRPr lang="en-US" dirty="0"/>
          </a:p>
        </p:txBody>
      </p:sp>
      <p:sp>
        <p:nvSpPr>
          <p:cNvPr id="7" name="TextBox 6">
            <a:extLst>
              <a:ext uri="{FF2B5EF4-FFF2-40B4-BE49-F238E27FC236}">
                <a16:creationId xmlns:a16="http://schemas.microsoft.com/office/drawing/2014/main" id="{004D7B48-CEDC-65B5-8653-DE22A1C187DC}"/>
              </a:ext>
            </a:extLst>
          </p:cNvPr>
          <p:cNvSpPr txBox="1"/>
          <p:nvPr/>
        </p:nvSpPr>
        <p:spPr>
          <a:xfrm>
            <a:off x="246996" y="1191824"/>
            <a:ext cx="2613650" cy="2031325"/>
          </a:xfrm>
          <a:prstGeom prst="rect">
            <a:avLst/>
          </a:prstGeom>
          <a:noFill/>
        </p:spPr>
        <p:txBody>
          <a:bodyPr wrap="square" rtlCol="0">
            <a:spAutoFit/>
          </a:bodyPr>
          <a:lstStyle/>
          <a:p>
            <a:r>
              <a:rPr lang="en-GB" dirty="0"/>
              <a:t>Go to the Participants tab. Go to Groups. Select the group that you want to amend the participant list for. Then click “Add/remove users”.</a:t>
            </a:r>
          </a:p>
        </p:txBody>
      </p:sp>
      <p:pic>
        <p:nvPicPr>
          <p:cNvPr id="5" name="Picture 4">
            <a:extLst>
              <a:ext uri="{FF2B5EF4-FFF2-40B4-BE49-F238E27FC236}">
                <a16:creationId xmlns:a16="http://schemas.microsoft.com/office/drawing/2014/main" id="{21DF9E2C-1CB3-348D-5708-0314238CC94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110608" y="1091156"/>
            <a:ext cx="5576191" cy="3397541"/>
          </a:xfrm>
          <a:prstGeom prst="rect">
            <a:avLst/>
          </a:prstGeom>
        </p:spPr>
      </p:pic>
    </p:spTree>
    <p:custDataLst>
      <p:tags r:id="rId1"/>
    </p:custDataLst>
    <p:extLst>
      <p:ext uri="{BB962C8B-B14F-4D97-AF65-F5344CB8AC3E}">
        <p14:creationId xmlns:p14="http://schemas.microsoft.com/office/powerpoint/2010/main" val="2140334711"/>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3470CB-4954-63E8-E8A1-00E113D069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11B733-931A-C251-BEF1-7B2A79E69529}"/>
              </a:ext>
            </a:extLst>
          </p:cNvPr>
          <p:cNvSpPr>
            <a:spLocks noGrp="1"/>
          </p:cNvSpPr>
          <p:nvPr>
            <p:ph type="title"/>
          </p:nvPr>
        </p:nvSpPr>
        <p:spPr/>
        <p:txBody>
          <a:bodyPr>
            <a:normAutofit fontScale="90000"/>
          </a:bodyPr>
          <a:lstStyle/>
          <a:p>
            <a:r>
              <a:rPr lang="en-GB" dirty="0"/>
              <a:t>Deleting participants from groups. Option 2 – Step 2</a:t>
            </a:r>
            <a:endParaRPr lang="en-US" dirty="0"/>
          </a:p>
        </p:txBody>
      </p:sp>
      <p:sp>
        <p:nvSpPr>
          <p:cNvPr id="7" name="TextBox 6">
            <a:extLst>
              <a:ext uri="{FF2B5EF4-FFF2-40B4-BE49-F238E27FC236}">
                <a16:creationId xmlns:a16="http://schemas.microsoft.com/office/drawing/2014/main" id="{96D02A79-0792-3EDC-7983-AA069653551D}"/>
              </a:ext>
            </a:extLst>
          </p:cNvPr>
          <p:cNvSpPr txBox="1"/>
          <p:nvPr/>
        </p:nvSpPr>
        <p:spPr>
          <a:xfrm>
            <a:off x="246996" y="1191824"/>
            <a:ext cx="2613650" cy="923330"/>
          </a:xfrm>
          <a:prstGeom prst="rect">
            <a:avLst/>
          </a:prstGeom>
          <a:noFill/>
        </p:spPr>
        <p:txBody>
          <a:bodyPr wrap="square" rtlCol="0">
            <a:spAutoFit/>
          </a:bodyPr>
          <a:lstStyle/>
          <a:p>
            <a:r>
              <a:rPr lang="en-GB" dirty="0"/>
              <a:t>Select the users you want to remove and click “Remove”.</a:t>
            </a:r>
          </a:p>
        </p:txBody>
      </p:sp>
      <p:pic>
        <p:nvPicPr>
          <p:cNvPr id="12" name="Picture 11">
            <a:extLst>
              <a:ext uri="{FF2B5EF4-FFF2-40B4-BE49-F238E27FC236}">
                <a16:creationId xmlns:a16="http://schemas.microsoft.com/office/drawing/2014/main" id="{5D8A24EE-96F2-ADE2-C762-C21A22DFC6A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204954" y="1302972"/>
            <a:ext cx="4505534" cy="3007770"/>
          </a:xfrm>
          <a:prstGeom prst="rect">
            <a:avLst/>
          </a:prstGeom>
        </p:spPr>
      </p:pic>
    </p:spTree>
    <p:custDataLst>
      <p:tags r:id="rId1"/>
    </p:custDataLst>
    <p:extLst>
      <p:ext uri="{BB962C8B-B14F-4D97-AF65-F5344CB8AC3E}">
        <p14:creationId xmlns:p14="http://schemas.microsoft.com/office/powerpoint/2010/main" val="3767620109"/>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E0CC2C-EE7C-2969-D903-B9DCBD3744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51ACFA-CDFF-A434-FB3F-8895E7116863}"/>
              </a:ext>
            </a:extLst>
          </p:cNvPr>
          <p:cNvSpPr>
            <a:spLocks noGrp="1"/>
          </p:cNvSpPr>
          <p:nvPr>
            <p:ph type="title"/>
          </p:nvPr>
        </p:nvSpPr>
        <p:spPr/>
        <p:txBody>
          <a:bodyPr>
            <a:normAutofit fontScale="90000"/>
          </a:bodyPr>
          <a:lstStyle/>
          <a:p>
            <a:r>
              <a:rPr lang="en-GB" dirty="0"/>
              <a:t>Deleting groups from groupings</a:t>
            </a:r>
            <a:br>
              <a:rPr lang="en-GB" dirty="0"/>
            </a:br>
            <a:r>
              <a:rPr lang="en-GB" dirty="0"/>
              <a:t>Step 1</a:t>
            </a:r>
            <a:endParaRPr lang="en-US" dirty="0"/>
          </a:p>
        </p:txBody>
      </p:sp>
      <p:pic>
        <p:nvPicPr>
          <p:cNvPr id="4" name="Picture 3">
            <a:extLst>
              <a:ext uri="{FF2B5EF4-FFF2-40B4-BE49-F238E27FC236}">
                <a16:creationId xmlns:a16="http://schemas.microsoft.com/office/drawing/2014/main" id="{AE78A200-73F9-7422-F9D3-3D0DDC264E9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860646" y="1445820"/>
            <a:ext cx="6067981" cy="3052702"/>
          </a:xfrm>
          <a:prstGeom prst="rect">
            <a:avLst/>
          </a:prstGeom>
        </p:spPr>
      </p:pic>
      <p:sp>
        <p:nvSpPr>
          <p:cNvPr id="6" name="TextBox 5">
            <a:extLst>
              <a:ext uri="{FF2B5EF4-FFF2-40B4-BE49-F238E27FC236}">
                <a16:creationId xmlns:a16="http://schemas.microsoft.com/office/drawing/2014/main" id="{1DCC8936-97CE-2A70-7B1C-D7C7B56F4F15}"/>
              </a:ext>
            </a:extLst>
          </p:cNvPr>
          <p:cNvSpPr txBox="1"/>
          <p:nvPr/>
        </p:nvSpPr>
        <p:spPr>
          <a:xfrm>
            <a:off x="246996" y="1191824"/>
            <a:ext cx="2613650" cy="1477328"/>
          </a:xfrm>
          <a:prstGeom prst="rect">
            <a:avLst/>
          </a:prstGeom>
          <a:noFill/>
        </p:spPr>
        <p:txBody>
          <a:bodyPr wrap="square" rtlCol="0">
            <a:spAutoFit/>
          </a:bodyPr>
          <a:lstStyle/>
          <a:p>
            <a:r>
              <a:rPr lang="en-GB" dirty="0"/>
              <a:t>Go to the Participants tab. Go to Groupings. Click on the person icon for the grouping you want to amend.</a:t>
            </a:r>
          </a:p>
        </p:txBody>
      </p:sp>
    </p:spTree>
    <p:custDataLst>
      <p:tags r:id="rId1"/>
    </p:custDataLst>
    <p:extLst>
      <p:ext uri="{BB962C8B-B14F-4D97-AF65-F5344CB8AC3E}">
        <p14:creationId xmlns:p14="http://schemas.microsoft.com/office/powerpoint/2010/main" val="2517869737"/>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AB8BF-561A-96D7-0251-6C51F9C62C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8ED8E3-5A83-31D2-7E89-11E9D82AFE0F}"/>
              </a:ext>
            </a:extLst>
          </p:cNvPr>
          <p:cNvSpPr>
            <a:spLocks noGrp="1"/>
          </p:cNvSpPr>
          <p:nvPr>
            <p:ph type="title"/>
          </p:nvPr>
        </p:nvSpPr>
        <p:spPr/>
        <p:txBody>
          <a:bodyPr>
            <a:normAutofit fontScale="90000"/>
          </a:bodyPr>
          <a:lstStyle/>
          <a:p>
            <a:r>
              <a:rPr lang="en-GB" dirty="0"/>
              <a:t>Deleting groups from groupings</a:t>
            </a:r>
            <a:br>
              <a:rPr lang="en-GB" dirty="0"/>
            </a:br>
            <a:r>
              <a:rPr lang="en-GB" dirty="0"/>
              <a:t>Step 2</a:t>
            </a:r>
            <a:endParaRPr lang="en-US" dirty="0"/>
          </a:p>
        </p:txBody>
      </p:sp>
      <p:sp>
        <p:nvSpPr>
          <p:cNvPr id="6" name="TextBox 5">
            <a:extLst>
              <a:ext uri="{FF2B5EF4-FFF2-40B4-BE49-F238E27FC236}">
                <a16:creationId xmlns:a16="http://schemas.microsoft.com/office/drawing/2014/main" id="{B0F81500-0894-DEFE-064E-773715DD0205}"/>
              </a:ext>
            </a:extLst>
          </p:cNvPr>
          <p:cNvSpPr txBox="1"/>
          <p:nvPr/>
        </p:nvSpPr>
        <p:spPr>
          <a:xfrm>
            <a:off x="246996" y="1191824"/>
            <a:ext cx="2613650" cy="1200329"/>
          </a:xfrm>
          <a:prstGeom prst="rect">
            <a:avLst/>
          </a:prstGeom>
          <a:noFill/>
        </p:spPr>
        <p:txBody>
          <a:bodyPr wrap="square" rtlCol="0">
            <a:spAutoFit/>
          </a:bodyPr>
          <a:lstStyle/>
          <a:p>
            <a:r>
              <a:rPr lang="en-GB" dirty="0"/>
              <a:t>Select the group you want to remove from the grouping and click “Remove”.</a:t>
            </a:r>
          </a:p>
        </p:txBody>
      </p:sp>
      <p:pic>
        <p:nvPicPr>
          <p:cNvPr id="5" name="Picture 4">
            <a:extLst>
              <a:ext uri="{FF2B5EF4-FFF2-40B4-BE49-F238E27FC236}">
                <a16:creationId xmlns:a16="http://schemas.microsoft.com/office/drawing/2014/main" id="{D16C10BC-8EED-BC06-ACC3-CAE09AC0670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790568" y="1061358"/>
            <a:ext cx="6353432" cy="3608613"/>
          </a:xfrm>
          <a:prstGeom prst="rect">
            <a:avLst/>
          </a:prstGeom>
        </p:spPr>
      </p:pic>
    </p:spTree>
    <p:custDataLst>
      <p:tags r:id="rId1"/>
    </p:custDataLst>
    <p:extLst>
      <p:ext uri="{BB962C8B-B14F-4D97-AF65-F5344CB8AC3E}">
        <p14:creationId xmlns:p14="http://schemas.microsoft.com/office/powerpoint/2010/main" val="896607789"/>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38A02-30D1-8122-F5D5-480CE7B4E190}"/>
              </a:ext>
            </a:extLst>
          </p:cNvPr>
          <p:cNvSpPr>
            <a:spLocks noGrp="1"/>
          </p:cNvSpPr>
          <p:nvPr>
            <p:ph type="title"/>
          </p:nvPr>
        </p:nvSpPr>
        <p:spPr>
          <a:xfrm>
            <a:off x="2228644" y="17527"/>
            <a:ext cx="6458155" cy="857250"/>
          </a:xfrm>
        </p:spPr>
        <p:txBody>
          <a:bodyPr anchor="ctr">
            <a:normAutofit/>
          </a:bodyPr>
          <a:lstStyle/>
          <a:p>
            <a:r>
              <a:rPr lang="en-GB"/>
              <a:t>Hidden Groups</a:t>
            </a:r>
          </a:p>
        </p:txBody>
      </p:sp>
      <p:sp>
        <p:nvSpPr>
          <p:cNvPr id="3" name="Content Placeholder 2">
            <a:extLst>
              <a:ext uri="{FF2B5EF4-FFF2-40B4-BE49-F238E27FC236}">
                <a16:creationId xmlns:a16="http://schemas.microsoft.com/office/drawing/2014/main" id="{89CFDB91-DFC6-7499-226E-D30AFCEAB0B6}"/>
              </a:ext>
            </a:extLst>
          </p:cNvPr>
          <p:cNvSpPr>
            <a:spLocks noGrp="1"/>
          </p:cNvSpPr>
          <p:nvPr>
            <p:ph idx="1"/>
          </p:nvPr>
        </p:nvSpPr>
        <p:spPr>
          <a:xfrm>
            <a:off x="457200" y="1200151"/>
            <a:ext cx="4808380" cy="1141605"/>
          </a:xfrm>
        </p:spPr>
        <p:txBody>
          <a:bodyPr vert="horz" lIns="91440" tIns="45720" rIns="91440" bIns="45720" rtlCol="0" anchor="t">
            <a:normAutofit/>
          </a:bodyPr>
          <a:lstStyle/>
          <a:p>
            <a:pPr>
              <a:lnSpc>
                <a:spcPct val="90000"/>
              </a:lnSpc>
            </a:pPr>
            <a:r>
              <a:rPr lang="en-GB" sz="2200" dirty="0"/>
              <a:t>*NEW-</a:t>
            </a:r>
            <a:r>
              <a:rPr lang="en-GB" sz="2200" dirty="0" err="1"/>
              <a:t>ish</a:t>
            </a:r>
            <a:r>
              <a:rPr lang="en-GB" sz="2200" dirty="0"/>
              <a:t>* You can now create groups where membership is not visible to student participants</a:t>
            </a:r>
          </a:p>
        </p:txBody>
      </p:sp>
      <p:pic>
        <p:nvPicPr>
          <p:cNvPr id="5" name="Picture 4" descr="Screenshot of hidden group option">
            <a:extLst>
              <a:ext uri="{FF2B5EF4-FFF2-40B4-BE49-F238E27FC236}">
                <a16:creationId xmlns:a16="http://schemas.microsoft.com/office/drawing/2014/main" id="{FC5F37BC-40E2-319B-4D9A-748E76CE499F}"/>
              </a:ext>
            </a:extLst>
          </p:cNvPr>
          <p:cNvPicPr>
            <a:picLocks noChangeAspect="1"/>
          </p:cNvPicPr>
          <p:nvPr/>
        </p:nvPicPr>
        <p:blipFill>
          <a:blip r:embed="rId3"/>
          <a:stretch>
            <a:fillRect/>
          </a:stretch>
        </p:blipFill>
        <p:spPr>
          <a:xfrm>
            <a:off x="1031953" y="2341756"/>
            <a:ext cx="6952319" cy="2329026"/>
          </a:xfrm>
          <a:prstGeom prst="rect">
            <a:avLst/>
          </a:prstGeom>
          <a:noFill/>
        </p:spPr>
      </p:pic>
    </p:spTree>
    <p:extLst>
      <p:ext uri="{BB962C8B-B14F-4D97-AF65-F5344CB8AC3E}">
        <p14:creationId xmlns:p14="http://schemas.microsoft.com/office/powerpoint/2010/main" val="699312171"/>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C183D7F6-B498-43B3-948B-1728B52AA6E4}">
                <adec:decorative xmlns:adec="http://schemas.microsoft.com/office/drawing/2017/decorative" val="1"/>
              </a:ext>
            </a:extLst>
          </p:cNvPr>
          <p:cNvSpPr>
            <a:spLocks noGrp="1"/>
          </p:cNvSpPr>
          <p:nvPr>
            <p:ph type="title"/>
          </p:nvPr>
        </p:nvSpPr>
        <p:spPr/>
        <p:txBody>
          <a:bodyPr>
            <a:normAutofit fontScale="90000"/>
          </a:bodyPr>
          <a:lstStyle/>
          <a:p>
            <a:r>
              <a:rPr lang="en-US"/>
              <a:t>Groups &amp; Groupings top tips - Extensions</a:t>
            </a:r>
          </a:p>
        </p:txBody>
      </p:sp>
      <p:pic>
        <p:nvPicPr>
          <p:cNvPr id="12" name="Picture 11">
            <a:extLst>
              <a:ext uri="{FF2B5EF4-FFF2-40B4-BE49-F238E27FC236}">
                <a16:creationId xmlns:a16="http://schemas.microsoft.com/office/drawing/2014/main" id="{9C581B6D-22E3-F22A-A6FF-9B78772BE9CB}"/>
              </a:ext>
              <a:ext uri="{C183D7F6-B498-43B3-948B-1728B52AA6E4}">
                <adec:decorative xmlns:adec="http://schemas.microsoft.com/office/drawing/2017/decorative" val="1"/>
              </a:ext>
            </a:extLst>
          </p:cNvPr>
          <p:cNvPicPr>
            <a:picLocks noChangeAspect="1"/>
          </p:cNvPicPr>
          <p:nvPr/>
        </p:nvPicPr>
        <p:blipFill rotWithShape="1">
          <a:blip r:embed="rId4"/>
          <a:srcRect l="10876" t="19340" r="16098" b="6307"/>
          <a:stretch/>
        </p:blipFill>
        <p:spPr>
          <a:xfrm>
            <a:off x="7339914" y="874778"/>
            <a:ext cx="1804086" cy="4268722"/>
          </a:xfrm>
          <a:prstGeom prst="rect">
            <a:avLst/>
          </a:prstGeom>
        </p:spPr>
      </p:pic>
      <p:sp>
        <p:nvSpPr>
          <p:cNvPr id="13" name="TextBox 12">
            <a:extLst>
              <a:ext uri="{FF2B5EF4-FFF2-40B4-BE49-F238E27FC236}">
                <a16:creationId xmlns:a16="http://schemas.microsoft.com/office/drawing/2014/main" id="{7F9EFA74-AE5A-9FB5-F4BB-916FCEE229DF}"/>
              </a:ext>
            </a:extLst>
          </p:cNvPr>
          <p:cNvSpPr txBox="1"/>
          <p:nvPr/>
        </p:nvSpPr>
        <p:spPr>
          <a:xfrm>
            <a:off x="136027" y="1027379"/>
            <a:ext cx="4892558" cy="461665"/>
          </a:xfrm>
          <a:prstGeom prst="rect">
            <a:avLst/>
          </a:prstGeom>
          <a:noFill/>
        </p:spPr>
        <p:txBody>
          <a:bodyPr wrap="none" rtlCol="0">
            <a:spAutoFit/>
          </a:bodyPr>
          <a:lstStyle/>
          <a:p>
            <a:r>
              <a:rPr lang="en-GB" sz="2400"/>
              <a:t>Troubleshooting Groups &amp; Groupings:</a:t>
            </a:r>
          </a:p>
        </p:txBody>
      </p:sp>
      <p:sp>
        <p:nvSpPr>
          <p:cNvPr id="3" name="Rectangle 2">
            <a:extLst>
              <a:ext uri="{FF2B5EF4-FFF2-40B4-BE49-F238E27FC236}">
                <a16:creationId xmlns:a16="http://schemas.microsoft.com/office/drawing/2014/main" id="{B0B385FE-97E4-1C6E-D011-5E689BA87E57}"/>
              </a:ext>
            </a:extLst>
          </p:cNvPr>
          <p:cNvSpPr/>
          <p:nvPr/>
        </p:nvSpPr>
        <p:spPr>
          <a:xfrm>
            <a:off x="508111" y="1635294"/>
            <a:ext cx="2548218" cy="2706045"/>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lvl="0">
              <a:defRPr/>
            </a:pPr>
            <a:r>
              <a:rPr lang="en-GB">
                <a:solidFill>
                  <a:schemeClr val="tx1"/>
                </a:solidFill>
              </a:rPr>
              <a:t>I have used groups to distinguish which students have an extension, but I don’t want other students to see these groups, how do I hide them?</a:t>
            </a:r>
            <a:endParaRPr lang="en-GB">
              <a:solidFill>
                <a:schemeClr val="tx1"/>
              </a:solidFill>
              <a:cs typeface="Arial"/>
            </a:endParaRPr>
          </a:p>
        </p:txBody>
      </p:sp>
      <p:sp>
        <p:nvSpPr>
          <p:cNvPr id="4" name="Rectangle 3">
            <a:extLst>
              <a:ext uri="{FF2B5EF4-FFF2-40B4-BE49-F238E27FC236}">
                <a16:creationId xmlns:a16="http://schemas.microsoft.com/office/drawing/2014/main" id="{33EFF8F2-BCEE-22A3-4826-451551590186}"/>
              </a:ext>
            </a:extLst>
          </p:cNvPr>
          <p:cNvSpPr/>
          <p:nvPr/>
        </p:nvSpPr>
        <p:spPr>
          <a:xfrm>
            <a:off x="3189057" y="1641645"/>
            <a:ext cx="3862531" cy="2699695"/>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lIns="91440" tIns="45720" rIns="91440" bIns="45720" rtlCol="0" anchor="ctr"/>
          <a:lstStyle/>
          <a:p>
            <a:pPr marL="285750" indent="-285750">
              <a:buFont typeface="Arial" panose="020B0604020202020204" pitchFamily="34" charset="0"/>
              <a:buChar char="•"/>
            </a:pPr>
            <a:r>
              <a:rPr lang="en-GB">
                <a:solidFill>
                  <a:schemeClr val="tx1"/>
                </a:solidFill>
              </a:rPr>
              <a:t>Make sure you have created a “hidden” group. Please note once a group has members you cannot change the visibility so you may have to create a new group.</a:t>
            </a:r>
          </a:p>
        </p:txBody>
      </p:sp>
    </p:spTree>
    <p:custDataLst>
      <p:tags r:id="rId1"/>
    </p:custDataLst>
    <p:extLst>
      <p:ext uri="{BB962C8B-B14F-4D97-AF65-F5344CB8AC3E}">
        <p14:creationId xmlns:p14="http://schemas.microsoft.com/office/powerpoint/2010/main" val="2216490040"/>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C183D7F6-B498-43B3-948B-1728B52AA6E4}">
                <adec:decorative xmlns:adec="http://schemas.microsoft.com/office/drawing/2017/decorative" val="1"/>
              </a:ext>
            </a:extLst>
          </p:cNvPr>
          <p:cNvSpPr>
            <a:spLocks noGrp="1"/>
          </p:cNvSpPr>
          <p:nvPr>
            <p:ph type="title"/>
          </p:nvPr>
        </p:nvSpPr>
        <p:spPr/>
        <p:txBody>
          <a:bodyPr>
            <a:normAutofit fontScale="9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a:t>Groups &amp; Groupings </a:t>
            </a:r>
            <a:r>
              <a:rPr lang="en-US" sz="3600" kern="1200">
                <a:solidFill>
                  <a:srgbClr val="FFFFFF"/>
                </a:solidFill>
                <a:effectLst/>
                <a:latin typeface="+mj-lt"/>
                <a:ea typeface="+mj-ea"/>
                <a:cs typeface="+mj-cs"/>
              </a:rPr>
              <a:t>top tips – Move students between groups</a:t>
            </a:r>
            <a:endParaRPr lang="en-GB">
              <a:effectLst/>
            </a:endParaRPr>
          </a:p>
        </p:txBody>
      </p:sp>
      <p:pic>
        <p:nvPicPr>
          <p:cNvPr id="12" name="Picture 11">
            <a:extLst>
              <a:ext uri="{FF2B5EF4-FFF2-40B4-BE49-F238E27FC236}">
                <a16:creationId xmlns:a16="http://schemas.microsoft.com/office/drawing/2014/main" id="{9C581B6D-22E3-F22A-A6FF-9B78772BE9CB}"/>
              </a:ext>
              <a:ext uri="{C183D7F6-B498-43B3-948B-1728B52AA6E4}">
                <adec:decorative xmlns:adec="http://schemas.microsoft.com/office/drawing/2017/decorative" val="1"/>
              </a:ext>
            </a:extLst>
          </p:cNvPr>
          <p:cNvPicPr>
            <a:picLocks noChangeAspect="1"/>
          </p:cNvPicPr>
          <p:nvPr/>
        </p:nvPicPr>
        <p:blipFill rotWithShape="1">
          <a:blip r:embed="rId4"/>
          <a:srcRect l="10876" t="19340" r="16098" b="6307"/>
          <a:stretch/>
        </p:blipFill>
        <p:spPr>
          <a:xfrm>
            <a:off x="7306962" y="874778"/>
            <a:ext cx="1837038" cy="4268722"/>
          </a:xfrm>
          <a:prstGeom prst="rect">
            <a:avLst/>
          </a:prstGeom>
        </p:spPr>
      </p:pic>
      <p:sp>
        <p:nvSpPr>
          <p:cNvPr id="13" name="TextBox 12">
            <a:extLst>
              <a:ext uri="{FF2B5EF4-FFF2-40B4-BE49-F238E27FC236}">
                <a16:creationId xmlns:a16="http://schemas.microsoft.com/office/drawing/2014/main" id="{7F9EFA74-AE5A-9FB5-F4BB-916FCEE229DF}"/>
              </a:ext>
            </a:extLst>
          </p:cNvPr>
          <p:cNvSpPr txBox="1"/>
          <p:nvPr/>
        </p:nvSpPr>
        <p:spPr>
          <a:xfrm>
            <a:off x="136027" y="1027379"/>
            <a:ext cx="4892558" cy="461665"/>
          </a:xfrm>
          <a:prstGeom prst="rect">
            <a:avLst/>
          </a:prstGeom>
          <a:noFill/>
        </p:spPr>
        <p:txBody>
          <a:bodyPr wrap="none" rtlCol="0">
            <a:spAutoFit/>
          </a:bodyPr>
          <a:lstStyle/>
          <a:p>
            <a:r>
              <a:rPr lang="en-GB" sz="2400"/>
              <a:t>Troubleshooting Groups &amp; Groupings:</a:t>
            </a:r>
          </a:p>
        </p:txBody>
      </p:sp>
      <p:sp>
        <p:nvSpPr>
          <p:cNvPr id="3" name="Rectangle 2">
            <a:extLst>
              <a:ext uri="{FF2B5EF4-FFF2-40B4-BE49-F238E27FC236}">
                <a16:creationId xmlns:a16="http://schemas.microsoft.com/office/drawing/2014/main" id="{9F21B803-E35D-28F3-082E-094B488BD84C}"/>
              </a:ext>
            </a:extLst>
          </p:cNvPr>
          <p:cNvSpPr/>
          <p:nvPr/>
        </p:nvSpPr>
        <p:spPr>
          <a:xfrm>
            <a:off x="204520" y="1562168"/>
            <a:ext cx="1897257" cy="3335253"/>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defRPr/>
            </a:pPr>
            <a:r>
              <a:rPr lang="en-GB">
                <a:solidFill>
                  <a:schemeClr val="tx1"/>
                </a:solidFill>
              </a:rPr>
              <a:t>One of my students is in the wrong group, how do I move them?</a:t>
            </a:r>
          </a:p>
        </p:txBody>
      </p:sp>
      <p:sp>
        <p:nvSpPr>
          <p:cNvPr id="4" name="Rectangle 3">
            <a:extLst>
              <a:ext uri="{FF2B5EF4-FFF2-40B4-BE49-F238E27FC236}">
                <a16:creationId xmlns:a16="http://schemas.microsoft.com/office/drawing/2014/main" id="{02907843-8AEF-14C2-2BAC-56799FD78990}"/>
              </a:ext>
            </a:extLst>
          </p:cNvPr>
          <p:cNvSpPr/>
          <p:nvPr/>
        </p:nvSpPr>
        <p:spPr>
          <a:xfrm>
            <a:off x="2228645" y="1568519"/>
            <a:ext cx="3010620" cy="3335253"/>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285750" indent="-285750">
              <a:buFont typeface="Arial" panose="020B0604020202020204" pitchFamily="34" charset="0"/>
              <a:buChar char="•"/>
            </a:pPr>
            <a:r>
              <a:rPr lang="en-GB" sz="1500">
                <a:solidFill>
                  <a:schemeClr val="tx1"/>
                </a:solidFill>
              </a:rPr>
              <a:t>The easiest way to move one student in the wrong group is to find the student in the Participants page next to the group they are enrolled in, select the pencil icon.</a:t>
            </a:r>
          </a:p>
          <a:p>
            <a:endParaRPr lang="en-GB" sz="1500">
              <a:solidFill>
                <a:schemeClr val="tx1"/>
              </a:solidFill>
            </a:endParaRPr>
          </a:p>
          <a:p>
            <a:pPr marL="285750" indent="-285750">
              <a:buFont typeface="Arial" panose="020B0604020202020204" pitchFamily="34" charset="0"/>
              <a:buChar char="•"/>
            </a:pPr>
            <a:r>
              <a:rPr lang="en-GB" sz="1500">
                <a:solidFill>
                  <a:schemeClr val="tx1"/>
                </a:solidFill>
              </a:rPr>
              <a:t>Next, click the x next to the group you want to remove them from and from the dropdown select the appropriate group for that student. </a:t>
            </a:r>
          </a:p>
        </p:txBody>
      </p:sp>
      <p:pic>
        <p:nvPicPr>
          <p:cNvPr id="8" name="Picture 7">
            <a:extLst>
              <a:ext uri="{FF2B5EF4-FFF2-40B4-BE49-F238E27FC236}">
                <a16:creationId xmlns:a16="http://schemas.microsoft.com/office/drawing/2014/main" id="{2FA317A9-A62E-9ACA-1D68-1E9B6AB9D2D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743023" y="1657373"/>
            <a:ext cx="1172332" cy="1134917"/>
          </a:xfrm>
          <a:prstGeom prst="rect">
            <a:avLst/>
          </a:prstGeom>
        </p:spPr>
      </p:pic>
      <p:pic>
        <p:nvPicPr>
          <p:cNvPr id="10" name="Picture 9">
            <a:extLst>
              <a:ext uri="{FF2B5EF4-FFF2-40B4-BE49-F238E27FC236}">
                <a16:creationId xmlns:a16="http://schemas.microsoft.com/office/drawing/2014/main" id="{9A2747A6-112D-034C-18BC-30C7E1A237CD}"/>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302801" y="3574886"/>
            <a:ext cx="1612554" cy="831361"/>
          </a:xfrm>
          <a:prstGeom prst="rect">
            <a:avLst/>
          </a:prstGeom>
        </p:spPr>
      </p:pic>
    </p:spTree>
    <p:custDataLst>
      <p:tags r:id="rId1"/>
    </p:custDataLst>
    <p:extLst>
      <p:ext uri="{BB962C8B-B14F-4D97-AF65-F5344CB8AC3E}">
        <p14:creationId xmlns:p14="http://schemas.microsoft.com/office/powerpoint/2010/main" val="3686946497"/>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C183D7F6-B498-43B3-948B-1728B52AA6E4}">
                <adec:decorative xmlns:adec="http://schemas.microsoft.com/office/drawing/2017/decorative" val="1"/>
              </a:ext>
            </a:extLst>
          </p:cNvPr>
          <p:cNvSpPr>
            <a:spLocks noGrp="1"/>
          </p:cNvSpPr>
          <p:nvPr>
            <p:ph type="title"/>
          </p:nvPr>
        </p:nvSpPr>
        <p:spPr/>
        <p:txBody>
          <a:bodyPr>
            <a:normAutofit fontScale="90000"/>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en-US"/>
              <a:t>Groups &amp; Groupings </a:t>
            </a:r>
            <a:r>
              <a:rPr lang="en-US" sz="3600" kern="1200">
                <a:solidFill>
                  <a:srgbClr val="FFFFFF"/>
                </a:solidFill>
                <a:effectLst/>
                <a:latin typeface="+mj-lt"/>
                <a:ea typeface="+mj-ea"/>
                <a:cs typeface="+mj-cs"/>
              </a:rPr>
              <a:t>top tips - Grouping</a:t>
            </a:r>
            <a:endParaRPr lang="en-GB">
              <a:effectLst/>
            </a:endParaRPr>
          </a:p>
        </p:txBody>
      </p:sp>
      <p:pic>
        <p:nvPicPr>
          <p:cNvPr id="12" name="Picture 11">
            <a:extLst>
              <a:ext uri="{FF2B5EF4-FFF2-40B4-BE49-F238E27FC236}">
                <a16:creationId xmlns:a16="http://schemas.microsoft.com/office/drawing/2014/main" id="{9C581B6D-22E3-F22A-A6FF-9B78772BE9CB}"/>
              </a:ext>
              <a:ext uri="{C183D7F6-B498-43B3-948B-1728B52AA6E4}">
                <adec:decorative xmlns:adec="http://schemas.microsoft.com/office/drawing/2017/decorative" val="1"/>
              </a:ext>
            </a:extLst>
          </p:cNvPr>
          <p:cNvPicPr>
            <a:picLocks noChangeAspect="1"/>
          </p:cNvPicPr>
          <p:nvPr/>
        </p:nvPicPr>
        <p:blipFill rotWithShape="1">
          <a:blip r:embed="rId4"/>
          <a:srcRect l="10876" t="19340" r="16098" b="6307"/>
          <a:stretch/>
        </p:blipFill>
        <p:spPr>
          <a:xfrm>
            <a:off x="7356898" y="874778"/>
            <a:ext cx="1787101" cy="4268722"/>
          </a:xfrm>
          <a:prstGeom prst="rect">
            <a:avLst/>
          </a:prstGeom>
        </p:spPr>
      </p:pic>
      <p:sp>
        <p:nvSpPr>
          <p:cNvPr id="13" name="TextBox 12">
            <a:extLst>
              <a:ext uri="{FF2B5EF4-FFF2-40B4-BE49-F238E27FC236}">
                <a16:creationId xmlns:a16="http://schemas.microsoft.com/office/drawing/2014/main" id="{7F9EFA74-AE5A-9FB5-F4BB-916FCEE229DF}"/>
              </a:ext>
            </a:extLst>
          </p:cNvPr>
          <p:cNvSpPr txBox="1"/>
          <p:nvPr/>
        </p:nvSpPr>
        <p:spPr>
          <a:xfrm>
            <a:off x="136027" y="1027379"/>
            <a:ext cx="4892558" cy="461665"/>
          </a:xfrm>
          <a:prstGeom prst="rect">
            <a:avLst/>
          </a:prstGeom>
          <a:noFill/>
        </p:spPr>
        <p:txBody>
          <a:bodyPr wrap="none" rtlCol="0">
            <a:spAutoFit/>
          </a:bodyPr>
          <a:lstStyle/>
          <a:p>
            <a:r>
              <a:rPr lang="en-GB" sz="2400"/>
              <a:t>Troubleshooting Groups &amp; Groupings:</a:t>
            </a:r>
          </a:p>
        </p:txBody>
      </p:sp>
      <p:sp>
        <p:nvSpPr>
          <p:cNvPr id="3" name="Rectangle 2">
            <a:extLst>
              <a:ext uri="{FF2B5EF4-FFF2-40B4-BE49-F238E27FC236}">
                <a16:creationId xmlns:a16="http://schemas.microsoft.com/office/drawing/2014/main" id="{9F21B803-E35D-28F3-082E-094B488BD84C}"/>
              </a:ext>
            </a:extLst>
          </p:cNvPr>
          <p:cNvSpPr/>
          <p:nvPr/>
        </p:nvSpPr>
        <p:spPr>
          <a:xfrm>
            <a:off x="204520" y="1562168"/>
            <a:ext cx="1341453" cy="325696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lvl="0">
              <a:defRPr/>
            </a:pPr>
            <a:r>
              <a:rPr lang="en-GB">
                <a:solidFill>
                  <a:schemeClr val="tx1"/>
                </a:solidFill>
              </a:rPr>
              <a:t>How do I know if my groups are in groupings?</a:t>
            </a:r>
          </a:p>
        </p:txBody>
      </p:sp>
      <p:sp>
        <p:nvSpPr>
          <p:cNvPr id="4" name="Rectangle 3">
            <a:extLst>
              <a:ext uri="{FF2B5EF4-FFF2-40B4-BE49-F238E27FC236}">
                <a16:creationId xmlns:a16="http://schemas.microsoft.com/office/drawing/2014/main" id="{02907843-8AEF-14C2-2BAC-56799FD78990}"/>
              </a:ext>
            </a:extLst>
          </p:cNvPr>
          <p:cNvSpPr/>
          <p:nvPr/>
        </p:nvSpPr>
        <p:spPr>
          <a:xfrm>
            <a:off x="1648713" y="1560426"/>
            <a:ext cx="1930710" cy="3256967"/>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285750" indent="-285750">
              <a:buFont typeface="Arial" panose="020B0604020202020204" pitchFamily="34" charset="0"/>
              <a:buChar char="•"/>
            </a:pPr>
            <a:r>
              <a:rPr lang="en-GB" sz="1500">
                <a:solidFill>
                  <a:schemeClr val="tx1"/>
                </a:solidFill>
              </a:rPr>
              <a:t>Under Participants go to “Overview”.</a:t>
            </a:r>
          </a:p>
          <a:p>
            <a:pPr marL="285750" indent="-285750">
              <a:buFont typeface="Arial" panose="020B0604020202020204" pitchFamily="34" charset="0"/>
              <a:buChar char="•"/>
            </a:pPr>
            <a:r>
              <a:rPr lang="en-GB" sz="1500">
                <a:solidFill>
                  <a:schemeClr val="tx1"/>
                </a:solidFill>
              </a:rPr>
              <a:t>At the bottom there will be a category “Not in a grouping”, which will list any groups not in a grouping. </a:t>
            </a:r>
          </a:p>
        </p:txBody>
      </p:sp>
      <p:grpSp>
        <p:nvGrpSpPr>
          <p:cNvPr id="5" name="Group 4" descr="A screenshot of overview in participants tab">
            <a:extLst>
              <a:ext uri="{FF2B5EF4-FFF2-40B4-BE49-F238E27FC236}">
                <a16:creationId xmlns:a16="http://schemas.microsoft.com/office/drawing/2014/main" id="{9A29D7C3-AC32-D21D-1B17-7237295A9B33}"/>
              </a:ext>
            </a:extLst>
          </p:cNvPr>
          <p:cNvGrpSpPr/>
          <p:nvPr/>
        </p:nvGrpSpPr>
        <p:grpSpPr>
          <a:xfrm>
            <a:off x="3589697" y="1766339"/>
            <a:ext cx="3626263" cy="2845143"/>
            <a:chOff x="3476683" y="1766339"/>
            <a:chExt cx="3626263" cy="2845143"/>
          </a:xfrm>
        </p:grpSpPr>
        <p:pic>
          <p:nvPicPr>
            <p:cNvPr id="6" name="Picture 5">
              <a:extLst>
                <a:ext uri="{FF2B5EF4-FFF2-40B4-BE49-F238E27FC236}">
                  <a16:creationId xmlns:a16="http://schemas.microsoft.com/office/drawing/2014/main" id="{9AA49297-17EE-54EC-2BB6-D0A783283EF3}"/>
                </a:ext>
              </a:extLst>
            </p:cNvPr>
            <p:cNvPicPr>
              <a:picLocks noChangeAspect="1"/>
            </p:cNvPicPr>
            <p:nvPr/>
          </p:nvPicPr>
          <p:blipFill>
            <a:blip r:embed="rId5"/>
            <a:stretch>
              <a:fillRect/>
            </a:stretch>
          </p:blipFill>
          <p:spPr>
            <a:xfrm>
              <a:off x="3476683" y="1766339"/>
              <a:ext cx="1585210" cy="2845143"/>
            </a:xfrm>
            <a:prstGeom prst="rect">
              <a:avLst/>
            </a:prstGeom>
          </p:spPr>
        </p:pic>
        <p:pic>
          <p:nvPicPr>
            <p:cNvPr id="9" name="Picture 8">
              <a:extLst>
                <a:ext uri="{FF2B5EF4-FFF2-40B4-BE49-F238E27FC236}">
                  <a16:creationId xmlns:a16="http://schemas.microsoft.com/office/drawing/2014/main" id="{52C64F33-B90B-6B1B-A050-CBB2AD63E529}"/>
                </a:ext>
              </a:extLst>
            </p:cNvPr>
            <p:cNvPicPr>
              <a:picLocks noChangeAspect="1"/>
            </p:cNvPicPr>
            <p:nvPr/>
          </p:nvPicPr>
          <p:blipFill>
            <a:blip r:embed="rId6"/>
            <a:stretch>
              <a:fillRect/>
            </a:stretch>
          </p:blipFill>
          <p:spPr>
            <a:xfrm>
              <a:off x="5315845" y="2801705"/>
              <a:ext cx="1787101" cy="774410"/>
            </a:xfrm>
            <a:prstGeom prst="rect">
              <a:avLst/>
            </a:prstGeom>
          </p:spPr>
        </p:pic>
      </p:grpSp>
    </p:spTree>
    <p:custDataLst>
      <p:tags r:id="rId1"/>
    </p:custDataLst>
    <p:extLst>
      <p:ext uri="{BB962C8B-B14F-4D97-AF65-F5344CB8AC3E}">
        <p14:creationId xmlns:p14="http://schemas.microsoft.com/office/powerpoint/2010/main" val="724261777"/>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2E2036-EA3C-FB8E-2CC8-EC8A2990B857}"/>
              </a:ext>
            </a:extLst>
          </p:cNvPr>
          <p:cNvSpPr>
            <a:spLocks noGrp="1"/>
          </p:cNvSpPr>
          <p:nvPr>
            <p:ph type="title"/>
          </p:nvPr>
        </p:nvSpPr>
        <p:spPr/>
        <p:txBody>
          <a:bodyPr/>
          <a:lstStyle/>
          <a:p>
            <a:r>
              <a:rPr lang="en-GB"/>
              <a:t>Useful Resources</a:t>
            </a:r>
          </a:p>
        </p:txBody>
      </p:sp>
      <p:sp>
        <p:nvSpPr>
          <p:cNvPr id="3" name="Content Placeholder 2">
            <a:extLst>
              <a:ext uri="{FF2B5EF4-FFF2-40B4-BE49-F238E27FC236}">
                <a16:creationId xmlns:a16="http://schemas.microsoft.com/office/drawing/2014/main" id="{A11B73DC-4B36-B841-445C-B8BB65AD8300}"/>
              </a:ext>
            </a:extLst>
          </p:cNvPr>
          <p:cNvSpPr>
            <a:spLocks noGrp="1"/>
          </p:cNvSpPr>
          <p:nvPr>
            <p:ph idx="1"/>
          </p:nvPr>
        </p:nvSpPr>
        <p:spPr>
          <a:xfrm>
            <a:off x="457199" y="1200805"/>
            <a:ext cx="8229600" cy="3432304"/>
          </a:xfrm>
        </p:spPr>
        <p:txBody>
          <a:bodyPr>
            <a:normAutofit fontScale="77500" lnSpcReduction="20000"/>
          </a:bodyPr>
          <a:lstStyle/>
          <a:p>
            <a:pPr marL="0" indent="0">
              <a:buNone/>
            </a:pPr>
            <a:r>
              <a:rPr lang="en-GB" b="1" dirty="0"/>
              <a:t>Learning &amp; Teaching Hub</a:t>
            </a:r>
          </a:p>
          <a:p>
            <a:r>
              <a:rPr lang="en-GB" dirty="0">
                <a:hlinkClick r:id="rId4"/>
              </a:rPr>
              <a:t>TEL-Bytes webinar – Using Moodle groups for learning and assessment – 13 October 2026 @ 11:15am - Sign up here</a:t>
            </a:r>
            <a:endParaRPr lang="en-GB" dirty="0"/>
          </a:p>
          <a:p>
            <a:endParaRPr lang="en-GB" dirty="0">
              <a:hlinkClick r:id="rId5"/>
            </a:endParaRPr>
          </a:p>
          <a:p>
            <a:r>
              <a:rPr lang="en-GB" dirty="0">
                <a:hlinkClick r:id="rId5"/>
              </a:rPr>
              <a:t>Managing Groups and Groupings guidance</a:t>
            </a:r>
            <a:endParaRPr lang="en-GB" dirty="0"/>
          </a:p>
          <a:p>
            <a:pPr marL="0" indent="0">
              <a:buNone/>
            </a:pPr>
            <a:endParaRPr lang="en-GB" b="1" dirty="0"/>
          </a:p>
          <a:p>
            <a:pPr marL="0" indent="0">
              <a:buNone/>
            </a:pPr>
            <a:r>
              <a:rPr lang="en-GB" b="1" dirty="0"/>
              <a:t>Past events:</a:t>
            </a:r>
          </a:p>
          <a:p>
            <a:r>
              <a:rPr lang="en-GB" dirty="0">
                <a:hlinkClick r:id="rId6"/>
              </a:rPr>
              <a:t>Recordings to past CLT workshops and events</a:t>
            </a:r>
            <a:endParaRPr lang="en-GB" dirty="0"/>
          </a:p>
          <a:p>
            <a:endParaRPr lang="en-GB" dirty="0"/>
          </a:p>
          <a:p>
            <a:pPr algn="l">
              <a:buFont typeface="Arial" panose="020B0604020202020204" pitchFamily="34" charset="0"/>
              <a:buChar char="•"/>
            </a:pPr>
            <a:endParaRPr lang="en-GB" b="0" i="0" dirty="0">
              <a:solidFill>
                <a:srgbClr val="000000"/>
              </a:solidFill>
              <a:effectLst/>
              <a:latin typeface="Roboto" panose="02000000000000000000" pitchFamily="2" charset="0"/>
            </a:endParaRPr>
          </a:p>
        </p:txBody>
      </p:sp>
    </p:spTree>
    <p:custDataLst>
      <p:tags r:id="rId1"/>
    </p:custDataLst>
    <p:extLst>
      <p:ext uri="{BB962C8B-B14F-4D97-AF65-F5344CB8AC3E}">
        <p14:creationId xmlns:p14="http://schemas.microsoft.com/office/powerpoint/2010/main" val="222884659"/>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7FF28-6796-8C91-85CE-75B346CB515F}"/>
              </a:ext>
            </a:extLst>
          </p:cNvPr>
          <p:cNvSpPr>
            <a:spLocks noGrp="1"/>
          </p:cNvSpPr>
          <p:nvPr>
            <p:ph type="title"/>
          </p:nvPr>
        </p:nvSpPr>
        <p:spPr/>
        <p:txBody>
          <a:bodyPr/>
          <a:lstStyle/>
          <a:p>
            <a:r>
              <a:rPr lang="en-GB"/>
              <a:t>Feedback</a:t>
            </a:r>
          </a:p>
        </p:txBody>
      </p:sp>
      <p:sp>
        <p:nvSpPr>
          <p:cNvPr id="7" name="Content Placeholder 2">
            <a:extLst>
              <a:ext uri="{FF2B5EF4-FFF2-40B4-BE49-F238E27FC236}">
                <a16:creationId xmlns:a16="http://schemas.microsoft.com/office/drawing/2014/main" id="{378643E4-42CC-08A2-C209-5EDD3AE2EDEB}"/>
              </a:ext>
            </a:extLst>
          </p:cNvPr>
          <p:cNvSpPr>
            <a:spLocks noGrp="1"/>
          </p:cNvSpPr>
          <p:nvPr>
            <p:ph idx="1"/>
          </p:nvPr>
        </p:nvSpPr>
        <p:spPr>
          <a:xfrm>
            <a:off x="457200" y="1200151"/>
            <a:ext cx="8229600" cy="3224365"/>
          </a:xfrm>
        </p:spPr>
        <p:txBody>
          <a:bodyPr vert="horz" lIns="91440" tIns="45720" rIns="91440" bIns="45720" rtlCol="0" anchor="t">
            <a:normAutofit fontScale="92500" lnSpcReduction="10000"/>
          </a:bodyPr>
          <a:lstStyle/>
          <a:p>
            <a:pPr marL="0" indent="0">
              <a:buNone/>
            </a:pPr>
            <a:r>
              <a:rPr lang="en-GB" sz="2400"/>
              <a:t>Thank you for attending today’s session.</a:t>
            </a:r>
          </a:p>
          <a:p>
            <a:pPr marL="0" indent="0">
              <a:buNone/>
            </a:pPr>
            <a:endParaRPr lang="en-GB" sz="2400"/>
          </a:p>
          <a:p>
            <a:pPr marL="0" indent="0">
              <a:buNone/>
            </a:pPr>
            <a:r>
              <a:rPr lang="en-GB" sz="2400" dirty="0"/>
              <a:t>Please take a few minutes to fill in our </a:t>
            </a:r>
            <a:r>
              <a:rPr lang="en-GB" sz="2400" dirty="0">
                <a:hlinkClick r:id="rId3"/>
              </a:rPr>
              <a:t>TEL-Bytes webinars: </a:t>
            </a:r>
            <a:r>
              <a:rPr lang="en-GB" sz="2400">
                <a:hlinkClick r:id="rId3"/>
              </a:rPr>
              <a:t>September 2026 – December 2026 feedback form</a:t>
            </a:r>
            <a:r>
              <a:rPr lang="en-GB" sz="2400" dirty="0"/>
              <a:t>.  </a:t>
            </a:r>
          </a:p>
          <a:p>
            <a:pPr marL="0" indent="0">
              <a:buNone/>
            </a:pPr>
            <a:r>
              <a:rPr lang="en-GB" sz="2400"/>
              <a:t>Your responses are anonymous. </a:t>
            </a:r>
          </a:p>
          <a:p>
            <a:pPr marL="0" indent="0">
              <a:buNone/>
            </a:pPr>
            <a:endParaRPr lang="en-GB" sz="2400"/>
          </a:p>
          <a:p>
            <a:pPr marL="0" indent="0">
              <a:buNone/>
            </a:pPr>
            <a:r>
              <a:rPr lang="en-GB" sz="2400"/>
              <a:t>We will use the feedback to assist in the planning of future webinars and may use comments for future promotional materials.</a:t>
            </a:r>
          </a:p>
          <a:p>
            <a:pPr marL="0" indent="0">
              <a:buNone/>
            </a:pPr>
            <a:endParaRPr lang="en-GB" sz="1600"/>
          </a:p>
        </p:txBody>
      </p:sp>
    </p:spTree>
    <p:extLst>
      <p:ext uri="{BB962C8B-B14F-4D97-AF65-F5344CB8AC3E}">
        <p14:creationId xmlns:p14="http://schemas.microsoft.com/office/powerpoint/2010/main" val="19964253"/>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38C33-071E-BD1C-B02C-C0A177D32096}"/>
              </a:ext>
            </a:extLst>
          </p:cNvPr>
          <p:cNvSpPr>
            <a:spLocks noGrp="1"/>
          </p:cNvSpPr>
          <p:nvPr>
            <p:ph type="title" idx="4294967295"/>
          </p:nvPr>
        </p:nvSpPr>
        <p:spPr>
          <a:xfrm>
            <a:off x="457200" y="-857250"/>
            <a:ext cx="8229600" cy="857250"/>
          </a:xfrm>
        </p:spPr>
        <p:txBody>
          <a:bodyPr vert="horz" lIns="91440" tIns="45720" rIns="91440" bIns="45720" rtlCol="0" anchor="b">
            <a:normAutofit/>
          </a:bodyPr>
          <a:lstStyle/>
          <a:p>
            <a:r>
              <a:rPr lang="en-GB"/>
              <a:t>Closing slide</a:t>
            </a:r>
          </a:p>
        </p:txBody>
      </p:sp>
    </p:spTree>
    <p:custDataLst>
      <p:tags r:id="rId1"/>
    </p:custDataLst>
    <p:extLst>
      <p:ext uri="{BB962C8B-B14F-4D97-AF65-F5344CB8AC3E}">
        <p14:creationId xmlns:p14="http://schemas.microsoft.com/office/powerpoint/2010/main" val="253008556"/>
      </p:ext>
    </p:extLst>
  </p:cSld>
  <p:clrMapOvr>
    <a:masterClrMapping/>
  </p:clrMapOvr>
  <p:transition>
    <p:fade/>
  </p:transition>
</p:sld>
</file>

<file path=ppt/tags/tag1.xml><?xml version="1.0" encoding="utf-8"?>
<p:tagLst xmlns:a="http://schemas.openxmlformats.org/drawingml/2006/main" xmlns:r="http://schemas.openxmlformats.org/officeDocument/2006/relationships" xmlns:p="http://schemas.openxmlformats.org/presentationml/2006/main">
  <p:tag name="MENTIMETER_SERIES_ID_KEY" val="altgqzdtp1fp8k63jupawfpggc29eahi"/>
  <p:tag name="ARTICULATE_SLIDE_COUNT" val="36"/>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LT PPT 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4E96E221-532C-574F-A3CF-CC7D42E9D62E}" vid="{C05CF61B-2826-B54A-A132-109E13CA743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L Word Template" ma:contentTypeID="0x010100314EFA2051483747B040D73A62D1800A00C1CAA8B921F0074BBF32FDDBE6A79387" ma:contentTypeVersion="4" ma:contentTypeDescription="" ma:contentTypeScope="" ma:versionID="e328fe73fba68e58de28b7f43d86bafd">
  <xsd:schema xmlns:xsd="http://www.w3.org/2001/XMLSchema" xmlns:xs="http://www.w3.org/2001/XMLSchema" xmlns:p="http://schemas.microsoft.com/office/2006/metadata/properties" xmlns:ns2="12545316-4597-4fad-8d4c-963aca4a7e43" xmlns:ns3="7baf63a6-8159-4531-922f-8d695af1915f" targetNamespace="http://schemas.microsoft.com/office/2006/metadata/properties" ma:root="true" ma:fieldsID="8595c27a5eb40ce5f7b0aea85600fb24" ns2:_="" ns3:_="">
    <xsd:import namespace="12545316-4597-4fad-8d4c-963aca4a7e43"/>
    <xsd:import namespace="7baf63a6-8159-4531-922f-8d695af1915f"/>
    <xsd:element name="properties">
      <xsd:complexType>
        <xsd:sequence>
          <xsd:element name="documentManagement">
            <xsd:complexType>
              <xsd:all>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2545316-4597-4fad-8d4c-963aca4a7e43" elementFormDefault="qualified">
    <xsd:import namespace="http://schemas.microsoft.com/office/2006/documentManagement/types"/>
    <xsd:import namespace="http://schemas.microsoft.com/office/infopath/2007/PartnerControls"/>
    <xsd:element name="lcf76f155ced4ddcb4097134ff3c332f" ma:index="8" nillable="true" ma:displayName="Image Tags_0" ma:hidden="true" ma:internalName="lcf76f155ced4ddcb4097134ff3c332f">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baf63a6-8159-4531-922f-8d695af1915f" elementFormDefault="qualified">
    <xsd:import namespace="http://schemas.microsoft.com/office/2006/documentManagement/types"/>
    <xsd:import namespace="http://schemas.microsoft.com/office/infopath/2007/PartnerControls"/>
    <xsd:element name="TaxCatchAll" ma:index="9" nillable="true" ma:displayName="Taxonomy Catch All Column" ma:hidden="true" ma:list="{b3de8453-3d93-40e3-b7c9-8c4ee99d16ef}" ma:internalName="TaxCatchAll" ma:showField="CatchAllData" ma:web="7ceff3d1-26d0-4a19-9784-ffc192f0c3e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7baf63a6-8159-4531-922f-8d695af1915f" xsi:nil="true"/>
    <lcf76f155ced4ddcb4097134ff3c332f xmlns="12545316-4597-4fad-8d4c-963aca4a7e4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9E68459-ADB2-4EC8-B1D6-7D647653BCF8}">
  <ds:schemaRefs>
    <ds:schemaRef ds:uri="12545316-4597-4fad-8d4c-963aca4a7e43"/>
    <ds:schemaRef ds:uri="7baf63a6-8159-4531-922f-8d695af1915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F190108-CC00-4D82-96CA-AD7D8C347828}">
  <ds:schemaRefs>
    <ds:schemaRef ds:uri="12545316-4597-4fad-8d4c-963aca4a7e43"/>
    <ds:schemaRef ds:uri="http://purl.org/dc/elements/1.1/"/>
    <ds:schemaRef ds:uri="http://schemas.microsoft.com/office/2006/metadata/properties"/>
    <ds:schemaRef ds:uri="http://purl.org/dc/terms/"/>
    <ds:schemaRef ds:uri="http://www.w3.org/XML/1998/namespace"/>
    <ds:schemaRef ds:uri="http://schemas.microsoft.com/office/2006/documentManagement/types"/>
    <ds:schemaRef ds:uri="http://schemas.openxmlformats.org/package/2006/metadata/core-properties"/>
    <ds:schemaRef ds:uri="http://schemas.microsoft.com/office/infopath/2007/PartnerControls"/>
    <ds:schemaRef ds:uri="7baf63a6-8159-4531-922f-8d695af1915f"/>
    <ds:schemaRef ds:uri="http://purl.org/dc/dcmitype/"/>
  </ds:schemaRefs>
</ds:datastoreItem>
</file>

<file path=customXml/itemProps3.xml><?xml version="1.0" encoding="utf-8"?>
<ds:datastoreItem xmlns:ds="http://schemas.openxmlformats.org/officeDocument/2006/customXml" ds:itemID="{23B4CB36-1671-43C2-916B-DD81B0652A59}">
  <ds:schemaRefs>
    <ds:schemaRef ds:uri="http://schemas.microsoft.com/sharepoint/v3/contenttype/forms"/>
  </ds:schemaRefs>
</ds:datastoreItem>
</file>

<file path=docMetadata/LabelInfo.xml><?xml version="1.0" encoding="utf-8"?>
<clbl:labelList xmlns:clbl="http://schemas.microsoft.com/office/2020/mipLabelMetadata">
  <clbl:label id="{377e3d22-4ea1-422d-b0ad-8fcc89406b9e}" enabled="0" method="" siteId="{377e3d22-4ea1-422d-b0ad-8fcc89406b9e}" removed="1"/>
</clbl:labelList>
</file>

<file path=docProps/app.xml><?xml version="1.0" encoding="utf-8"?>
<Properties xmlns="http://schemas.openxmlformats.org/officeDocument/2006/extended-properties" xmlns:vt="http://schemas.openxmlformats.org/officeDocument/2006/docPropsVTypes">
  <Template>CLT PPT Template_old</Template>
  <TotalTime>922</TotalTime>
  <Words>1663</Words>
  <Application>Microsoft Office PowerPoint</Application>
  <PresentationFormat>On-screen Show (16:9)</PresentationFormat>
  <Paragraphs>255</Paragraphs>
  <Slides>36</Slides>
  <Notes>32</Notes>
  <HiddenSlides>4</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36</vt:i4>
      </vt:variant>
    </vt:vector>
  </HeadingPairs>
  <TitlesOfParts>
    <vt:vector size="44" baseType="lpstr">
      <vt:lpstr>-apple-system</vt:lpstr>
      <vt:lpstr>Arial</vt:lpstr>
      <vt:lpstr>Calibri</vt:lpstr>
      <vt:lpstr>Helvetica Neue LT Std 55 Roman</vt:lpstr>
      <vt:lpstr>HelveticaNeueLT Std Lt</vt:lpstr>
      <vt:lpstr>HelveticaNeueLT Std Thin</vt:lpstr>
      <vt:lpstr>Roboto</vt:lpstr>
      <vt:lpstr>CLT PPT Template</vt:lpstr>
      <vt:lpstr>Creating and housekeeping Moodle groups and groupings</vt:lpstr>
      <vt:lpstr>Session Overview</vt:lpstr>
      <vt:lpstr>What is a group?</vt:lpstr>
      <vt:lpstr>What is a grouping?</vt:lpstr>
      <vt:lpstr>What are Groups &amp; Groupings? Infographic </vt:lpstr>
      <vt:lpstr>Why would you use groups and groupings?</vt:lpstr>
      <vt:lpstr>SAMIS Group</vt:lpstr>
      <vt:lpstr>SAMIS Grouping screenshot</vt:lpstr>
      <vt:lpstr>What are Groups &amp; Groupings?</vt:lpstr>
      <vt:lpstr>Multiple Groupings</vt:lpstr>
      <vt:lpstr>Multiple Grouping screenshot</vt:lpstr>
      <vt:lpstr>Setting up Groups &amp; Groupings</vt:lpstr>
      <vt:lpstr>Creating Groups </vt:lpstr>
      <vt:lpstr>Course Group Upload</vt:lpstr>
      <vt:lpstr>Create Groups (manually)</vt:lpstr>
      <vt:lpstr>Group Choice</vt:lpstr>
      <vt:lpstr>Group Choice – Student View</vt:lpstr>
      <vt:lpstr>Group Choice – Teacher View</vt:lpstr>
      <vt:lpstr>Fair Allocation </vt:lpstr>
      <vt:lpstr>Live Demonstration</vt:lpstr>
      <vt:lpstr>Fair Allocation 2</vt:lpstr>
      <vt:lpstr>Creating a Grouping</vt:lpstr>
      <vt:lpstr>Navigating Groups &amp; Groupings</vt:lpstr>
      <vt:lpstr>Housekeeping</vt:lpstr>
      <vt:lpstr>Deleting participants from groups. Option 1</vt:lpstr>
      <vt:lpstr>Deleting participants from groups. Option 2 – Step 1</vt:lpstr>
      <vt:lpstr>Deleting participants from groups. Option 2 – Step 2</vt:lpstr>
      <vt:lpstr>Deleting groups from groupings Step 1</vt:lpstr>
      <vt:lpstr>Deleting groups from groupings Step 2</vt:lpstr>
      <vt:lpstr>Hidden Groups</vt:lpstr>
      <vt:lpstr>Groups &amp; Groupings top tips - Extensions</vt:lpstr>
      <vt:lpstr>Groups &amp; Groupings top tips – Move students between groups</vt:lpstr>
      <vt:lpstr>Groups &amp; Groupings top tips - Grouping</vt:lpstr>
      <vt:lpstr>Useful Resources</vt:lpstr>
      <vt:lpstr>Feedback</vt:lpstr>
      <vt:lpstr>Closing slide</vt:lpstr>
    </vt:vector>
  </TitlesOfParts>
  <Manager/>
  <Company>University of Bath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Lynn Cheong-White</dc:creator>
  <cp:keywords/>
  <dc:description/>
  <cp:lastModifiedBy>Lynn Cheong-White</cp:lastModifiedBy>
  <cp:revision>24</cp:revision>
  <cp:lastPrinted>2024-06-18T10:04:37Z</cp:lastPrinted>
  <dcterms:created xsi:type="dcterms:W3CDTF">2024-03-28T14:26:21Z</dcterms:created>
  <dcterms:modified xsi:type="dcterms:W3CDTF">2026-10-08T14:19:49Z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0x010100314EFA2051483747B040D73A62D1800A00C1CAA8B921F0074BBF32FDDBE6A79387</vt:lpwstr>
  </property>
  <property fmtid="{D5CDD505-2E9C-101B-9397-08002B2CF9AE}" pid="3" name="MediaServiceImageTags">
    <vt:lpwstr/>
  </property>
  <property fmtid="{D5CDD505-2E9C-101B-9397-08002B2CF9AE}" pid="4" name="SharedWithUsers">
    <vt:lpwstr>412;#Eliana Catalina Cortes Paez;#964;#Aoife O'Neill;#777;#Louise Barnes;#965;#Maria Melkko;#778;#Ruby Cook;#309;#Jo Stewart-Cox;#966;#Aykut Tamer;#781;#Sophie Kenny;#967;#Nicole (Lixiang) Lin;#780;#Sarah Crampin;#968;#Louise Milligan;#223;#Lynn Cheong-White</vt:lpwstr>
  </property>
  <property fmtid="{D5CDD505-2E9C-101B-9397-08002B2CF9AE}" pid="5" name="ArticulateGUID">
    <vt:lpwstr>E39C88D1-8F73-4F8E-8614-25BFD7DC7017</vt:lpwstr>
  </property>
  <property fmtid="{D5CDD505-2E9C-101B-9397-08002B2CF9AE}" pid="6" name="ArticulatePath">
    <vt:lpwstr>https://computingservices.sharepoint.com/sites/TELTeam/BAU/Shared Documents/Staff Development/Workshop lesson plans and resources/AY2425 - Group and Groupings/Groups and Groupings - AY2425</vt:lpwstr>
  </property>
</Properties>
</file>