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257" r:id="rId6"/>
    <p:sldId id="258" r:id="rId7"/>
    <p:sldId id="259" r:id="rId8"/>
    <p:sldId id="260" r:id="rId9"/>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448E5-3883-DD68-A8B9-15CC28ED6816}" v="103" dt="2026-09-09T11:49:28.779"/>
    <p1510:client id="{B3869F42-EDD7-F881-919A-E2565756A508}" v="51" dt="2026-09-09T12:16:12.369"/>
    <p1510:client id="{BC893203-E4B4-4B64-BF74-313A47BC4A80}" v="9" dt="2026-09-09T10:20:01.303"/>
    <p1510:client id="{BEEEF6DC-55A7-6C36-5356-51582E1EADA4}" v="2" dt="2026-09-10T08:50:08.953"/>
    <p1510:client id="{FE85A32E-F2BF-3142-8329-7A3D4ADECC56}" v="799" dt="2026-09-09T12:14:49.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112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THIS DECK</a:t>
            </a:r>
          </a:p>
          <a:p>
            <a:r>
              <a:rPr lang="en-US" dirty="0"/>
              <a:t>
Eight to ten minutes at induction/welcome week. Students should leave knowing (1) every assessment sits in one of two lanes, (2) the assessment brief tells them which, and (3) that they remain responsible for whatever they submit.
Do not refer to 'the ABC categories. That was the 2024/25 scheme and it has been retired. Students who had it last year may raise it — the answer is simply that it has been replaced by the two lanes.
Complete the presenter and department details on this slide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is about assessment conditions. In a closed assessment the conditions physically prevent access to AI. In an open assessment they cannot, so use is </a:t>
            </a:r>
            <a:r>
              <a:rPr lang="en-US" dirty="0" err="1"/>
              <a:t>authorised</a:t>
            </a:r>
            <a:r>
              <a:rPr lang="en-US" dirty="0"/>
              <a:t> and the task is designed accordingly.
1. Open does not mean unrestricted. The next slide covers what still applies in terms of academic integrity.</a:t>
            </a:r>
          </a:p>
          <a:p>
            <a:r>
              <a:rPr lang="en-US" dirty="0"/>
              <a:t>2. Closed lane is not the same as closed book. An open-book exam in a controlled room with no device access is still a closed lane assessment.
LIKELY QUESTIONS
'How will I know which lane?' — It is stated in the assessment brief. Tell students where unit briefs live (</a:t>
            </a:r>
            <a:r>
              <a:rPr lang="en-US" dirty="0" err="1"/>
              <a:t>i.e.,Moodle</a:t>
            </a:r>
            <a:r>
              <a:rPr lang="en-US" dirty="0"/>
              <a:t>, unit handbook).
'What if the brief doesn't say?' — Ask the unit convenor. Do not assume.
If asked whether AI detection software will be used: the University does not use any AI detection tools to make decisions about academic integrity.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1.  GenAI may support your learning, but it must not replace your thinking.
POINT 2. If an AI tool invents a reference, misreports a statistic, or misdescribes a method, the responsibility lies with the student. 'The AI said so' is not a </a:t>
            </a:r>
            <a:r>
              <a:rPr lang="en-US" dirty="0" err="1"/>
              <a:t>defence</a:t>
            </a:r>
            <a:r>
              <a:rPr lang="en-US" dirty="0"/>
              <a:t> and will not reduce a penalty.
POINT 3. Ask them to imagine being asked, in a lab, a tutorial or a viva, to explain a choice in their own work.</a:t>
            </a:r>
          </a:p>
          <a:p>
            <a:r>
              <a:rPr lang="en-US" dirty="0"/>
              <a:t>
ON POINT 4. Point students to the Library referencing guidance. Link later in slides. 
ON UPLOADS AND COPYRIGHT— this matters for students on placement, students working with industry data, or handling anything personal or identifiable, including staff teaching materials. The University recommends using University-supported tools. Information is available via the Skills Centre workflow pages.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GenAI in an open-lane assessment is </a:t>
            </a:r>
            <a:r>
              <a:rPr lang="en-US" dirty="0" err="1"/>
              <a:t>authorised</a:t>
            </a:r>
            <a:r>
              <a:rPr lang="en-US" dirty="0"/>
              <a:t> and is not misconduct. What is misconduct is the offence itself — plagiarism, fabrication, collusion — which AI can be the vehicle for. Fabricated or misrepresented references and data are the clearest examples.
Using GenAI in a closed-lane assessment is straightforwardly misconduct, because the conditions prohibited it.
Regulation 19 sets out both the process and the penalties. You do not need to walk through it here. Note that in submitting any assessment, students confirm agreement to the University's Academic Integrity Statement.
If a student asks what happens if they get it wrong by accident: the honest answer is that intent is considered in an investigation, that being able to explain your work is the best protection, and that asking beforehand is always better than guessing.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slide — signposting only.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unihub.bath.ac.uk/s/myskills/Workflows/Detail/264" TargetMode="External"/><Relationship Id="rId5" Type="http://schemas.openxmlformats.org/officeDocument/2006/relationships/image" Target="../media/image2.png"/><Relationship Id="rId4" Type="http://schemas.openxmlformats.org/officeDocument/2006/relationships/hyperlink" Target="https://library.bath.ac.uk/referencing/plagiar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505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4000"/>
          </a:blip>
          <a:stretch>
            <a:fillRect/>
          </a:stretch>
        </p:blipFill>
        <p:spPr>
          <a:xfrm>
            <a:off x="0" y="0"/>
            <a:ext cx="18288000" cy="10287000"/>
          </a:xfrm>
          <a:prstGeom prst="rect">
            <a:avLst/>
          </a:prstGeom>
        </p:spPr>
      </p:pic>
      <p:pic>
        <p:nvPicPr>
          <p:cNvPr id="3" name="Image 1" descr="preencoded.png"/>
          <p:cNvPicPr>
            <a:picLocks noChangeAspect="1"/>
          </p:cNvPicPr>
          <p:nvPr/>
        </p:nvPicPr>
        <p:blipFill>
          <a:blip r:embed="rId4"/>
          <a:stretch>
            <a:fillRect/>
          </a:stretch>
        </p:blipFill>
        <p:spPr>
          <a:xfrm>
            <a:off x="990600" y="571500"/>
            <a:ext cx="2092970" cy="800100"/>
          </a:xfrm>
          <a:prstGeom prst="rect">
            <a:avLst/>
          </a:prstGeom>
        </p:spPr>
      </p:pic>
      <p:sp>
        <p:nvSpPr>
          <p:cNvPr id="4" name="Text 0"/>
          <p:cNvSpPr/>
          <p:nvPr/>
        </p:nvSpPr>
        <p:spPr>
          <a:xfrm>
            <a:off x="990600" y="3238500"/>
            <a:ext cx="13578840" cy="397073"/>
          </a:xfrm>
          <a:prstGeom prst="rect">
            <a:avLst/>
          </a:prstGeom>
          <a:noFill/>
          <a:ln/>
        </p:spPr>
        <p:txBody>
          <a:bodyPr wrap="square" lIns="25400" tIns="25400" rIns="25400" bIns="25400" rtlCol="0" anchor="t">
            <a:normAutofit/>
          </a:bodyPr>
          <a:lstStyle/>
          <a:p>
            <a:pPr marL="0" indent="0" algn="l">
              <a:lnSpc>
                <a:spcPct val="117813"/>
              </a:lnSpc>
              <a:buNone/>
            </a:pPr>
            <a:r>
              <a:rPr lang="en-US" sz="1950" b="1" kern="0" spc="234">
                <a:solidFill>
                  <a:srgbClr val="FFFFFF"/>
                </a:solidFill>
                <a:latin typeface="Roboto" pitchFamily="34" charset="0"/>
                <a:ea typeface="Roboto" pitchFamily="34" charset="-122"/>
                <a:cs typeface="Roboto" pitchFamily="34" charset="-120"/>
              </a:rPr>
              <a:t>THE TWO-LANE FRAMEWORK · UNIVERSITY OF BATH</a:t>
            </a:r>
            <a:endParaRPr lang="en-US" sz="1950"/>
          </a:p>
        </p:txBody>
      </p:sp>
      <p:sp>
        <p:nvSpPr>
          <p:cNvPr id="5" name="Text 1"/>
          <p:cNvSpPr/>
          <p:nvPr/>
        </p:nvSpPr>
        <p:spPr>
          <a:xfrm>
            <a:off x="990600" y="3807023"/>
            <a:ext cx="13578840" cy="870198"/>
          </a:xfrm>
          <a:prstGeom prst="rect">
            <a:avLst/>
          </a:prstGeom>
          <a:noFill/>
          <a:ln/>
        </p:spPr>
        <p:txBody>
          <a:bodyPr wrap="square" lIns="25400" tIns="25400" rIns="25400" bIns="25400" rtlCol="0" anchor="t">
            <a:normAutofit fontScale="85000" lnSpcReduction="10000"/>
          </a:bodyPr>
          <a:lstStyle/>
          <a:p>
            <a:pPr marL="0" indent="0" algn="l">
              <a:lnSpc>
                <a:spcPct val="75965"/>
              </a:lnSpc>
              <a:buNone/>
            </a:pPr>
            <a:r>
              <a:rPr lang="en-US" sz="6300" b="1" kern="0" spc="-94">
                <a:solidFill>
                  <a:srgbClr val="FFFFFF"/>
                </a:solidFill>
                <a:latin typeface="Noto Sans" pitchFamily="34" charset="0"/>
                <a:ea typeface="Noto Sans" pitchFamily="34" charset="-122"/>
                <a:cs typeface="Noto Sans" pitchFamily="34" charset="-120"/>
              </a:rPr>
              <a:t>GenAI in your learning and assessment</a:t>
            </a:r>
            <a:endParaRPr lang="en-US" sz="6300"/>
          </a:p>
        </p:txBody>
      </p:sp>
      <p:sp>
        <p:nvSpPr>
          <p:cNvPr id="6" name="Text 2"/>
          <p:cNvSpPr/>
          <p:nvPr/>
        </p:nvSpPr>
        <p:spPr>
          <a:xfrm>
            <a:off x="990600" y="4905821"/>
            <a:ext cx="13578840" cy="590550"/>
          </a:xfrm>
          <a:prstGeom prst="rect">
            <a:avLst/>
          </a:prstGeom>
          <a:noFill/>
          <a:ln/>
        </p:spPr>
        <p:txBody>
          <a:bodyPr wrap="square" lIns="25400" tIns="25400" rIns="25400" bIns="25400" rtlCol="0" anchor="t">
            <a:normAutofit/>
          </a:bodyPr>
          <a:lstStyle/>
          <a:p>
            <a:pPr marL="0" indent="0" algn="l">
              <a:lnSpc>
                <a:spcPct val="120833"/>
              </a:lnSpc>
              <a:buNone/>
            </a:pPr>
            <a:r>
              <a:rPr lang="en-US" sz="3000">
                <a:solidFill>
                  <a:srgbClr val="E6EFF1"/>
                </a:solidFill>
                <a:latin typeface="Roboto" pitchFamily="34" charset="0"/>
                <a:ea typeface="Roboto" pitchFamily="34" charset="-122"/>
                <a:cs typeface="Roboto" pitchFamily="34" charset="-120"/>
              </a:rPr>
              <a:t>What is expected of you from 2026/27</a:t>
            </a:r>
            <a:endParaRPr lang="en-US" sz="3000"/>
          </a:p>
        </p:txBody>
      </p:sp>
      <p:sp>
        <p:nvSpPr>
          <p:cNvPr id="7" name="Text 3"/>
          <p:cNvSpPr/>
          <p:nvPr/>
        </p:nvSpPr>
        <p:spPr>
          <a:xfrm>
            <a:off x="990600" y="8801100"/>
            <a:ext cx="1364010" cy="361950"/>
          </a:xfrm>
          <a:prstGeom prst="rect">
            <a:avLst/>
          </a:prstGeom>
          <a:noFill/>
          <a:ln/>
        </p:spPr>
        <p:txBody>
          <a:bodyPr wrap="square" lIns="0" tIns="0" rIns="0" bIns="0" rtlCol="0" anchor="t">
            <a:normAutofit lnSpcReduction="10000"/>
          </a:bodyPr>
          <a:lstStyle/>
          <a:p>
            <a:pPr marL="0" indent="0" algn="l">
              <a:lnSpc>
                <a:spcPct val="123529"/>
              </a:lnSpc>
              <a:buNone/>
            </a:pPr>
            <a:r>
              <a:rPr lang="en-US" sz="2100" b="1">
                <a:solidFill>
                  <a:srgbClr val="FFFFFF"/>
                </a:solidFill>
                <a:latin typeface="Roboto" pitchFamily="34" charset="0"/>
                <a:ea typeface="Roboto" pitchFamily="34" charset="-122"/>
                <a:cs typeface="Roboto" pitchFamily="34" charset="-120"/>
              </a:rPr>
              <a:t>Your name</a:t>
            </a:r>
            <a:endParaRPr lang="en-US" sz="2100"/>
          </a:p>
        </p:txBody>
      </p:sp>
      <p:sp>
        <p:nvSpPr>
          <p:cNvPr id="8" name="Text 4"/>
          <p:cNvSpPr/>
          <p:nvPr/>
        </p:nvSpPr>
        <p:spPr>
          <a:xfrm>
            <a:off x="990600" y="9220200"/>
            <a:ext cx="2445841" cy="381000"/>
          </a:xfrm>
          <a:prstGeom prst="rect">
            <a:avLst/>
          </a:prstGeom>
          <a:noFill/>
          <a:ln/>
        </p:spPr>
        <p:txBody>
          <a:bodyPr wrap="square" lIns="25400" tIns="25400" rIns="25400" bIns="25400" rtlCol="0" anchor="t">
            <a:normAutofit/>
          </a:bodyPr>
          <a:lstStyle/>
          <a:p>
            <a:pPr marL="0" indent="0" algn="l">
              <a:lnSpc>
                <a:spcPct val="124138"/>
              </a:lnSpc>
              <a:buNone/>
            </a:pPr>
            <a:r>
              <a:rPr lang="en-US" sz="1800">
                <a:solidFill>
                  <a:srgbClr val="E6EFF1"/>
                </a:solidFill>
                <a:latin typeface="Roboto" pitchFamily="34" charset="0"/>
                <a:ea typeface="Roboto" pitchFamily="34" charset="-122"/>
                <a:cs typeface="Roboto" pitchFamily="34" charset="-120"/>
              </a:rPr>
              <a:t>Department or School</a:t>
            </a:r>
            <a:endParaRPr lang="en-US" sz="1800"/>
          </a:p>
        </p:txBody>
      </p:sp>
      <p:sp>
        <p:nvSpPr>
          <p:cNvPr id="10" name="Text 6"/>
          <p:cNvSpPr/>
          <p:nvPr/>
        </p:nvSpPr>
        <p:spPr>
          <a:xfrm>
            <a:off x="3823692" y="9220200"/>
            <a:ext cx="1981393" cy="381000"/>
          </a:xfrm>
          <a:prstGeom prst="rect">
            <a:avLst/>
          </a:prstGeom>
          <a:noFill/>
          <a:ln/>
        </p:spPr>
        <p:txBody>
          <a:bodyPr wrap="square" lIns="25400" tIns="25400" rIns="25400" bIns="25400" rtlCol="0" anchor="t">
            <a:normAutofit/>
          </a:bodyPr>
          <a:lstStyle/>
          <a:p>
            <a:pPr marL="0" indent="0" algn="l">
              <a:lnSpc>
                <a:spcPct val="124138"/>
              </a:lnSpc>
              <a:buNone/>
            </a:pPr>
            <a:r>
              <a:rPr lang="en-US" sz="1800" b="1">
                <a:solidFill>
                  <a:srgbClr val="E6EFF1"/>
                </a:solidFill>
                <a:latin typeface="Roboto" pitchFamily="34" charset="0"/>
                <a:ea typeface="Roboto" pitchFamily="34" charset="-122"/>
                <a:cs typeface="Roboto" pitchFamily="34" charset="-120"/>
              </a:rPr>
              <a:t>AY26/27</a:t>
            </a:r>
            <a:endParaRPr lang="en-US" sz="1800" b="1"/>
          </a:p>
        </p:txBody>
      </p:sp>
      <p:pic>
        <p:nvPicPr>
          <p:cNvPr id="11" name="Image 2" descr="preencoded.png"/>
          <p:cNvPicPr>
            <a:picLocks noChangeAspect="1"/>
          </p:cNvPicPr>
          <p:nvPr/>
        </p:nvPicPr>
        <p:blipFill>
          <a:blip r:embed="rId5"/>
          <a:stretch>
            <a:fillRect/>
          </a:stretch>
        </p:blipFill>
        <p:spPr>
          <a:xfrm>
            <a:off x="15641985" y="9163050"/>
            <a:ext cx="1655415" cy="5905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8288000" cy="1428750"/>
          </a:xfrm>
          <a:prstGeom prst="rect">
            <a:avLst/>
          </a:prstGeom>
          <a:solidFill>
            <a:srgbClr val="00505C"/>
          </a:solidFill>
          <a:ln/>
        </p:spPr>
        <p:txBody>
          <a:bodyPr/>
          <a:lstStyle/>
          <a:p>
            <a:endParaRPr lang="en-GB"/>
          </a:p>
        </p:txBody>
      </p:sp>
      <p:sp>
        <p:nvSpPr>
          <p:cNvPr id="3" name="Text 1"/>
          <p:cNvSpPr/>
          <p:nvPr/>
        </p:nvSpPr>
        <p:spPr>
          <a:xfrm>
            <a:off x="990600" y="421035"/>
            <a:ext cx="11352862" cy="624780"/>
          </a:xfrm>
          <a:prstGeom prst="rect">
            <a:avLst/>
          </a:prstGeom>
          <a:noFill/>
          <a:ln/>
        </p:spPr>
        <p:txBody>
          <a:bodyPr wrap="square" lIns="25400" tIns="25400" rIns="25400" bIns="25400" rtlCol="0" anchor="t">
            <a:normAutofit/>
          </a:bodyPr>
          <a:lstStyle/>
          <a:p>
            <a:pPr marL="0" indent="0" algn="l">
              <a:lnSpc>
                <a:spcPct val="81053"/>
              </a:lnSpc>
              <a:buNone/>
            </a:pPr>
            <a:r>
              <a:rPr lang="en-US" sz="4200" b="1" kern="0" spc="-63">
                <a:solidFill>
                  <a:srgbClr val="FFFFFF"/>
                </a:solidFill>
                <a:latin typeface="Noto Sans" pitchFamily="34" charset="0"/>
                <a:ea typeface="Noto Sans" pitchFamily="34" charset="-122"/>
                <a:cs typeface="Noto Sans" pitchFamily="34" charset="-120"/>
              </a:rPr>
              <a:t>Every assessment is in one of two lanes</a:t>
            </a:r>
            <a:endParaRPr lang="en-US" sz="4200"/>
          </a:p>
        </p:txBody>
      </p:sp>
      <p:grpSp>
        <p:nvGrpSpPr>
          <p:cNvPr id="21" name="Group 20">
            <a:extLst>
              <a:ext uri="{FF2B5EF4-FFF2-40B4-BE49-F238E27FC236}">
                <a16:creationId xmlns:a16="http://schemas.microsoft.com/office/drawing/2014/main" id="{706E211B-3040-AF5B-9846-8448F85B3158}"/>
              </a:ext>
            </a:extLst>
          </p:cNvPr>
          <p:cNvGrpSpPr/>
          <p:nvPr/>
        </p:nvGrpSpPr>
        <p:grpSpPr>
          <a:xfrm>
            <a:off x="9242822" y="1849785"/>
            <a:ext cx="7934325" cy="5637014"/>
            <a:chOff x="981075" y="1962150"/>
            <a:chExt cx="7934325" cy="5637014"/>
          </a:xfrm>
        </p:grpSpPr>
        <p:sp>
          <p:nvSpPr>
            <p:cNvPr id="4" name="Shape 2"/>
            <p:cNvSpPr/>
            <p:nvPr/>
          </p:nvSpPr>
          <p:spPr>
            <a:xfrm>
              <a:off x="990600" y="1962150"/>
              <a:ext cx="7924800" cy="5637014"/>
            </a:xfrm>
            <a:prstGeom prst="roundRect">
              <a:avLst>
                <a:gd name="adj" fmla="val 1690"/>
              </a:avLst>
            </a:prstGeom>
            <a:solidFill>
              <a:srgbClr val="FFFFFF"/>
            </a:solidFill>
            <a:ln/>
          </p:spPr>
          <p:txBody>
            <a:bodyPr/>
            <a:lstStyle/>
            <a:p>
              <a:endParaRPr lang="en-GB"/>
            </a:p>
          </p:txBody>
        </p:sp>
        <p:sp>
          <p:nvSpPr>
            <p:cNvPr id="5" name="Shape 3"/>
            <p:cNvSpPr/>
            <p:nvPr/>
          </p:nvSpPr>
          <p:spPr>
            <a:xfrm>
              <a:off x="990600" y="7589639"/>
              <a:ext cx="7924800" cy="9525"/>
            </a:xfrm>
            <a:prstGeom prst="rect">
              <a:avLst/>
            </a:prstGeom>
            <a:solidFill>
              <a:srgbClr val="D8E0EA"/>
            </a:solidFill>
            <a:ln/>
          </p:spPr>
          <p:txBody>
            <a:bodyPr/>
            <a:lstStyle/>
            <a:p>
              <a:endParaRPr lang="en-GB"/>
            </a:p>
          </p:txBody>
        </p:sp>
        <p:sp>
          <p:nvSpPr>
            <p:cNvPr id="6" name="Shape 4"/>
            <p:cNvSpPr/>
            <p:nvPr/>
          </p:nvSpPr>
          <p:spPr>
            <a:xfrm>
              <a:off x="981075" y="1982529"/>
              <a:ext cx="7924800" cy="57150"/>
            </a:xfrm>
            <a:prstGeom prst="rect">
              <a:avLst/>
            </a:prstGeom>
            <a:solidFill>
              <a:srgbClr val="0F2B56"/>
            </a:solidFill>
            <a:ln/>
          </p:spPr>
          <p:txBody>
            <a:bodyPr/>
            <a:lstStyle/>
            <a:p>
              <a:endParaRPr lang="en-GB"/>
            </a:p>
          </p:txBody>
        </p:sp>
        <p:sp>
          <p:nvSpPr>
            <p:cNvPr id="7" name="Shape 5"/>
            <p:cNvSpPr/>
            <p:nvPr/>
          </p:nvSpPr>
          <p:spPr>
            <a:xfrm>
              <a:off x="990600" y="1962150"/>
              <a:ext cx="9525" cy="5637014"/>
            </a:xfrm>
            <a:prstGeom prst="rect">
              <a:avLst/>
            </a:prstGeom>
            <a:solidFill>
              <a:srgbClr val="D8E0EA"/>
            </a:solidFill>
            <a:ln/>
          </p:spPr>
          <p:txBody>
            <a:bodyPr/>
            <a:lstStyle/>
            <a:p>
              <a:endParaRPr lang="en-GB"/>
            </a:p>
          </p:txBody>
        </p:sp>
        <p:sp>
          <p:nvSpPr>
            <p:cNvPr id="8" name="Shape 6"/>
            <p:cNvSpPr/>
            <p:nvPr/>
          </p:nvSpPr>
          <p:spPr>
            <a:xfrm>
              <a:off x="8905875" y="1962150"/>
              <a:ext cx="9525" cy="5637014"/>
            </a:xfrm>
            <a:prstGeom prst="rect">
              <a:avLst/>
            </a:prstGeom>
            <a:solidFill>
              <a:srgbClr val="D8E0EA"/>
            </a:solidFill>
            <a:ln/>
          </p:spPr>
          <p:txBody>
            <a:bodyPr/>
            <a:lstStyle/>
            <a:p>
              <a:endParaRPr lang="en-GB"/>
            </a:p>
          </p:txBody>
        </p:sp>
        <p:sp>
          <p:nvSpPr>
            <p:cNvPr id="9" name="Shape 7"/>
            <p:cNvSpPr/>
            <p:nvPr/>
          </p:nvSpPr>
          <p:spPr>
            <a:xfrm>
              <a:off x="1381125" y="2400300"/>
              <a:ext cx="2369195" cy="539055"/>
            </a:xfrm>
            <a:prstGeom prst="roundRect">
              <a:avLst>
                <a:gd name="adj" fmla="val 7068"/>
              </a:avLst>
            </a:prstGeom>
            <a:solidFill>
              <a:srgbClr val="0F2B56"/>
            </a:solidFill>
            <a:ln/>
          </p:spPr>
          <p:txBody>
            <a:bodyPr/>
            <a:lstStyle/>
            <a:p>
              <a:endParaRPr lang="en-GB"/>
            </a:p>
          </p:txBody>
        </p:sp>
        <p:sp>
          <p:nvSpPr>
            <p:cNvPr id="10" name="Text 8"/>
            <p:cNvSpPr/>
            <p:nvPr/>
          </p:nvSpPr>
          <p:spPr>
            <a:xfrm>
              <a:off x="1533525" y="2476500"/>
              <a:ext cx="2140595" cy="424755"/>
            </a:xfrm>
            <a:prstGeom prst="rect">
              <a:avLst/>
            </a:prstGeom>
            <a:noFill/>
            <a:ln/>
          </p:spPr>
          <p:txBody>
            <a:bodyPr wrap="square" lIns="25400" tIns="25400" rIns="25400" bIns="25400" rtlCol="0" anchor="t">
              <a:normAutofit/>
            </a:bodyPr>
            <a:lstStyle/>
            <a:p>
              <a:pPr marL="0" indent="0" algn="l">
                <a:lnSpc>
                  <a:spcPct val="119412"/>
                </a:lnSpc>
                <a:buNone/>
              </a:pPr>
              <a:r>
                <a:rPr lang="en-US" sz="2100" b="1" kern="0" spc="252">
                  <a:solidFill>
                    <a:srgbClr val="FFFFFF"/>
                  </a:solidFill>
                  <a:latin typeface="Roboto" pitchFamily="34" charset="0"/>
                  <a:ea typeface="Roboto" pitchFamily="34" charset="-122"/>
                  <a:cs typeface="Roboto" pitchFamily="34" charset="-120"/>
                </a:rPr>
                <a:t>CLOSED LANE</a:t>
              </a:r>
              <a:endParaRPr lang="en-US" sz="2100"/>
            </a:p>
          </p:txBody>
        </p:sp>
        <p:sp>
          <p:nvSpPr>
            <p:cNvPr id="11" name="Text 9"/>
            <p:cNvSpPr/>
            <p:nvPr/>
          </p:nvSpPr>
          <p:spPr>
            <a:xfrm>
              <a:off x="1381125" y="3129855"/>
              <a:ext cx="7358063" cy="894159"/>
            </a:xfrm>
            <a:prstGeom prst="rect">
              <a:avLst/>
            </a:prstGeom>
            <a:noFill/>
            <a:ln/>
          </p:spPr>
          <p:txBody>
            <a:bodyPr wrap="square" lIns="25400" tIns="25400" rIns="25400" bIns="25400" rtlCol="0" anchor="t">
              <a:normAutofit/>
            </a:bodyPr>
            <a:lstStyle/>
            <a:p>
              <a:pPr marL="0" indent="0" algn="l">
                <a:lnSpc>
                  <a:spcPct val="121486"/>
                </a:lnSpc>
                <a:buNone/>
              </a:pPr>
              <a:r>
                <a:rPr lang="en-US" sz="2325" b="1">
                  <a:solidFill>
                    <a:srgbClr val="2D3748"/>
                  </a:solidFill>
                  <a:latin typeface="Roboto" pitchFamily="34" charset="0"/>
                  <a:ea typeface="Roboto" pitchFamily="34" charset="-122"/>
                  <a:cs typeface="Roboto" pitchFamily="34" charset="-120"/>
                </a:rPr>
                <a:t>GenAI tools are not permitted. Assessment conditions are designed to prevent any use of GenAI.</a:t>
              </a:r>
              <a:endParaRPr lang="en-US" sz="2325" b="1"/>
            </a:p>
          </p:txBody>
        </p:sp>
        <p:sp>
          <p:nvSpPr>
            <p:cNvPr id="12" name="Text 10"/>
            <p:cNvSpPr/>
            <p:nvPr/>
          </p:nvSpPr>
          <p:spPr>
            <a:xfrm>
              <a:off x="1381125" y="4195465"/>
              <a:ext cx="7358063" cy="2803624"/>
            </a:xfrm>
            <a:prstGeom prst="rect">
              <a:avLst/>
            </a:prstGeom>
            <a:noFill/>
            <a:ln/>
          </p:spPr>
          <p:txBody>
            <a:bodyPr wrap="square" lIns="25400" tIns="25400" rIns="25400" bIns="25400" rtlCol="0" anchor="t">
              <a:normAutofit/>
            </a:bodyPr>
            <a:lstStyle/>
            <a:p>
              <a:pPr marL="342900" indent="-342900" algn="l">
                <a:lnSpc>
                  <a:spcPct val="117297"/>
                </a:lnSpc>
                <a:buFont typeface="Arial" panose="020B0604020202020204" pitchFamily="34" charset="0"/>
                <a:buChar char="•"/>
              </a:pPr>
              <a:r>
                <a:rPr lang="en-US" sz="2000">
                  <a:solidFill>
                    <a:srgbClr val="2D3748"/>
                  </a:solidFill>
                  <a:latin typeface="Roboto" pitchFamily="34" charset="0"/>
                  <a:ea typeface="Roboto" pitchFamily="34" charset="-122"/>
                  <a:cs typeface="Roboto" pitchFamily="34" charset="-120"/>
                </a:rPr>
                <a:t>Any use of a GenAI tool in a closed-lane assessment is a breach of assessment conditions and will be investigated as academic misconduct under Regulation 19. </a:t>
              </a:r>
            </a:p>
            <a:p>
              <a:pPr marL="342900" indent="-342900" algn="l">
                <a:lnSpc>
                  <a:spcPct val="117297"/>
                </a:lnSpc>
                <a:buFont typeface="Arial" panose="020B0604020202020204" pitchFamily="34" charset="0"/>
                <a:buChar char="•"/>
              </a:pPr>
              <a:endParaRPr lang="en-US" sz="2000">
                <a:solidFill>
                  <a:srgbClr val="2D3748"/>
                </a:solidFill>
                <a:latin typeface="Roboto" pitchFamily="34" charset="0"/>
                <a:ea typeface="Roboto" pitchFamily="34" charset="-122"/>
                <a:cs typeface="Roboto" pitchFamily="34" charset="-120"/>
              </a:endParaRPr>
            </a:p>
            <a:p>
              <a:pPr marL="342900" indent="-342900" algn="l">
                <a:lnSpc>
                  <a:spcPct val="117297"/>
                </a:lnSpc>
                <a:buFont typeface="Arial" panose="020B0604020202020204" pitchFamily="34" charset="0"/>
                <a:buChar char="•"/>
              </a:pPr>
              <a:r>
                <a:rPr lang="en-US" sz="2000">
                  <a:solidFill>
                    <a:srgbClr val="2D3748"/>
                  </a:solidFill>
                  <a:latin typeface="Roboto" pitchFamily="34" charset="0"/>
                  <a:ea typeface="Roboto" pitchFamily="34" charset="-122"/>
                  <a:cs typeface="Roboto" pitchFamily="34" charset="-120"/>
                </a:rPr>
                <a:t>This is consistent with existing rules on, for example, use of a mobile phone during an examination.</a:t>
              </a:r>
              <a:endParaRPr lang="en-US" sz="2000"/>
            </a:p>
          </p:txBody>
        </p:sp>
      </p:grpSp>
      <p:grpSp>
        <p:nvGrpSpPr>
          <p:cNvPr id="23" name="Group 22">
            <a:extLst>
              <a:ext uri="{FF2B5EF4-FFF2-40B4-BE49-F238E27FC236}">
                <a16:creationId xmlns:a16="http://schemas.microsoft.com/office/drawing/2014/main" id="{A6FCA53F-53DA-B45D-CD9D-A495683B1A01}"/>
              </a:ext>
            </a:extLst>
          </p:cNvPr>
          <p:cNvGrpSpPr/>
          <p:nvPr/>
        </p:nvGrpSpPr>
        <p:grpSpPr>
          <a:xfrm>
            <a:off x="990600" y="1849785"/>
            <a:ext cx="7934325" cy="5646539"/>
            <a:chOff x="9363075" y="1952625"/>
            <a:chExt cx="7934325" cy="5646539"/>
          </a:xfrm>
        </p:grpSpPr>
        <p:sp>
          <p:nvSpPr>
            <p:cNvPr id="13" name="Shape 11"/>
            <p:cNvSpPr/>
            <p:nvPr/>
          </p:nvSpPr>
          <p:spPr>
            <a:xfrm>
              <a:off x="9363075" y="1952625"/>
              <a:ext cx="7924800" cy="5637014"/>
            </a:xfrm>
            <a:prstGeom prst="roundRect">
              <a:avLst>
                <a:gd name="adj" fmla="val 1690"/>
              </a:avLst>
            </a:prstGeom>
            <a:solidFill>
              <a:srgbClr val="FFFFFF"/>
            </a:solidFill>
            <a:ln/>
          </p:spPr>
          <p:txBody>
            <a:bodyPr/>
            <a:lstStyle/>
            <a:p>
              <a:endParaRPr lang="en-GB"/>
            </a:p>
          </p:txBody>
        </p:sp>
        <p:sp>
          <p:nvSpPr>
            <p:cNvPr id="14" name="Shape 12"/>
            <p:cNvSpPr/>
            <p:nvPr/>
          </p:nvSpPr>
          <p:spPr>
            <a:xfrm>
              <a:off x="9372600" y="7589639"/>
              <a:ext cx="7924800" cy="9525"/>
            </a:xfrm>
            <a:prstGeom prst="rect">
              <a:avLst/>
            </a:prstGeom>
            <a:solidFill>
              <a:srgbClr val="D8E0EA"/>
            </a:solidFill>
            <a:ln/>
          </p:spPr>
          <p:txBody>
            <a:bodyPr/>
            <a:lstStyle/>
            <a:p>
              <a:endParaRPr lang="en-GB"/>
            </a:p>
          </p:txBody>
        </p:sp>
        <p:sp>
          <p:nvSpPr>
            <p:cNvPr id="15" name="Shape 13"/>
            <p:cNvSpPr/>
            <p:nvPr/>
          </p:nvSpPr>
          <p:spPr>
            <a:xfrm>
              <a:off x="9372600" y="1962150"/>
              <a:ext cx="7924800" cy="57150"/>
            </a:xfrm>
            <a:prstGeom prst="rect">
              <a:avLst/>
            </a:prstGeom>
            <a:solidFill>
              <a:srgbClr val="00505C"/>
            </a:solidFill>
            <a:ln/>
          </p:spPr>
          <p:txBody>
            <a:bodyPr/>
            <a:lstStyle/>
            <a:p>
              <a:endParaRPr lang="en-GB"/>
            </a:p>
          </p:txBody>
        </p:sp>
        <p:sp>
          <p:nvSpPr>
            <p:cNvPr id="16" name="Shape 14"/>
            <p:cNvSpPr/>
            <p:nvPr/>
          </p:nvSpPr>
          <p:spPr>
            <a:xfrm>
              <a:off x="9372600" y="1962150"/>
              <a:ext cx="9525" cy="5637014"/>
            </a:xfrm>
            <a:prstGeom prst="rect">
              <a:avLst/>
            </a:prstGeom>
            <a:solidFill>
              <a:srgbClr val="D8E0EA"/>
            </a:solidFill>
            <a:ln/>
          </p:spPr>
          <p:txBody>
            <a:bodyPr/>
            <a:lstStyle/>
            <a:p>
              <a:endParaRPr lang="en-GB"/>
            </a:p>
          </p:txBody>
        </p:sp>
        <p:sp>
          <p:nvSpPr>
            <p:cNvPr id="17" name="Shape 15"/>
            <p:cNvSpPr/>
            <p:nvPr/>
          </p:nvSpPr>
          <p:spPr>
            <a:xfrm>
              <a:off x="17287875" y="1962150"/>
              <a:ext cx="9525" cy="5637014"/>
            </a:xfrm>
            <a:prstGeom prst="rect">
              <a:avLst/>
            </a:prstGeom>
            <a:solidFill>
              <a:srgbClr val="D8E0EA"/>
            </a:solidFill>
            <a:ln/>
          </p:spPr>
          <p:txBody>
            <a:bodyPr/>
            <a:lstStyle/>
            <a:p>
              <a:endParaRPr lang="en-GB"/>
            </a:p>
          </p:txBody>
        </p:sp>
        <p:sp>
          <p:nvSpPr>
            <p:cNvPr id="18" name="Shape 16"/>
            <p:cNvSpPr/>
            <p:nvPr/>
          </p:nvSpPr>
          <p:spPr>
            <a:xfrm>
              <a:off x="9763125" y="2400300"/>
              <a:ext cx="2017365" cy="539055"/>
            </a:xfrm>
            <a:prstGeom prst="roundRect">
              <a:avLst>
                <a:gd name="adj" fmla="val 7068"/>
              </a:avLst>
            </a:prstGeom>
            <a:solidFill>
              <a:srgbClr val="00505C"/>
            </a:solidFill>
            <a:ln/>
          </p:spPr>
          <p:txBody>
            <a:bodyPr/>
            <a:lstStyle/>
            <a:p>
              <a:endParaRPr lang="en-GB"/>
            </a:p>
          </p:txBody>
        </p:sp>
        <p:sp>
          <p:nvSpPr>
            <p:cNvPr id="19" name="Text 17"/>
            <p:cNvSpPr/>
            <p:nvPr/>
          </p:nvSpPr>
          <p:spPr>
            <a:xfrm>
              <a:off x="9915525" y="2476500"/>
              <a:ext cx="1788765" cy="424755"/>
            </a:xfrm>
            <a:prstGeom prst="rect">
              <a:avLst/>
            </a:prstGeom>
            <a:noFill/>
            <a:ln/>
          </p:spPr>
          <p:txBody>
            <a:bodyPr wrap="square" lIns="25400" tIns="25400" rIns="25400" bIns="25400" rtlCol="0" anchor="t">
              <a:normAutofit/>
            </a:bodyPr>
            <a:lstStyle/>
            <a:p>
              <a:pPr marL="0" indent="0" algn="l">
                <a:lnSpc>
                  <a:spcPct val="119412"/>
                </a:lnSpc>
                <a:buNone/>
              </a:pPr>
              <a:r>
                <a:rPr lang="en-US" sz="2100" b="1" kern="0" spc="252">
                  <a:solidFill>
                    <a:srgbClr val="FFFFFF"/>
                  </a:solidFill>
                  <a:latin typeface="Roboto" pitchFamily="34" charset="0"/>
                  <a:ea typeface="Roboto" pitchFamily="34" charset="-122"/>
                  <a:cs typeface="Roboto" pitchFamily="34" charset="-120"/>
                </a:rPr>
                <a:t>OPEN LANE</a:t>
              </a:r>
              <a:endParaRPr lang="en-US" sz="2100"/>
            </a:p>
          </p:txBody>
        </p:sp>
        <p:sp>
          <p:nvSpPr>
            <p:cNvPr id="20" name="Text 18"/>
            <p:cNvSpPr/>
            <p:nvPr/>
          </p:nvSpPr>
          <p:spPr>
            <a:xfrm>
              <a:off x="9763125" y="3129855"/>
              <a:ext cx="7358063" cy="894159"/>
            </a:xfrm>
            <a:prstGeom prst="rect">
              <a:avLst/>
            </a:prstGeom>
            <a:noFill/>
            <a:ln/>
          </p:spPr>
          <p:txBody>
            <a:bodyPr wrap="square" lIns="25400" tIns="25400" rIns="25400" bIns="25400" rtlCol="0" anchor="t">
              <a:normAutofit/>
            </a:bodyPr>
            <a:lstStyle/>
            <a:p>
              <a:pPr marL="0" indent="0" algn="l">
                <a:lnSpc>
                  <a:spcPct val="121486"/>
                </a:lnSpc>
                <a:buNone/>
              </a:pPr>
              <a:r>
                <a:rPr lang="en-US" sz="2325" b="1">
                  <a:solidFill>
                    <a:srgbClr val="2D3748"/>
                  </a:solidFill>
                  <a:latin typeface="Roboto" pitchFamily="34" charset="0"/>
                  <a:ea typeface="Roboto" pitchFamily="34" charset="-122"/>
                  <a:cs typeface="Roboto" pitchFamily="34" charset="-120"/>
                </a:rPr>
                <a:t>Students have access to GenAI tools, and their use is permitted.</a:t>
              </a:r>
              <a:endParaRPr lang="en-US" sz="2325" b="1"/>
            </a:p>
          </p:txBody>
        </p:sp>
        <p:sp>
          <p:nvSpPr>
            <p:cNvPr id="22" name="Text 20"/>
            <p:cNvSpPr/>
            <p:nvPr/>
          </p:nvSpPr>
          <p:spPr>
            <a:xfrm>
              <a:off x="10106025" y="4195465"/>
              <a:ext cx="7004876" cy="2936974"/>
            </a:xfrm>
            <a:prstGeom prst="rect">
              <a:avLst/>
            </a:prstGeom>
            <a:noFill/>
            <a:ln/>
          </p:spPr>
          <p:txBody>
            <a:bodyPr wrap="square" lIns="25400" tIns="25400" rIns="25400" bIns="25400" rtlCol="0" anchor="t">
              <a:normAutofit/>
            </a:bodyPr>
            <a:lstStyle/>
            <a:p>
              <a:pPr marL="342900" indent="-342900">
                <a:lnSpc>
                  <a:spcPct val="117297"/>
                </a:lnSpc>
                <a:buFont typeface="Arial" panose="020B0604020202020204" pitchFamily="34" charset="0"/>
                <a:buChar char="•"/>
              </a:pPr>
              <a:r>
                <a:rPr lang="en-US" sz="2000">
                  <a:solidFill>
                    <a:srgbClr val="2D3748"/>
                  </a:solidFill>
                  <a:latin typeface="Roboto" pitchFamily="34" charset="0"/>
                  <a:ea typeface="Roboto" pitchFamily="34" charset="-122"/>
                  <a:cs typeface="Roboto" pitchFamily="34" charset="-120"/>
                </a:rPr>
                <a:t>Students remain responsible for the work they submit. </a:t>
              </a:r>
            </a:p>
            <a:p>
              <a:pPr marL="342900" indent="-342900">
                <a:lnSpc>
                  <a:spcPct val="117297"/>
                </a:lnSpc>
                <a:buFont typeface="Arial" panose="020B0604020202020204" pitchFamily="34" charset="0"/>
                <a:buChar char="•"/>
              </a:pPr>
              <a:endParaRPr lang="en-US" sz="2000">
                <a:solidFill>
                  <a:srgbClr val="2D3748"/>
                </a:solidFill>
                <a:latin typeface="Roboto" pitchFamily="34" charset="0"/>
                <a:ea typeface="Roboto" pitchFamily="34" charset="-122"/>
                <a:cs typeface="Roboto" pitchFamily="34" charset="-120"/>
              </a:endParaRPr>
            </a:p>
            <a:p>
              <a:pPr marL="342900" indent="-342900">
                <a:lnSpc>
                  <a:spcPct val="117297"/>
                </a:lnSpc>
                <a:buFont typeface="Arial" panose="020B0604020202020204" pitchFamily="34" charset="0"/>
                <a:buChar char="•"/>
              </a:pPr>
              <a:r>
                <a:rPr lang="en-US" sz="2000">
                  <a:solidFill>
                    <a:srgbClr val="2D3748"/>
                  </a:solidFill>
                  <a:latin typeface="Roboto"/>
                  <a:ea typeface="Roboto"/>
                  <a:cs typeface="Roboto"/>
                </a:rPr>
                <a:t> Academic integrity rules apply in full in the open lane. </a:t>
              </a:r>
            </a:p>
            <a:p>
              <a:pPr marL="342900" indent="-342900">
                <a:lnSpc>
                  <a:spcPct val="117297"/>
                </a:lnSpc>
                <a:buFont typeface="Arial" panose="020B0604020202020204" pitchFamily="34" charset="0"/>
                <a:buChar char="•"/>
              </a:pPr>
              <a:endParaRPr lang="en-US" sz="2000">
                <a:solidFill>
                  <a:srgbClr val="2D3748"/>
                </a:solidFill>
                <a:latin typeface="Roboto" pitchFamily="34" charset="0"/>
                <a:ea typeface="Roboto" pitchFamily="34" charset="-122"/>
                <a:cs typeface="Roboto" pitchFamily="34" charset="-120"/>
              </a:endParaRPr>
            </a:p>
            <a:p>
              <a:pPr marL="342900" indent="-342900">
                <a:lnSpc>
                  <a:spcPct val="117297"/>
                </a:lnSpc>
                <a:buFont typeface="Arial" panose="020B0604020202020204" pitchFamily="34" charset="0"/>
                <a:buChar char="•"/>
              </a:pPr>
              <a:r>
                <a:rPr lang="en-US" sz="2000">
                  <a:solidFill>
                    <a:srgbClr val="2D3748"/>
                  </a:solidFill>
                  <a:latin typeface="Roboto" pitchFamily="34" charset="0"/>
                  <a:ea typeface="Roboto" pitchFamily="34" charset="-122"/>
                  <a:cs typeface="Roboto" pitchFamily="34" charset="-120"/>
                </a:rPr>
                <a:t>Choosing not to use GenAI in the open lane is a legitimate choice.</a:t>
              </a:r>
              <a:endParaRPr lang="en-US" sz="2000"/>
            </a:p>
            <a:p>
              <a:pPr>
                <a:lnSpc>
                  <a:spcPct val="117297"/>
                </a:lnSpc>
              </a:pPr>
              <a:endParaRPr lang="en-US" sz="2325"/>
            </a:p>
            <a:p>
              <a:pPr marL="0" indent="0" algn="l">
                <a:lnSpc>
                  <a:spcPct val="117297"/>
                </a:lnSpc>
                <a:buNone/>
              </a:pPr>
              <a:endParaRPr lang="en-US" sz="2325"/>
            </a:p>
          </p:txBody>
        </p:sp>
      </p:grpSp>
      <p:sp>
        <p:nvSpPr>
          <p:cNvPr id="27" name="Shape 25"/>
          <p:cNvSpPr/>
          <p:nvPr/>
        </p:nvSpPr>
        <p:spPr>
          <a:xfrm>
            <a:off x="990600" y="8056364"/>
            <a:ext cx="16306800" cy="984796"/>
          </a:xfrm>
          <a:prstGeom prst="roundRect">
            <a:avLst>
              <a:gd name="adj" fmla="val 9672"/>
            </a:avLst>
          </a:prstGeom>
          <a:solidFill>
            <a:srgbClr val="0F2B56"/>
          </a:solidFill>
          <a:ln/>
        </p:spPr>
        <p:txBody>
          <a:bodyPr/>
          <a:lstStyle/>
          <a:p>
            <a:endParaRPr lang="en-GB"/>
          </a:p>
        </p:txBody>
      </p:sp>
      <p:sp>
        <p:nvSpPr>
          <p:cNvPr id="28" name="Text 26"/>
          <p:cNvSpPr/>
          <p:nvPr/>
        </p:nvSpPr>
        <p:spPr>
          <a:xfrm>
            <a:off x="1333500" y="8342114"/>
            <a:ext cx="16110204" cy="451396"/>
          </a:xfrm>
          <a:prstGeom prst="rect">
            <a:avLst/>
          </a:prstGeom>
          <a:noFill/>
          <a:ln/>
        </p:spPr>
        <p:txBody>
          <a:bodyPr wrap="square" lIns="25400" tIns="25400" rIns="25400" bIns="25400" rtlCol="0" anchor="t">
            <a:normAutofit fontScale="85000" lnSpcReduction="10000"/>
          </a:bodyPr>
          <a:lstStyle/>
          <a:p>
            <a:pPr marL="0" indent="0" algn="l">
              <a:lnSpc>
                <a:spcPct val="117297"/>
              </a:lnSpc>
              <a:buNone/>
            </a:pPr>
            <a:r>
              <a:rPr lang="en-US" sz="2325" b="1">
                <a:solidFill>
                  <a:srgbClr val="FFFFFF"/>
                </a:solidFill>
                <a:latin typeface="Roboto" pitchFamily="34" charset="0"/>
                <a:ea typeface="Roboto" pitchFamily="34" charset="-122"/>
                <a:cs typeface="Roboto" pitchFamily="34" charset="-120"/>
              </a:rPr>
              <a:t>Your unit materials and assessment brief will inform you which lane your assessment is in. If it is not clear, ask before you start.</a:t>
            </a:r>
            <a:endParaRPr lang="en-US" sz="2325" b="1"/>
          </a:p>
        </p:txBody>
      </p:sp>
      <p:sp>
        <p:nvSpPr>
          <p:cNvPr id="29" name="Text 27"/>
          <p:cNvSpPr/>
          <p:nvPr/>
        </p:nvSpPr>
        <p:spPr>
          <a:xfrm>
            <a:off x="17177147" y="9640342"/>
            <a:ext cx="196453" cy="341858"/>
          </a:xfrm>
          <a:prstGeom prst="rect">
            <a:avLst/>
          </a:prstGeom>
          <a:noFill/>
          <a:ln/>
        </p:spPr>
        <p:txBody>
          <a:bodyPr wrap="square" lIns="25400" tIns="25400" rIns="25400" bIns="25400" rtlCol="0" anchor="t">
            <a:normAutofit/>
          </a:bodyPr>
          <a:lstStyle/>
          <a:p>
            <a:pPr marL="0" indent="0" algn="l">
              <a:lnSpc>
                <a:spcPct val="118148"/>
              </a:lnSpc>
              <a:buNone/>
            </a:pPr>
            <a:r>
              <a:rPr lang="en-US" sz="1650" b="1">
                <a:solidFill>
                  <a:srgbClr val="5A6B80"/>
                </a:solidFill>
                <a:latin typeface="Roboto" pitchFamily="34" charset="0"/>
                <a:ea typeface="Roboto" pitchFamily="34" charset="-122"/>
                <a:cs typeface="Roboto" pitchFamily="34" charset="-120"/>
              </a:rPr>
              <a:t>2</a:t>
            </a:r>
            <a:endParaRPr lang="en-US" sz="16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8288000" cy="1428750"/>
          </a:xfrm>
          <a:prstGeom prst="rect">
            <a:avLst/>
          </a:prstGeom>
          <a:solidFill>
            <a:srgbClr val="00505C"/>
          </a:solidFill>
          <a:ln/>
        </p:spPr>
        <p:txBody>
          <a:bodyPr/>
          <a:lstStyle/>
          <a:p>
            <a:endParaRPr lang="en-GB"/>
          </a:p>
        </p:txBody>
      </p:sp>
      <p:sp>
        <p:nvSpPr>
          <p:cNvPr id="3" name="Text 1"/>
          <p:cNvSpPr/>
          <p:nvPr/>
        </p:nvSpPr>
        <p:spPr>
          <a:xfrm>
            <a:off x="972223" y="195918"/>
            <a:ext cx="16195677" cy="1312706"/>
          </a:xfrm>
          <a:prstGeom prst="rect">
            <a:avLst/>
          </a:prstGeom>
          <a:noFill/>
          <a:ln/>
        </p:spPr>
        <p:txBody>
          <a:bodyPr wrap="square" lIns="25400" tIns="25400" rIns="25400" bIns="25400" rtlCol="0" anchor="t">
            <a:normAutofit/>
          </a:bodyPr>
          <a:lstStyle/>
          <a:p>
            <a:pPr>
              <a:lnSpc>
                <a:spcPct val="81053"/>
              </a:lnSpc>
            </a:pPr>
            <a:r>
              <a:rPr lang="en-US" sz="4000" b="1" kern="0" spc="-63">
                <a:solidFill>
                  <a:srgbClr val="FFFFFF"/>
                </a:solidFill>
                <a:latin typeface="Noto Sans"/>
                <a:ea typeface="Noto Sans"/>
                <a:cs typeface="Noto Sans"/>
              </a:rPr>
              <a:t>In the open lane, you remain fully responsible for your submitted work</a:t>
            </a:r>
            <a:endParaRPr lang="en-US" sz="4000"/>
          </a:p>
        </p:txBody>
      </p:sp>
      <p:sp>
        <p:nvSpPr>
          <p:cNvPr id="5" name="Shape 3"/>
          <p:cNvSpPr/>
          <p:nvPr/>
        </p:nvSpPr>
        <p:spPr>
          <a:xfrm>
            <a:off x="990600" y="2505215"/>
            <a:ext cx="533400" cy="533400"/>
          </a:xfrm>
          <a:prstGeom prst="roundRect">
            <a:avLst>
              <a:gd name="adj" fmla="val 10714"/>
            </a:avLst>
          </a:prstGeom>
          <a:solidFill>
            <a:srgbClr val="00505C"/>
          </a:solidFill>
          <a:ln/>
        </p:spPr>
        <p:txBody>
          <a:bodyPr/>
          <a:lstStyle/>
          <a:p>
            <a:endParaRPr lang="en-GB"/>
          </a:p>
        </p:txBody>
      </p:sp>
      <p:sp>
        <p:nvSpPr>
          <p:cNvPr id="6" name="Text 4"/>
          <p:cNvSpPr/>
          <p:nvPr/>
        </p:nvSpPr>
        <p:spPr>
          <a:xfrm>
            <a:off x="952500" y="2505215"/>
            <a:ext cx="609600" cy="571500"/>
          </a:xfrm>
          <a:prstGeom prst="rect">
            <a:avLst/>
          </a:prstGeom>
          <a:noFill/>
          <a:ln/>
        </p:spPr>
        <p:txBody>
          <a:bodyPr wrap="square" lIns="25400" tIns="25400" rIns="25400" bIns="25400" rtlCol="0" anchor="ctr">
            <a:normAutofit/>
          </a:bodyPr>
          <a:lstStyle/>
          <a:p>
            <a:pPr marL="0" indent="0" algn="ctr">
              <a:lnSpc>
                <a:spcPct val="106098"/>
              </a:lnSpc>
              <a:buNone/>
            </a:pPr>
            <a:r>
              <a:rPr lang="en-US" sz="2250" b="1">
                <a:solidFill>
                  <a:srgbClr val="FFFFFF"/>
                </a:solidFill>
                <a:latin typeface="Noto Sans" pitchFamily="34" charset="0"/>
                <a:ea typeface="Noto Sans" pitchFamily="34" charset="-122"/>
                <a:cs typeface="Noto Sans" pitchFamily="34" charset="-120"/>
              </a:rPr>
              <a:t>1</a:t>
            </a:r>
            <a:endParaRPr lang="en-US" sz="2250"/>
          </a:p>
        </p:txBody>
      </p:sp>
      <p:sp>
        <p:nvSpPr>
          <p:cNvPr id="7" name="Text 5"/>
          <p:cNvSpPr/>
          <p:nvPr/>
        </p:nvSpPr>
        <p:spPr>
          <a:xfrm>
            <a:off x="1752600" y="2505215"/>
            <a:ext cx="7879080" cy="394246"/>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You own the thinking</a:t>
            </a:r>
            <a:endParaRPr lang="en-US" sz="2550"/>
          </a:p>
        </p:txBody>
      </p:sp>
      <p:sp>
        <p:nvSpPr>
          <p:cNvPr id="8" name="Text 6"/>
          <p:cNvSpPr/>
          <p:nvPr/>
        </p:nvSpPr>
        <p:spPr>
          <a:xfrm>
            <a:off x="1752600" y="2956610"/>
            <a:ext cx="7377684" cy="1198066"/>
          </a:xfrm>
          <a:prstGeom prst="rect">
            <a:avLst/>
          </a:prstGeom>
          <a:noFill/>
          <a:ln/>
        </p:spPr>
        <p:txBody>
          <a:bodyPr wrap="square" lIns="25400" tIns="25400" rIns="25400" bIns="25400" rtlCol="0" anchor="t">
            <a:normAutofit/>
          </a:bodyPr>
          <a:lstStyle/>
          <a:p>
            <a:pPr marL="0" indent="0" algn="l">
              <a:lnSpc>
                <a:spcPct val="119412"/>
              </a:lnSpc>
              <a:buNone/>
            </a:pPr>
            <a:r>
              <a:rPr lang="en-US" sz="2100">
                <a:solidFill>
                  <a:srgbClr val="2D3748"/>
                </a:solidFill>
                <a:latin typeface="Roboto" pitchFamily="34" charset="0"/>
                <a:ea typeface="Roboto" pitchFamily="34" charset="-122"/>
                <a:cs typeface="Roboto" pitchFamily="34" charset="-120"/>
              </a:rPr>
              <a:t>You are responsible for the content, the intellectual decisions, the judgement and the understanding contained in your submitted work.</a:t>
            </a:r>
            <a:endParaRPr lang="en-US" sz="2100"/>
          </a:p>
        </p:txBody>
      </p:sp>
      <p:sp>
        <p:nvSpPr>
          <p:cNvPr id="9" name="Shape 7"/>
          <p:cNvSpPr/>
          <p:nvPr/>
        </p:nvSpPr>
        <p:spPr>
          <a:xfrm>
            <a:off x="9372600" y="2505215"/>
            <a:ext cx="533400" cy="533400"/>
          </a:xfrm>
          <a:prstGeom prst="roundRect">
            <a:avLst>
              <a:gd name="adj" fmla="val 10714"/>
            </a:avLst>
          </a:prstGeom>
          <a:solidFill>
            <a:srgbClr val="00505C"/>
          </a:solidFill>
          <a:ln/>
        </p:spPr>
        <p:txBody>
          <a:bodyPr/>
          <a:lstStyle/>
          <a:p>
            <a:endParaRPr lang="en-GB"/>
          </a:p>
        </p:txBody>
      </p:sp>
      <p:sp>
        <p:nvSpPr>
          <p:cNvPr id="10" name="Text 8"/>
          <p:cNvSpPr/>
          <p:nvPr/>
        </p:nvSpPr>
        <p:spPr>
          <a:xfrm>
            <a:off x="9334500" y="2505215"/>
            <a:ext cx="609600" cy="571500"/>
          </a:xfrm>
          <a:prstGeom prst="rect">
            <a:avLst/>
          </a:prstGeom>
          <a:noFill/>
          <a:ln/>
        </p:spPr>
        <p:txBody>
          <a:bodyPr wrap="square" lIns="25400" tIns="25400" rIns="25400" bIns="25400" rtlCol="0" anchor="ctr">
            <a:normAutofit/>
          </a:bodyPr>
          <a:lstStyle/>
          <a:p>
            <a:pPr marL="0" indent="0" algn="ctr">
              <a:lnSpc>
                <a:spcPct val="106098"/>
              </a:lnSpc>
              <a:buNone/>
            </a:pPr>
            <a:r>
              <a:rPr lang="en-US" sz="2250" b="1">
                <a:solidFill>
                  <a:srgbClr val="FFFFFF"/>
                </a:solidFill>
                <a:latin typeface="Noto Sans" pitchFamily="34" charset="0"/>
                <a:ea typeface="Noto Sans" pitchFamily="34" charset="-122"/>
                <a:cs typeface="Noto Sans" pitchFamily="34" charset="-120"/>
              </a:rPr>
              <a:t>2</a:t>
            </a:r>
            <a:endParaRPr lang="en-US" sz="2250"/>
          </a:p>
        </p:txBody>
      </p:sp>
      <p:sp>
        <p:nvSpPr>
          <p:cNvPr id="11" name="Text 9"/>
          <p:cNvSpPr/>
          <p:nvPr/>
        </p:nvSpPr>
        <p:spPr>
          <a:xfrm>
            <a:off x="10134600" y="2505215"/>
            <a:ext cx="7879080" cy="394246"/>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Errors are yours too</a:t>
            </a:r>
            <a:endParaRPr lang="en-US" sz="2550"/>
          </a:p>
        </p:txBody>
      </p:sp>
      <p:sp>
        <p:nvSpPr>
          <p:cNvPr id="12" name="Text 10"/>
          <p:cNvSpPr/>
          <p:nvPr/>
        </p:nvSpPr>
        <p:spPr>
          <a:xfrm>
            <a:off x="10134600" y="2956610"/>
            <a:ext cx="7377684" cy="811411"/>
          </a:xfrm>
          <a:prstGeom prst="rect">
            <a:avLst/>
          </a:prstGeom>
          <a:noFill/>
          <a:ln/>
        </p:spPr>
        <p:txBody>
          <a:bodyPr wrap="square" lIns="25400" tIns="25400" rIns="25400" bIns="25400" rtlCol="0" anchor="t">
            <a:normAutofit/>
          </a:bodyPr>
          <a:lstStyle/>
          <a:p>
            <a:pPr marL="0" indent="0" algn="l">
              <a:lnSpc>
                <a:spcPct val="119412"/>
              </a:lnSpc>
              <a:buNone/>
            </a:pPr>
            <a:r>
              <a:rPr lang="en-US" sz="2100">
                <a:solidFill>
                  <a:srgbClr val="2D3748"/>
                </a:solidFill>
                <a:latin typeface="Roboto" pitchFamily="34" charset="0"/>
                <a:ea typeface="Roboto" pitchFamily="34" charset="-122"/>
                <a:cs typeface="Roboto" pitchFamily="34" charset="-120"/>
              </a:rPr>
              <a:t>You are accountable for any mistakes, omissions or inaccuracies, including any that GenAI introduced.</a:t>
            </a:r>
            <a:endParaRPr lang="en-US" sz="2100"/>
          </a:p>
        </p:txBody>
      </p:sp>
      <p:sp>
        <p:nvSpPr>
          <p:cNvPr id="13" name="Shape 11"/>
          <p:cNvSpPr/>
          <p:nvPr/>
        </p:nvSpPr>
        <p:spPr>
          <a:xfrm>
            <a:off x="990600" y="4611877"/>
            <a:ext cx="533400" cy="533400"/>
          </a:xfrm>
          <a:prstGeom prst="roundRect">
            <a:avLst>
              <a:gd name="adj" fmla="val 10714"/>
            </a:avLst>
          </a:prstGeom>
          <a:solidFill>
            <a:srgbClr val="00505C"/>
          </a:solidFill>
          <a:ln/>
        </p:spPr>
        <p:txBody>
          <a:bodyPr/>
          <a:lstStyle/>
          <a:p>
            <a:endParaRPr lang="en-GB"/>
          </a:p>
        </p:txBody>
      </p:sp>
      <p:sp>
        <p:nvSpPr>
          <p:cNvPr id="14" name="Text 12"/>
          <p:cNvSpPr/>
          <p:nvPr/>
        </p:nvSpPr>
        <p:spPr>
          <a:xfrm>
            <a:off x="952500" y="4611877"/>
            <a:ext cx="609600" cy="571500"/>
          </a:xfrm>
          <a:prstGeom prst="rect">
            <a:avLst/>
          </a:prstGeom>
          <a:noFill/>
          <a:ln/>
        </p:spPr>
        <p:txBody>
          <a:bodyPr wrap="square" lIns="25400" tIns="25400" rIns="25400" bIns="25400" rtlCol="0" anchor="ctr">
            <a:normAutofit/>
          </a:bodyPr>
          <a:lstStyle/>
          <a:p>
            <a:pPr marL="0" indent="0" algn="ctr">
              <a:lnSpc>
                <a:spcPct val="106098"/>
              </a:lnSpc>
              <a:buNone/>
            </a:pPr>
            <a:r>
              <a:rPr lang="en-US" sz="2250" b="1">
                <a:solidFill>
                  <a:srgbClr val="FFFFFF"/>
                </a:solidFill>
                <a:latin typeface="Noto Sans" pitchFamily="34" charset="0"/>
                <a:ea typeface="Noto Sans" pitchFamily="34" charset="-122"/>
                <a:cs typeface="Noto Sans" pitchFamily="34" charset="-120"/>
              </a:rPr>
              <a:t>3</a:t>
            </a:r>
            <a:endParaRPr lang="en-US" sz="2250"/>
          </a:p>
        </p:txBody>
      </p:sp>
      <p:sp>
        <p:nvSpPr>
          <p:cNvPr id="15" name="Text 13"/>
          <p:cNvSpPr/>
          <p:nvPr/>
        </p:nvSpPr>
        <p:spPr>
          <a:xfrm>
            <a:off x="1752600" y="4611877"/>
            <a:ext cx="7879080" cy="394246"/>
          </a:xfrm>
          <a:prstGeom prst="rect">
            <a:avLst/>
          </a:prstGeom>
          <a:noFill/>
          <a:ln/>
        </p:spPr>
        <p:txBody>
          <a:bodyPr wrap="square" lIns="25400" tIns="25400" rIns="25400" bIns="25400" rtlCol="0" anchor="t">
            <a:normAutofit/>
          </a:bodyPr>
          <a:lstStyle/>
          <a:p>
            <a:pPr>
              <a:lnSpc>
                <a:spcPct val="81304"/>
              </a:lnSpc>
            </a:pPr>
            <a:r>
              <a:rPr lang="en-US" sz="2550" b="1" kern="0" spc="-38">
                <a:solidFill>
                  <a:srgbClr val="0F2B56"/>
                </a:solidFill>
                <a:latin typeface="Noto Sans"/>
                <a:ea typeface="Noto Sans"/>
                <a:cs typeface="Noto Sans"/>
              </a:rPr>
              <a:t>Be able to explain your work</a:t>
            </a:r>
            <a:endParaRPr lang="en-US" sz="2550">
              <a:latin typeface="Noto Sans"/>
              <a:ea typeface="Noto Sans"/>
              <a:cs typeface="Noto Sans"/>
            </a:endParaRPr>
          </a:p>
        </p:txBody>
      </p:sp>
      <p:sp>
        <p:nvSpPr>
          <p:cNvPr id="16" name="Text 14"/>
          <p:cNvSpPr/>
          <p:nvPr/>
        </p:nvSpPr>
        <p:spPr>
          <a:xfrm>
            <a:off x="1752600" y="5063273"/>
            <a:ext cx="7377684" cy="811411"/>
          </a:xfrm>
          <a:prstGeom prst="rect">
            <a:avLst/>
          </a:prstGeom>
          <a:noFill/>
          <a:ln/>
        </p:spPr>
        <p:txBody>
          <a:bodyPr wrap="square" lIns="25400" tIns="25400" rIns="25400" bIns="25400" rtlCol="0" anchor="t">
            <a:normAutofit/>
          </a:bodyPr>
          <a:lstStyle/>
          <a:p>
            <a:pPr marL="0" indent="0" algn="l">
              <a:lnSpc>
                <a:spcPct val="119412"/>
              </a:lnSpc>
              <a:buNone/>
            </a:pPr>
            <a:r>
              <a:rPr lang="en-US" sz="2100">
                <a:solidFill>
                  <a:srgbClr val="2D3748"/>
                </a:solidFill>
                <a:latin typeface="Roboto" pitchFamily="34" charset="0"/>
                <a:ea typeface="Roboto" pitchFamily="34" charset="-122"/>
                <a:cs typeface="Roboto" pitchFamily="34" charset="-120"/>
              </a:rPr>
              <a:t>You must be able to explain, defend and critically evaluate every part of work that you submit.</a:t>
            </a:r>
            <a:endParaRPr lang="en-US" sz="2100"/>
          </a:p>
        </p:txBody>
      </p:sp>
      <p:sp>
        <p:nvSpPr>
          <p:cNvPr id="17" name="Shape 15"/>
          <p:cNvSpPr/>
          <p:nvPr/>
        </p:nvSpPr>
        <p:spPr>
          <a:xfrm>
            <a:off x="9372600" y="4611877"/>
            <a:ext cx="533400" cy="533400"/>
          </a:xfrm>
          <a:prstGeom prst="roundRect">
            <a:avLst>
              <a:gd name="adj" fmla="val 10714"/>
            </a:avLst>
          </a:prstGeom>
          <a:solidFill>
            <a:srgbClr val="00505C"/>
          </a:solidFill>
          <a:ln/>
        </p:spPr>
        <p:txBody>
          <a:bodyPr/>
          <a:lstStyle/>
          <a:p>
            <a:endParaRPr lang="en-GB"/>
          </a:p>
        </p:txBody>
      </p:sp>
      <p:sp>
        <p:nvSpPr>
          <p:cNvPr id="18" name="Text 16"/>
          <p:cNvSpPr/>
          <p:nvPr/>
        </p:nvSpPr>
        <p:spPr>
          <a:xfrm>
            <a:off x="9334500" y="4611877"/>
            <a:ext cx="609600" cy="571500"/>
          </a:xfrm>
          <a:prstGeom prst="rect">
            <a:avLst/>
          </a:prstGeom>
          <a:noFill/>
          <a:ln/>
        </p:spPr>
        <p:txBody>
          <a:bodyPr wrap="square" lIns="25400" tIns="25400" rIns="25400" bIns="25400" rtlCol="0" anchor="ctr">
            <a:normAutofit/>
          </a:bodyPr>
          <a:lstStyle/>
          <a:p>
            <a:pPr marL="0" indent="0" algn="ctr">
              <a:lnSpc>
                <a:spcPct val="106098"/>
              </a:lnSpc>
              <a:buNone/>
            </a:pPr>
            <a:r>
              <a:rPr lang="en-US" sz="2250" b="1">
                <a:solidFill>
                  <a:srgbClr val="FFFFFF"/>
                </a:solidFill>
                <a:latin typeface="Noto Sans" pitchFamily="34" charset="0"/>
                <a:ea typeface="Noto Sans" pitchFamily="34" charset="-122"/>
                <a:cs typeface="Noto Sans" pitchFamily="34" charset="-120"/>
              </a:rPr>
              <a:t>4</a:t>
            </a:r>
            <a:endParaRPr lang="en-US" sz="2250"/>
          </a:p>
        </p:txBody>
      </p:sp>
      <p:sp>
        <p:nvSpPr>
          <p:cNvPr id="19" name="Text 17"/>
          <p:cNvSpPr/>
          <p:nvPr/>
        </p:nvSpPr>
        <p:spPr>
          <a:xfrm>
            <a:off x="10134600" y="4611877"/>
            <a:ext cx="7879080" cy="394246"/>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Acknowledge your use</a:t>
            </a:r>
            <a:endParaRPr lang="en-US" sz="2550"/>
          </a:p>
        </p:txBody>
      </p:sp>
      <p:sp>
        <p:nvSpPr>
          <p:cNvPr id="20" name="Text 18"/>
          <p:cNvSpPr/>
          <p:nvPr/>
        </p:nvSpPr>
        <p:spPr>
          <a:xfrm>
            <a:off x="10134600" y="5063273"/>
            <a:ext cx="7377684" cy="811411"/>
          </a:xfrm>
          <a:prstGeom prst="rect">
            <a:avLst/>
          </a:prstGeom>
          <a:noFill/>
          <a:ln/>
        </p:spPr>
        <p:txBody>
          <a:bodyPr wrap="square" lIns="25400" tIns="25400" rIns="25400" bIns="25400" rtlCol="0" anchor="t">
            <a:normAutofit/>
          </a:bodyPr>
          <a:lstStyle/>
          <a:p>
            <a:pPr marL="0" indent="0" algn="l">
              <a:lnSpc>
                <a:spcPct val="119412"/>
              </a:lnSpc>
              <a:buNone/>
            </a:pPr>
            <a:r>
              <a:rPr lang="en-US" sz="2100">
                <a:solidFill>
                  <a:srgbClr val="2D3748"/>
                </a:solidFill>
                <a:latin typeface="Roboto" pitchFamily="34" charset="0"/>
                <a:ea typeface="Roboto" pitchFamily="34" charset="-122"/>
                <a:cs typeface="Roboto" pitchFamily="34" charset="-120"/>
              </a:rPr>
              <a:t>Reference your use of GenAI following Library guidance and say where it shaped the work.</a:t>
            </a:r>
            <a:endParaRPr lang="en-US" sz="2100"/>
          </a:p>
        </p:txBody>
      </p:sp>
      <p:sp>
        <p:nvSpPr>
          <p:cNvPr id="21" name="Shape 19"/>
          <p:cNvSpPr/>
          <p:nvPr/>
        </p:nvSpPr>
        <p:spPr>
          <a:xfrm>
            <a:off x="990600" y="6369983"/>
            <a:ext cx="16306800" cy="1754386"/>
          </a:xfrm>
          <a:prstGeom prst="roundRect">
            <a:avLst>
              <a:gd name="adj" fmla="val 5429"/>
            </a:avLst>
          </a:prstGeom>
          <a:solidFill>
            <a:srgbClr val="FFFFFF"/>
          </a:solidFill>
          <a:ln/>
        </p:spPr>
        <p:txBody>
          <a:bodyPr/>
          <a:lstStyle/>
          <a:p>
            <a:endParaRPr lang="en-GB"/>
          </a:p>
        </p:txBody>
      </p:sp>
      <p:sp>
        <p:nvSpPr>
          <p:cNvPr id="22" name="Shape 20"/>
          <p:cNvSpPr/>
          <p:nvPr/>
        </p:nvSpPr>
        <p:spPr>
          <a:xfrm>
            <a:off x="990600" y="8114844"/>
            <a:ext cx="16306800" cy="9525"/>
          </a:xfrm>
          <a:prstGeom prst="rect">
            <a:avLst/>
          </a:prstGeom>
          <a:solidFill>
            <a:srgbClr val="D8E0EA"/>
          </a:solidFill>
          <a:ln/>
        </p:spPr>
        <p:txBody>
          <a:bodyPr/>
          <a:lstStyle/>
          <a:p>
            <a:endParaRPr lang="en-GB"/>
          </a:p>
        </p:txBody>
      </p:sp>
      <p:sp>
        <p:nvSpPr>
          <p:cNvPr id="23" name="Shape 21"/>
          <p:cNvSpPr/>
          <p:nvPr/>
        </p:nvSpPr>
        <p:spPr>
          <a:xfrm>
            <a:off x="990600" y="6369983"/>
            <a:ext cx="16306800" cy="9525"/>
          </a:xfrm>
          <a:prstGeom prst="rect">
            <a:avLst/>
          </a:prstGeom>
          <a:solidFill>
            <a:srgbClr val="D8E0EA"/>
          </a:solidFill>
          <a:ln/>
        </p:spPr>
        <p:txBody>
          <a:bodyPr/>
          <a:lstStyle/>
          <a:p>
            <a:endParaRPr lang="en-GB"/>
          </a:p>
        </p:txBody>
      </p:sp>
      <p:sp>
        <p:nvSpPr>
          <p:cNvPr id="24" name="Shape 22"/>
          <p:cNvSpPr/>
          <p:nvPr/>
        </p:nvSpPr>
        <p:spPr>
          <a:xfrm>
            <a:off x="990600" y="6369983"/>
            <a:ext cx="76200" cy="1754386"/>
          </a:xfrm>
          <a:prstGeom prst="rect">
            <a:avLst/>
          </a:prstGeom>
          <a:solidFill>
            <a:srgbClr val="0F2B56"/>
          </a:solidFill>
          <a:ln/>
        </p:spPr>
        <p:txBody>
          <a:bodyPr/>
          <a:lstStyle/>
          <a:p>
            <a:endParaRPr lang="en-GB"/>
          </a:p>
        </p:txBody>
      </p:sp>
      <p:sp>
        <p:nvSpPr>
          <p:cNvPr id="25" name="Shape 23"/>
          <p:cNvSpPr/>
          <p:nvPr/>
        </p:nvSpPr>
        <p:spPr>
          <a:xfrm>
            <a:off x="17287875" y="6369983"/>
            <a:ext cx="9525" cy="1754386"/>
          </a:xfrm>
          <a:prstGeom prst="rect">
            <a:avLst/>
          </a:prstGeom>
          <a:solidFill>
            <a:srgbClr val="D8E0EA"/>
          </a:solidFill>
          <a:ln/>
        </p:spPr>
        <p:txBody>
          <a:bodyPr/>
          <a:lstStyle/>
          <a:p>
            <a:endParaRPr lang="en-GB"/>
          </a:p>
        </p:txBody>
      </p:sp>
      <p:sp>
        <p:nvSpPr>
          <p:cNvPr id="26" name="Text 24"/>
          <p:cNvSpPr/>
          <p:nvPr/>
        </p:nvSpPr>
        <p:spPr>
          <a:xfrm>
            <a:off x="1390650" y="6646208"/>
            <a:ext cx="17130713" cy="352425"/>
          </a:xfrm>
          <a:prstGeom prst="rect">
            <a:avLst/>
          </a:prstGeom>
          <a:noFill/>
          <a:ln/>
        </p:spPr>
        <p:txBody>
          <a:bodyPr wrap="square" lIns="25400" tIns="25400" rIns="25400" bIns="25400" rtlCol="0" anchor="t">
            <a:normAutofit/>
          </a:bodyPr>
          <a:lstStyle/>
          <a:p>
            <a:pPr marL="0" indent="0" algn="l">
              <a:lnSpc>
                <a:spcPct val="80488"/>
              </a:lnSpc>
              <a:buNone/>
            </a:pPr>
            <a:r>
              <a:rPr lang="en-US" sz="2250" b="1" kern="0" spc="-34">
                <a:solidFill>
                  <a:srgbClr val="0F2B56"/>
                </a:solidFill>
                <a:latin typeface="Noto Sans" pitchFamily="34" charset="0"/>
                <a:ea typeface="Noto Sans" pitchFamily="34" charset="-122"/>
                <a:cs typeface="Noto Sans" pitchFamily="34" charset="-120"/>
              </a:rPr>
              <a:t>Be careful what you input to GenAI tools </a:t>
            </a:r>
            <a:endParaRPr lang="en-US" sz="2250"/>
          </a:p>
        </p:txBody>
      </p:sp>
      <p:sp>
        <p:nvSpPr>
          <p:cNvPr id="27" name="Text 25"/>
          <p:cNvSpPr/>
          <p:nvPr/>
        </p:nvSpPr>
        <p:spPr>
          <a:xfrm>
            <a:off x="1390650" y="7074833"/>
            <a:ext cx="16040576" cy="811411"/>
          </a:xfrm>
          <a:prstGeom prst="rect">
            <a:avLst/>
          </a:prstGeom>
          <a:noFill/>
          <a:ln/>
        </p:spPr>
        <p:txBody>
          <a:bodyPr wrap="square" lIns="25400" tIns="25400" rIns="25400" bIns="25400" rtlCol="0" anchor="t">
            <a:normAutofit/>
          </a:bodyPr>
          <a:lstStyle/>
          <a:p>
            <a:pPr marL="0" indent="0" algn="l">
              <a:lnSpc>
                <a:spcPct val="119412"/>
              </a:lnSpc>
              <a:buNone/>
            </a:pPr>
            <a:r>
              <a:rPr lang="en-US" sz="2100">
                <a:solidFill>
                  <a:srgbClr val="2D3748"/>
                </a:solidFill>
                <a:latin typeface="Roboto" pitchFamily="34" charset="0"/>
                <a:ea typeface="Roboto" pitchFamily="34" charset="-122"/>
                <a:cs typeface="Roboto" pitchFamily="34" charset="-120"/>
              </a:rPr>
              <a:t>Only upload material you hold the copyright to. Never upload confidential or commercially sensitive information — for example data given to you by a placement or industry partner — or a staff member's work without their permission.</a:t>
            </a:r>
            <a:endParaRPr lang="en-US" sz="2100"/>
          </a:p>
        </p:txBody>
      </p:sp>
      <p:sp>
        <p:nvSpPr>
          <p:cNvPr id="28" name="Text 26"/>
          <p:cNvSpPr/>
          <p:nvPr/>
        </p:nvSpPr>
        <p:spPr>
          <a:xfrm>
            <a:off x="17177147" y="9640342"/>
            <a:ext cx="196453" cy="341858"/>
          </a:xfrm>
          <a:prstGeom prst="rect">
            <a:avLst/>
          </a:prstGeom>
          <a:noFill/>
          <a:ln/>
        </p:spPr>
        <p:txBody>
          <a:bodyPr wrap="square" lIns="25400" tIns="25400" rIns="25400" bIns="25400" rtlCol="0" anchor="t">
            <a:normAutofit/>
          </a:bodyPr>
          <a:lstStyle/>
          <a:p>
            <a:pPr marL="0" indent="0" algn="l">
              <a:lnSpc>
                <a:spcPct val="118148"/>
              </a:lnSpc>
              <a:buNone/>
            </a:pPr>
            <a:r>
              <a:rPr lang="en-US" sz="1650" b="1">
                <a:solidFill>
                  <a:srgbClr val="5A6B80"/>
                </a:solidFill>
                <a:latin typeface="Roboto" pitchFamily="34" charset="0"/>
                <a:ea typeface="Roboto" pitchFamily="34" charset="-122"/>
                <a:cs typeface="Roboto" pitchFamily="34" charset="-120"/>
              </a:rPr>
              <a:t>3</a:t>
            </a:r>
            <a:endParaRPr lang="en-US" sz="16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8288000" cy="1428750"/>
          </a:xfrm>
          <a:prstGeom prst="rect">
            <a:avLst/>
          </a:prstGeom>
          <a:solidFill>
            <a:srgbClr val="00505C"/>
          </a:solidFill>
          <a:ln/>
        </p:spPr>
        <p:txBody>
          <a:bodyPr/>
          <a:lstStyle/>
          <a:p>
            <a:endParaRPr lang="en-GB"/>
          </a:p>
        </p:txBody>
      </p:sp>
      <p:sp>
        <p:nvSpPr>
          <p:cNvPr id="3" name="Text 1"/>
          <p:cNvSpPr/>
          <p:nvPr/>
        </p:nvSpPr>
        <p:spPr>
          <a:xfrm>
            <a:off x="990600" y="421035"/>
            <a:ext cx="8720070" cy="624780"/>
          </a:xfrm>
          <a:prstGeom prst="rect">
            <a:avLst/>
          </a:prstGeom>
          <a:noFill/>
          <a:ln/>
        </p:spPr>
        <p:txBody>
          <a:bodyPr wrap="square" lIns="25400" tIns="25400" rIns="25400" bIns="25400" rtlCol="0" anchor="t">
            <a:normAutofit fontScale="92500"/>
          </a:bodyPr>
          <a:lstStyle/>
          <a:p>
            <a:pPr marL="0" indent="0" algn="l">
              <a:lnSpc>
                <a:spcPct val="81053"/>
              </a:lnSpc>
              <a:buNone/>
            </a:pPr>
            <a:r>
              <a:rPr lang="en-US" sz="4200" b="1" kern="0" spc="-63">
                <a:solidFill>
                  <a:srgbClr val="FFFFFF"/>
                </a:solidFill>
                <a:latin typeface="Noto Sans" pitchFamily="34" charset="0"/>
                <a:ea typeface="Noto Sans" pitchFamily="34" charset="-122"/>
                <a:cs typeface="Noto Sans" pitchFamily="34" charset="-120"/>
              </a:rPr>
              <a:t>GenAI use and academic integrity</a:t>
            </a:r>
            <a:endParaRPr lang="en-US" sz="4200"/>
          </a:p>
        </p:txBody>
      </p:sp>
      <p:sp>
        <p:nvSpPr>
          <p:cNvPr id="4" name="Text 2"/>
          <p:cNvSpPr/>
          <p:nvPr/>
        </p:nvSpPr>
        <p:spPr>
          <a:xfrm>
            <a:off x="981075" y="2053653"/>
            <a:ext cx="16808003" cy="783878"/>
          </a:xfrm>
          <a:prstGeom prst="rect">
            <a:avLst/>
          </a:prstGeom>
          <a:noFill/>
          <a:ln/>
        </p:spPr>
        <p:txBody>
          <a:bodyPr wrap="square" lIns="25400" tIns="25400" rIns="25400" bIns="25400" rtlCol="0" anchor="t">
            <a:normAutofit fontScale="92500" lnSpcReduction="20000"/>
          </a:bodyPr>
          <a:lstStyle/>
          <a:p>
            <a:pPr marL="0" indent="0" algn="l">
              <a:lnSpc>
                <a:spcPct val="111522"/>
              </a:lnSpc>
              <a:buNone/>
            </a:pPr>
            <a:r>
              <a:rPr lang="en-US" sz="2850" b="1">
                <a:solidFill>
                  <a:srgbClr val="0F2B56"/>
                </a:solidFill>
                <a:latin typeface="Roboto" pitchFamily="34" charset="0"/>
                <a:ea typeface="Roboto" pitchFamily="34" charset="-122"/>
                <a:cs typeface="Roboto" pitchFamily="34" charset="-120"/>
              </a:rPr>
              <a:t>Using GenAI in the open lane is not an offence in itself. It can, however, be the means for poor academic practice or academic misconduct. </a:t>
            </a:r>
            <a:endParaRPr lang="en-US" sz="2850" b="1"/>
          </a:p>
        </p:txBody>
      </p:sp>
      <p:sp>
        <p:nvSpPr>
          <p:cNvPr id="5" name="Shape 3"/>
          <p:cNvSpPr/>
          <p:nvPr/>
        </p:nvSpPr>
        <p:spPr>
          <a:xfrm>
            <a:off x="990600" y="3220467"/>
            <a:ext cx="5181600" cy="3462635"/>
          </a:xfrm>
          <a:prstGeom prst="roundRect">
            <a:avLst>
              <a:gd name="adj" fmla="val 2751"/>
            </a:avLst>
          </a:prstGeom>
          <a:solidFill>
            <a:srgbClr val="FFFFFF"/>
          </a:solidFill>
          <a:ln/>
        </p:spPr>
        <p:txBody>
          <a:bodyPr/>
          <a:lstStyle/>
          <a:p>
            <a:endParaRPr lang="en-GB"/>
          </a:p>
        </p:txBody>
      </p:sp>
      <p:sp>
        <p:nvSpPr>
          <p:cNvPr id="6" name="Shape 4"/>
          <p:cNvSpPr/>
          <p:nvPr/>
        </p:nvSpPr>
        <p:spPr>
          <a:xfrm>
            <a:off x="990600" y="6673577"/>
            <a:ext cx="5181600" cy="9525"/>
          </a:xfrm>
          <a:prstGeom prst="rect">
            <a:avLst/>
          </a:prstGeom>
          <a:solidFill>
            <a:srgbClr val="D8E0EA"/>
          </a:solidFill>
          <a:ln/>
        </p:spPr>
        <p:txBody>
          <a:bodyPr/>
          <a:lstStyle/>
          <a:p>
            <a:endParaRPr lang="en-GB"/>
          </a:p>
        </p:txBody>
      </p:sp>
      <p:sp>
        <p:nvSpPr>
          <p:cNvPr id="7" name="Shape 5"/>
          <p:cNvSpPr/>
          <p:nvPr/>
        </p:nvSpPr>
        <p:spPr>
          <a:xfrm>
            <a:off x="990600" y="3220467"/>
            <a:ext cx="5181600" cy="57150"/>
          </a:xfrm>
          <a:prstGeom prst="rect">
            <a:avLst/>
          </a:prstGeom>
          <a:solidFill>
            <a:srgbClr val="00505C"/>
          </a:solidFill>
          <a:ln/>
        </p:spPr>
        <p:txBody>
          <a:bodyPr/>
          <a:lstStyle/>
          <a:p>
            <a:endParaRPr lang="en-GB"/>
          </a:p>
        </p:txBody>
      </p:sp>
      <p:sp>
        <p:nvSpPr>
          <p:cNvPr id="8" name="Shape 6"/>
          <p:cNvSpPr/>
          <p:nvPr/>
        </p:nvSpPr>
        <p:spPr>
          <a:xfrm>
            <a:off x="990600" y="3220467"/>
            <a:ext cx="9525" cy="3462635"/>
          </a:xfrm>
          <a:prstGeom prst="rect">
            <a:avLst/>
          </a:prstGeom>
          <a:solidFill>
            <a:srgbClr val="D8E0EA"/>
          </a:solidFill>
          <a:ln/>
        </p:spPr>
        <p:txBody>
          <a:bodyPr/>
          <a:lstStyle/>
          <a:p>
            <a:endParaRPr lang="en-GB"/>
          </a:p>
        </p:txBody>
      </p:sp>
      <p:sp>
        <p:nvSpPr>
          <p:cNvPr id="9" name="Shape 7"/>
          <p:cNvSpPr/>
          <p:nvPr/>
        </p:nvSpPr>
        <p:spPr>
          <a:xfrm>
            <a:off x="6162675" y="3220467"/>
            <a:ext cx="9525" cy="3462635"/>
          </a:xfrm>
          <a:prstGeom prst="rect">
            <a:avLst/>
          </a:prstGeom>
          <a:solidFill>
            <a:srgbClr val="D8E0EA"/>
          </a:solidFill>
          <a:ln/>
        </p:spPr>
        <p:txBody>
          <a:bodyPr/>
          <a:lstStyle/>
          <a:p>
            <a:endParaRPr lang="en-GB"/>
          </a:p>
        </p:txBody>
      </p:sp>
      <p:sp>
        <p:nvSpPr>
          <p:cNvPr id="10" name="Text 8"/>
          <p:cNvSpPr/>
          <p:nvPr/>
        </p:nvSpPr>
        <p:spPr>
          <a:xfrm>
            <a:off x="1381125" y="3658616"/>
            <a:ext cx="4532567" cy="750391"/>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Submitting fabricated or unchecked sources</a:t>
            </a:r>
            <a:endParaRPr lang="en-US" sz="2550"/>
          </a:p>
        </p:txBody>
      </p:sp>
      <p:sp>
        <p:nvSpPr>
          <p:cNvPr id="11" name="Text 9"/>
          <p:cNvSpPr/>
          <p:nvPr/>
        </p:nvSpPr>
        <p:spPr>
          <a:xfrm>
            <a:off x="1381125" y="4542358"/>
            <a:ext cx="4532567" cy="1750219"/>
          </a:xfrm>
          <a:prstGeom prst="rect">
            <a:avLst/>
          </a:prstGeom>
          <a:noFill/>
          <a:ln/>
        </p:spPr>
        <p:txBody>
          <a:bodyPr wrap="square" lIns="25400" tIns="25400" rIns="25400" bIns="25400" rtlCol="0" anchor="t">
            <a:normAutofit/>
          </a:bodyPr>
          <a:lstStyle/>
          <a:p>
            <a:pPr marL="0" indent="0" algn="l">
              <a:lnSpc>
                <a:spcPct val="121486"/>
              </a:lnSpc>
              <a:buNone/>
            </a:pPr>
            <a:r>
              <a:rPr lang="en-US" sz="2325">
                <a:solidFill>
                  <a:srgbClr val="2D3748"/>
                </a:solidFill>
                <a:latin typeface="Roboto" pitchFamily="34" charset="0"/>
                <a:ea typeface="Roboto" pitchFamily="34" charset="-122"/>
                <a:cs typeface="Roboto" pitchFamily="34" charset="-120"/>
              </a:rPr>
              <a:t>Including references, quotations or data points produced by GenAI without verifying that they exist and say what you claim.</a:t>
            </a:r>
            <a:endParaRPr lang="en-US" sz="2325"/>
          </a:p>
        </p:txBody>
      </p:sp>
      <p:sp>
        <p:nvSpPr>
          <p:cNvPr id="12" name="Shape 10"/>
          <p:cNvSpPr/>
          <p:nvPr/>
        </p:nvSpPr>
        <p:spPr>
          <a:xfrm>
            <a:off x="6553200" y="3220467"/>
            <a:ext cx="5181600" cy="3462635"/>
          </a:xfrm>
          <a:prstGeom prst="roundRect">
            <a:avLst>
              <a:gd name="adj" fmla="val 2751"/>
            </a:avLst>
          </a:prstGeom>
          <a:solidFill>
            <a:srgbClr val="FFFFFF"/>
          </a:solidFill>
          <a:ln/>
        </p:spPr>
        <p:txBody>
          <a:bodyPr/>
          <a:lstStyle/>
          <a:p>
            <a:endParaRPr lang="en-GB"/>
          </a:p>
        </p:txBody>
      </p:sp>
      <p:sp>
        <p:nvSpPr>
          <p:cNvPr id="13" name="Shape 11"/>
          <p:cNvSpPr/>
          <p:nvPr/>
        </p:nvSpPr>
        <p:spPr>
          <a:xfrm>
            <a:off x="6553200" y="6673577"/>
            <a:ext cx="5181600" cy="9525"/>
          </a:xfrm>
          <a:prstGeom prst="rect">
            <a:avLst/>
          </a:prstGeom>
          <a:solidFill>
            <a:srgbClr val="D8E0EA"/>
          </a:solidFill>
          <a:ln/>
        </p:spPr>
        <p:txBody>
          <a:bodyPr/>
          <a:lstStyle/>
          <a:p>
            <a:endParaRPr lang="en-GB"/>
          </a:p>
        </p:txBody>
      </p:sp>
      <p:sp>
        <p:nvSpPr>
          <p:cNvPr id="14" name="Shape 12"/>
          <p:cNvSpPr/>
          <p:nvPr/>
        </p:nvSpPr>
        <p:spPr>
          <a:xfrm>
            <a:off x="6553200" y="3220467"/>
            <a:ext cx="5181600" cy="57150"/>
          </a:xfrm>
          <a:prstGeom prst="rect">
            <a:avLst/>
          </a:prstGeom>
          <a:solidFill>
            <a:srgbClr val="00505C"/>
          </a:solidFill>
          <a:ln/>
        </p:spPr>
        <p:txBody>
          <a:bodyPr/>
          <a:lstStyle/>
          <a:p>
            <a:endParaRPr lang="en-GB"/>
          </a:p>
        </p:txBody>
      </p:sp>
      <p:sp>
        <p:nvSpPr>
          <p:cNvPr id="15" name="Shape 13"/>
          <p:cNvSpPr/>
          <p:nvPr/>
        </p:nvSpPr>
        <p:spPr>
          <a:xfrm>
            <a:off x="6553200" y="3220467"/>
            <a:ext cx="9525" cy="3462635"/>
          </a:xfrm>
          <a:prstGeom prst="rect">
            <a:avLst/>
          </a:prstGeom>
          <a:solidFill>
            <a:srgbClr val="D8E0EA"/>
          </a:solidFill>
          <a:ln/>
        </p:spPr>
        <p:txBody>
          <a:bodyPr/>
          <a:lstStyle/>
          <a:p>
            <a:endParaRPr lang="en-GB"/>
          </a:p>
        </p:txBody>
      </p:sp>
      <p:sp>
        <p:nvSpPr>
          <p:cNvPr id="16" name="Shape 14"/>
          <p:cNvSpPr/>
          <p:nvPr/>
        </p:nvSpPr>
        <p:spPr>
          <a:xfrm>
            <a:off x="11725275" y="3220467"/>
            <a:ext cx="9525" cy="3462635"/>
          </a:xfrm>
          <a:prstGeom prst="rect">
            <a:avLst/>
          </a:prstGeom>
          <a:solidFill>
            <a:srgbClr val="D8E0EA"/>
          </a:solidFill>
          <a:ln/>
        </p:spPr>
        <p:txBody>
          <a:bodyPr/>
          <a:lstStyle/>
          <a:p>
            <a:endParaRPr lang="en-GB"/>
          </a:p>
        </p:txBody>
      </p:sp>
      <p:sp>
        <p:nvSpPr>
          <p:cNvPr id="17" name="Text 15"/>
          <p:cNvSpPr/>
          <p:nvPr/>
        </p:nvSpPr>
        <p:spPr>
          <a:xfrm>
            <a:off x="6943725" y="3658616"/>
            <a:ext cx="4532567" cy="750391"/>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Passing off GenAI output as your sole creation</a:t>
            </a:r>
            <a:endParaRPr lang="en-US" sz="2550"/>
          </a:p>
        </p:txBody>
      </p:sp>
      <p:sp>
        <p:nvSpPr>
          <p:cNvPr id="18" name="Text 16"/>
          <p:cNvSpPr/>
          <p:nvPr/>
        </p:nvSpPr>
        <p:spPr>
          <a:xfrm>
            <a:off x="6943725" y="4542358"/>
            <a:ext cx="4532567" cy="1322189"/>
          </a:xfrm>
          <a:prstGeom prst="rect">
            <a:avLst/>
          </a:prstGeom>
          <a:noFill/>
          <a:ln/>
        </p:spPr>
        <p:txBody>
          <a:bodyPr wrap="square" lIns="25400" tIns="25400" rIns="25400" bIns="25400" rtlCol="0" anchor="t">
            <a:normAutofit/>
          </a:bodyPr>
          <a:lstStyle/>
          <a:p>
            <a:pPr marL="0" indent="0" algn="l">
              <a:lnSpc>
                <a:spcPct val="121486"/>
              </a:lnSpc>
              <a:buNone/>
            </a:pPr>
            <a:r>
              <a:rPr lang="en-US" sz="2325">
                <a:solidFill>
                  <a:srgbClr val="2D3748"/>
                </a:solidFill>
                <a:latin typeface="Roboto" pitchFamily="34" charset="0"/>
                <a:ea typeface="Roboto" pitchFamily="34" charset="-122"/>
                <a:cs typeface="Roboto" pitchFamily="34" charset="-120"/>
              </a:rPr>
              <a:t>Presenting AI-generated text, ideas or analysis as though they were solely your creation.</a:t>
            </a:r>
            <a:endParaRPr lang="en-US" sz="2325"/>
          </a:p>
        </p:txBody>
      </p:sp>
      <p:sp>
        <p:nvSpPr>
          <p:cNvPr id="19" name="Shape 17"/>
          <p:cNvSpPr/>
          <p:nvPr/>
        </p:nvSpPr>
        <p:spPr>
          <a:xfrm>
            <a:off x="12115800" y="3220467"/>
            <a:ext cx="5181600" cy="3462635"/>
          </a:xfrm>
          <a:prstGeom prst="roundRect">
            <a:avLst>
              <a:gd name="adj" fmla="val 2751"/>
            </a:avLst>
          </a:prstGeom>
          <a:solidFill>
            <a:srgbClr val="FFFFFF"/>
          </a:solidFill>
          <a:ln/>
        </p:spPr>
        <p:txBody>
          <a:bodyPr/>
          <a:lstStyle/>
          <a:p>
            <a:endParaRPr lang="en-GB"/>
          </a:p>
        </p:txBody>
      </p:sp>
      <p:sp>
        <p:nvSpPr>
          <p:cNvPr id="20" name="Shape 18"/>
          <p:cNvSpPr/>
          <p:nvPr/>
        </p:nvSpPr>
        <p:spPr>
          <a:xfrm>
            <a:off x="12115800" y="6673577"/>
            <a:ext cx="5181600" cy="9525"/>
          </a:xfrm>
          <a:prstGeom prst="rect">
            <a:avLst/>
          </a:prstGeom>
          <a:solidFill>
            <a:srgbClr val="D8E0EA"/>
          </a:solidFill>
          <a:ln/>
        </p:spPr>
        <p:txBody>
          <a:bodyPr/>
          <a:lstStyle/>
          <a:p>
            <a:endParaRPr lang="en-GB"/>
          </a:p>
        </p:txBody>
      </p:sp>
      <p:sp>
        <p:nvSpPr>
          <p:cNvPr id="21" name="Shape 19"/>
          <p:cNvSpPr/>
          <p:nvPr/>
        </p:nvSpPr>
        <p:spPr>
          <a:xfrm>
            <a:off x="12115800" y="3220467"/>
            <a:ext cx="5181600" cy="57150"/>
          </a:xfrm>
          <a:prstGeom prst="rect">
            <a:avLst/>
          </a:prstGeom>
          <a:solidFill>
            <a:srgbClr val="00505C"/>
          </a:solidFill>
          <a:ln/>
        </p:spPr>
        <p:txBody>
          <a:bodyPr/>
          <a:lstStyle/>
          <a:p>
            <a:endParaRPr lang="en-GB"/>
          </a:p>
        </p:txBody>
      </p:sp>
      <p:sp>
        <p:nvSpPr>
          <p:cNvPr id="22" name="Shape 20"/>
          <p:cNvSpPr/>
          <p:nvPr/>
        </p:nvSpPr>
        <p:spPr>
          <a:xfrm>
            <a:off x="12115800" y="3220467"/>
            <a:ext cx="9525" cy="3462635"/>
          </a:xfrm>
          <a:prstGeom prst="rect">
            <a:avLst/>
          </a:prstGeom>
          <a:solidFill>
            <a:srgbClr val="D8E0EA"/>
          </a:solidFill>
          <a:ln/>
        </p:spPr>
        <p:txBody>
          <a:bodyPr/>
          <a:lstStyle/>
          <a:p>
            <a:endParaRPr lang="en-GB"/>
          </a:p>
        </p:txBody>
      </p:sp>
      <p:sp>
        <p:nvSpPr>
          <p:cNvPr id="23" name="Shape 21"/>
          <p:cNvSpPr/>
          <p:nvPr/>
        </p:nvSpPr>
        <p:spPr>
          <a:xfrm>
            <a:off x="17287875" y="3220467"/>
            <a:ext cx="9525" cy="3462635"/>
          </a:xfrm>
          <a:prstGeom prst="rect">
            <a:avLst/>
          </a:prstGeom>
          <a:solidFill>
            <a:srgbClr val="D8E0EA"/>
          </a:solidFill>
          <a:ln/>
        </p:spPr>
        <p:txBody>
          <a:bodyPr/>
          <a:lstStyle/>
          <a:p>
            <a:endParaRPr lang="en-GB"/>
          </a:p>
        </p:txBody>
      </p:sp>
      <p:sp>
        <p:nvSpPr>
          <p:cNvPr id="24" name="Text 22"/>
          <p:cNvSpPr/>
          <p:nvPr/>
        </p:nvSpPr>
        <p:spPr>
          <a:xfrm>
            <a:off x="12506325" y="3658616"/>
            <a:ext cx="4532567" cy="750391"/>
          </a:xfrm>
          <a:prstGeom prst="rect">
            <a:avLst/>
          </a:prstGeom>
          <a:noFill/>
          <a:ln/>
        </p:spPr>
        <p:txBody>
          <a:bodyPr wrap="square" lIns="25400" tIns="25400" rIns="25400" bIns="25400" rtlCol="0" anchor="t">
            <a:normAutofit/>
          </a:bodyPr>
          <a:lstStyle/>
          <a:p>
            <a:pPr marL="0" indent="0" algn="l">
              <a:lnSpc>
                <a:spcPct val="81304"/>
              </a:lnSpc>
              <a:buNone/>
            </a:pPr>
            <a:r>
              <a:rPr lang="en-US" sz="2550" b="1" kern="0" spc="-38">
                <a:solidFill>
                  <a:srgbClr val="0F2B56"/>
                </a:solidFill>
                <a:latin typeface="Noto Sans" pitchFamily="34" charset="0"/>
                <a:ea typeface="Noto Sans" pitchFamily="34" charset="-122"/>
                <a:cs typeface="Noto Sans" pitchFamily="34" charset="-120"/>
              </a:rPr>
              <a:t>Substituting for your thinking</a:t>
            </a:r>
            <a:endParaRPr lang="en-US" sz="2550"/>
          </a:p>
        </p:txBody>
      </p:sp>
      <p:sp>
        <p:nvSpPr>
          <p:cNvPr id="25" name="Text 23"/>
          <p:cNvSpPr/>
          <p:nvPr/>
        </p:nvSpPr>
        <p:spPr>
          <a:xfrm>
            <a:off x="12506325" y="4542358"/>
            <a:ext cx="4532567" cy="1322189"/>
          </a:xfrm>
          <a:prstGeom prst="rect">
            <a:avLst/>
          </a:prstGeom>
          <a:noFill/>
          <a:ln/>
        </p:spPr>
        <p:txBody>
          <a:bodyPr wrap="square" lIns="25400" tIns="25400" rIns="25400" bIns="25400" rtlCol="0" anchor="t">
            <a:normAutofit/>
          </a:bodyPr>
          <a:lstStyle/>
          <a:p>
            <a:pPr marL="0" indent="0" algn="l">
              <a:lnSpc>
                <a:spcPct val="121486"/>
              </a:lnSpc>
              <a:buNone/>
            </a:pPr>
            <a:r>
              <a:rPr lang="en-US" sz="2325">
                <a:solidFill>
                  <a:srgbClr val="2D3748"/>
                </a:solidFill>
                <a:latin typeface="Roboto" pitchFamily="34" charset="0"/>
                <a:ea typeface="Roboto" pitchFamily="34" charset="-122"/>
                <a:cs typeface="Roboto" pitchFamily="34" charset="-120"/>
              </a:rPr>
              <a:t>Using AI to replace your intellectual contribution rather than to support it.</a:t>
            </a:r>
            <a:endParaRPr lang="en-US" sz="2325"/>
          </a:p>
        </p:txBody>
      </p:sp>
      <p:sp>
        <p:nvSpPr>
          <p:cNvPr id="26" name="Shape 24"/>
          <p:cNvSpPr/>
          <p:nvPr/>
        </p:nvSpPr>
        <p:spPr>
          <a:xfrm>
            <a:off x="990600" y="7140302"/>
            <a:ext cx="16306800" cy="1398091"/>
          </a:xfrm>
          <a:prstGeom prst="roundRect">
            <a:avLst>
              <a:gd name="adj" fmla="val 6813"/>
            </a:avLst>
          </a:prstGeom>
          <a:solidFill>
            <a:srgbClr val="0F2B56"/>
          </a:solidFill>
          <a:ln/>
        </p:spPr>
        <p:txBody>
          <a:bodyPr/>
          <a:lstStyle/>
          <a:p>
            <a:endParaRPr lang="en-GB"/>
          </a:p>
        </p:txBody>
      </p:sp>
      <p:sp>
        <p:nvSpPr>
          <p:cNvPr id="27" name="Text 25"/>
          <p:cNvSpPr/>
          <p:nvPr/>
        </p:nvSpPr>
        <p:spPr>
          <a:xfrm>
            <a:off x="1333500" y="7426052"/>
            <a:ext cx="16110204" cy="864691"/>
          </a:xfrm>
          <a:prstGeom prst="rect">
            <a:avLst/>
          </a:prstGeom>
          <a:noFill/>
          <a:ln/>
        </p:spPr>
        <p:txBody>
          <a:bodyPr wrap="square" lIns="25400" tIns="25400" rIns="25400" bIns="25400" rtlCol="0" anchor="t">
            <a:normAutofit lnSpcReduction="10000"/>
          </a:bodyPr>
          <a:lstStyle/>
          <a:p>
            <a:pPr marL="0" indent="0" algn="l">
              <a:lnSpc>
                <a:spcPct val="117297"/>
              </a:lnSpc>
              <a:buNone/>
            </a:pPr>
            <a:r>
              <a:rPr lang="en-US" sz="2400" b="1">
                <a:solidFill>
                  <a:srgbClr val="FFFFFF"/>
                </a:solidFill>
                <a:latin typeface="Roboto" pitchFamily="34" charset="0"/>
                <a:ea typeface="Roboto" pitchFamily="34" charset="-122"/>
                <a:cs typeface="Roboto" pitchFamily="34" charset="-120"/>
              </a:rPr>
              <a:t>These may be investigated as plagiarism, fabrication or collusion under Regulation 19 (Academic Misconduct), which also sets out the penalties that can apply.</a:t>
            </a:r>
            <a:endParaRPr lang="en-US" sz="2400" b="1"/>
          </a:p>
        </p:txBody>
      </p:sp>
      <p:sp>
        <p:nvSpPr>
          <p:cNvPr id="28" name="Text 26"/>
          <p:cNvSpPr/>
          <p:nvPr/>
        </p:nvSpPr>
        <p:spPr>
          <a:xfrm>
            <a:off x="17177147" y="9640342"/>
            <a:ext cx="196453" cy="341858"/>
          </a:xfrm>
          <a:prstGeom prst="rect">
            <a:avLst/>
          </a:prstGeom>
          <a:noFill/>
          <a:ln/>
        </p:spPr>
        <p:txBody>
          <a:bodyPr wrap="square" lIns="25400" tIns="25400" rIns="25400" bIns="25400" rtlCol="0" anchor="t">
            <a:normAutofit/>
          </a:bodyPr>
          <a:lstStyle/>
          <a:p>
            <a:pPr marL="0" indent="0" algn="l">
              <a:lnSpc>
                <a:spcPct val="118148"/>
              </a:lnSpc>
              <a:buNone/>
            </a:pPr>
            <a:r>
              <a:rPr lang="en-US" sz="1650" b="1">
                <a:solidFill>
                  <a:srgbClr val="5A6B80"/>
                </a:solidFill>
                <a:latin typeface="Roboto" pitchFamily="34" charset="0"/>
                <a:ea typeface="Roboto" pitchFamily="34" charset="-122"/>
                <a:cs typeface="Roboto" pitchFamily="34" charset="-120"/>
              </a:rPr>
              <a:t>4</a:t>
            </a:r>
            <a:endParaRPr lang="en-US" sz="16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505C"/>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4000"/>
          </a:blip>
          <a:stretch>
            <a:fillRect/>
          </a:stretch>
        </p:blipFill>
        <p:spPr>
          <a:xfrm>
            <a:off x="0" y="0"/>
            <a:ext cx="18288000" cy="10287000"/>
          </a:xfrm>
          <a:prstGeom prst="rect">
            <a:avLst/>
          </a:prstGeom>
        </p:spPr>
      </p:pic>
      <p:sp>
        <p:nvSpPr>
          <p:cNvPr id="4" name="Text 1"/>
          <p:cNvSpPr/>
          <p:nvPr/>
        </p:nvSpPr>
        <p:spPr>
          <a:xfrm>
            <a:off x="538208" y="931777"/>
            <a:ext cx="17937480" cy="624780"/>
          </a:xfrm>
          <a:prstGeom prst="rect">
            <a:avLst/>
          </a:prstGeom>
          <a:noFill/>
          <a:ln/>
        </p:spPr>
        <p:txBody>
          <a:bodyPr wrap="square" lIns="25400" tIns="25400" rIns="25400" bIns="25400" rtlCol="0" anchor="t">
            <a:normAutofit/>
          </a:bodyPr>
          <a:lstStyle/>
          <a:p>
            <a:pPr marL="0" indent="0" algn="l">
              <a:lnSpc>
                <a:spcPct val="81053"/>
              </a:lnSpc>
              <a:buNone/>
            </a:pPr>
            <a:r>
              <a:rPr lang="en-US" sz="4200" b="1" kern="0" spc="-63">
                <a:solidFill>
                  <a:srgbClr val="FFFFFF"/>
                </a:solidFill>
                <a:latin typeface="Noto Sans" pitchFamily="34" charset="0"/>
                <a:ea typeface="Noto Sans" pitchFamily="34" charset="-122"/>
                <a:cs typeface="Noto Sans" pitchFamily="34" charset="-120"/>
              </a:rPr>
              <a:t>Important resources for students on GenAI</a:t>
            </a:r>
            <a:endParaRPr lang="en-US" sz="4200"/>
          </a:p>
        </p:txBody>
      </p:sp>
      <p:sp>
        <p:nvSpPr>
          <p:cNvPr id="9" name="Text 6"/>
          <p:cNvSpPr/>
          <p:nvPr/>
        </p:nvSpPr>
        <p:spPr>
          <a:xfrm>
            <a:off x="9334416" y="1970486"/>
            <a:ext cx="8786158" cy="1417976"/>
          </a:xfrm>
          <a:prstGeom prst="rect">
            <a:avLst/>
          </a:prstGeom>
          <a:noFill/>
          <a:ln/>
        </p:spPr>
        <p:txBody>
          <a:bodyPr wrap="square" lIns="25400" tIns="25400" rIns="25400" bIns="25400" rtlCol="0" anchor="t">
            <a:normAutofit/>
          </a:bodyPr>
          <a:lstStyle/>
          <a:p>
            <a:pPr marL="0" indent="0" algn="l">
              <a:lnSpc>
                <a:spcPct val="100465"/>
              </a:lnSpc>
              <a:buNone/>
            </a:pPr>
            <a:r>
              <a:rPr lang="en-US" sz="2400" b="1">
                <a:solidFill>
                  <a:srgbClr val="FFFFFF"/>
                </a:solidFill>
                <a:latin typeface="Noto Sans" pitchFamily="34" charset="0"/>
                <a:ea typeface="Noto Sans" pitchFamily="34" charset="-122"/>
                <a:cs typeface="Noto Sans" pitchFamily="34" charset="-120"/>
              </a:rPr>
              <a:t>How do I acknowledge GenAI use?</a:t>
            </a:r>
          </a:p>
          <a:p>
            <a:pPr>
              <a:lnSpc>
                <a:spcPct val="100465"/>
              </a:lnSpc>
            </a:pPr>
            <a:r>
              <a:rPr lang="en-US" sz="2400">
                <a:solidFill>
                  <a:srgbClr val="FFFFFF"/>
                </a:solidFill>
                <a:latin typeface="Roboto" pitchFamily="34" charset="0"/>
                <a:ea typeface="Roboto" pitchFamily="34" charset="-122"/>
                <a:cs typeface="Roboto" pitchFamily="34" charset="-120"/>
              </a:rPr>
              <a:t>Follow the Library referencing guidance: </a:t>
            </a:r>
          </a:p>
          <a:p>
            <a:pPr>
              <a:lnSpc>
                <a:spcPct val="100465"/>
              </a:lnSpc>
            </a:pPr>
            <a:r>
              <a:rPr lang="en-US" sz="2400">
                <a:solidFill>
                  <a:srgbClr val="00B0F0"/>
                </a:solidFill>
                <a:hlinkClick r:id="rId4">
                  <a:extLst>
                    <a:ext uri="{A12FA001-AC4F-418D-AE19-62706E023703}">
                      <ahyp:hlinkClr xmlns:ahyp="http://schemas.microsoft.com/office/drawing/2018/hyperlinkcolor" val="tx"/>
                    </a:ext>
                  </a:extLst>
                </a:hlinkClick>
              </a:rPr>
              <a:t>https://library.bath.ac.uk/referencing/plagiarism</a:t>
            </a:r>
            <a:endParaRPr lang="en-US" sz="2400">
              <a:solidFill>
                <a:srgbClr val="00B0F0"/>
              </a:solidFill>
            </a:endParaRPr>
          </a:p>
          <a:p>
            <a:pPr>
              <a:lnSpc>
                <a:spcPct val="100465"/>
              </a:lnSpc>
            </a:pPr>
            <a:endParaRPr lang="en-US" sz="2400">
              <a:solidFill>
                <a:srgbClr val="00B0F0"/>
              </a:solidFill>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endParaRPr>
          </a:p>
          <a:p>
            <a:pPr>
              <a:lnSpc>
                <a:spcPct val="100465"/>
              </a:lnSpc>
            </a:pPr>
            <a:endParaRPr lang="en-US" sz="2400"/>
          </a:p>
          <a:p>
            <a:pPr>
              <a:lnSpc>
                <a:spcPct val="100465"/>
              </a:lnSpc>
            </a:pPr>
            <a:endParaRPr lang="en-US" sz="2400"/>
          </a:p>
          <a:p>
            <a:pPr>
              <a:lnSpc>
                <a:spcPct val="100465"/>
              </a:lnSpc>
            </a:pPr>
            <a:endParaRPr lang="en-US" sz="2400"/>
          </a:p>
          <a:p>
            <a:pPr marL="0" indent="0" algn="l">
              <a:lnSpc>
                <a:spcPct val="100465"/>
              </a:lnSpc>
              <a:buNone/>
            </a:pPr>
            <a:endParaRPr lang="en-US" sz="2400" b="1">
              <a:solidFill>
                <a:srgbClr val="FFFFFF"/>
              </a:solidFill>
              <a:latin typeface="Noto Sans" pitchFamily="34" charset="0"/>
              <a:ea typeface="Noto Sans" pitchFamily="34" charset="-122"/>
              <a:cs typeface="Noto Sans" pitchFamily="34" charset="-120"/>
            </a:endParaRPr>
          </a:p>
          <a:p>
            <a:pPr marL="0" indent="0" algn="l">
              <a:lnSpc>
                <a:spcPct val="100465"/>
              </a:lnSpc>
              <a:buNone/>
            </a:pPr>
            <a:endParaRPr lang="en-US" sz="2400"/>
          </a:p>
        </p:txBody>
      </p:sp>
      <p:sp>
        <p:nvSpPr>
          <p:cNvPr id="10" name="Text 7"/>
          <p:cNvSpPr/>
          <p:nvPr/>
        </p:nvSpPr>
        <p:spPr>
          <a:xfrm>
            <a:off x="1352550" y="4179987"/>
            <a:ext cx="5557023" cy="400050"/>
          </a:xfrm>
          <a:prstGeom prst="rect">
            <a:avLst/>
          </a:prstGeom>
          <a:noFill/>
          <a:ln/>
        </p:spPr>
        <p:txBody>
          <a:bodyPr wrap="square" lIns="0" tIns="0" rIns="0" bIns="0" rtlCol="0" anchor="t">
            <a:normAutofit/>
          </a:bodyPr>
          <a:lstStyle/>
          <a:p>
            <a:pPr marL="0" indent="0" algn="l">
              <a:lnSpc>
                <a:spcPct val="113684"/>
              </a:lnSpc>
              <a:buNone/>
            </a:pPr>
            <a:endParaRPr lang="en-US" sz="2400"/>
          </a:p>
        </p:txBody>
      </p:sp>
      <p:sp>
        <p:nvSpPr>
          <p:cNvPr id="12" name="Text 9"/>
          <p:cNvSpPr/>
          <p:nvPr/>
        </p:nvSpPr>
        <p:spPr>
          <a:xfrm>
            <a:off x="932346" y="3631842"/>
            <a:ext cx="10954854" cy="1309549"/>
          </a:xfrm>
          <a:prstGeom prst="rect">
            <a:avLst/>
          </a:prstGeom>
          <a:noFill/>
          <a:ln/>
        </p:spPr>
        <p:txBody>
          <a:bodyPr wrap="square" lIns="25400" tIns="25400" rIns="25400" bIns="25400" rtlCol="0" anchor="t">
            <a:normAutofit/>
          </a:bodyPr>
          <a:lstStyle/>
          <a:p>
            <a:pPr>
              <a:lnSpc>
                <a:spcPct val="100465"/>
              </a:lnSpc>
            </a:pPr>
            <a:endParaRPr lang="en-US" sz="2400">
              <a:solidFill>
                <a:srgbClr val="FFFFFF"/>
              </a:solidFill>
              <a:latin typeface="Roboto" pitchFamily="34" charset="0"/>
              <a:ea typeface="Roboto" pitchFamily="34" charset="-122"/>
              <a:cs typeface="Roboto" pitchFamily="34" charset="-120"/>
            </a:endParaRPr>
          </a:p>
          <a:p>
            <a:pPr>
              <a:lnSpc>
                <a:spcPct val="100465"/>
              </a:lnSpc>
            </a:pPr>
            <a:endParaRPr lang="en-US" sz="2400"/>
          </a:p>
          <a:p>
            <a:pPr marL="0" indent="0" algn="l">
              <a:lnSpc>
                <a:spcPct val="100465"/>
              </a:lnSpc>
              <a:buNone/>
            </a:pPr>
            <a:endParaRPr lang="en-US" sz="2400"/>
          </a:p>
        </p:txBody>
      </p:sp>
      <p:sp>
        <p:nvSpPr>
          <p:cNvPr id="15" name="Text 12"/>
          <p:cNvSpPr/>
          <p:nvPr/>
        </p:nvSpPr>
        <p:spPr>
          <a:xfrm>
            <a:off x="932344" y="5296198"/>
            <a:ext cx="10954855" cy="1941729"/>
          </a:xfrm>
          <a:prstGeom prst="rect">
            <a:avLst/>
          </a:prstGeom>
          <a:noFill/>
          <a:ln/>
        </p:spPr>
        <p:txBody>
          <a:bodyPr wrap="square" lIns="25400" tIns="25400" rIns="25400" bIns="25400" rtlCol="0" anchor="t">
            <a:normAutofit/>
          </a:bodyPr>
          <a:lstStyle/>
          <a:p>
            <a:pPr marL="0" indent="0" algn="l">
              <a:lnSpc>
                <a:spcPct val="100465"/>
              </a:lnSpc>
              <a:buNone/>
            </a:pPr>
            <a:r>
              <a:rPr lang="en-US" sz="2400" b="1">
                <a:solidFill>
                  <a:srgbClr val="FFFFFF"/>
                </a:solidFill>
                <a:latin typeface="Roboto" panose="02000000000000000000" pitchFamily="2" charset="0"/>
                <a:ea typeface="Roboto" panose="02000000000000000000" pitchFamily="2" charset="0"/>
                <a:cs typeface="Roboto" panose="02000000000000000000" pitchFamily="2" charset="0"/>
              </a:rPr>
              <a:t> </a:t>
            </a:r>
            <a:endParaRPr lang="en-US" sz="2400" b="1">
              <a:latin typeface="Roboto" panose="02000000000000000000" pitchFamily="2" charset="0"/>
              <a:ea typeface="Roboto" panose="02000000000000000000" pitchFamily="2" charset="0"/>
              <a:cs typeface="Roboto" panose="02000000000000000000" pitchFamily="2" charset="0"/>
            </a:endParaRPr>
          </a:p>
        </p:txBody>
      </p:sp>
      <p:sp>
        <p:nvSpPr>
          <p:cNvPr id="16" name="Text 13"/>
          <p:cNvSpPr/>
          <p:nvPr/>
        </p:nvSpPr>
        <p:spPr>
          <a:xfrm>
            <a:off x="1352550" y="6511230"/>
            <a:ext cx="7315294" cy="400050"/>
          </a:xfrm>
          <a:prstGeom prst="rect">
            <a:avLst/>
          </a:prstGeom>
          <a:noFill/>
          <a:ln/>
        </p:spPr>
        <p:txBody>
          <a:bodyPr wrap="square" lIns="0" tIns="0" rIns="0" bIns="0" rtlCol="0" anchor="t">
            <a:normAutofit/>
          </a:bodyPr>
          <a:lstStyle/>
          <a:p>
            <a:pPr marL="0" indent="0" algn="l">
              <a:lnSpc>
                <a:spcPct val="113684"/>
              </a:lnSpc>
              <a:buNone/>
            </a:pPr>
            <a:endParaRPr lang="en-US" sz="2400"/>
          </a:p>
        </p:txBody>
      </p:sp>
      <p:pic>
        <p:nvPicPr>
          <p:cNvPr id="17" name="Image 1" descr="preencoded.png"/>
          <p:cNvPicPr>
            <a:picLocks noChangeAspect="1"/>
          </p:cNvPicPr>
          <p:nvPr/>
        </p:nvPicPr>
        <p:blipFill>
          <a:blip r:embed="rId5"/>
          <a:stretch>
            <a:fillRect/>
          </a:stretch>
        </p:blipFill>
        <p:spPr>
          <a:xfrm>
            <a:off x="15752564" y="9163050"/>
            <a:ext cx="1544836" cy="590550"/>
          </a:xfrm>
          <a:prstGeom prst="rect">
            <a:avLst/>
          </a:prstGeom>
        </p:spPr>
      </p:pic>
      <p:sp>
        <p:nvSpPr>
          <p:cNvPr id="20" name="Text 6">
            <a:extLst>
              <a:ext uri="{FF2B5EF4-FFF2-40B4-BE49-F238E27FC236}">
                <a16:creationId xmlns:a16="http://schemas.microsoft.com/office/drawing/2014/main" id="{534BDFCB-936E-D631-5B19-D5A93E21BEAA}"/>
              </a:ext>
            </a:extLst>
          </p:cNvPr>
          <p:cNvSpPr/>
          <p:nvPr/>
        </p:nvSpPr>
        <p:spPr>
          <a:xfrm>
            <a:off x="531877" y="1868789"/>
            <a:ext cx="7744195" cy="1519672"/>
          </a:xfrm>
          <a:prstGeom prst="rect">
            <a:avLst/>
          </a:prstGeom>
          <a:noFill/>
          <a:ln/>
        </p:spPr>
        <p:txBody>
          <a:bodyPr wrap="square" lIns="25400" tIns="25400" rIns="25400" bIns="25400" rtlCol="0" anchor="t">
            <a:normAutofit fontScale="92500"/>
          </a:bodyPr>
          <a:lstStyle/>
          <a:p>
            <a:pPr>
              <a:lnSpc>
                <a:spcPct val="100465"/>
              </a:lnSpc>
            </a:pPr>
            <a:r>
              <a:rPr lang="en-US" sz="2400" b="1">
                <a:solidFill>
                  <a:srgbClr val="FFFFFF"/>
                </a:solidFill>
                <a:latin typeface="Noto Sans" pitchFamily="34" charset="0"/>
                <a:ea typeface="Noto Sans" pitchFamily="34" charset="-122"/>
                <a:cs typeface="Noto Sans" pitchFamily="34" charset="-120"/>
              </a:rPr>
              <a:t>How can GenAI support my learning? </a:t>
            </a:r>
          </a:p>
          <a:p>
            <a:pPr>
              <a:lnSpc>
                <a:spcPct val="100465"/>
              </a:lnSpc>
            </a:pPr>
            <a:r>
              <a:rPr lang="en-US" sz="2400">
                <a:solidFill>
                  <a:srgbClr val="FFFFFF"/>
                </a:solidFill>
                <a:latin typeface="Roboto"/>
                <a:ea typeface="Roboto"/>
                <a:cs typeface="Roboto"/>
              </a:rPr>
              <a:t>Explore the Skills Centre workflow pages, including information on supported tools:</a:t>
            </a:r>
          </a:p>
          <a:p>
            <a:pPr>
              <a:lnSpc>
                <a:spcPct val="100465"/>
              </a:lnSpc>
            </a:pPr>
            <a:r>
              <a:rPr lang="en-US" sz="2400">
                <a:solidFill>
                  <a:srgbClr val="00B0F0"/>
                </a:solidFill>
                <a:latin typeface="Roboto" pitchFamily="34" charset="0"/>
                <a:ea typeface="Roboto" pitchFamily="34" charset="-122"/>
                <a:cs typeface="Roboto" pitchFamily="34" charset="-120"/>
                <a:hlinkClick r:id="rId6">
                  <a:extLst>
                    <a:ext uri="{A12FA001-AC4F-418D-AE19-62706E023703}">
                      <ahyp:hlinkClr xmlns:ahyp="http://schemas.microsoft.com/office/drawing/2018/hyperlinkcolor" val="tx"/>
                    </a:ext>
                  </a:extLst>
                </a:hlinkClick>
              </a:rPr>
              <a:t>https://unihub.bath.ac.uk/s/myskills/Workflows/Detail/264</a:t>
            </a: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endParaRPr>
          </a:p>
          <a:p>
            <a:pPr>
              <a:lnSpc>
                <a:spcPct val="100465"/>
              </a:lnSpc>
            </a:pPr>
            <a:endParaRPr lang="en-US" sz="2400"/>
          </a:p>
          <a:p>
            <a:pPr>
              <a:lnSpc>
                <a:spcPct val="100465"/>
              </a:lnSpc>
            </a:pPr>
            <a:endParaRPr lang="en-US" sz="2400"/>
          </a:p>
          <a:p>
            <a:pPr>
              <a:lnSpc>
                <a:spcPct val="100465"/>
              </a:lnSpc>
            </a:pPr>
            <a:endParaRPr lang="en-US" sz="2400"/>
          </a:p>
          <a:p>
            <a:pPr marL="0" indent="0" algn="l">
              <a:lnSpc>
                <a:spcPct val="100465"/>
              </a:lnSpc>
              <a:buNone/>
            </a:pPr>
            <a:endParaRPr lang="en-US" sz="2400" b="1">
              <a:solidFill>
                <a:srgbClr val="FFFFFF"/>
              </a:solidFill>
              <a:latin typeface="Noto Sans" pitchFamily="34" charset="0"/>
              <a:ea typeface="Noto Sans" pitchFamily="34" charset="-122"/>
              <a:cs typeface="Noto Sans" pitchFamily="34" charset="-120"/>
            </a:endParaRPr>
          </a:p>
          <a:p>
            <a:pPr marL="0" indent="0" algn="l">
              <a:lnSpc>
                <a:spcPct val="100465"/>
              </a:lnSpc>
              <a:buNone/>
            </a:pPr>
            <a:endParaRPr lang="en-US" sz="2400"/>
          </a:p>
        </p:txBody>
      </p:sp>
      <p:sp>
        <p:nvSpPr>
          <p:cNvPr id="22" name="Text 6">
            <a:extLst>
              <a:ext uri="{FF2B5EF4-FFF2-40B4-BE49-F238E27FC236}">
                <a16:creationId xmlns:a16="http://schemas.microsoft.com/office/drawing/2014/main" id="{C64BCEF3-0E78-F057-11A9-BD77BECD28E3}"/>
              </a:ext>
            </a:extLst>
          </p:cNvPr>
          <p:cNvSpPr/>
          <p:nvPr/>
        </p:nvSpPr>
        <p:spPr>
          <a:xfrm>
            <a:off x="1173494" y="7867723"/>
            <a:ext cx="14598776" cy="2175896"/>
          </a:xfrm>
          <a:prstGeom prst="rect">
            <a:avLst/>
          </a:prstGeom>
          <a:noFill/>
          <a:ln/>
        </p:spPr>
        <p:txBody>
          <a:bodyPr wrap="square" lIns="25400" tIns="25400" rIns="25400" bIns="25400" rtlCol="0" anchor="t">
            <a:noAutofit/>
          </a:bodyPr>
          <a:lstStyle/>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r>
              <a:rPr lang="en-US" sz="2800" b="1">
                <a:solidFill>
                  <a:srgbClr val="FFFFFF"/>
                </a:solidFill>
                <a:latin typeface="Noto Sans"/>
                <a:ea typeface="Noto Sans"/>
                <a:cs typeface="Noto Sans"/>
              </a:rPr>
              <a:t>How can I get unit-specific guidance on GenAI use?</a:t>
            </a:r>
          </a:p>
          <a:p>
            <a:pPr>
              <a:lnSpc>
                <a:spcPct val="100465"/>
              </a:lnSpc>
            </a:pPr>
            <a:r>
              <a:rPr lang="en-US" sz="2800">
                <a:solidFill>
                  <a:srgbClr val="FFFFFF"/>
                </a:solidFill>
                <a:latin typeface="Noto Sans"/>
                <a:ea typeface="Noto Sans"/>
                <a:cs typeface="Noto Sans"/>
              </a:rPr>
              <a:t>Your unit convenor will support you to engage with GenAI responsibly and effectively where appropriate. Do not be afraid to ask for help.  </a:t>
            </a: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latin typeface="Roboto" pitchFamily="34" charset="0"/>
              <a:ea typeface="Roboto" pitchFamily="34" charset="-122"/>
              <a:cs typeface="Roboto" pitchFamily="34" charset="-120"/>
            </a:endParaRPr>
          </a:p>
          <a:p>
            <a:pPr>
              <a:lnSpc>
                <a:spcPct val="100465"/>
              </a:lnSpc>
            </a:pPr>
            <a:endParaRPr lang="en-US" sz="2400">
              <a:solidFill>
                <a:srgbClr val="00B0F0"/>
              </a:solidFill>
            </a:endParaRPr>
          </a:p>
          <a:p>
            <a:pPr>
              <a:lnSpc>
                <a:spcPct val="100465"/>
              </a:lnSpc>
            </a:pPr>
            <a:endParaRPr lang="en-US" sz="2400"/>
          </a:p>
          <a:p>
            <a:pPr>
              <a:lnSpc>
                <a:spcPct val="100465"/>
              </a:lnSpc>
            </a:pPr>
            <a:endParaRPr lang="en-US" sz="2400"/>
          </a:p>
          <a:p>
            <a:pPr>
              <a:lnSpc>
                <a:spcPct val="100465"/>
              </a:lnSpc>
            </a:pPr>
            <a:endParaRPr lang="en-US" sz="2400"/>
          </a:p>
          <a:p>
            <a:pPr marL="0" indent="0" algn="l">
              <a:lnSpc>
                <a:spcPct val="100465"/>
              </a:lnSpc>
              <a:buNone/>
            </a:pPr>
            <a:endParaRPr lang="en-US" sz="2400" b="1">
              <a:solidFill>
                <a:srgbClr val="FFFFFF"/>
              </a:solidFill>
              <a:latin typeface="Noto Sans" pitchFamily="34" charset="0"/>
              <a:ea typeface="Noto Sans" pitchFamily="34" charset="-122"/>
              <a:cs typeface="Noto Sans" pitchFamily="34" charset="-120"/>
            </a:endParaRPr>
          </a:p>
          <a:p>
            <a:pPr marL="0" indent="0" algn="l">
              <a:lnSpc>
                <a:spcPct val="100465"/>
              </a:lnSpc>
              <a:buNone/>
            </a:pPr>
            <a:endParaRPr lang="en-US" sz="2400"/>
          </a:p>
        </p:txBody>
      </p:sp>
      <p:pic>
        <p:nvPicPr>
          <p:cNvPr id="24" name="Picture 23">
            <a:extLst>
              <a:ext uri="{FF2B5EF4-FFF2-40B4-BE49-F238E27FC236}">
                <a16:creationId xmlns:a16="http://schemas.microsoft.com/office/drawing/2014/main" id="{68E6B140-1662-091A-211A-BB91FE4CBC3F}"/>
              </a:ext>
            </a:extLst>
          </p:cNvPr>
          <p:cNvPicPr>
            <a:picLocks noChangeAspect="1"/>
          </p:cNvPicPr>
          <p:nvPr/>
        </p:nvPicPr>
        <p:blipFill>
          <a:blip r:embed="rId7"/>
          <a:stretch>
            <a:fillRect/>
          </a:stretch>
        </p:blipFill>
        <p:spPr>
          <a:xfrm>
            <a:off x="1667082" y="3872771"/>
            <a:ext cx="4374137" cy="4374137"/>
          </a:xfrm>
          <a:prstGeom prst="rect">
            <a:avLst/>
          </a:prstGeom>
        </p:spPr>
      </p:pic>
      <p:pic>
        <p:nvPicPr>
          <p:cNvPr id="28" name="Picture 27">
            <a:extLst>
              <a:ext uri="{FF2B5EF4-FFF2-40B4-BE49-F238E27FC236}">
                <a16:creationId xmlns:a16="http://schemas.microsoft.com/office/drawing/2014/main" id="{008479B9-5D77-8675-E565-042B150FB5C9}"/>
              </a:ext>
            </a:extLst>
          </p:cNvPr>
          <p:cNvPicPr>
            <a:picLocks noChangeAspect="1"/>
          </p:cNvPicPr>
          <p:nvPr/>
        </p:nvPicPr>
        <p:blipFill>
          <a:blip r:embed="rId8"/>
          <a:stretch>
            <a:fillRect/>
          </a:stretch>
        </p:blipFill>
        <p:spPr>
          <a:xfrm>
            <a:off x="10097160" y="3726728"/>
            <a:ext cx="4627368" cy="46273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BECC8CCA2FA241BA3FC652519C22DE" ma:contentTypeVersion="19" ma:contentTypeDescription="Create a new document." ma:contentTypeScope="" ma:versionID="aaebce1258cde6464c5cef95222d1cd9">
  <xsd:schema xmlns:xsd="http://www.w3.org/2001/XMLSchema" xmlns:xs="http://www.w3.org/2001/XMLSchema" xmlns:p="http://schemas.microsoft.com/office/2006/metadata/properties" xmlns:ns2="7d577558-d07d-4839-a673-2c8c6ebd42e2" xmlns:ns3="f0985fd3-967d-4011-bed1-ebfc61f56551" xmlns:ns4="7baf63a6-8159-4531-922f-8d695af1915f" targetNamespace="http://schemas.microsoft.com/office/2006/metadata/properties" ma:root="true" ma:fieldsID="c22ac33b18026828333568fd8c022ded" ns2:_="" ns3:_="" ns4:_="">
    <xsd:import namespace="7d577558-d07d-4839-a673-2c8c6ebd42e2"/>
    <xsd:import namespace="f0985fd3-967d-4011-bed1-ebfc61f56551"/>
    <xsd:import namespace="7baf63a6-8159-4531-922f-8d695af1915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577558-d07d-4839-a673-2c8c6ebd42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5693718-8356-48ba-866a-85db3a9efc26"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otes" ma:index="26"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985fd3-967d-4011-bed1-ebfc61f5655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e23caee-fe49-4138-a118-1213c4eff10d}" ma:internalName="TaxCatchAll" ma:showField="CatchAllData" ma:web="f0985fd3-967d-4011-bed1-ebfc61f565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d577558-d07d-4839-a673-2c8c6ebd42e2">
      <Terms xmlns="http://schemas.microsoft.com/office/infopath/2007/PartnerControls"/>
    </lcf76f155ced4ddcb4097134ff3c332f>
    <TaxCatchAll xmlns="7baf63a6-8159-4531-922f-8d695af1915f" xsi:nil="true"/>
    <Notes xmlns="7d577558-d07d-4839-a673-2c8c6ebd42e2" xsi:nil="true"/>
  </documentManagement>
</p:properties>
</file>

<file path=customXml/itemProps1.xml><?xml version="1.0" encoding="utf-8"?>
<ds:datastoreItem xmlns:ds="http://schemas.openxmlformats.org/officeDocument/2006/customXml" ds:itemID="{E2866F58-7711-475B-9F1D-2EADC7640F48}">
  <ds:schemaRefs>
    <ds:schemaRef ds:uri="http://schemas.microsoft.com/sharepoint/v3/contenttype/forms"/>
  </ds:schemaRefs>
</ds:datastoreItem>
</file>

<file path=customXml/itemProps2.xml><?xml version="1.0" encoding="utf-8"?>
<ds:datastoreItem xmlns:ds="http://schemas.openxmlformats.org/officeDocument/2006/customXml" ds:itemID="{9BBC1012-5065-41DC-9D58-4B762F48E829}">
  <ds:schemaRefs>
    <ds:schemaRef ds:uri="7baf63a6-8159-4531-922f-8d695af1915f"/>
    <ds:schemaRef ds:uri="7d577558-d07d-4839-a673-2c8c6ebd42e2"/>
    <ds:schemaRef ds:uri="f0985fd3-967d-4011-bed1-ebfc61f565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61CCCD7-CAC9-4FC4-8A8F-959227D6A94A}">
  <ds:schemaRefs>
    <ds:schemaRef ds:uri="7baf63a6-8159-4531-922f-8d695af1915f"/>
    <ds:schemaRef ds:uri="7d577558-d07d-4839-a673-2c8c6ebd42e2"/>
    <ds:schemaRef ds:uri="f0985fd3-967d-4011-bed1-ebfc61f5655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5</Slides>
  <Notes>5</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34</cp:revision>
  <dcterms:created xsi:type="dcterms:W3CDTF">2026-09-09T08:46:15Z</dcterms:created>
  <dcterms:modified xsi:type="dcterms:W3CDTF">2026-09-10T12:45:56Z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0x0101007BBECC8CCA2FA241BA3FC652519C22DE</vt:lpwstr>
  </property>
  <property fmtid="{D5CDD505-2E9C-101B-9397-08002B2CF9AE}" pid="3" name="MediaServiceImageTags">
    <vt:lpwstr/>
  </property>
</Properties>
</file>