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655" r:id="rId5"/>
  </p:sldMasterIdLst>
  <p:notesMasterIdLst>
    <p:notesMasterId r:id="rId23"/>
  </p:notesMasterIdLst>
  <p:sldIdLst>
    <p:sldId id="358" r:id="rId6"/>
    <p:sldId id="347" r:id="rId7"/>
    <p:sldId id="343" r:id="rId8"/>
    <p:sldId id="344" r:id="rId9"/>
    <p:sldId id="356" r:id="rId10"/>
    <p:sldId id="350" r:id="rId11"/>
    <p:sldId id="348" r:id="rId12"/>
    <p:sldId id="357" r:id="rId13"/>
    <p:sldId id="309" r:id="rId14"/>
    <p:sldId id="345" r:id="rId15"/>
    <p:sldId id="352" r:id="rId16"/>
    <p:sldId id="349" r:id="rId17"/>
    <p:sldId id="359" r:id="rId18"/>
    <p:sldId id="351" r:id="rId19"/>
    <p:sldId id="333" r:id="rId20"/>
    <p:sldId id="278" r:id="rId21"/>
    <p:sldId id="346" r:id="rId22"/>
  </p:sldIdLst>
  <p:sldSz cx="9144000" cy="5143500" type="screen16x9"/>
  <p:notesSz cx="6858000" cy="9144000"/>
  <p:custDataLst>
    <p:tags r:id="rId24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C3B52"/>
    <a:srgbClr val="009AAB"/>
    <a:srgbClr val="FAF9F6"/>
    <a:srgbClr val="F8F8F8"/>
    <a:srgbClr val="F5F5F5"/>
    <a:srgbClr val="EEEEE4"/>
    <a:srgbClr val="85BDB8"/>
    <a:srgbClr val="92CEC8"/>
    <a:srgbClr val="396164"/>
    <a:srgbClr val="25373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7120A8F-CC1D-8DF2-C152-FEF977AFCC38}" v="5" dt="2026-09-21T12:27:09.73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92" autoAdjust="0"/>
    <p:restoredTop sz="95417" autoAdjust="0"/>
  </p:normalViewPr>
  <p:slideViewPr>
    <p:cSldViewPr snapToGrid="0" snapToObjects="1">
      <p:cViewPr varScale="1">
        <p:scale>
          <a:sx n="139" d="100"/>
          <a:sy n="139" d="100"/>
        </p:scale>
        <p:origin x="1008" y="138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72" d="100"/>
          <a:sy n="72" d="100"/>
        </p:scale>
        <p:origin x="2622" y="5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ags" Target="tags/tag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theme" Target="theme/theme1.xml"/><Relationship Id="rId3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om Brunsdon" userId="S::tab58@bath.ac.uk::1fc5eb64-46ba-4fdb-b936-c86b28b79cf7" providerId="AD" clId="Web-{6BE9DC1F-461E-F86A-D5DD-5210BF3DD51D}"/>
    <pc:docChg chg="modSld">
      <pc:chgData name="Tom Brunsdon" userId="S::tab58@bath.ac.uk::1fc5eb64-46ba-4fdb-b936-c86b28b79cf7" providerId="AD" clId="Web-{6BE9DC1F-461E-F86A-D5DD-5210BF3DD51D}" dt="2026-09-03T08:13:42.842" v="16" actId="20577"/>
      <pc:docMkLst>
        <pc:docMk/>
      </pc:docMkLst>
      <pc:sldChg chg="modSp">
        <pc:chgData name="Tom Brunsdon" userId="S::tab58@bath.ac.uk::1fc5eb64-46ba-4fdb-b936-c86b28b79cf7" providerId="AD" clId="Web-{6BE9DC1F-461E-F86A-D5DD-5210BF3DD51D}" dt="2026-09-03T08:13:42.842" v="16" actId="20577"/>
        <pc:sldMkLst>
          <pc:docMk/>
          <pc:sldMk cId="2162065583" sldId="351"/>
        </pc:sldMkLst>
        <pc:spChg chg="mod">
          <ac:chgData name="Tom Brunsdon" userId="S::tab58@bath.ac.uk::1fc5eb64-46ba-4fdb-b936-c86b28b79cf7" providerId="AD" clId="Web-{6BE9DC1F-461E-F86A-D5DD-5210BF3DD51D}" dt="2026-09-03T08:13:42.842" v="16" actId="20577"/>
          <ac:spMkLst>
            <pc:docMk/>
            <pc:sldMk cId="2162065583" sldId="351"/>
            <ac:spMk id="3" creationId="{F699CBF2-EFC9-D7B2-D81A-0A95438BD05B}"/>
          </ac:spMkLst>
        </pc:spChg>
      </pc:sldChg>
    </pc:docChg>
  </pc:docChgLst>
  <pc:docChgLst>
    <pc:chgData name="Tom Brunsdon" userId="S::tab58@bath.ac.uk::1fc5eb64-46ba-4fdb-b936-c86b28b79cf7" providerId="AD" clId="Web-{C85C47AD-7420-7C27-6E64-7D5F191A8FAF}"/>
    <pc:docChg chg="modSld">
      <pc:chgData name="Tom Brunsdon" userId="S::tab58@bath.ac.uk::1fc5eb64-46ba-4fdb-b936-c86b28b79cf7" providerId="AD" clId="Web-{C85C47AD-7420-7C27-6E64-7D5F191A8FAF}" dt="2026-09-17T13:50:20.052" v="14" actId="20577"/>
      <pc:docMkLst>
        <pc:docMk/>
      </pc:docMkLst>
      <pc:sldChg chg="modSp">
        <pc:chgData name="Tom Brunsdon" userId="S::tab58@bath.ac.uk::1fc5eb64-46ba-4fdb-b936-c86b28b79cf7" providerId="AD" clId="Web-{C85C47AD-7420-7C27-6E64-7D5F191A8FAF}" dt="2026-09-17T13:50:20.052" v="14" actId="20577"/>
        <pc:sldMkLst>
          <pc:docMk/>
          <pc:sldMk cId="1825273006" sldId="344"/>
        </pc:sldMkLst>
        <pc:spChg chg="mod">
          <ac:chgData name="Tom Brunsdon" userId="S::tab58@bath.ac.uk::1fc5eb64-46ba-4fdb-b936-c86b28b79cf7" providerId="AD" clId="Web-{C85C47AD-7420-7C27-6E64-7D5F191A8FAF}" dt="2026-09-17T13:50:20.052" v="14" actId="20577"/>
          <ac:spMkLst>
            <pc:docMk/>
            <pc:sldMk cId="1825273006" sldId="344"/>
            <ac:spMk id="4" creationId="{35CCA95C-8093-3161-9DCA-610936B29746}"/>
          </ac:spMkLst>
        </pc:spChg>
      </pc:sldChg>
    </pc:docChg>
  </pc:docChgLst>
  <pc:docChgLst>
    <pc:chgData name="Tom Brunsdon" userId="S::tab58@bath.ac.uk::1fc5eb64-46ba-4fdb-b936-c86b28b79cf7" providerId="AD" clId="Web-{85F8DA64-6574-BF49-3E51-67EDC701306A}"/>
    <pc:docChg chg="modSld">
      <pc:chgData name="Tom Brunsdon" userId="S::tab58@bath.ac.uk::1fc5eb64-46ba-4fdb-b936-c86b28b79cf7" providerId="AD" clId="Web-{85F8DA64-6574-BF49-3E51-67EDC701306A}" dt="2026-09-15T08:59:27.922" v="8" actId="20577"/>
      <pc:docMkLst>
        <pc:docMk/>
      </pc:docMkLst>
      <pc:sldChg chg="modSp">
        <pc:chgData name="Tom Brunsdon" userId="S::tab58@bath.ac.uk::1fc5eb64-46ba-4fdb-b936-c86b28b79cf7" providerId="AD" clId="Web-{85F8DA64-6574-BF49-3E51-67EDC701306A}" dt="2026-09-15T08:59:27.922" v="8" actId="20577"/>
        <pc:sldMkLst>
          <pc:docMk/>
          <pc:sldMk cId="3254644805" sldId="347"/>
        </pc:sldMkLst>
        <pc:spChg chg="mod">
          <ac:chgData name="Tom Brunsdon" userId="S::tab58@bath.ac.uk::1fc5eb64-46ba-4fdb-b936-c86b28b79cf7" providerId="AD" clId="Web-{85F8DA64-6574-BF49-3E51-67EDC701306A}" dt="2026-09-15T08:59:27.922" v="8" actId="20577"/>
          <ac:spMkLst>
            <pc:docMk/>
            <pc:sldMk cId="3254644805" sldId="347"/>
            <ac:spMk id="7" creationId="{BF4EA6A5-46D2-6481-B9B2-C13433C92C87}"/>
          </ac:spMkLst>
        </pc:spChg>
      </pc:sldChg>
    </pc:docChg>
  </pc:docChgLst>
  <pc:docChgLst>
    <pc:chgData name="Tom Brunsdon" userId="1fc5eb64-46ba-4fdb-b936-c86b28b79cf7" providerId="ADAL" clId="{08795E36-707E-41E9-9456-40F606C439B7}"/>
    <pc:docChg chg="undo custSel modSld">
      <pc:chgData name="Tom Brunsdon" userId="1fc5eb64-46ba-4fdb-b936-c86b28b79cf7" providerId="ADAL" clId="{08795E36-707E-41E9-9456-40F606C439B7}" dt="2026-09-17T10:17:09.059" v="547" actId="20577"/>
      <pc:docMkLst>
        <pc:docMk/>
      </pc:docMkLst>
      <pc:sldChg chg="addSp delSp modSp mod">
        <pc:chgData name="Tom Brunsdon" userId="1fc5eb64-46ba-4fdb-b936-c86b28b79cf7" providerId="ADAL" clId="{08795E36-707E-41E9-9456-40F606C439B7}" dt="2026-09-17T10:08:13.064" v="336" actId="14100"/>
        <pc:sldMkLst>
          <pc:docMk/>
          <pc:sldMk cId="1299303239" sldId="278"/>
        </pc:sldMkLst>
        <pc:spChg chg="mod">
          <ac:chgData name="Tom Brunsdon" userId="1fc5eb64-46ba-4fdb-b936-c86b28b79cf7" providerId="ADAL" clId="{08795E36-707E-41E9-9456-40F606C439B7}" dt="2026-09-17T10:06:10.856" v="309" actId="27636"/>
          <ac:spMkLst>
            <pc:docMk/>
            <pc:sldMk cId="1299303239" sldId="278"/>
            <ac:spMk id="3" creationId="{813336A3-636B-40E6-964A-BF0C2CEF7719}"/>
          </ac:spMkLst>
        </pc:spChg>
        <pc:spChg chg="add mod">
          <ac:chgData name="Tom Brunsdon" userId="1fc5eb64-46ba-4fdb-b936-c86b28b79cf7" providerId="ADAL" clId="{08795E36-707E-41E9-9456-40F606C439B7}" dt="2026-09-17T10:08:13.064" v="336" actId="14100"/>
          <ac:spMkLst>
            <pc:docMk/>
            <pc:sldMk cId="1299303239" sldId="278"/>
            <ac:spMk id="4" creationId="{2DE53415-72C3-9DD5-9004-20DADF44EB5A}"/>
          </ac:spMkLst>
        </pc:spChg>
      </pc:sldChg>
      <pc:sldChg chg="addSp delSp modSp mod delAnim">
        <pc:chgData name="Tom Brunsdon" userId="1fc5eb64-46ba-4fdb-b936-c86b28b79cf7" providerId="ADAL" clId="{08795E36-707E-41E9-9456-40F606C439B7}" dt="2026-09-17T09:32:08.444" v="241" actId="962"/>
        <pc:sldMkLst>
          <pc:docMk/>
          <pc:sldMk cId="2455899073" sldId="309"/>
        </pc:sldMkLst>
        <pc:spChg chg="mod">
          <ac:chgData name="Tom Brunsdon" userId="1fc5eb64-46ba-4fdb-b936-c86b28b79cf7" providerId="ADAL" clId="{08795E36-707E-41E9-9456-40F606C439B7}" dt="2026-09-17T09:30:39.529" v="224" actId="14100"/>
          <ac:spMkLst>
            <pc:docMk/>
            <pc:sldMk cId="2455899073" sldId="309"/>
            <ac:spMk id="5" creationId="{B7CD1103-A735-EA90-8BFF-63001708656B}"/>
          </ac:spMkLst>
        </pc:spChg>
        <pc:spChg chg="mod topLvl">
          <ac:chgData name="Tom Brunsdon" userId="1fc5eb64-46ba-4fdb-b936-c86b28b79cf7" providerId="ADAL" clId="{08795E36-707E-41E9-9456-40F606C439B7}" dt="2026-09-17T09:32:00.423" v="239" actId="1076"/>
          <ac:spMkLst>
            <pc:docMk/>
            <pc:sldMk cId="2455899073" sldId="309"/>
            <ac:spMk id="6" creationId="{840FFC2E-C5EF-D21B-D2C7-8D1B88A8A5EE}"/>
          </ac:spMkLst>
        </pc:spChg>
        <pc:spChg chg="mod">
          <ac:chgData name="Tom Brunsdon" userId="1fc5eb64-46ba-4fdb-b936-c86b28b79cf7" providerId="ADAL" clId="{08795E36-707E-41E9-9456-40F606C439B7}" dt="2026-09-17T09:30:34.675" v="222" actId="1076"/>
          <ac:spMkLst>
            <pc:docMk/>
            <pc:sldMk cId="2455899073" sldId="309"/>
            <ac:spMk id="8" creationId="{D0B61F6C-6DFF-2AD5-64A5-0A96E7407D01}"/>
          </ac:spMkLst>
        </pc:spChg>
        <pc:spChg chg="mod">
          <ac:chgData name="Tom Brunsdon" userId="1fc5eb64-46ba-4fdb-b936-c86b28b79cf7" providerId="ADAL" clId="{08795E36-707E-41E9-9456-40F606C439B7}" dt="2026-09-17T09:30:48.853" v="227" actId="14100"/>
          <ac:spMkLst>
            <pc:docMk/>
            <pc:sldMk cId="2455899073" sldId="309"/>
            <ac:spMk id="13" creationId="{726FD740-F603-86CD-AE0D-9284B9E298AC}"/>
          </ac:spMkLst>
        </pc:spChg>
        <pc:spChg chg="mod">
          <ac:chgData name="Tom Brunsdon" userId="1fc5eb64-46ba-4fdb-b936-c86b28b79cf7" providerId="ADAL" clId="{08795E36-707E-41E9-9456-40F606C439B7}" dt="2026-09-17T09:30:45.399" v="226" actId="14100"/>
          <ac:spMkLst>
            <pc:docMk/>
            <pc:sldMk cId="2455899073" sldId="309"/>
            <ac:spMk id="14" creationId="{0C5E34CB-95E5-D07E-6D28-74E6F246B6C5}"/>
          </ac:spMkLst>
        </pc:spChg>
        <pc:grpChg chg="mod">
          <ac:chgData name="Tom Brunsdon" userId="1fc5eb64-46ba-4fdb-b936-c86b28b79cf7" providerId="ADAL" clId="{08795E36-707E-41E9-9456-40F606C439B7}" dt="2026-09-17T09:30:03.268" v="213" actId="1076"/>
          <ac:grpSpMkLst>
            <pc:docMk/>
            <pc:sldMk cId="2455899073" sldId="309"/>
            <ac:grpSpMk id="3" creationId="{841B9B9F-0B29-315D-C106-71EBAAD0436B}"/>
          </ac:grpSpMkLst>
        </pc:grpChg>
        <pc:picChg chg="add mod ord">
          <ac:chgData name="Tom Brunsdon" userId="1fc5eb64-46ba-4fdb-b936-c86b28b79cf7" providerId="ADAL" clId="{08795E36-707E-41E9-9456-40F606C439B7}" dt="2026-09-17T09:31:55.003" v="237" actId="1076"/>
          <ac:picMkLst>
            <pc:docMk/>
            <pc:sldMk cId="2455899073" sldId="309"/>
            <ac:picMk id="12" creationId="{1979AC92-68AB-2802-42AB-924DB0BBB06C}"/>
          </ac:picMkLst>
        </pc:picChg>
        <pc:picChg chg="add mod ord">
          <ac:chgData name="Tom Brunsdon" userId="1fc5eb64-46ba-4fdb-b936-c86b28b79cf7" providerId="ADAL" clId="{08795E36-707E-41E9-9456-40F606C439B7}" dt="2026-09-17T09:32:08.444" v="241" actId="962"/>
          <ac:picMkLst>
            <pc:docMk/>
            <pc:sldMk cId="2455899073" sldId="309"/>
            <ac:picMk id="16" creationId="{3D157D1F-5A16-CED2-5D88-BCEE296D0FDA}"/>
          </ac:picMkLst>
        </pc:picChg>
      </pc:sldChg>
      <pc:sldChg chg="addSp delSp modSp mod">
        <pc:chgData name="Tom Brunsdon" userId="1fc5eb64-46ba-4fdb-b936-c86b28b79cf7" providerId="ADAL" clId="{08795E36-707E-41E9-9456-40F606C439B7}" dt="2026-09-17T09:25:41.827" v="134" actId="1076"/>
        <pc:sldMkLst>
          <pc:docMk/>
          <pc:sldMk cId="4135001938" sldId="343"/>
        </pc:sldMkLst>
        <pc:picChg chg="add mod">
          <ac:chgData name="Tom Brunsdon" userId="1fc5eb64-46ba-4fdb-b936-c86b28b79cf7" providerId="ADAL" clId="{08795E36-707E-41E9-9456-40F606C439B7}" dt="2026-09-17T09:25:41.827" v="134" actId="1076"/>
          <ac:picMkLst>
            <pc:docMk/>
            <pc:sldMk cId="4135001938" sldId="343"/>
            <ac:picMk id="10" creationId="{5EEBBB2F-9DA2-06B5-3608-47B6E7D4A13E}"/>
          </ac:picMkLst>
        </pc:picChg>
      </pc:sldChg>
      <pc:sldChg chg="delSp mod">
        <pc:chgData name="Tom Brunsdon" userId="1fc5eb64-46ba-4fdb-b936-c86b28b79cf7" providerId="ADAL" clId="{08795E36-707E-41E9-9456-40F606C439B7}" dt="2026-09-17T09:26:02.424" v="135" actId="478"/>
        <pc:sldMkLst>
          <pc:docMk/>
          <pc:sldMk cId="1825273006" sldId="344"/>
        </pc:sldMkLst>
      </pc:sldChg>
      <pc:sldChg chg="addSp delSp modSp mod">
        <pc:chgData name="Tom Brunsdon" userId="1fc5eb64-46ba-4fdb-b936-c86b28b79cf7" providerId="ADAL" clId="{08795E36-707E-41E9-9456-40F606C439B7}" dt="2026-09-17T09:50:53.687" v="254" actId="962"/>
        <pc:sldMkLst>
          <pc:docMk/>
          <pc:sldMk cId="2443012623" sldId="345"/>
        </pc:sldMkLst>
        <pc:picChg chg="add mod ord">
          <ac:chgData name="Tom Brunsdon" userId="1fc5eb64-46ba-4fdb-b936-c86b28b79cf7" providerId="ADAL" clId="{08795E36-707E-41E9-9456-40F606C439B7}" dt="2026-09-17T09:50:53.687" v="254" actId="962"/>
          <ac:picMkLst>
            <pc:docMk/>
            <pc:sldMk cId="2443012623" sldId="345"/>
            <ac:picMk id="7" creationId="{290D906F-6E66-340C-0166-E853111AD87F}"/>
          </ac:picMkLst>
        </pc:picChg>
      </pc:sldChg>
      <pc:sldChg chg="modSp">
        <pc:chgData name="Tom Brunsdon" userId="1fc5eb64-46ba-4fdb-b936-c86b28b79cf7" providerId="ADAL" clId="{08795E36-707E-41E9-9456-40F606C439B7}" dt="2026-09-17T09:20:40.025" v="120" actId="20577"/>
        <pc:sldMkLst>
          <pc:docMk/>
          <pc:sldMk cId="3254644805" sldId="347"/>
        </pc:sldMkLst>
        <pc:spChg chg="mod">
          <ac:chgData name="Tom Brunsdon" userId="1fc5eb64-46ba-4fdb-b936-c86b28b79cf7" providerId="ADAL" clId="{08795E36-707E-41E9-9456-40F606C439B7}" dt="2026-09-17T09:20:40.025" v="120" actId="20577"/>
          <ac:spMkLst>
            <pc:docMk/>
            <pc:sldMk cId="3254644805" sldId="347"/>
            <ac:spMk id="7" creationId="{BF4EA6A5-46D2-6481-B9B2-C13433C92C87}"/>
          </ac:spMkLst>
        </pc:spChg>
      </pc:sldChg>
      <pc:sldChg chg="addSp delSp modSp mod">
        <pc:chgData name="Tom Brunsdon" userId="1fc5eb64-46ba-4fdb-b936-c86b28b79cf7" providerId="ADAL" clId="{08795E36-707E-41E9-9456-40F606C439B7}" dt="2026-09-17T09:52:12.845" v="270" actId="962"/>
        <pc:sldMkLst>
          <pc:docMk/>
          <pc:sldMk cId="3468286477" sldId="349"/>
        </pc:sldMkLst>
        <pc:spChg chg="mod">
          <ac:chgData name="Tom Brunsdon" userId="1fc5eb64-46ba-4fdb-b936-c86b28b79cf7" providerId="ADAL" clId="{08795E36-707E-41E9-9456-40F606C439B7}" dt="2026-09-17T09:51:59.465" v="267" actId="1076"/>
          <ac:spMkLst>
            <pc:docMk/>
            <pc:sldMk cId="3468286477" sldId="349"/>
            <ac:spMk id="8" creationId="{74F2BFA3-11DC-135E-7D51-77F565B390D6}"/>
          </ac:spMkLst>
        </pc:spChg>
        <pc:picChg chg="add mod ord">
          <ac:chgData name="Tom Brunsdon" userId="1fc5eb64-46ba-4fdb-b936-c86b28b79cf7" providerId="ADAL" clId="{08795E36-707E-41E9-9456-40F606C439B7}" dt="2026-09-17T09:52:12.845" v="270" actId="962"/>
          <ac:picMkLst>
            <pc:docMk/>
            <pc:sldMk cId="3468286477" sldId="349"/>
            <ac:picMk id="6" creationId="{62F008E5-0AB2-4DD4-0805-93E2020D5F53}"/>
          </ac:picMkLst>
        </pc:picChg>
      </pc:sldChg>
      <pc:sldChg chg="addSp modSp mod">
        <pc:chgData name="Tom Brunsdon" userId="1fc5eb64-46ba-4fdb-b936-c86b28b79cf7" providerId="ADAL" clId="{08795E36-707E-41E9-9456-40F606C439B7}" dt="2026-09-17T10:17:09.059" v="547" actId="20577"/>
        <pc:sldMkLst>
          <pc:docMk/>
          <pc:sldMk cId="2162065583" sldId="351"/>
        </pc:sldMkLst>
        <pc:spChg chg="mod">
          <ac:chgData name="Tom Brunsdon" userId="1fc5eb64-46ba-4fdb-b936-c86b28b79cf7" providerId="ADAL" clId="{08795E36-707E-41E9-9456-40F606C439B7}" dt="2026-09-17T10:17:09.059" v="547" actId="20577"/>
          <ac:spMkLst>
            <pc:docMk/>
            <pc:sldMk cId="2162065583" sldId="351"/>
            <ac:spMk id="3" creationId="{F699CBF2-EFC9-D7B2-D81A-0A95438BD05B}"/>
          </ac:spMkLst>
        </pc:spChg>
        <pc:picChg chg="add mod ord">
          <ac:chgData name="Tom Brunsdon" userId="1fc5eb64-46ba-4fdb-b936-c86b28b79cf7" providerId="ADAL" clId="{08795E36-707E-41E9-9456-40F606C439B7}" dt="2026-09-17T10:16:35.935" v="481" actId="1076"/>
          <ac:picMkLst>
            <pc:docMk/>
            <pc:sldMk cId="2162065583" sldId="351"/>
            <ac:picMk id="5" creationId="{38DE9538-A3C4-22B8-84D3-28EC34CF8FE6}"/>
          </ac:picMkLst>
        </pc:picChg>
      </pc:sldChg>
      <pc:sldChg chg="addSp delSp modSp mod">
        <pc:chgData name="Tom Brunsdon" userId="1fc5eb64-46ba-4fdb-b936-c86b28b79cf7" providerId="ADAL" clId="{08795E36-707E-41E9-9456-40F606C439B7}" dt="2026-09-17T09:27:53.421" v="204" actId="1076"/>
        <pc:sldMkLst>
          <pc:docMk/>
          <pc:sldMk cId="3671042561" sldId="356"/>
        </pc:sldMkLst>
        <pc:picChg chg="add mod">
          <ac:chgData name="Tom Brunsdon" userId="1fc5eb64-46ba-4fdb-b936-c86b28b79cf7" providerId="ADAL" clId="{08795E36-707E-41E9-9456-40F606C439B7}" dt="2026-09-17T09:27:53.421" v="204" actId="1076"/>
          <ac:picMkLst>
            <pc:docMk/>
            <pc:sldMk cId="3671042561" sldId="356"/>
            <ac:picMk id="7" creationId="{71EE7485-7DF1-D123-5F98-D272847D8AB2}"/>
          </ac:picMkLst>
        </pc:picChg>
      </pc:sldChg>
      <pc:sldChg chg="addSp delSp modSp mod">
        <pc:chgData name="Tom Brunsdon" userId="1fc5eb64-46ba-4fdb-b936-c86b28b79cf7" providerId="ADAL" clId="{08795E36-707E-41E9-9456-40F606C439B7}" dt="2026-09-17T10:02:35.833" v="295" actId="962"/>
        <pc:sldMkLst>
          <pc:docMk/>
          <pc:sldMk cId="2969868627" sldId="359"/>
        </pc:sldMkLst>
        <pc:spChg chg="mod">
          <ac:chgData name="Tom Brunsdon" userId="1fc5eb64-46ba-4fdb-b936-c86b28b79cf7" providerId="ADAL" clId="{08795E36-707E-41E9-9456-40F606C439B7}" dt="2026-09-17T10:02:21.877" v="291" actId="1076"/>
          <ac:spMkLst>
            <pc:docMk/>
            <pc:sldMk cId="2969868627" sldId="359"/>
            <ac:spMk id="6" creationId="{D70EE2A6-A72F-C2BA-1DF6-13F526190495}"/>
          </ac:spMkLst>
        </pc:spChg>
        <pc:spChg chg="mod">
          <ac:chgData name="Tom Brunsdon" userId="1fc5eb64-46ba-4fdb-b936-c86b28b79cf7" providerId="ADAL" clId="{08795E36-707E-41E9-9456-40F606C439B7}" dt="2026-09-17T10:02:26.925" v="293" actId="14100"/>
          <ac:spMkLst>
            <pc:docMk/>
            <pc:sldMk cId="2969868627" sldId="359"/>
            <ac:spMk id="7" creationId="{BBA7C1E6-3F00-1189-727A-B9183CBBFC28}"/>
          </ac:spMkLst>
        </pc:spChg>
        <pc:picChg chg="add mod ord">
          <ac:chgData name="Tom Brunsdon" userId="1fc5eb64-46ba-4fdb-b936-c86b28b79cf7" providerId="ADAL" clId="{08795E36-707E-41E9-9456-40F606C439B7}" dt="2026-09-17T10:02:35.833" v="295" actId="962"/>
          <ac:picMkLst>
            <pc:docMk/>
            <pc:sldMk cId="2969868627" sldId="359"/>
            <ac:picMk id="10" creationId="{AF68AD38-B027-F29A-05C1-4720E11B7043}"/>
          </ac:picMkLst>
        </pc:picChg>
      </pc:sldChg>
    </pc:docChg>
  </pc:docChgLst>
  <pc:docChgLst>
    <pc:chgData name="Tom Brunsdon" userId="S::tab58@bath.ac.uk::1fc5eb64-46ba-4fdb-b936-c86b28b79cf7" providerId="AD" clId="Web-{B99AF06A-9F68-E974-26D0-A42BE0989612}"/>
    <pc:docChg chg="modSld">
      <pc:chgData name="Tom Brunsdon" userId="S::tab58@bath.ac.uk::1fc5eb64-46ba-4fdb-b936-c86b28b79cf7" providerId="AD" clId="Web-{B99AF06A-9F68-E974-26D0-A42BE0989612}" dt="2026-09-17T09:19:54.987" v="2" actId="1076"/>
      <pc:docMkLst>
        <pc:docMk/>
      </pc:docMkLst>
      <pc:sldChg chg="modSp">
        <pc:chgData name="Tom Brunsdon" userId="S::tab58@bath.ac.uk::1fc5eb64-46ba-4fdb-b936-c86b28b79cf7" providerId="AD" clId="Web-{B99AF06A-9F68-E974-26D0-A42BE0989612}" dt="2026-09-17T09:19:54.987" v="2" actId="1076"/>
        <pc:sldMkLst>
          <pc:docMk/>
          <pc:sldMk cId="1825273006" sldId="344"/>
        </pc:sldMkLst>
      </pc:sldChg>
      <pc:sldChg chg="modSp">
        <pc:chgData name="Tom Brunsdon" userId="S::tab58@bath.ac.uk::1fc5eb64-46ba-4fdb-b936-c86b28b79cf7" providerId="AD" clId="Web-{B99AF06A-9F68-E974-26D0-A42BE0989612}" dt="2026-09-17T09:11:53.502" v="1" actId="20577"/>
        <pc:sldMkLst>
          <pc:docMk/>
          <pc:sldMk cId="2927617463" sldId="348"/>
        </pc:sldMkLst>
        <pc:spChg chg="mod">
          <ac:chgData name="Tom Brunsdon" userId="S::tab58@bath.ac.uk::1fc5eb64-46ba-4fdb-b936-c86b28b79cf7" providerId="AD" clId="Web-{B99AF06A-9F68-E974-26D0-A42BE0989612}" dt="2026-09-17T09:11:53.502" v="1" actId="20577"/>
          <ac:spMkLst>
            <pc:docMk/>
            <pc:sldMk cId="2927617463" sldId="348"/>
            <ac:spMk id="3" creationId="{B064CCE8-73CF-B0C1-4D95-272F75974D61}"/>
          </ac:spMkLst>
        </pc:spChg>
      </pc:sldChg>
    </pc:docChg>
  </pc:docChgLst>
  <pc:docChgLst>
    <pc:chgData name="Tom Brunsdon" userId="S::tab58@bath.ac.uk::1fc5eb64-46ba-4fdb-b936-c86b28b79cf7" providerId="AD" clId="Web-{C7120A8F-CC1D-8DF2-C152-FEF977AFCC38}"/>
    <pc:docChg chg="modSld">
      <pc:chgData name="Tom Brunsdon" userId="S::tab58@bath.ac.uk::1fc5eb64-46ba-4fdb-b936-c86b28b79cf7" providerId="AD" clId="Web-{C7120A8F-CC1D-8DF2-C152-FEF977AFCC38}" dt="2026-09-21T12:27:09.738" v="4" actId="14100"/>
      <pc:docMkLst>
        <pc:docMk/>
      </pc:docMkLst>
      <pc:sldChg chg="modSp">
        <pc:chgData name="Tom Brunsdon" userId="S::tab58@bath.ac.uk::1fc5eb64-46ba-4fdb-b936-c86b28b79cf7" providerId="AD" clId="Web-{C7120A8F-CC1D-8DF2-C152-FEF977AFCC38}" dt="2026-09-21T12:27:09.738" v="4" actId="14100"/>
        <pc:sldMkLst>
          <pc:docMk/>
          <pc:sldMk cId="3468286477" sldId="349"/>
        </pc:sldMkLst>
        <pc:spChg chg="mod">
          <ac:chgData name="Tom Brunsdon" userId="S::tab58@bath.ac.uk::1fc5eb64-46ba-4fdb-b936-c86b28b79cf7" providerId="AD" clId="Web-{C7120A8F-CC1D-8DF2-C152-FEF977AFCC38}" dt="2026-09-21T12:27:09.738" v="4" actId="14100"/>
          <ac:spMkLst>
            <pc:docMk/>
            <pc:sldMk cId="3468286477" sldId="349"/>
            <ac:spMk id="8" creationId="{74F2BFA3-11DC-135E-7D51-77F565B390D6}"/>
          </ac:spMkLst>
        </pc:spChg>
      </pc:sldChg>
      <pc:sldChg chg="modSp">
        <pc:chgData name="Tom Brunsdon" userId="S::tab58@bath.ac.uk::1fc5eb64-46ba-4fdb-b936-c86b28b79cf7" providerId="AD" clId="Web-{C7120A8F-CC1D-8DF2-C152-FEF977AFCC38}" dt="2026-09-21T12:26:32.924" v="2" actId="20577"/>
        <pc:sldMkLst>
          <pc:docMk/>
          <pc:sldMk cId="2218449736" sldId="357"/>
        </pc:sldMkLst>
        <pc:spChg chg="mod">
          <ac:chgData name="Tom Brunsdon" userId="S::tab58@bath.ac.uk::1fc5eb64-46ba-4fdb-b936-c86b28b79cf7" providerId="AD" clId="Web-{C7120A8F-CC1D-8DF2-C152-FEF977AFCC38}" dt="2026-09-21T12:26:32.924" v="2" actId="20577"/>
          <ac:spMkLst>
            <pc:docMk/>
            <pc:sldMk cId="2218449736" sldId="357"/>
            <ac:spMk id="3" creationId="{D3DDCD76-DD11-7BE1-687D-F71DC339243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5FCC76-8891-46D1-A25A-5624F21834ED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73BB5A-3326-4BF5-8003-9E4CBC7F80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94739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73BB5A-3326-4BF5-8003-9E4CBC7F8081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43493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50248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bg1"/>
                </a:solidFill>
                <a:latin typeface="HelveticaNeueLT Std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450191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572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3291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572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400">
                <a:solidFill>
                  <a:schemeClr val="tx1"/>
                </a:solidFill>
              </a:defRPr>
            </a:lvl2pPr>
            <a:lvl3pPr>
              <a:defRPr sz="2000">
                <a:solidFill>
                  <a:schemeClr val="tx1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8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400">
                <a:solidFill>
                  <a:schemeClr val="tx1"/>
                </a:solidFill>
              </a:defRPr>
            </a:lvl2pPr>
            <a:lvl3pPr>
              <a:defRPr sz="2000">
                <a:solidFill>
                  <a:schemeClr val="tx1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8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47929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0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421833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9AA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572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96954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E2F578-D1FF-43B3-9E88-AB6C792E04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0421" y="1548063"/>
            <a:ext cx="8887326" cy="1084012"/>
          </a:xfrm>
        </p:spPr>
        <p:txBody>
          <a:bodyPr anchor="b">
            <a:normAutofit/>
          </a:bodyPr>
          <a:lstStyle>
            <a:lvl1pPr algn="ctr">
              <a:defRPr sz="44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FEEA7D8-B85C-47AC-BEFE-4FABCCBF23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838283"/>
            <a:ext cx="6858000" cy="1241425"/>
          </a:xfr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559822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8CB489-1C00-486A-AAF4-4F79CEB628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700"/>
            <a:ext cx="7886700" cy="2139950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BE6571-8980-43D4-B0E7-C539F50F49D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23888" y="3441700"/>
            <a:ext cx="7886700" cy="1125538"/>
          </a:xfrm>
        </p:spPr>
        <p:txBody>
          <a:bodyPr/>
          <a:lstStyle>
            <a:lvl1pPr marL="0" indent="0">
              <a:buNone/>
              <a:defRPr sz="2400" b="1">
                <a:solidFill>
                  <a:schemeClr val="bg1"/>
                </a:solidFill>
                <a:latin typeface="HelveticaNeueLT Std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TITLE STYLES</a:t>
            </a:r>
          </a:p>
        </p:txBody>
      </p:sp>
    </p:spTree>
    <p:extLst>
      <p:ext uri="{BB962C8B-B14F-4D97-AF65-F5344CB8AC3E}">
        <p14:creationId xmlns:p14="http://schemas.microsoft.com/office/powerpoint/2010/main" val="16390862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003884-5E30-4320-AD73-F3D54B468E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798" y="14287"/>
            <a:ext cx="7886700" cy="993775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E22F96-DB44-479B-9D83-4BB24739A4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995741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84780C-73B0-4CE6-B66A-238EB5BE55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850" y="14287"/>
            <a:ext cx="7886700" cy="993775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56A472-F5D5-46C2-9971-3ED283F3511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70013"/>
            <a:ext cx="3867150" cy="32623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CCCAADC-1352-41F7-807B-F8A1724FBE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370013"/>
            <a:ext cx="3867150" cy="32623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39235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D6C636-43CD-4B2B-A3AD-FB5E264D61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7964"/>
            <a:ext cx="7886700" cy="993775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3FCAC0-0CC2-4A7F-B9C5-F15C446F83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260475"/>
            <a:ext cx="3868737" cy="619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402ECD5-A977-4205-8B9F-30C3677B86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1879600"/>
            <a:ext cx="3868737" cy="27622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4D51BA0-0F71-4E44-BAE4-286FD55CB69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475"/>
            <a:ext cx="3887788" cy="619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71338BA-C421-425C-8AF7-A9AE2DF5437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9600"/>
            <a:ext cx="3887788" cy="27622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70232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AC3B5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B8F9C2-5991-4B10-8E14-42C0143483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88308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9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92007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0" r:id="rId3"/>
    <p:sldLayoutId id="2147483652" r:id="rId4"/>
    <p:sldLayoutId id="2147483653" r:id="rId5"/>
    <p:sldLayoutId id="2147483654" r:id="rId6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bg1"/>
          </a:solidFill>
          <a:latin typeface="HelveticaNeueLT Std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7676F1A-D6AE-4DE6-972C-C52CEAD3C4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164F0A-B725-4427-A213-BF9D6E16B7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039061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8" r:id="rId2"/>
    <p:sldLayoutId id="2147483657" r:id="rId3"/>
    <p:sldLayoutId id="2147483659" r:id="rId4"/>
    <p:sldLayoutId id="2147483660" r:id="rId5"/>
    <p:sldLayoutId id="2147483661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HelveticaNeueLT Std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teachinghub.bath.ac.uk/guide-category/scheduled_lecture_capture/" TargetMode="External"/><Relationship Id="rId2" Type="http://schemas.openxmlformats.org/officeDocument/2006/relationships/hyperlink" Target="https://bath.topdesk.net/tas/public/ssp/a76c1397-e9d4-4963-9ea0-f3609365a520" TargetMode="Externa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.png"/><Relationship Id="rId4" Type="http://schemas.openxmlformats.org/officeDocument/2006/relationships/hyperlink" Target="https://www.bath.ac.uk/announcements/learning-space-technology-sessions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mailto:tel@bath.ac.uk" TargetMode="Externa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teachinghub.bath.ac.uk/guide/link-or-embed-a-recording-in-moodle/" TargetMode="External"/><Relationship Id="rId2" Type="http://schemas.openxmlformats.org/officeDocument/2006/relationships/hyperlink" Target="https://moodle-archive.bath.ac.uk/" TargetMode="Externa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mailto:tel@bath.ac.uk" TargetMode="Externa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teachinghub.bath.ac.uk/guide/share_recordings_with_multiple_cohorts/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mailto:tel@bath.ac.uk" TargetMode="Externa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teachinghub.bath.ac.uk/guide/panopto-recordings-from-previous-academic-years/" TargetMode="External"/><Relationship Id="rId5" Type="http://schemas.openxmlformats.org/officeDocument/2006/relationships/hyperlink" Target="https://teachinghub.bath.ac.uk/guide-category/assignments_in_panopto/" TargetMode="External"/><Relationship Id="rId4" Type="http://schemas.openxmlformats.org/officeDocument/2006/relationships/hyperlink" Target="https://teachinghub.bath.ac.uk/guide/level1-reasonable-adjustments/" TargetMode="Externa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https://teachinghub.bath.ac.uk/guide/editing-panopto-recordings/" TargetMode="External"/><Relationship Id="rId13" Type="http://schemas.openxmlformats.org/officeDocument/2006/relationships/hyperlink" Target="https://support.microsoft.com/en-gb/office/save-a-presentation-as-a-movie-file-or-mp4-4e1ebcc1-f46b-47b6-922a-bac76c4a5691" TargetMode="External"/><Relationship Id="rId3" Type="http://schemas.openxmlformats.org/officeDocument/2006/relationships/hyperlink" Target="https://teachinghub.bath.ac.uk/guide/add-recordings-to-a-moodle-linked-folder/#move-existing-recordings-in-panopto-from-a-previous-years-moodle-linked-folder-to-a-current-moodle-linked-folder" TargetMode="External"/><Relationship Id="rId7" Type="http://schemas.openxmlformats.org/officeDocument/2006/relationships/hyperlink" Target="https://teachinghub.bath.ac.uk/guide/link-or-embed-a-recording-in-moodle/" TargetMode="External"/><Relationship Id="rId12" Type="http://schemas.openxmlformats.org/officeDocument/2006/relationships/hyperlink" Target="https://teachinghub.bath.ac.uk/guide/moodle-and-panopto/#embedding-and-or-linking-videos-in-the-moodle-content-area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teachinghub.bath.ac.uk/guide/add-recordings-to-a-moodle-linked-folder/#move-a-recording-from-my-folder-to-a-moodle-linked-folder" TargetMode="External"/><Relationship Id="rId11" Type="http://schemas.openxmlformats.org/officeDocument/2006/relationships/hyperlink" Target="https://www.bath.ac.uk/guides/getting-it-or-av-support-and-advice/" TargetMode="External"/><Relationship Id="rId5" Type="http://schemas.openxmlformats.org/officeDocument/2006/relationships/hyperlink" Target="https://teachinghub.bath.ac.uk/guide/share_recordings_with_multiple_cohorts/" TargetMode="External"/><Relationship Id="rId10" Type="http://schemas.openxmlformats.org/officeDocument/2006/relationships/hyperlink" Target="https://teachinghub.bath.ac.uk/guide-category/scheduled_lecture_capture/" TargetMode="External"/><Relationship Id="rId4" Type="http://schemas.openxmlformats.org/officeDocument/2006/relationships/hyperlink" Target="https://teachinghub.bath.ac.uk/guide/moodle-and-panopto/" TargetMode="External"/><Relationship Id="rId9" Type="http://schemas.openxmlformats.org/officeDocument/2006/relationships/hyperlink" Target="https://teachinghub.bath.ac.uk/guide/moodle-and-panopto/#hiding-or-changing-the-availability-of-the-moodle-linked-folder-and-its-recordings" TargetMode="Externa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hyperlink" Target="mailto:tel@bath.ac.uk" TargetMode="External"/><Relationship Id="rId3" Type="http://schemas.openxmlformats.org/officeDocument/2006/relationships/hyperlink" Target="https://teachinghub.bath.ac.uk/guide-category/moodle_and_panopto/" TargetMode="External"/><Relationship Id="rId7" Type="http://schemas.openxmlformats.org/officeDocument/2006/relationships/hyperlink" Target="https://teachinghub.bath.ac.uk/events/categories/clt-pdp/" TargetMode="External"/><Relationship Id="rId2" Type="http://schemas.openxmlformats.org/officeDocument/2006/relationships/hyperlink" Target="https://teachinghub.bath.ac.uk/guide-category/scheduled_lecture_capture/" TargetMode="Externa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cltbath.wpengine.com/" TargetMode="External"/><Relationship Id="rId5" Type="http://schemas.openxmlformats.org/officeDocument/2006/relationships/hyperlink" Target="https://www.bath.ac.uk/announcements/learning-space-technology-sessions/" TargetMode="External"/><Relationship Id="rId4" Type="http://schemas.openxmlformats.org/officeDocument/2006/relationships/hyperlink" Target="https://teachinghub.bath.ac.uk/guide-category/panopto_main/" TargetMode="External"/><Relationship Id="rId9" Type="http://schemas.openxmlformats.org/officeDocument/2006/relationships/hyperlink" Target="https://forms.cloud.microsoft/e/zKgcKz86S0" TargetMode="Externa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91ABCA-C7ED-4B5E-AF4E-77449E73C2E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  <a:latin typeface="HelveticaNeueLT Std" panose="020B0804020202020204" pitchFamily="34" charset="0"/>
              </a:rPr>
              <a:t>How to share recordings with students using Panopto and Moodle </a:t>
            </a:r>
            <a:endParaRPr lang="en-GB" dirty="0">
              <a:solidFill>
                <a:schemeClr val="bg1"/>
              </a:solidFill>
              <a:latin typeface="HelveticaNeueLT Std Lt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C04984A-A37A-4BC1-9747-FF649443C722}"/>
              </a:ext>
            </a:extLst>
          </p:cNvPr>
          <p:cNvSpPr txBox="1"/>
          <p:nvPr/>
        </p:nvSpPr>
        <p:spPr>
          <a:xfrm>
            <a:off x="297832" y="4077734"/>
            <a:ext cx="456913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HelveticaNeueLT Std"/>
              </a:rPr>
              <a:t>Tom Brunsdon (Learning Technologist) &amp; Nigel Goldsmith (Instructional Designer)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51F181C-32B8-7CF1-837A-AF3F2AFF69FB}"/>
              </a:ext>
            </a:extLst>
          </p:cNvPr>
          <p:cNvSpPr txBox="1"/>
          <p:nvPr/>
        </p:nvSpPr>
        <p:spPr>
          <a:xfrm>
            <a:off x="4821247" y="4077734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HelveticaNeueLT Std"/>
              </a:rPr>
              <a:t>Technology Enhanced Learning team</a:t>
            </a:r>
          </a:p>
          <a:p>
            <a:r>
              <a:rPr lang="en-US" dirty="0">
                <a:solidFill>
                  <a:schemeClr val="bg1"/>
                </a:solidFill>
                <a:latin typeface="HelveticaNeueLT Std"/>
              </a:rPr>
              <a:t>tel@bath.ac.uk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ADE6550-D488-4D7F-ADEE-F78FEEC3BA05}"/>
              </a:ext>
            </a:extLst>
          </p:cNvPr>
          <p:cNvSpPr txBox="1"/>
          <p:nvPr/>
        </p:nvSpPr>
        <p:spPr>
          <a:xfrm>
            <a:off x="4821247" y="4688690"/>
            <a:ext cx="3463006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HelveticaNeueLT Std"/>
              </a:rPr>
              <a:t>22</a:t>
            </a:r>
            <a:r>
              <a:rPr lang="en-US" baseline="30000" dirty="0">
                <a:solidFill>
                  <a:schemeClr val="bg1"/>
                </a:solidFill>
                <a:latin typeface="HelveticaNeueLT Std"/>
              </a:rPr>
              <a:t>nd</a:t>
            </a:r>
            <a:r>
              <a:rPr lang="en-US" dirty="0">
                <a:solidFill>
                  <a:schemeClr val="bg1"/>
                </a:solidFill>
                <a:latin typeface="HelveticaNeueLT Std"/>
              </a:rPr>
              <a:t> September 2026</a:t>
            </a:r>
          </a:p>
        </p:txBody>
      </p:sp>
    </p:spTree>
    <p:extLst>
      <p:ext uri="{BB962C8B-B14F-4D97-AF65-F5344CB8AC3E}">
        <p14:creationId xmlns:p14="http://schemas.microsoft.com/office/powerpoint/2010/main" val="1804388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8EC8E1-A2EE-B065-F41D-18A67934B0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Session 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693F4C-3BBD-28AB-C927-68FCDAFB13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Overview of Moodle and Panopto (15 mins)</a:t>
            </a:r>
          </a:p>
          <a:p>
            <a:r>
              <a:rPr lang="en-US" dirty="0"/>
              <a:t>Demo (15 mins)</a:t>
            </a:r>
          </a:p>
          <a:p>
            <a:r>
              <a:rPr lang="en-US" dirty="0"/>
              <a:t>Q&amp;A (optional)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F4EA6A5-46D2-6481-B9B2-C13433C92C87}"/>
              </a:ext>
            </a:extLst>
          </p:cNvPr>
          <p:cNvSpPr txBox="1"/>
          <p:nvPr/>
        </p:nvSpPr>
        <p:spPr>
          <a:xfrm>
            <a:off x="1652953" y="3369605"/>
            <a:ext cx="5838093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91440" tIns="45720" rIns="91440" bIns="45720" anchor="t">
            <a:spAutoFit/>
          </a:bodyPr>
          <a:lstStyle/>
          <a:p>
            <a:r>
              <a:rPr lang="en-US" dirty="0"/>
              <a:t>The session does </a:t>
            </a:r>
            <a:r>
              <a:rPr lang="en-US" b="1" dirty="0"/>
              <a:t>not </a:t>
            </a:r>
            <a:r>
              <a:rPr lang="en-US" dirty="0"/>
              <a:t>cover how to schedule recordings or how to use the audio-visual equipment in teaching rooms on campus.</a:t>
            </a:r>
            <a:endParaRPr lang="en-US" dirty="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54644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914F50-31BC-D0AA-F8A6-682A235717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Panopto?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9A216610-AF62-C6C2-9B30-E831009BF2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722654"/>
            <a:ext cx="4572000" cy="4420845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endParaRPr lang="en-US" dirty="0"/>
          </a:p>
          <a:p>
            <a:r>
              <a:rPr lang="en-US" dirty="0"/>
              <a:t>Panopto is the University of Bath’s video and audio platform. </a:t>
            </a:r>
          </a:p>
          <a:p>
            <a:r>
              <a:rPr lang="en-US" dirty="0"/>
              <a:t>Users can:</a:t>
            </a:r>
          </a:p>
          <a:p>
            <a:pPr lvl="1"/>
            <a:r>
              <a:rPr lang="en-US" dirty="0"/>
              <a:t>Record in teaching rooms across campus. </a:t>
            </a:r>
          </a:p>
          <a:p>
            <a:pPr lvl="1"/>
            <a:r>
              <a:rPr lang="en-US" dirty="0"/>
              <a:t>Record at home, on mobile, on PC, on tablet through Panopto. </a:t>
            </a:r>
          </a:p>
          <a:p>
            <a:pPr lvl="1"/>
            <a:r>
              <a:rPr lang="en-US" dirty="0"/>
              <a:t>Record from Zoom directly to Panopto.</a:t>
            </a:r>
          </a:p>
          <a:p>
            <a:pPr lvl="1"/>
            <a:r>
              <a:rPr lang="en-US" dirty="0"/>
              <a:t>Upload recordings to Panopto.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F5E654C-240E-DCD6-511E-7CC170D5F2FB}"/>
              </a:ext>
            </a:extLst>
          </p:cNvPr>
          <p:cNvSpPr txBox="1"/>
          <p:nvPr/>
        </p:nvSpPr>
        <p:spPr>
          <a:xfrm>
            <a:off x="4084320" y="4126051"/>
            <a:ext cx="50596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/>
              <a:t>Staff and students log in at </a:t>
            </a:r>
            <a:r>
              <a:rPr lang="en-GB" b="1" dirty="0">
                <a:solidFill>
                  <a:schemeClr val="tx2"/>
                </a:solidFill>
              </a:rPr>
              <a:t>http://go.bath.ac.uk/review</a:t>
            </a:r>
          </a:p>
          <a:p>
            <a:pPr algn="ctr"/>
            <a:r>
              <a:rPr lang="en-GB" dirty="0"/>
              <a:t>University of Bath username and password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EEBBB2F-9DA2-06B5-3608-47B6E7D4A1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115" y="1003768"/>
            <a:ext cx="3809124" cy="310060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135001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186E6B-0778-5979-C565-0721069D0D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Panopto? (2)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5CCA95C-8093-3161-9DCA-610936B297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2701" y="1109534"/>
            <a:ext cx="5015469" cy="4033966"/>
          </a:xfrm>
        </p:spPr>
        <p:txBody>
          <a:bodyPr vert="horz" lIns="91440" tIns="45720" rIns="91440" bIns="45720" rtlCol="0" anchor="t">
            <a:normAutofit fontScale="62500" lnSpcReduction="20000"/>
          </a:bodyPr>
          <a:lstStyle/>
          <a:p>
            <a:r>
              <a:rPr lang="en-US" dirty="0"/>
              <a:t>The Panopto platform is administered by the DDaT. </a:t>
            </a:r>
          </a:p>
          <a:p>
            <a:r>
              <a:rPr lang="en-US" dirty="0">
                <a:hlinkClick r:id="rId2"/>
              </a:rPr>
              <a:t>Contact the IT/AV service desk</a:t>
            </a:r>
            <a:r>
              <a:rPr lang="en-US" dirty="0"/>
              <a:t> for questions about:</a:t>
            </a:r>
          </a:p>
          <a:p>
            <a:pPr lvl="1"/>
            <a:r>
              <a:rPr lang="en-US" dirty="0"/>
              <a:t>How to schedule recordings</a:t>
            </a:r>
          </a:p>
          <a:p>
            <a:pPr lvl="1"/>
            <a:r>
              <a:rPr lang="en-US" dirty="0"/>
              <a:t>Lecture capture</a:t>
            </a:r>
          </a:p>
          <a:p>
            <a:pPr lvl="1"/>
            <a:r>
              <a:rPr lang="en-US" dirty="0"/>
              <a:t>Recording equipment in rooms </a:t>
            </a:r>
          </a:p>
          <a:p>
            <a:pPr lvl="1"/>
            <a:r>
              <a:rPr lang="en-US" dirty="0"/>
              <a:t>Technical support</a:t>
            </a:r>
          </a:p>
          <a:p>
            <a:r>
              <a:rPr lang="en-US" dirty="0" err="1"/>
              <a:t>DDaT’s</a:t>
            </a:r>
            <a:r>
              <a:rPr lang="en-US" dirty="0"/>
              <a:t> </a:t>
            </a:r>
            <a:r>
              <a:rPr lang="en-US" dirty="0">
                <a:hlinkClick r:id="rId3"/>
              </a:rPr>
              <a:t>Scheduled Lecture Recording guidance </a:t>
            </a:r>
            <a:r>
              <a:rPr lang="en-US" dirty="0"/>
              <a:t>can be found on the Teaching Hub.</a:t>
            </a:r>
          </a:p>
          <a:p>
            <a:r>
              <a:rPr lang="en-US" dirty="0" err="1"/>
              <a:t>DDaT's</a:t>
            </a:r>
            <a:r>
              <a:rPr lang="en-US" dirty="0"/>
              <a:t> Learning &amp; Events Technology team provide training on </a:t>
            </a:r>
            <a:r>
              <a:rPr lang="en-US" dirty="0">
                <a:hlinkClick r:id="rId4"/>
              </a:rPr>
              <a:t>learning space technology.</a:t>
            </a:r>
            <a:endParaRPr lang="en-US">
              <a:ea typeface="Calibri"/>
              <a:cs typeface="Calibri"/>
            </a:endParaRPr>
          </a:p>
        </p:txBody>
      </p:sp>
      <p:pic>
        <p:nvPicPr>
          <p:cNvPr id="1026" name="Picture 2" descr="Green status light on Teaching PC lectern">
            <a:extLst>
              <a:ext uri="{FF2B5EF4-FFF2-40B4-BE49-F238E27FC236}">
                <a16:creationId xmlns:a16="http://schemas.microsoft.com/office/drawing/2014/main" id="{236ABBC7-E5FC-E6C6-459B-8D3D3338F8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6824" y="1470075"/>
            <a:ext cx="3580229" cy="2722352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52730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186E6B-0778-5979-C565-0721069D0D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Panopto? (3)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5CCA95C-8093-3161-9DCA-610936B297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2700" y="1109534"/>
            <a:ext cx="4907177" cy="4033966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US" dirty="0"/>
              <a:t>The Technology Enhanced Learning (TEL) team support: </a:t>
            </a:r>
          </a:p>
          <a:p>
            <a:pPr lvl="1"/>
            <a:r>
              <a:rPr lang="en-US" dirty="0"/>
              <a:t>The link between Panopto and Moodle</a:t>
            </a:r>
          </a:p>
          <a:p>
            <a:pPr lvl="1"/>
            <a:r>
              <a:rPr lang="en-US" dirty="0"/>
              <a:t>Advice about using recordings for learning, teaching and assessment. </a:t>
            </a:r>
            <a:r>
              <a:rPr lang="en-US" dirty="0">
                <a:hlinkClick r:id="rId2"/>
              </a:rPr>
              <a:t>tel@bath.ac.uk</a:t>
            </a:r>
            <a:endParaRPr lang="en-US" dirty="0"/>
          </a:p>
        </p:txBody>
      </p:sp>
      <p:pic>
        <p:nvPicPr>
          <p:cNvPr id="7" name="Picture 6" descr="Screenshot of Panopto folder and a recording">
            <a:extLst>
              <a:ext uri="{FF2B5EF4-FFF2-40B4-BE49-F238E27FC236}">
                <a16:creationId xmlns:a16="http://schemas.microsoft.com/office/drawing/2014/main" id="{71EE7485-7DF1-D123-5F98-D272847D8A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9877" y="1781323"/>
            <a:ext cx="3866186" cy="192757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671042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85C8E3-8A59-770A-C377-D09FA3D21A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Panopto and Moodle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A589AD-4DCA-E74F-1910-D0A3297B36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How to share recordings with students</a:t>
            </a:r>
          </a:p>
        </p:txBody>
      </p:sp>
    </p:spTree>
    <p:extLst>
      <p:ext uri="{BB962C8B-B14F-4D97-AF65-F5344CB8AC3E}">
        <p14:creationId xmlns:p14="http://schemas.microsoft.com/office/powerpoint/2010/main" val="35967363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F6A17E-9B54-DF72-6DE7-132171A400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Panopto block in Moodle</a:t>
            </a:r>
          </a:p>
        </p:txBody>
      </p:sp>
      <p:pic>
        <p:nvPicPr>
          <p:cNvPr id="7" name="Picture 6" descr="Block drawer in Moodle with Panopto block at the bottom">
            <a:extLst>
              <a:ext uri="{FF2B5EF4-FFF2-40B4-BE49-F238E27FC236}">
                <a16:creationId xmlns:a16="http://schemas.microsoft.com/office/drawing/2014/main" id="{E5242561-9B09-869E-CFD5-D552D8BD44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8843" y="968567"/>
            <a:ext cx="1517336" cy="407045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64CCE8-73CF-B0C1-4D95-272F75974D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00150"/>
            <a:ext cx="6458607" cy="3774521"/>
          </a:xfrm>
        </p:spPr>
        <p:txBody>
          <a:bodyPr vert="horz" lIns="91440" tIns="45720" rIns="91440" bIns="45720" rtlCol="0" anchor="t">
            <a:normAutofit fontScale="85000" lnSpcReduction="20000"/>
          </a:bodyPr>
          <a:lstStyle/>
          <a:p>
            <a:r>
              <a:rPr lang="en-US" dirty="0"/>
              <a:t>All Moodle spaces have a Panopto block.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This corresponds to a folder in Panopto with the same name – we call it the </a:t>
            </a:r>
            <a:r>
              <a:rPr lang="en-US" dirty="0">
                <a:solidFill>
                  <a:srgbClr val="FF0000"/>
                </a:solidFill>
              </a:rPr>
              <a:t>Moodle-linked folder.</a:t>
            </a:r>
            <a:endParaRPr lang="en-US">
              <a:solidFill>
                <a:srgbClr val="FF0000"/>
              </a:solidFill>
              <a:ea typeface="Calibri"/>
              <a:cs typeface="Calibri"/>
            </a:endParaRPr>
          </a:p>
          <a:p>
            <a:r>
              <a:rPr lang="en-US" dirty="0"/>
              <a:t>Recordings should be saved/moved to the </a:t>
            </a:r>
            <a:r>
              <a:rPr lang="en-US" dirty="0">
                <a:solidFill>
                  <a:srgbClr val="FF0000"/>
                </a:solidFill>
              </a:rPr>
              <a:t>Moodle-linked folder</a:t>
            </a:r>
            <a:r>
              <a:rPr lang="en-US" dirty="0"/>
              <a:t> for the current academic year (AY2627).</a:t>
            </a:r>
          </a:p>
          <a:p>
            <a:r>
              <a:rPr lang="en-US" dirty="0"/>
              <a:t>Recordings save/moved to the </a:t>
            </a:r>
            <a:r>
              <a:rPr lang="en-US" dirty="0">
                <a:solidFill>
                  <a:srgbClr val="FF0000"/>
                </a:solidFill>
              </a:rPr>
              <a:t>Moodle-linked folder</a:t>
            </a:r>
            <a:r>
              <a:rPr lang="en-US" dirty="0"/>
              <a:t> in Panopto will appear in the Panopto block in your Moodle space.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7F1D7AE-058A-4544-79DD-7B68D3C531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448843" y="3741590"/>
            <a:ext cx="1517336" cy="1304469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7617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41B5AD-4D1E-2FEE-6E79-429D8A192D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/>
              <a:t>Why use the Moodle-linked folder in Panopto?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DDCD76-DD11-7BE1-687D-F71DC33924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779812"/>
          </a:xfrm>
        </p:spPr>
        <p:txBody>
          <a:bodyPr vert="horz" lIns="91440" tIns="45720" rIns="91440" bIns="45720" rtlCol="0" anchor="t">
            <a:normAutofit fontScale="77500" lnSpcReduction="20000"/>
          </a:bodyPr>
          <a:lstStyle/>
          <a:p>
            <a:r>
              <a:rPr lang="en-US" dirty="0"/>
              <a:t>Integration with Moodle. </a:t>
            </a:r>
          </a:p>
          <a:p>
            <a:pPr lvl="1"/>
            <a:r>
              <a:rPr lang="en-US" dirty="0"/>
              <a:t>Viewer (student) and creator (teacher) permissions are always in sync.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Moodle has a 50mb upload limit.</a:t>
            </a:r>
          </a:p>
          <a:p>
            <a:r>
              <a:rPr lang="en-US" dirty="0"/>
              <a:t>Panopto admins can troubleshoot issues.</a:t>
            </a:r>
          </a:p>
          <a:p>
            <a:pPr lvl="1"/>
            <a:r>
              <a:rPr lang="en-US" dirty="0"/>
              <a:t>Staff leaving.</a:t>
            </a:r>
          </a:p>
          <a:p>
            <a:pPr lvl="1"/>
            <a:r>
              <a:rPr lang="en-US" dirty="0"/>
              <a:t>Technical issues.</a:t>
            </a:r>
          </a:p>
          <a:p>
            <a:pPr lvl="1"/>
            <a:r>
              <a:rPr lang="en-US" dirty="0"/>
              <a:t>Students losing access to recordings.</a:t>
            </a:r>
          </a:p>
          <a:p>
            <a:r>
              <a:rPr lang="en-US" dirty="0"/>
              <a:t>Students can access recordings from previous years.</a:t>
            </a:r>
          </a:p>
          <a:p>
            <a:r>
              <a:rPr lang="en-US" dirty="0"/>
              <a:t>Integrated with Zoom – no need to upload recordings.</a:t>
            </a:r>
          </a:p>
        </p:txBody>
      </p:sp>
    </p:spTree>
    <p:extLst>
      <p:ext uri="{BB962C8B-B14F-4D97-AF65-F5344CB8AC3E}">
        <p14:creationId xmlns:p14="http://schemas.microsoft.com/office/powerpoint/2010/main" val="2218449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Title of Moodle page highlighted in screenshot">
            <a:extLst>
              <a:ext uri="{FF2B5EF4-FFF2-40B4-BE49-F238E27FC236}">
                <a16:creationId xmlns:a16="http://schemas.microsoft.com/office/drawing/2014/main" id="{3D157D1F-5A16-CED2-5D88-BCEE296D0F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722" y="2898413"/>
            <a:ext cx="3113729" cy="205373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2" name="Picture 11" descr="Screenshot of Moodle folders in Panopto">
            <a:extLst>
              <a:ext uri="{FF2B5EF4-FFF2-40B4-BE49-F238E27FC236}">
                <a16:creationId xmlns:a16="http://schemas.microsoft.com/office/drawing/2014/main" id="{1979AC92-68AB-2802-42AB-924DB0BBB0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2032" y="1094198"/>
            <a:ext cx="5264464" cy="381843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B3B8D0F-9418-4C41-8684-865A6AED90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Make recordings available to students</a:t>
            </a:r>
            <a:endParaRPr lang="en-GB" sz="3200" dirty="0"/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F710427B-0F58-4140-8108-7A3D530BE3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254" y="922731"/>
            <a:ext cx="3651879" cy="2015202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dirty="0"/>
              <a:t>All recordings for your current cohort should be put in a corresponding </a:t>
            </a:r>
            <a:r>
              <a:rPr lang="en-US" i="1" dirty="0"/>
              <a:t>Moodle-linked folder </a:t>
            </a:r>
            <a:r>
              <a:rPr lang="en-US" dirty="0"/>
              <a:t>in Panopto for the current academic year - </a:t>
            </a:r>
            <a:r>
              <a:rPr lang="en-US" i="1" dirty="0"/>
              <a:t>AY2627.</a:t>
            </a:r>
            <a:endParaRPr lang="en-GB" i="1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40FFC2E-C5EF-D21B-D2C7-8D1B88A8A5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99142" y="3253736"/>
            <a:ext cx="2402784" cy="387083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" name="Group 2" descr="Browse and Moodle-linked folder structure in Panopto highlighted. ">
            <a:extLst>
              <a:ext uri="{FF2B5EF4-FFF2-40B4-BE49-F238E27FC236}">
                <a16:creationId xmlns:a16="http://schemas.microsoft.com/office/drawing/2014/main" id="{841B9B9F-0B29-315D-C106-71EBAAD0436B}"/>
              </a:ext>
            </a:extLst>
          </p:cNvPr>
          <p:cNvGrpSpPr/>
          <p:nvPr/>
        </p:nvGrpSpPr>
        <p:grpSpPr>
          <a:xfrm>
            <a:off x="3812253" y="2693827"/>
            <a:ext cx="5188970" cy="2218802"/>
            <a:chOff x="4067703" y="4250260"/>
            <a:chExt cx="5188970" cy="2218802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726FD740-F603-86CD-AE0D-9284B9E298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4067703" y="4439110"/>
              <a:ext cx="1820749" cy="371059"/>
            </a:xfrm>
            <a:prstGeom prst="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0C5E34CB-95E5-D07E-6D28-74E6F246B6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6106235" y="4250260"/>
              <a:ext cx="1051904" cy="363968"/>
            </a:xfrm>
            <a:prstGeom prst="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7CD1103-A735-EA90-8BFF-6300170865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6308820" y="5936956"/>
              <a:ext cx="1227454" cy="266053"/>
            </a:xfrm>
            <a:prstGeom prst="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D0B61F6C-6DFF-2AD5-64A5-0A96E7407D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6386049" y="6203009"/>
              <a:ext cx="2870624" cy="266053"/>
            </a:xfrm>
            <a:prstGeom prst="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2455899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Moodle-linked folder in Panopto">
            <a:extLst>
              <a:ext uri="{FF2B5EF4-FFF2-40B4-BE49-F238E27FC236}">
                <a16:creationId xmlns:a16="http://schemas.microsoft.com/office/drawing/2014/main" id="{290D906F-6E66-340C-0166-E853111AD8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6893" y="1389368"/>
            <a:ext cx="3691817" cy="290323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77583E0-AB81-DA16-535E-8D6D06FF2A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/>
              <a:t>Different types of recordings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2472F74B-6B23-3E40-EC9C-76F075B592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218249" y="957930"/>
            <a:ext cx="2864840" cy="1344457"/>
            <a:chOff x="457200" y="1121906"/>
            <a:chExt cx="2864840" cy="1344457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A07A978F-1DFC-CA78-C227-1238F9B4EA1B}"/>
                </a:ext>
              </a:extLst>
            </p:cNvPr>
            <p:cNvSpPr txBox="1"/>
            <p:nvPr/>
          </p:nvSpPr>
          <p:spPr>
            <a:xfrm>
              <a:off x="457200" y="1121906"/>
              <a:ext cx="2286984" cy="646331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dirty="0"/>
                <a:t>Schedule a lecture recording</a:t>
              </a:r>
            </a:p>
          </p:txBody>
        </p: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5A658929-88D9-885F-B847-7C32DBECCD7E}"/>
                </a:ext>
              </a:extLst>
            </p:cNvPr>
            <p:cNvCxnSpPr/>
            <p:nvPr/>
          </p:nvCxnSpPr>
          <p:spPr>
            <a:xfrm>
              <a:off x="2744184" y="1768237"/>
              <a:ext cx="577856" cy="698126"/>
            </a:xfrm>
            <a:prstGeom prst="straightConnector1">
              <a:avLst/>
            </a:prstGeom>
            <a:ln w="76200"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ABC47D66-9BDB-9BFD-4602-2D86D91EBD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609024" y="1143145"/>
            <a:ext cx="3289442" cy="1383957"/>
            <a:chOff x="5196914" y="1143145"/>
            <a:chExt cx="3701552" cy="1528155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D5C5F3A-A6DB-F04F-E715-268B6E49EA9E}"/>
                </a:ext>
              </a:extLst>
            </p:cNvPr>
            <p:cNvSpPr txBox="1"/>
            <p:nvPr/>
          </p:nvSpPr>
          <p:spPr>
            <a:xfrm>
              <a:off x="5943599" y="1143145"/>
              <a:ext cx="2954867" cy="92333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dirty="0"/>
                <a:t>Re-use a pre-recorded video from last year’s Moodle-linked folder</a:t>
              </a:r>
            </a:p>
          </p:txBody>
        </p: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801D1114-5BD5-6811-B38F-1F3DD3D01CD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196914" y="1879600"/>
              <a:ext cx="746686" cy="791700"/>
            </a:xfrm>
            <a:prstGeom prst="straightConnector1">
              <a:avLst/>
            </a:prstGeom>
            <a:ln w="76200"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7CBC9BA0-0A0F-C907-012F-CC49A3F05E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609024" y="2840986"/>
            <a:ext cx="3336458" cy="646331"/>
            <a:chOff x="5444459" y="3026766"/>
            <a:chExt cx="3336458" cy="646331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1CEE397-CC14-5351-DEE8-103077B3AC0A}"/>
                </a:ext>
              </a:extLst>
            </p:cNvPr>
            <p:cNvSpPr txBox="1"/>
            <p:nvPr/>
          </p:nvSpPr>
          <p:spPr>
            <a:xfrm>
              <a:off x="6493933" y="3026766"/>
              <a:ext cx="2286984" cy="646331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dirty="0"/>
                <a:t>Use Zoom to record a teaching session</a:t>
              </a:r>
            </a:p>
          </p:txBody>
        </p: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F349E5A6-2CDC-AD43-3467-749599B940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444459" y="3407755"/>
              <a:ext cx="981741" cy="44648"/>
            </a:xfrm>
            <a:prstGeom prst="straightConnector1">
              <a:avLst/>
            </a:prstGeom>
            <a:ln w="76200"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5B396712-422B-E980-3270-93F0088C2B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342859" y="4235695"/>
            <a:ext cx="3268725" cy="663637"/>
            <a:chOff x="5342859" y="4235695"/>
            <a:chExt cx="3268725" cy="663637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5C42059F-595C-5171-68F5-2B9C67F90D7C}"/>
                </a:ext>
              </a:extLst>
            </p:cNvPr>
            <p:cNvSpPr txBox="1"/>
            <p:nvPr/>
          </p:nvSpPr>
          <p:spPr>
            <a:xfrm>
              <a:off x="6324600" y="4253001"/>
              <a:ext cx="2286984" cy="646331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dirty="0"/>
                <a:t>Upload a recording from outside Panopto</a:t>
              </a:r>
            </a:p>
          </p:txBody>
        </p: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F1101984-DBB5-2B36-43FE-6399B04FC54F}"/>
                </a:ext>
              </a:extLst>
            </p:cNvPr>
            <p:cNvCxnSpPr>
              <a:cxnSpLocks/>
              <a:stCxn id="12" idx="1"/>
            </p:cNvCxnSpPr>
            <p:nvPr/>
          </p:nvCxnSpPr>
          <p:spPr>
            <a:xfrm flipH="1" flipV="1">
              <a:off x="5342859" y="4235695"/>
              <a:ext cx="981741" cy="340472"/>
            </a:xfrm>
            <a:prstGeom prst="straightConnector1">
              <a:avLst/>
            </a:prstGeom>
            <a:ln w="76200"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0F0EA54D-6D27-8235-0A42-CFCBE5AE4A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246535" y="4182198"/>
            <a:ext cx="3075505" cy="923330"/>
            <a:chOff x="246535" y="4182198"/>
            <a:chExt cx="3075505" cy="923330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7431386E-5FA1-CC95-B218-582AEA7339A6}"/>
                </a:ext>
              </a:extLst>
            </p:cNvPr>
            <p:cNvSpPr txBox="1"/>
            <p:nvPr/>
          </p:nvSpPr>
          <p:spPr>
            <a:xfrm>
              <a:off x="246535" y="4182198"/>
              <a:ext cx="2286984" cy="92333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dirty="0"/>
                <a:t>Set up a folder for student video assignments</a:t>
              </a:r>
            </a:p>
          </p:txBody>
        </p: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7A7B10A8-37F6-F243-1002-0A624A8A698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501887" y="4182198"/>
              <a:ext cx="820153" cy="464224"/>
            </a:xfrm>
            <a:prstGeom prst="straightConnector1">
              <a:avLst/>
            </a:prstGeom>
            <a:ln w="76200"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B490A6DE-FF3F-7FBA-274D-61BD46D808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37918" y="2530964"/>
            <a:ext cx="2945171" cy="646331"/>
            <a:chOff x="276901" y="2783748"/>
            <a:chExt cx="3045139" cy="646331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47C6EEF2-DD33-A642-5150-C595A0C0125B}"/>
                </a:ext>
              </a:extLst>
            </p:cNvPr>
            <p:cNvSpPr txBox="1"/>
            <p:nvPr/>
          </p:nvSpPr>
          <p:spPr>
            <a:xfrm>
              <a:off x="276901" y="2783748"/>
              <a:ext cx="2286984" cy="646331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dirty="0"/>
                <a:t>Move a recording from My Folder</a:t>
              </a:r>
            </a:p>
          </p:txBody>
        </p: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97EAE91B-80F0-1959-F484-E421836CF0C0}"/>
                </a:ext>
              </a:extLst>
            </p:cNvPr>
            <p:cNvCxnSpPr>
              <a:cxnSpLocks/>
            </p:cNvCxnSpPr>
            <p:nvPr/>
          </p:nvCxnSpPr>
          <p:spPr>
            <a:xfrm>
              <a:off x="2535528" y="3114808"/>
              <a:ext cx="786512" cy="153325"/>
            </a:xfrm>
            <a:prstGeom prst="straightConnector1">
              <a:avLst/>
            </a:prstGeom>
            <a:ln w="76200"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443012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C54291-3B0B-A4F3-A2EB-AF2705FEBD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947" y="0"/>
            <a:ext cx="8951053" cy="857250"/>
          </a:xfrm>
        </p:spPr>
        <p:txBody>
          <a:bodyPr>
            <a:noAutofit/>
          </a:bodyPr>
          <a:lstStyle/>
          <a:p>
            <a:r>
              <a:rPr lang="en-US" sz="3600" dirty="0"/>
              <a:t>Link and embed recordings in Moodle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1A979E-B005-60D7-341A-B2B297832F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2947" y="1200150"/>
            <a:ext cx="4379053" cy="3943349"/>
          </a:xfrm>
        </p:spPr>
        <p:txBody>
          <a:bodyPr vert="horz" lIns="91440" tIns="45720" rIns="91440" bIns="45720" rtlCol="0" anchor="t">
            <a:normAutofit fontScale="77500" lnSpcReduction="20000"/>
          </a:bodyPr>
          <a:lstStyle/>
          <a:p>
            <a:r>
              <a:rPr lang="en-US" dirty="0"/>
              <a:t>You can link and/or embed recordings in Moodle.</a:t>
            </a:r>
            <a:endParaRPr lang="en-US" dirty="0">
              <a:ea typeface="Calibri"/>
              <a:cs typeface="Calibri"/>
            </a:endParaRPr>
          </a:p>
          <a:p>
            <a:pPr lvl="1"/>
            <a:r>
              <a:rPr lang="en-US" dirty="0"/>
              <a:t>Students can stay within Moodle.</a:t>
            </a:r>
          </a:p>
          <a:p>
            <a:pPr lvl="1"/>
            <a:r>
              <a:rPr lang="en-US" dirty="0"/>
              <a:t>Link/embed content in topics for context.</a:t>
            </a:r>
          </a:p>
          <a:p>
            <a:pPr lvl="1"/>
            <a:r>
              <a:rPr lang="en-US" dirty="0"/>
              <a:t>Embeds are now responsive.</a:t>
            </a:r>
          </a:p>
          <a:p>
            <a:pPr lvl="1"/>
            <a:r>
              <a:rPr lang="en-US" dirty="0"/>
              <a:t>Links will persist in </a:t>
            </a:r>
            <a:r>
              <a:rPr lang="en-US" dirty="0">
                <a:hlinkClick r:id="rId2"/>
              </a:rPr>
              <a:t>Moodle archive</a:t>
            </a:r>
            <a:r>
              <a:rPr lang="en-US" dirty="0"/>
              <a:t> for students to revisit.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I will demo this later.</a:t>
            </a:r>
          </a:p>
          <a:p>
            <a:r>
              <a:rPr lang="en-US" dirty="0">
                <a:hlinkClick r:id="rId3"/>
              </a:rPr>
              <a:t>Guidance on the Teaching Hub.</a:t>
            </a:r>
            <a:endParaRPr lang="en-US" dirty="0"/>
          </a:p>
        </p:txBody>
      </p:sp>
      <p:pic>
        <p:nvPicPr>
          <p:cNvPr id="5" name="Picture 4" descr="Embedded video in Moodle">
            <a:extLst>
              <a:ext uri="{FF2B5EF4-FFF2-40B4-BE49-F238E27FC236}">
                <a16:creationId xmlns:a16="http://schemas.microsoft.com/office/drawing/2014/main" id="{1034A093-EA45-4AE9-3671-561B36AE91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5981" y="927589"/>
            <a:ext cx="3970819" cy="413766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17516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My Folder highlighted in Panopto">
            <a:extLst>
              <a:ext uri="{FF2B5EF4-FFF2-40B4-BE49-F238E27FC236}">
                <a16:creationId xmlns:a16="http://schemas.microsoft.com/office/drawing/2014/main" id="{62F008E5-0AB2-4DD4-0805-93E2020D5F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4792" y="1063212"/>
            <a:ext cx="2574249" cy="357654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6B0E642-84CA-6DB5-961A-D19A3DA8A1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My Folder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77936A-307F-C17D-BF2B-93350AEE1A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3933" y="1200150"/>
            <a:ext cx="5765800" cy="3894349"/>
          </a:xfrm>
        </p:spPr>
        <p:txBody>
          <a:bodyPr>
            <a:normAutofit fontScale="77500" lnSpcReduction="20000"/>
          </a:bodyPr>
          <a:lstStyle/>
          <a:p>
            <a:r>
              <a:rPr lang="en-US" i="1" dirty="0"/>
              <a:t>My Folder </a:t>
            </a:r>
            <a:r>
              <a:rPr lang="en-US" dirty="0"/>
              <a:t>is a private area in Panopto.</a:t>
            </a:r>
          </a:p>
          <a:p>
            <a:r>
              <a:rPr lang="en-US" dirty="0"/>
              <a:t>Use it for draft recordings NOT final course recordings.</a:t>
            </a:r>
          </a:p>
          <a:p>
            <a:r>
              <a:rPr lang="en-US" dirty="0"/>
              <a:t>Move course recordings out of </a:t>
            </a:r>
            <a:r>
              <a:rPr lang="en-US" i="1" dirty="0"/>
              <a:t>My Folder</a:t>
            </a:r>
            <a:r>
              <a:rPr lang="en-US" dirty="0"/>
              <a:t> and into the </a:t>
            </a:r>
            <a:r>
              <a:rPr lang="en-US" i="1" dirty="0"/>
              <a:t>Moodle-linked folder. </a:t>
            </a:r>
          </a:p>
          <a:p>
            <a:r>
              <a:rPr lang="en-US" dirty="0"/>
              <a:t>Zoom recordings go into </a:t>
            </a:r>
            <a:r>
              <a:rPr lang="en-US" i="1" dirty="0"/>
              <a:t>My Folder </a:t>
            </a:r>
            <a:r>
              <a:rPr lang="en-US" dirty="0"/>
              <a:t>(in a sub-folder called </a:t>
            </a:r>
            <a:r>
              <a:rPr lang="en-US" i="1" dirty="0"/>
              <a:t>Meeting Recordings</a:t>
            </a:r>
            <a:r>
              <a:rPr lang="en-US" dirty="0"/>
              <a:t>).</a:t>
            </a:r>
          </a:p>
          <a:p>
            <a:r>
              <a:rPr lang="en-US" dirty="0"/>
              <a:t>Scheduled Lecture recordings can be saved in My Folder before editing and moving to the </a:t>
            </a:r>
            <a:r>
              <a:rPr lang="en-US" i="1" dirty="0"/>
              <a:t>Moodle-linked folder.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4F2BFA3-11DC-135E-7D51-77F565B390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047919" y="2434619"/>
            <a:ext cx="1923561" cy="499476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8286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Search bar in folder highlighted with AY2324 group being typed in">
            <a:extLst>
              <a:ext uri="{FF2B5EF4-FFF2-40B4-BE49-F238E27FC236}">
                <a16:creationId xmlns:a16="http://schemas.microsoft.com/office/drawing/2014/main" id="{AF68AD38-B027-F29A-05C1-4720E11B70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8195" y="1646959"/>
            <a:ext cx="3853092" cy="270920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C4E1586-2814-3C70-A917-1D083AED0E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Sharing recordings between cohorts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482020-B0D4-4612-5D98-40080A28A3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1016" y="948018"/>
            <a:ext cx="5078436" cy="4195481"/>
          </a:xfrm>
        </p:spPr>
        <p:txBody>
          <a:bodyPr vert="horz" lIns="91440" tIns="45720" rIns="91440" bIns="45720" rtlCol="0" anchor="t">
            <a:normAutofit fontScale="70000" lnSpcReduction="20000"/>
          </a:bodyPr>
          <a:lstStyle/>
          <a:p>
            <a:r>
              <a:rPr lang="en-US" dirty="0">
                <a:ea typeface="Calibri"/>
                <a:cs typeface="Calibri"/>
              </a:rPr>
              <a:t>If you need to share recordings between cohorts:</a:t>
            </a:r>
          </a:p>
          <a:p>
            <a:pPr lvl="1">
              <a:buFont typeface="Courier New"/>
              <a:buChar char="o"/>
            </a:pPr>
            <a:r>
              <a:rPr lang="en-US" dirty="0">
                <a:ea typeface="Calibri"/>
                <a:cs typeface="Calibri"/>
              </a:rPr>
              <a:t>Add recordings to one Moodle-linked folder.</a:t>
            </a:r>
          </a:p>
          <a:p>
            <a:pPr lvl="1">
              <a:buFont typeface="Courier New"/>
              <a:buChar char="o"/>
            </a:pPr>
            <a:r>
              <a:rPr lang="en-US" dirty="0">
                <a:ea typeface="Calibri"/>
                <a:cs typeface="Calibri"/>
              </a:rPr>
              <a:t>Share individual recordings, the whole folder, or a sub-folder by adding other cohort groups.</a:t>
            </a:r>
          </a:p>
          <a:p>
            <a:pPr lvl="1">
              <a:buFont typeface="Courier New"/>
              <a:buChar char="o"/>
            </a:pPr>
            <a:r>
              <a:rPr lang="en-US" dirty="0">
                <a:ea typeface="Calibri"/>
                <a:cs typeface="Calibri"/>
              </a:rPr>
              <a:t>Or copy recordings between Moodle-linked folders.</a:t>
            </a:r>
          </a:p>
          <a:p>
            <a:r>
              <a:rPr lang="en-US" dirty="0">
                <a:ea typeface="Calibri"/>
                <a:cs typeface="Calibri"/>
              </a:rPr>
              <a:t>I can demo this at the end or email </a:t>
            </a:r>
            <a:r>
              <a:rPr lang="en-US" dirty="0">
                <a:ea typeface="Calibri"/>
                <a:cs typeface="Calibri"/>
                <a:hlinkClick r:id="rId3"/>
              </a:rPr>
              <a:t>tel@bath.ac.uk</a:t>
            </a:r>
            <a:r>
              <a:rPr lang="en-US" dirty="0">
                <a:ea typeface="Calibri"/>
                <a:cs typeface="Calibri"/>
              </a:rPr>
              <a:t> to discuss.</a:t>
            </a:r>
          </a:p>
          <a:p>
            <a:r>
              <a:rPr lang="en-US" dirty="0">
                <a:ea typeface="Calibri"/>
                <a:cs typeface="Calibri"/>
              </a:rPr>
              <a:t>Guidance </a:t>
            </a:r>
            <a:r>
              <a:rPr lang="en-US" dirty="0">
                <a:hlinkClick r:id="rId4"/>
              </a:rPr>
              <a:t>Recordings for multiple Moodle spaces/Panopto folders</a:t>
            </a:r>
            <a:r>
              <a:rPr lang="en-US" dirty="0"/>
              <a:t> (multi-taught/shared units).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70EE2A6-A72F-C2BA-1DF6-13F5261904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31180" y="2829948"/>
            <a:ext cx="1923561" cy="343226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BA7C1E6-3F00-1189-727A-B9183CBBFC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31180" y="3751836"/>
            <a:ext cx="2792784" cy="443914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9868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creenshot of Reasonable Adjustments Teaching Hub page">
            <a:extLst>
              <a:ext uri="{FF2B5EF4-FFF2-40B4-BE49-F238E27FC236}">
                <a16:creationId xmlns:a16="http://schemas.microsoft.com/office/drawing/2014/main" id="{38DE9538-A3C4-22B8-84D3-28EC34CF8F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6842" y="1497600"/>
            <a:ext cx="4432154" cy="29043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28CB4F0-BFE4-3505-53FF-3BB36CA205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use cases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99CBF2-EFC9-D7B2-D81A-0A95438BD0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5004" y="1200150"/>
            <a:ext cx="4252303" cy="3811861"/>
          </a:xfrm>
        </p:spPr>
        <p:txBody>
          <a:bodyPr vert="horz" lIns="91440" tIns="45720" rIns="91440" bIns="45720" rtlCol="0" anchor="t">
            <a:normAutofit fontScale="70000" lnSpcReduction="20000"/>
          </a:bodyPr>
          <a:lstStyle/>
          <a:p>
            <a:r>
              <a:rPr lang="en-US" dirty="0"/>
              <a:t>Contact </a:t>
            </a:r>
            <a:r>
              <a:rPr lang="en-US" dirty="0">
                <a:hlinkClick r:id="rId3"/>
              </a:rPr>
              <a:t>tel@bath.ac.uk</a:t>
            </a:r>
            <a:r>
              <a:rPr lang="en-US" dirty="0"/>
              <a:t> to discuss other Panopto </a:t>
            </a:r>
            <a:r>
              <a:rPr lang="en-US"/>
              <a:t>recordings queries</a:t>
            </a:r>
            <a:endParaRPr lang="en-US" dirty="0"/>
          </a:p>
          <a:p>
            <a:pPr lvl="1"/>
            <a:r>
              <a:rPr lang="en-US" dirty="0">
                <a:ea typeface="Calibri"/>
                <a:cs typeface="Calibri"/>
                <a:hlinkClick r:id="rId4"/>
              </a:rPr>
              <a:t>Reasonable adjustments guidance.</a:t>
            </a:r>
          </a:p>
          <a:p>
            <a:pPr lvl="1"/>
            <a:r>
              <a:rPr lang="en-US" dirty="0"/>
              <a:t>Restricting access to groups of students.</a:t>
            </a:r>
            <a:endParaRPr lang="en-US" dirty="0">
              <a:ea typeface="Calibri"/>
              <a:cs typeface="Calibri"/>
            </a:endParaRPr>
          </a:p>
          <a:p>
            <a:pPr lvl="1"/>
            <a:r>
              <a:rPr lang="en-US" dirty="0">
                <a:hlinkClick r:id="rId5"/>
              </a:rPr>
              <a:t>Recorded presentations and video assignments.</a:t>
            </a:r>
            <a:endParaRPr lang="en-US" dirty="0"/>
          </a:p>
          <a:p>
            <a:pPr lvl="1"/>
            <a:r>
              <a:rPr lang="en-US" dirty="0">
                <a:hlinkClick r:id="rId6"/>
              </a:rPr>
              <a:t>Re-using recordings from previous years </a:t>
            </a:r>
            <a:r>
              <a:rPr lang="en-US" dirty="0"/>
              <a:t>when previous cohorts still need access.</a:t>
            </a:r>
          </a:p>
          <a:p>
            <a:pPr marL="457200" lvl="1" indent="0">
              <a:buNone/>
            </a:pPr>
            <a:endParaRPr lang="en-US" dirty="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62065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34A514-AAB8-4464-B8D1-CD14045A80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10 most common queries</a:t>
            </a:r>
            <a:endParaRPr lang="en-GB" dirty="0"/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1FD4518F-41A9-45AC-AD2B-6DF4CF6054C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1054335"/>
              </p:ext>
            </p:extLst>
          </p:nvPr>
        </p:nvGraphicFramePr>
        <p:xfrm>
          <a:off x="135925" y="894533"/>
          <a:ext cx="8872150" cy="4191968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4436075">
                  <a:extLst>
                    <a:ext uri="{9D8B030D-6E8A-4147-A177-3AD203B41FA5}">
                      <a16:colId xmlns:a16="http://schemas.microsoft.com/office/drawing/2014/main" val="571667866"/>
                    </a:ext>
                  </a:extLst>
                </a:gridCol>
                <a:gridCol w="4436075">
                  <a:extLst>
                    <a:ext uri="{9D8B030D-6E8A-4147-A177-3AD203B41FA5}">
                      <a16:colId xmlns:a16="http://schemas.microsoft.com/office/drawing/2014/main" val="2225011879"/>
                    </a:ext>
                  </a:extLst>
                </a:gridCol>
              </a:tblGrid>
              <a:tr h="292870">
                <a:tc>
                  <a:txBody>
                    <a:bodyPr/>
                    <a:lstStyle/>
                    <a:p>
                      <a:r>
                        <a:rPr lang="en-US" sz="1200" dirty="0"/>
                        <a:t>Query</a:t>
                      </a:r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Likely solution</a:t>
                      </a:r>
                      <a:endParaRPr lang="en-GB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6631747"/>
                  </a:ext>
                </a:extLst>
              </a:tr>
              <a:tr h="439305">
                <a:tc>
                  <a:txBody>
                    <a:bodyPr/>
                    <a:lstStyle/>
                    <a:p>
                      <a:r>
                        <a:rPr lang="en-US" sz="1100" dirty="0"/>
                        <a:t>Staff/Students don’t have access to the recordings</a:t>
                      </a:r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The user isn’t enrolled on this year’s Moodle page.</a:t>
                      </a:r>
                    </a:p>
                    <a:p>
                      <a:r>
                        <a:rPr lang="en-US" sz="1100" dirty="0"/>
                        <a:t>The recordings are in last year’s Moodle-linked folder (AY2526) and need to be </a:t>
                      </a:r>
                      <a:r>
                        <a:rPr lang="en-US" sz="1100" dirty="0">
                          <a:hlinkClick r:id="rId3"/>
                        </a:rPr>
                        <a:t>moved to this year’s folder </a:t>
                      </a:r>
                      <a:r>
                        <a:rPr lang="en-US" sz="1100" dirty="0"/>
                        <a:t>(AY2627)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3274856"/>
                  </a:ext>
                </a:extLst>
              </a:tr>
              <a:tr h="439305">
                <a:tc>
                  <a:txBody>
                    <a:bodyPr/>
                    <a:lstStyle/>
                    <a:p>
                      <a:r>
                        <a:rPr lang="en-US" sz="1100" dirty="0"/>
                        <a:t>Why is the Moodle-linked folder empty? Where have all of the recordings gone?</a:t>
                      </a:r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Each year a new, empty Moodle-linked folder is created for the new academic year. </a:t>
                      </a:r>
                      <a:r>
                        <a:rPr lang="en-US" sz="1100" dirty="0">
                          <a:hlinkClick r:id="rId4"/>
                        </a:rPr>
                        <a:t>Moodle and Panopto – an overview.</a:t>
                      </a:r>
                      <a:endParaRPr lang="en-GB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8289750"/>
                  </a:ext>
                </a:extLst>
              </a:tr>
              <a:tr h="388548">
                <a:tc>
                  <a:txBody>
                    <a:bodyPr/>
                    <a:lstStyle/>
                    <a:p>
                      <a:r>
                        <a:rPr lang="en-US" sz="1100" dirty="0"/>
                        <a:t>How do I share a recording with multiple cohorts?</a:t>
                      </a:r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Create a sub-folder in a Moodle-linked folder and share it or copy a recording. </a:t>
                      </a:r>
                      <a:r>
                        <a:rPr lang="en-US" sz="1100" dirty="0">
                          <a:hlinkClick r:id="rId5"/>
                        </a:rPr>
                        <a:t>Guidance.</a:t>
                      </a:r>
                      <a:endParaRPr lang="en-GB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9389383"/>
                  </a:ext>
                </a:extLst>
              </a:tr>
              <a:tr h="439305">
                <a:tc>
                  <a:txBody>
                    <a:bodyPr/>
                    <a:lstStyle/>
                    <a:p>
                      <a:r>
                        <a:rPr lang="en-US" sz="1100" dirty="0"/>
                        <a:t>I’ve put the recording in My Folder, how do I share it with students on Moodle page?</a:t>
                      </a:r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hlinkClick r:id="rId6"/>
                        </a:rPr>
                        <a:t>Move it to Moodle-linked folder</a:t>
                      </a:r>
                      <a:r>
                        <a:rPr lang="en-US" sz="1100" dirty="0"/>
                        <a:t> Then </a:t>
                      </a:r>
                      <a:r>
                        <a:rPr lang="en-US" sz="1100" dirty="0">
                          <a:hlinkClick r:id="rId7"/>
                        </a:rPr>
                        <a:t>embed/link in Moodle.</a:t>
                      </a:r>
                      <a:endParaRPr lang="en-GB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6709680"/>
                  </a:ext>
                </a:extLst>
              </a:tr>
              <a:tr h="263583">
                <a:tc>
                  <a:txBody>
                    <a:bodyPr/>
                    <a:lstStyle/>
                    <a:p>
                      <a:r>
                        <a:rPr lang="en-US" sz="1100" dirty="0"/>
                        <a:t>Embedded video isn’t working for students</a:t>
                      </a:r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The recordings are in last year’s Moodle-linked folder (AY2526) – </a:t>
                      </a:r>
                      <a:r>
                        <a:rPr lang="en-US" sz="1100" dirty="0">
                          <a:hlinkClick r:id="rId3"/>
                        </a:rPr>
                        <a:t>move them to AY2627</a:t>
                      </a:r>
                      <a:endParaRPr lang="en-GB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4342808"/>
                  </a:ext>
                </a:extLst>
              </a:tr>
              <a:tr h="263583">
                <a:tc>
                  <a:txBody>
                    <a:bodyPr/>
                    <a:lstStyle/>
                    <a:p>
                      <a:r>
                        <a:rPr lang="en-US" sz="1100" dirty="0"/>
                        <a:t>How do I edit recordings?</a:t>
                      </a:r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hlinkClick r:id="rId8"/>
                        </a:rPr>
                        <a:t>How to edit recordings guidance</a:t>
                      </a:r>
                      <a:endParaRPr lang="en-GB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8254358"/>
                  </a:ext>
                </a:extLst>
              </a:tr>
              <a:tr h="263583">
                <a:tc>
                  <a:txBody>
                    <a:bodyPr/>
                    <a:lstStyle/>
                    <a:p>
                      <a:r>
                        <a:rPr lang="en-US" sz="1100" dirty="0"/>
                        <a:t>There are recordings I don’t want students to see </a:t>
                      </a:r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hlinkClick r:id="rId9"/>
                        </a:rPr>
                        <a:t>Restrict the availability</a:t>
                      </a:r>
                      <a:endParaRPr lang="en-GB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790256"/>
                  </a:ext>
                </a:extLst>
              </a:tr>
              <a:tr h="355219">
                <a:tc>
                  <a:txBody>
                    <a:bodyPr/>
                    <a:lstStyle/>
                    <a:p>
                      <a:r>
                        <a:rPr lang="en-US" sz="1100" dirty="0"/>
                        <a:t>Questions about Scheduled Lecture recordings</a:t>
                      </a:r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hlinkClick r:id="rId10"/>
                        </a:rPr>
                        <a:t>Guidance is on the Teaching Hub</a:t>
                      </a:r>
                      <a:r>
                        <a:rPr lang="en-US" sz="1100" dirty="0"/>
                        <a:t>, or contact the </a:t>
                      </a:r>
                      <a:r>
                        <a:rPr lang="en-US" sz="1100" dirty="0">
                          <a:hlinkClick r:id="rId11"/>
                        </a:rPr>
                        <a:t>IT/AV Service Desk.</a:t>
                      </a:r>
                      <a:endParaRPr lang="en-GB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5922025"/>
                  </a:ext>
                </a:extLst>
              </a:tr>
              <a:tr h="263583">
                <a:tc>
                  <a:txBody>
                    <a:bodyPr/>
                    <a:lstStyle/>
                    <a:p>
                      <a:r>
                        <a:rPr lang="en-US" sz="1100" dirty="0"/>
                        <a:t>How do I put a recording on the Moodle page?</a:t>
                      </a:r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hlinkClick r:id="rId3"/>
                        </a:rPr>
                        <a:t>Move it to this year’s Moodle-linked folder.</a:t>
                      </a:r>
                      <a:r>
                        <a:rPr lang="en-US" sz="1100" dirty="0"/>
                        <a:t> Then </a:t>
                      </a:r>
                      <a:r>
                        <a:rPr lang="en-US" sz="1100" dirty="0">
                          <a:hlinkClick r:id="rId12"/>
                        </a:rPr>
                        <a:t>link or embed the recording.</a:t>
                      </a:r>
                      <a:endParaRPr lang="en-GB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1188071"/>
                  </a:ext>
                </a:extLst>
              </a:tr>
              <a:tr h="263583">
                <a:tc>
                  <a:txBody>
                    <a:bodyPr/>
                    <a:lstStyle/>
                    <a:p>
                      <a:r>
                        <a:rPr lang="en-US" sz="1100" dirty="0"/>
                        <a:t>I’ve recorded a narrated PowerPoint but it’s too large for Moodle</a:t>
                      </a:r>
                      <a:endParaRPr lang="en-GB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hlinkClick r:id="rId13"/>
                        </a:rPr>
                        <a:t>Export to a video file </a:t>
                      </a:r>
                      <a:r>
                        <a:rPr lang="en-US" sz="1100" dirty="0"/>
                        <a:t>and upload it to this year’s Moodle-linked folder.</a:t>
                      </a:r>
                      <a:endParaRPr lang="en-GB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47488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52869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9D0C20-BA5A-4ADF-AED4-0D4FB9F7EE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4593"/>
            <a:ext cx="8229600" cy="857250"/>
          </a:xfrm>
        </p:spPr>
        <p:txBody>
          <a:bodyPr>
            <a:normAutofit fontScale="90000"/>
          </a:bodyPr>
          <a:lstStyle/>
          <a:p>
            <a:r>
              <a:rPr lang="en-US" dirty="0"/>
              <a:t>Support resources and feedback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3336A3-636B-40E6-964A-BF0C2CEF77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4220" y="1055469"/>
            <a:ext cx="4145501" cy="4088949"/>
          </a:xfrm>
        </p:spPr>
        <p:txBody>
          <a:bodyPr vert="horz" lIns="91440" tIns="45720" rIns="91440" bIns="45720" rtlCol="0" anchor="t">
            <a:normAutofit fontScale="92500"/>
          </a:bodyPr>
          <a:lstStyle/>
          <a:p>
            <a:r>
              <a:rPr lang="en-US" sz="2400" dirty="0">
                <a:ea typeface="Calibri"/>
                <a:cs typeface="Calibri"/>
                <a:hlinkClick r:id="rId2"/>
              </a:rPr>
              <a:t>Scheduled Lecture Recordings guidance</a:t>
            </a:r>
            <a:endParaRPr lang="en-US" sz="2400" dirty="0">
              <a:ea typeface="Calibri"/>
              <a:cs typeface="Calibri"/>
            </a:endParaRPr>
          </a:p>
          <a:p>
            <a:r>
              <a:rPr lang="en-US" sz="2400" dirty="0">
                <a:ea typeface="Calibri"/>
                <a:cs typeface="Calibri"/>
                <a:hlinkClick r:id="rId3"/>
              </a:rPr>
              <a:t>Moodle-linked folder guidance</a:t>
            </a:r>
            <a:endParaRPr lang="en-US" sz="2400" dirty="0">
              <a:ea typeface="Calibri"/>
              <a:cs typeface="Calibri"/>
            </a:endParaRPr>
          </a:p>
          <a:p>
            <a:r>
              <a:rPr lang="en-US" sz="2400" dirty="0">
                <a:ea typeface="Calibri"/>
                <a:cs typeface="Calibri"/>
                <a:hlinkClick r:id="rId4"/>
              </a:rPr>
              <a:t>All Panopto guidance</a:t>
            </a:r>
            <a:endParaRPr lang="en-US" sz="2400" dirty="0">
              <a:ea typeface="Calibri"/>
              <a:cs typeface="Calibri"/>
            </a:endParaRPr>
          </a:p>
          <a:p>
            <a:r>
              <a:rPr lang="en-US" sz="2400" dirty="0">
                <a:ea typeface="Calibri"/>
                <a:cs typeface="Calibri"/>
              </a:rPr>
              <a:t>Training - </a:t>
            </a:r>
            <a:r>
              <a:rPr lang="en-US" sz="2400" dirty="0">
                <a:hlinkClick r:id="rId5"/>
              </a:rPr>
              <a:t>how to effectively use equipment in teaching spaces.</a:t>
            </a:r>
            <a:endParaRPr lang="en-US" sz="2400" dirty="0">
              <a:ea typeface="Calibri"/>
              <a:cs typeface="Calibri"/>
            </a:endParaRPr>
          </a:p>
          <a:p>
            <a:r>
              <a:rPr lang="en-US" sz="2400" dirty="0">
                <a:ea typeface="Calibri"/>
                <a:cs typeface="Calibri"/>
              </a:rPr>
              <a:t>General information/support</a:t>
            </a:r>
            <a:endParaRPr lang="en-US" sz="2400" dirty="0"/>
          </a:p>
          <a:p>
            <a:pPr lvl="1">
              <a:buFont typeface="Courier New"/>
              <a:buChar char="o"/>
            </a:pPr>
            <a:r>
              <a:rPr lang="en-US" sz="2000" dirty="0">
                <a:hlinkClick r:id="rId6"/>
              </a:rPr>
              <a:t>CLT Hub</a:t>
            </a:r>
            <a:endParaRPr lang="en-US" dirty="0">
              <a:ea typeface="Calibri"/>
              <a:cs typeface="Calibri"/>
            </a:endParaRPr>
          </a:p>
          <a:p>
            <a:pPr lvl="1">
              <a:buFont typeface="Courier New"/>
              <a:buChar char="o"/>
            </a:pPr>
            <a:r>
              <a:rPr lang="en-US" sz="2000" dirty="0">
                <a:ea typeface="Calibri"/>
                <a:cs typeface="Calibri"/>
                <a:hlinkClick r:id="rId7"/>
              </a:rPr>
              <a:t>Further TEL-Bytes webinars</a:t>
            </a:r>
          </a:p>
          <a:p>
            <a:pPr lvl="1">
              <a:buFont typeface="Courier New"/>
              <a:buChar char="o"/>
            </a:pPr>
            <a:r>
              <a:rPr lang="en-US" sz="2000" dirty="0">
                <a:ea typeface="Calibri"/>
                <a:cs typeface="Calibri"/>
              </a:rPr>
              <a:t>Email </a:t>
            </a:r>
            <a:r>
              <a:rPr lang="en-US" sz="2000" dirty="0">
                <a:ea typeface="Calibri"/>
                <a:cs typeface="Calibri"/>
                <a:hlinkClick r:id="rId8"/>
              </a:rPr>
              <a:t>tel@bath.ac.uk</a:t>
            </a:r>
            <a:r>
              <a:rPr lang="en-US" sz="2000" dirty="0">
                <a:ea typeface="Calibri"/>
                <a:cs typeface="Calibri"/>
              </a:rPr>
              <a:t> 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DE53415-72C3-9DD5-9004-20DADF44EB5A}"/>
              </a:ext>
            </a:extLst>
          </p:cNvPr>
          <p:cNvSpPr txBox="1"/>
          <p:nvPr/>
        </p:nvSpPr>
        <p:spPr>
          <a:xfrm>
            <a:off x="5871411" y="2562947"/>
            <a:ext cx="2289437" cy="461665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2400" dirty="0">
                <a:hlinkClick r:id="rId9"/>
              </a:rPr>
              <a:t>Feedback form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12993032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6C28B1-26D5-1294-3AD2-B883BF6A6A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8CFFC2-A614-0209-C8E5-FE22E3CE84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Any questions before I demo Moodle-linked folders and Panopto?</a:t>
            </a:r>
          </a:p>
          <a:p>
            <a:r>
              <a:rPr lang="en-US" dirty="0"/>
              <a:t>Demo</a:t>
            </a:r>
          </a:p>
          <a:p>
            <a:r>
              <a:rPr lang="en-US" dirty="0"/>
              <a:t>Further questions (</a:t>
            </a:r>
            <a:r>
              <a:rPr lang="en-US"/>
              <a:t>or leave!)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09344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PVERSION" val="8"/>
  <p:tag name="TPOS" val="2"/>
  <p:tag name="TPLASTSAVEVERSION" val="6.2 PC"/>
  <p:tag name="TPLASTSAVEPRODUCT" val="TurningPoint web for PowerPoint"/>
  <p:tag name="TPFULLVERSION" val="2.2.2.5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CLT PPT Template v2.pptx" id="{92A6535F-29FC-497A-8F0E-978A983F778D}" vid="{9F0139B0-94A5-42AF-B815-F26973B6EA6B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LT PPT Template v2.pptx" id="{92A6535F-29FC-497A-8F0E-978A983F778D}" vid="{8549C546-BF89-4B8B-8297-4B9109435AF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BBECC8CCA2FA241BA3FC652519C22DE" ma:contentTypeVersion="12" ma:contentTypeDescription="Create a new document." ma:contentTypeScope="" ma:versionID="a6a1b95d1400c791120e58e0ce4f997e">
  <xsd:schema xmlns:xsd="http://www.w3.org/2001/XMLSchema" xmlns:xs="http://www.w3.org/2001/XMLSchema" xmlns:p="http://schemas.microsoft.com/office/2006/metadata/properties" xmlns:ns2="7d577558-d07d-4839-a673-2c8c6ebd42e2" xmlns:ns3="f0985fd3-967d-4011-bed1-ebfc61f56551" targetNamespace="http://schemas.microsoft.com/office/2006/metadata/properties" ma:root="true" ma:fieldsID="dc70ee33f4790a5ebe1c7544e89f9f24" ns2:_="" ns3:_="">
    <xsd:import namespace="7d577558-d07d-4839-a673-2c8c6ebd42e2"/>
    <xsd:import namespace="f0985fd3-967d-4011-bed1-ebfc61f5655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d577558-d07d-4839-a673-2c8c6ebd42e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985fd3-967d-4011-bed1-ebfc61f56551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EC67E95-36EA-4CEF-AB60-E03A9FF921E0}">
  <ds:schemaRefs>
    <ds:schemaRef ds:uri="http://schemas.microsoft.com/office/2006/documentManagement/types"/>
    <ds:schemaRef ds:uri="http://purl.org/dc/dcmitype/"/>
    <ds:schemaRef ds:uri="http://purl.org/dc/elements/1.1/"/>
    <ds:schemaRef ds:uri="http://www.w3.org/XML/1998/namespace"/>
    <ds:schemaRef ds:uri="7d577558-d07d-4839-a673-2c8c6ebd42e2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f0985fd3-967d-4011-bed1-ebfc61f56551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236F50A7-2C17-43F9-98C3-21466BE6F88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9DE9933-6D12-46AA-A67D-E50F9E46FA5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d577558-d07d-4839-a673-2c8c6ebd42e2"/>
    <ds:schemaRef ds:uri="f0985fd3-967d-4011-bed1-ebfc61f5655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377e3d22-4ea1-422d-b0ad-8fcc89406b9e}" enabled="0" method="" siteId="{377e3d22-4ea1-422d-b0ad-8fcc89406b9e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CLT PPT Template v2</Template>
  <TotalTime>1470</TotalTime>
  <Words>1059</Words>
  <Application>Microsoft Office PowerPoint</Application>
  <PresentationFormat>On-screen Show (16:9)</PresentationFormat>
  <Paragraphs>125</Paragraphs>
  <Slides>17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17</vt:i4>
      </vt:variant>
    </vt:vector>
  </HeadingPairs>
  <TitlesOfParts>
    <vt:vector size="19" baseType="lpstr">
      <vt:lpstr>Office Theme</vt:lpstr>
      <vt:lpstr>Custom Design</vt:lpstr>
      <vt:lpstr>How to share recordings with students using Panopto and Moodle </vt:lpstr>
      <vt:lpstr>Session outline</vt:lpstr>
      <vt:lpstr>What is Panopto?</vt:lpstr>
      <vt:lpstr>What is Panopto? (2)</vt:lpstr>
      <vt:lpstr>What is Panopto? (3)</vt:lpstr>
      <vt:lpstr>Panopto and Moodle</vt:lpstr>
      <vt:lpstr>Panopto block in Moodle</vt:lpstr>
      <vt:lpstr>Why use the Moodle-linked folder in Panopto?</vt:lpstr>
      <vt:lpstr>Make recordings available to students</vt:lpstr>
      <vt:lpstr>Different types of recordings</vt:lpstr>
      <vt:lpstr>Link and embed recordings in Moodle</vt:lpstr>
      <vt:lpstr>My Folder</vt:lpstr>
      <vt:lpstr>Sharing recordings between cohorts</vt:lpstr>
      <vt:lpstr>Other use cases</vt:lpstr>
      <vt:lpstr>10 most common queries</vt:lpstr>
      <vt:lpstr>Support resources and feedback</vt:lpstr>
      <vt:lpstr>Demo</vt:lpstr>
    </vt:vector>
  </TitlesOfParts>
  <Manager/>
  <Company>University of Bath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Re:View (Panopto) Essentials</dc:title>
  <dc:subject/>
  <dc:creator>Tom Brunsdon</dc:creator>
  <cp:keywords/>
  <dc:description/>
  <cp:lastModifiedBy>Tom Brunsdon</cp:lastModifiedBy>
  <cp:revision>83</cp:revision>
  <dcterms:created xsi:type="dcterms:W3CDTF">2021-12-06T15:36:11Z</dcterms:created>
  <dcterms:modified xsi:type="dcterms:W3CDTF">2026-09-21T12:27:18Z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0x0101007BBECC8CCA2FA241BA3FC652519C22DE</vt:lpwstr>
  </property>
</Properties>
</file>