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handoutMasterIdLst>
    <p:handoutMasterId r:id="rId21"/>
  </p:handoutMasterIdLst>
  <p:sldIdLst>
    <p:sldId id="335" r:id="rId5"/>
    <p:sldId id="332" r:id="rId6"/>
    <p:sldId id="278" r:id="rId7"/>
    <p:sldId id="277" r:id="rId8"/>
    <p:sldId id="281" r:id="rId9"/>
    <p:sldId id="283" r:id="rId10"/>
    <p:sldId id="308" r:id="rId11"/>
    <p:sldId id="292" r:id="rId12"/>
    <p:sldId id="323" r:id="rId13"/>
    <p:sldId id="275" r:id="rId14"/>
    <p:sldId id="351" r:id="rId15"/>
    <p:sldId id="276" r:id="rId16"/>
    <p:sldId id="352" r:id="rId17"/>
    <p:sldId id="353" r:id="rId18"/>
    <p:sldId id="271" r:id="rId1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Applegate" initials="RA" lastIdx="1" clrIdx="0">
    <p:extLst>
      <p:ext uri="{19B8F6BF-5375-455C-9EA6-DF929625EA0E}">
        <p15:presenceInfo xmlns:p15="http://schemas.microsoft.com/office/powerpoint/2012/main" userId="S::rw273@bath.ac.uk::cf090625-734e-4a47-a39f-abba3eff651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AB"/>
    <a:srgbClr val="4ECABF"/>
    <a:srgbClr val="85BDB8"/>
    <a:srgbClr val="92CEC8"/>
    <a:srgbClr val="396164"/>
    <a:srgbClr val="253737"/>
    <a:srgbClr val="AE5191"/>
    <a:srgbClr val="1A3F82"/>
    <a:srgbClr val="717236"/>
    <a:srgbClr val="7898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8" d="100"/>
          <a:sy n="158" d="100"/>
        </p:scale>
        <p:origin x="264" y="138"/>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ivia Soutter" userId="87a69a52-0e77-44f8-a1a6-b5c45164a4d4" providerId="ADAL" clId="{30866152-9597-4B2B-8418-CFCEC42B2BDA}"/>
    <pc:docChg chg="undo custSel modSld">
      <pc:chgData name="Olivia Soutter" userId="87a69a52-0e77-44f8-a1a6-b5c45164a4d4" providerId="ADAL" clId="{30866152-9597-4B2B-8418-CFCEC42B2BDA}" dt="2026-09-03T10:00:11.033" v="1037" actId="403"/>
      <pc:docMkLst>
        <pc:docMk/>
      </pc:docMkLst>
      <pc:sldChg chg="modSp">
        <pc:chgData name="Olivia Soutter" userId="87a69a52-0e77-44f8-a1a6-b5c45164a4d4" providerId="ADAL" clId="{30866152-9597-4B2B-8418-CFCEC42B2BDA}" dt="2026-08-28T09:07:49.819" v="174" actId="962"/>
        <pc:sldMkLst>
          <pc:docMk/>
          <pc:sldMk cId="2691842574" sldId="278"/>
        </pc:sldMkLst>
        <pc:picChg chg="mod">
          <ac:chgData name="Olivia Soutter" userId="87a69a52-0e77-44f8-a1a6-b5c45164a4d4" providerId="ADAL" clId="{30866152-9597-4B2B-8418-CFCEC42B2BDA}" dt="2026-08-28T09:07:49.819" v="174" actId="962"/>
          <ac:picMkLst>
            <pc:docMk/>
            <pc:sldMk cId="2691842574" sldId="278"/>
            <ac:picMk id="1026" creationId="{D764A47F-FBC9-8F33-B5F2-304869D83AC9}"/>
          </ac:picMkLst>
        </pc:picChg>
      </pc:sldChg>
      <pc:sldChg chg="modSp mod">
        <pc:chgData name="Olivia Soutter" userId="87a69a52-0e77-44f8-a1a6-b5c45164a4d4" providerId="ADAL" clId="{30866152-9597-4B2B-8418-CFCEC42B2BDA}" dt="2026-08-28T09:07:24.567" v="173" actId="962"/>
        <pc:sldMkLst>
          <pc:docMk/>
          <pc:sldMk cId="3086630888" sldId="323"/>
        </pc:sldMkLst>
        <pc:picChg chg="mod">
          <ac:chgData name="Olivia Soutter" userId="87a69a52-0e77-44f8-a1a6-b5c45164a4d4" providerId="ADAL" clId="{30866152-9597-4B2B-8418-CFCEC42B2BDA}" dt="2026-08-28T09:07:24.567" v="173" actId="962"/>
          <ac:picMkLst>
            <pc:docMk/>
            <pc:sldMk cId="3086630888" sldId="323"/>
            <ac:picMk id="9" creationId="{666DF0F6-EE00-A41E-3387-ADD40B9FFE3B}"/>
          </ac:picMkLst>
        </pc:picChg>
      </pc:sldChg>
      <pc:sldChg chg="modSp mod">
        <pc:chgData name="Olivia Soutter" userId="87a69a52-0e77-44f8-a1a6-b5c45164a4d4" providerId="ADAL" clId="{30866152-9597-4B2B-8418-CFCEC42B2BDA}" dt="2026-08-28T09:07:56.251" v="175" actId="962"/>
        <pc:sldMkLst>
          <pc:docMk/>
          <pc:sldMk cId="583793065" sldId="332"/>
        </pc:sldMkLst>
        <pc:picChg chg="mod">
          <ac:chgData name="Olivia Soutter" userId="87a69a52-0e77-44f8-a1a6-b5c45164a4d4" providerId="ADAL" clId="{30866152-9597-4B2B-8418-CFCEC42B2BDA}" dt="2026-08-28T09:07:56.251" v="175" actId="962"/>
          <ac:picMkLst>
            <pc:docMk/>
            <pc:sldMk cId="583793065" sldId="332"/>
            <ac:picMk id="16" creationId="{25E45CE0-FAA8-8935-9F8A-FAA4BDE8A6B5}"/>
          </ac:picMkLst>
        </pc:picChg>
      </pc:sldChg>
      <pc:sldChg chg="addSp delSp modSp mod">
        <pc:chgData name="Olivia Soutter" userId="87a69a52-0e77-44f8-a1a6-b5c45164a4d4" providerId="ADAL" clId="{30866152-9597-4B2B-8418-CFCEC42B2BDA}" dt="2026-09-03T10:00:11.033" v="1037" actId="403"/>
        <pc:sldMkLst>
          <pc:docMk/>
          <pc:sldMk cId="1736384661" sldId="335"/>
        </pc:sldMkLst>
        <pc:spChg chg="mod">
          <ac:chgData name="Olivia Soutter" userId="87a69a52-0e77-44f8-a1a6-b5c45164a4d4" providerId="ADAL" clId="{30866152-9597-4B2B-8418-CFCEC42B2BDA}" dt="2026-08-28T09:19:53.983" v="1035" actId="1038"/>
          <ac:spMkLst>
            <pc:docMk/>
            <pc:sldMk cId="1736384661" sldId="335"/>
            <ac:spMk id="3" creationId="{00000000-0000-0000-0000-000000000000}"/>
          </ac:spMkLst>
        </pc:spChg>
        <pc:spChg chg="add mod">
          <ac:chgData name="Olivia Soutter" userId="87a69a52-0e77-44f8-a1a6-b5c45164a4d4" providerId="ADAL" clId="{30866152-9597-4B2B-8418-CFCEC42B2BDA}" dt="2026-08-28T09:03:55.607" v="138" actId="20577"/>
          <ac:spMkLst>
            <pc:docMk/>
            <pc:sldMk cId="1736384661" sldId="335"/>
            <ac:spMk id="5" creationId="{1A2BEC93-D616-A89E-ED42-CC9132234907}"/>
          </ac:spMkLst>
        </pc:spChg>
        <pc:spChg chg="add mod">
          <ac:chgData name="Olivia Soutter" userId="87a69a52-0e77-44f8-a1a6-b5c45164a4d4" providerId="ADAL" clId="{30866152-9597-4B2B-8418-CFCEC42B2BDA}" dt="2026-09-03T10:00:11.033" v="1037" actId="403"/>
          <ac:spMkLst>
            <pc:docMk/>
            <pc:sldMk cId="1736384661" sldId="335"/>
            <ac:spMk id="19" creationId="{D8C7B410-5F90-CD49-2313-C85839A0E759}"/>
          </ac:spMkLst>
        </pc:spChg>
        <pc:picChg chg="add mod modCrop">
          <ac:chgData name="Olivia Soutter" userId="87a69a52-0e77-44f8-a1a6-b5c45164a4d4" providerId="ADAL" clId="{30866152-9597-4B2B-8418-CFCEC42B2BDA}" dt="2026-08-28T09:05:43.754" v="163" actId="1038"/>
          <ac:picMkLst>
            <pc:docMk/>
            <pc:sldMk cId="1736384661" sldId="335"/>
            <ac:picMk id="18" creationId="{57755700-8456-D171-4F7C-94D31B55227A}"/>
          </ac:picMkLst>
        </pc:picChg>
      </pc:sldChg>
      <pc:sldChg chg="modSp mod">
        <pc:chgData name="Olivia Soutter" userId="87a69a52-0e77-44f8-a1a6-b5c45164a4d4" providerId="ADAL" clId="{30866152-9597-4B2B-8418-CFCEC42B2BDA}" dt="2026-08-28T09:17:24.535" v="788" actId="5793"/>
        <pc:sldMkLst>
          <pc:docMk/>
          <pc:sldMk cId="222884659" sldId="351"/>
        </pc:sldMkLst>
        <pc:spChg chg="mod">
          <ac:chgData name="Olivia Soutter" userId="87a69a52-0e77-44f8-a1a6-b5c45164a4d4" providerId="ADAL" clId="{30866152-9597-4B2B-8418-CFCEC42B2BDA}" dt="2026-08-28T09:17:24.535" v="788" actId="5793"/>
          <ac:spMkLst>
            <pc:docMk/>
            <pc:sldMk cId="222884659" sldId="351"/>
            <ac:spMk id="3" creationId="{A11B73DC-4B36-B841-445C-B8BB65AD8300}"/>
          </ac:spMkLst>
        </pc:spChg>
      </pc:sldChg>
      <pc:sldChg chg="modSp mod">
        <pc:chgData name="Olivia Soutter" userId="87a69a52-0e77-44f8-a1a6-b5c45164a4d4" providerId="ADAL" clId="{30866152-9597-4B2B-8418-CFCEC42B2BDA}" dt="2026-08-28T09:08:16.493" v="176" actId="962"/>
        <pc:sldMkLst>
          <pc:docMk/>
          <pc:sldMk cId="3428061693" sldId="352"/>
        </pc:sldMkLst>
        <pc:picChg chg="mod">
          <ac:chgData name="Olivia Soutter" userId="87a69a52-0e77-44f8-a1a6-b5c45164a4d4" providerId="ADAL" clId="{30866152-9597-4B2B-8418-CFCEC42B2BDA}" dt="2026-08-28T09:08:16.493" v="176" actId="962"/>
          <ac:picMkLst>
            <pc:docMk/>
            <pc:sldMk cId="3428061693" sldId="352"/>
            <ac:picMk id="5" creationId="{0F3016A1-4EF0-1784-245B-ABFA61E49BE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3E8BE0-F004-48BE-B04E-334484C684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3E23F29-856E-400D-BA63-711992B9D99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65BDA1-7739-4FD3-A086-790704970CD9}" type="datetimeFigureOut">
              <a:rPr lang="en-GB" smtClean="0"/>
              <a:t>03/09/2026</a:t>
            </a:fld>
            <a:endParaRPr lang="en-GB"/>
          </a:p>
        </p:txBody>
      </p:sp>
      <p:sp>
        <p:nvSpPr>
          <p:cNvPr id="4" name="Footer Placeholder 3">
            <a:extLst>
              <a:ext uri="{FF2B5EF4-FFF2-40B4-BE49-F238E27FC236}">
                <a16:creationId xmlns:a16="http://schemas.microsoft.com/office/drawing/2014/main" id="{FAD2EB4D-0E79-4394-8399-28F057864CE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251F1FA-8299-41BA-B485-6ED69ABA9E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A77B6D-0444-42A1-93E5-E33935FBCE36}" type="slidenum">
              <a:rPr lang="en-GB" smtClean="0"/>
              <a:t>‹#›</a:t>
            </a:fld>
            <a:endParaRPr lang="en-GB"/>
          </a:p>
        </p:txBody>
      </p:sp>
    </p:spTree>
    <p:extLst>
      <p:ext uri="{BB962C8B-B14F-4D97-AF65-F5344CB8AC3E}">
        <p14:creationId xmlns:p14="http://schemas.microsoft.com/office/powerpoint/2010/main" val="2218492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36064B-60A5-4AD4-A77A-DE67BE076E10}" type="datetimeFigureOut">
              <a:rPr lang="en-GB" smtClean="0"/>
              <a:t>03/09/2026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1F6395-DA42-4BE1-8552-BA64C3DEA202}" type="slidenum">
              <a:rPr lang="en-GB" smtClean="0"/>
              <a:t>‹#›</a:t>
            </a:fld>
            <a:endParaRPr lang="en-GB"/>
          </a:p>
        </p:txBody>
      </p:sp>
    </p:spTree>
    <p:extLst>
      <p:ext uri="{BB962C8B-B14F-4D97-AF65-F5344CB8AC3E}">
        <p14:creationId xmlns:p14="http://schemas.microsoft.com/office/powerpoint/2010/main" val="4263343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1</a:t>
            </a:fld>
            <a:endParaRPr lang="en-GB"/>
          </a:p>
        </p:txBody>
      </p:sp>
    </p:spTree>
    <p:extLst>
      <p:ext uri="{BB962C8B-B14F-4D97-AF65-F5344CB8AC3E}">
        <p14:creationId xmlns:p14="http://schemas.microsoft.com/office/powerpoint/2010/main" val="992301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2</a:t>
            </a:fld>
            <a:endParaRPr lang="en-GB"/>
          </a:p>
        </p:txBody>
      </p:sp>
    </p:spTree>
    <p:extLst>
      <p:ext uri="{BB962C8B-B14F-4D97-AF65-F5344CB8AC3E}">
        <p14:creationId xmlns:p14="http://schemas.microsoft.com/office/powerpoint/2010/main" val="2735432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E64BDF-4129-44D7-A46B-506E78BC6DB2}" type="slidenum">
              <a:rPr lang="en-GB" smtClean="0"/>
              <a:t>3</a:t>
            </a:fld>
            <a:endParaRPr lang="en-GB"/>
          </a:p>
        </p:txBody>
      </p:sp>
    </p:spTree>
    <p:extLst>
      <p:ext uri="{BB962C8B-B14F-4D97-AF65-F5344CB8AC3E}">
        <p14:creationId xmlns:p14="http://schemas.microsoft.com/office/powerpoint/2010/main" val="2644503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GB" dirty="0">
              <a:cs typeface="Calibri"/>
            </a:endParaRPr>
          </a:p>
        </p:txBody>
      </p:sp>
      <p:sp>
        <p:nvSpPr>
          <p:cNvPr id="4" name="Slide Number Placeholder 3"/>
          <p:cNvSpPr>
            <a:spLocks noGrp="1"/>
          </p:cNvSpPr>
          <p:nvPr>
            <p:ph type="sldNum" sz="quarter" idx="10"/>
          </p:nvPr>
        </p:nvSpPr>
        <p:spPr/>
        <p:txBody>
          <a:bodyPr/>
          <a:lstStyle/>
          <a:p>
            <a:fld id="{03E64BDF-4129-44D7-A46B-506E78BC6DB2}" type="slidenum">
              <a:rPr lang="en-GB" smtClean="0"/>
              <a:t>4</a:t>
            </a:fld>
            <a:endParaRPr lang="en-GB"/>
          </a:p>
        </p:txBody>
      </p:sp>
    </p:spTree>
    <p:extLst>
      <p:ext uri="{BB962C8B-B14F-4D97-AF65-F5344CB8AC3E}">
        <p14:creationId xmlns:p14="http://schemas.microsoft.com/office/powerpoint/2010/main" val="3197102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p:txBody>
      </p:sp>
      <p:sp>
        <p:nvSpPr>
          <p:cNvPr id="4" name="Slide Number Placeholder 3"/>
          <p:cNvSpPr>
            <a:spLocks noGrp="1"/>
          </p:cNvSpPr>
          <p:nvPr>
            <p:ph type="sldNum" sz="quarter" idx="10"/>
          </p:nvPr>
        </p:nvSpPr>
        <p:spPr/>
        <p:txBody>
          <a:bodyPr/>
          <a:lstStyle/>
          <a:p>
            <a:fld id="{03E64BDF-4129-44D7-A46B-506E78BC6DB2}" type="slidenum">
              <a:rPr lang="en-GB" smtClean="0"/>
              <a:t>5</a:t>
            </a:fld>
            <a:endParaRPr lang="en-GB"/>
          </a:p>
        </p:txBody>
      </p:sp>
    </p:spTree>
    <p:extLst>
      <p:ext uri="{BB962C8B-B14F-4D97-AF65-F5344CB8AC3E}">
        <p14:creationId xmlns:p14="http://schemas.microsoft.com/office/powerpoint/2010/main" val="930380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p:txBody>
      </p:sp>
      <p:sp>
        <p:nvSpPr>
          <p:cNvPr id="4" name="Slide Number Placeholder 3"/>
          <p:cNvSpPr>
            <a:spLocks noGrp="1"/>
          </p:cNvSpPr>
          <p:nvPr>
            <p:ph type="sldNum" sz="quarter" idx="10"/>
          </p:nvPr>
        </p:nvSpPr>
        <p:spPr/>
        <p:txBody>
          <a:bodyPr/>
          <a:lstStyle/>
          <a:p>
            <a:fld id="{03E64BDF-4129-44D7-A46B-506E78BC6DB2}" type="slidenum">
              <a:rPr lang="en-GB" smtClean="0"/>
              <a:t>6</a:t>
            </a:fld>
            <a:endParaRPr lang="en-GB"/>
          </a:p>
        </p:txBody>
      </p:sp>
    </p:spTree>
    <p:extLst>
      <p:ext uri="{BB962C8B-B14F-4D97-AF65-F5344CB8AC3E}">
        <p14:creationId xmlns:p14="http://schemas.microsoft.com/office/powerpoint/2010/main" val="373885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Tx/>
              <a:buNone/>
            </a:pPr>
            <a:endParaRPr lang="en-GB" baseline="0" dirty="0"/>
          </a:p>
        </p:txBody>
      </p:sp>
      <p:sp>
        <p:nvSpPr>
          <p:cNvPr id="4" name="Slide Number Placeholder 3"/>
          <p:cNvSpPr>
            <a:spLocks noGrp="1"/>
          </p:cNvSpPr>
          <p:nvPr>
            <p:ph type="sldNum" sz="quarter" idx="10"/>
          </p:nvPr>
        </p:nvSpPr>
        <p:spPr/>
        <p:txBody>
          <a:bodyPr/>
          <a:lstStyle/>
          <a:p>
            <a:fld id="{03E64BDF-4129-44D7-A46B-506E78BC6DB2}" type="slidenum">
              <a:rPr lang="en-GB" smtClean="0"/>
              <a:t>7</a:t>
            </a:fld>
            <a:endParaRPr lang="en-GB"/>
          </a:p>
        </p:txBody>
      </p:sp>
    </p:spTree>
    <p:extLst>
      <p:ext uri="{BB962C8B-B14F-4D97-AF65-F5344CB8AC3E}">
        <p14:creationId xmlns:p14="http://schemas.microsoft.com/office/powerpoint/2010/main" val="591975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03E64BDF-4129-44D7-A46B-506E78BC6DB2}" type="slidenum">
              <a:rPr lang="en-GB" smtClean="0"/>
              <a:t>8</a:t>
            </a:fld>
            <a:endParaRPr lang="en-GB"/>
          </a:p>
        </p:txBody>
      </p:sp>
    </p:spTree>
    <p:extLst>
      <p:ext uri="{BB962C8B-B14F-4D97-AF65-F5344CB8AC3E}">
        <p14:creationId xmlns:p14="http://schemas.microsoft.com/office/powerpoint/2010/main" val="1311657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9</a:t>
            </a:fld>
            <a:endParaRPr lang="en-GB"/>
          </a:p>
        </p:txBody>
      </p:sp>
    </p:spTree>
    <p:extLst>
      <p:ext uri="{BB962C8B-B14F-4D97-AF65-F5344CB8AC3E}">
        <p14:creationId xmlns:p14="http://schemas.microsoft.com/office/powerpoint/2010/main" val="142922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10"/>
          </p:nvPr>
        </p:nvSpPr>
        <p:spPr/>
        <p:txBody>
          <a:bodyPr/>
          <a:lstStyle/>
          <a:p>
            <a:fld id="{03E64BDF-4129-44D7-A46B-506E78BC6DB2}" type="slidenum">
              <a:rPr lang="en-GB" smtClean="0"/>
              <a:t>10</a:t>
            </a:fld>
            <a:endParaRPr lang="en-GB"/>
          </a:p>
        </p:txBody>
      </p:sp>
    </p:spTree>
    <p:extLst>
      <p:ext uri="{BB962C8B-B14F-4D97-AF65-F5344CB8AC3E}">
        <p14:creationId xmlns:p14="http://schemas.microsoft.com/office/powerpoint/2010/main" val="3680240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11</a:t>
            </a:fld>
            <a:endParaRPr lang="en-GB"/>
          </a:p>
        </p:txBody>
      </p:sp>
    </p:spTree>
    <p:extLst>
      <p:ext uri="{BB962C8B-B14F-4D97-AF65-F5344CB8AC3E}">
        <p14:creationId xmlns:p14="http://schemas.microsoft.com/office/powerpoint/2010/main" val="3580520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E64BDF-4129-44D7-A46B-506E78BC6DB2}" type="slidenum">
              <a:rPr lang="en-GB" smtClean="0"/>
              <a:t>12</a:t>
            </a:fld>
            <a:endParaRPr lang="en-GB"/>
          </a:p>
        </p:txBody>
      </p:sp>
    </p:spTree>
    <p:extLst>
      <p:ext uri="{BB962C8B-B14F-4D97-AF65-F5344CB8AC3E}">
        <p14:creationId xmlns:p14="http://schemas.microsoft.com/office/powerpoint/2010/main" val="32981929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01174"/>
            <a:ext cx="7772400" cy="1102519"/>
          </a:xfrm>
        </p:spPr>
        <p:txBody>
          <a:bodyPr/>
          <a:lstStyle>
            <a:lvl1pPr>
              <a:defRPr b="0" i="0">
                <a:solidFill>
                  <a:srgbClr val="FFFFFF"/>
                </a:solidFill>
                <a:latin typeface="HelveticaNeueLT Std"/>
                <a:cs typeface="HelveticaNeueLT Std"/>
              </a:defRPr>
            </a:lvl1pPr>
          </a:lstStyle>
          <a:p>
            <a:r>
              <a:rPr lang="en-US"/>
              <a:t>Click to edit Master title style</a:t>
            </a:r>
          </a:p>
        </p:txBody>
      </p:sp>
      <p:sp>
        <p:nvSpPr>
          <p:cNvPr id="3" name="Subtitle 2"/>
          <p:cNvSpPr>
            <a:spLocks noGrp="1"/>
          </p:cNvSpPr>
          <p:nvPr>
            <p:ph type="subTitle" idx="1"/>
          </p:nvPr>
        </p:nvSpPr>
        <p:spPr>
          <a:xfrm>
            <a:off x="1371600" y="2644263"/>
            <a:ext cx="6400800" cy="1314450"/>
          </a:xfrm>
        </p:spPr>
        <p:txBody>
          <a:bodyPr/>
          <a:lstStyle>
            <a:lvl1pPr marL="0" indent="0" algn="ctr">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FFFFFF"/>
                </a:solidFill>
              </a:defRPr>
            </a:lvl1pPr>
          </a:lstStyle>
          <a:p>
            <a:fld id="{EE8B2183-1E06-4045-BF6E-2CD4337A3F9C}" type="datetimeFigureOut">
              <a:rPr lang="en-US" smtClean="0"/>
              <a:pPr/>
              <a:t>9/3/2026</a:t>
            </a:fld>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84E0FCD-117B-FD4B-A08D-F9AA7E2568DF}" type="slidenum">
              <a:rPr lang="en-US" smtClean="0"/>
              <a:pPr/>
              <a:t>‹#›</a:t>
            </a:fld>
            <a:endParaRPr lang="en-US"/>
          </a:p>
        </p:txBody>
      </p:sp>
    </p:spTree>
    <p:extLst>
      <p:ext uri="{BB962C8B-B14F-4D97-AF65-F5344CB8AC3E}">
        <p14:creationId xmlns:p14="http://schemas.microsoft.com/office/powerpoint/2010/main" val="64502484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Teal)">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28644" y="17527"/>
            <a:ext cx="6458155" cy="857250"/>
          </a:xfrm>
        </p:spPr>
        <p:txBody>
          <a:bodyPr>
            <a:normAutofit/>
          </a:bodyPr>
          <a:lstStyle>
            <a:lvl1pPr>
              <a:defRPr sz="3600">
                <a:solidFill>
                  <a:srgbClr val="FFFFFF"/>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8B2183-1E06-4045-BF6E-2CD4337A3F9C}" type="datetimeFigureOut">
              <a:rPr lang="en-US" smtClean="0"/>
              <a:t>9/3/2026</a:t>
            </a:fld>
            <a:endParaRPr lang="en-US"/>
          </a:p>
        </p:txBody>
      </p:sp>
      <p:sp>
        <p:nvSpPr>
          <p:cNvPr id="6" name="Slide Number Placeholder 5"/>
          <p:cNvSpPr>
            <a:spLocks noGrp="1"/>
          </p:cNvSpPr>
          <p:nvPr>
            <p:ph type="sldNum" sz="quarter" idx="12"/>
          </p:nvPr>
        </p:nvSpPr>
        <p:spPr/>
        <p:txBody>
          <a:bodyPr/>
          <a:lstStyle/>
          <a:p>
            <a:fld id="{B84E0FCD-117B-FD4B-A08D-F9AA7E2568DF}" type="slidenum">
              <a:rPr lang="en-US" smtClean="0"/>
              <a:t>‹#›</a:t>
            </a:fld>
            <a:endParaRPr lang="en-US"/>
          </a:p>
        </p:txBody>
      </p:sp>
    </p:spTree>
    <p:extLst>
      <p:ext uri="{BB962C8B-B14F-4D97-AF65-F5344CB8AC3E}">
        <p14:creationId xmlns:p14="http://schemas.microsoft.com/office/powerpoint/2010/main" val="26832915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Raspberr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28644" y="17527"/>
            <a:ext cx="6458155" cy="857250"/>
          </a:xfrm>
        </p:spPr>
        <p:txBody>
          <a:bodyPr>
            <a:normAutofit/>
          </a:bodyPr>
          <a:lstStyle>
            <a:lvl1pPr>
              <a:defRPr sz="3600">
                <a:solidFill>
                  <a:srgbClr val="FFFFFF"/>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8B2183-1E06-4045-BF6E-2CD4337A3F9C}" type="datetimeFigureOut">
              <a:rPr lang="en-US" smtClean="0"/>
              <a:t>9/3/2026</a:t>
            </a:fld>
            <a:endParaRPr lang="en-US"/>
          </a:p>
        </p:txBody>
      </p:sp>
      <p:sp>
        <p:nvSpPr>
          <p:cNvPr id="6" name="Slide Number Placeholder 5"/>
          <p:cNvSpPr>
            <a:spLocks noGrp="1"/>
          </p:cNvSpPr>
          <p:nvPr>
            <p:ph type="sldNum" sz="quarter" idx="12"/>
          </p:nvPr>
        </p:nvSpPr>
        <p:spPr/>
        <p:txBody>
          <a:bodyPr/>
          <a:lstStyle/>
          <a:p>
            <a:fld id="{B84E0FCD-117B-FD4B-A08D-F9AA7E2568DF}" type="slidenum">
              <a:rPr lang="en-US" smtClean="0"/>
              <a:t>‹#›</a:t>
            </a:fld>
            <a:endParaRPr lang="en-US"/>
          </a:p>
        </p:txBody>
      </p:sp>
    </p:spTree>
    <p:extLst>
      <p:ext uri="{BB962C8B-B14F-4D97-AF65-F5344CB8AC3E}">
        <p14:creationId xmlns:p14="http://schemas.microsoft.com/office/powerpoint/2010/main" val="147202898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Raspberr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28644" y="17527"/>
            <a:ext cx="6458155" cy="857250"/>
          </a:xfrm>
        </p:spPr>
        <p:txBody>
          <a:bodyPr>
            <a:normAutofit/>
          </a:bodyPr>
          <a:lstStyle>
            <a:lvl1pPr>
              <a:defRPr sz="3600">
                <a:solidFill>
                  <a:srgbClr val="FFFFFF"/>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8B2183-1E06-4045-BF6E-2CD4337A3F9C}" type="datetimeFigureOut">
              <a:rPr lang="en-US" smtClean="0"/>
              <a:t>9/3/2026</a:t>
            </a:fld>
            <a:endParaRPr lang="en-US"/>
          </a:p>
        </p:txBody>
      </p:sp>
      <p:sp>
        <p:nvSpPr>
          <p:cNvPr id="6" name="Slide Number Placeholder 5"/>
          <p:cNvSpPr>
            <a:spLocks noGrp="1"/>
          </p:cNvSpPr>
          <p:nvPr>
            <p:ph type="sldNum" sz="quarter" idx="12"/>
          </p:nvPr>
        </p:nvSpPr>
        <p:spPr/>
        <p:txBody>
          <a:bodyPr/>
          <a:lstStyle/>
          <a:p>
            <a:fld id="{B84E0FCD-117B-FD4B-A08D-F9AA7E2568DF}" type="slidenum">
              <a:rPr lang="en-US" smtClean="0"/>
              <a:t>‹#›</a:t>
            </a:fld>
            <a:endParaRPr lang="en-US"/>
          </a:p>
        </p:txBody>
      </p:sp>
    </p:spTree>
    <p:extLst>
      <p:ext uri="{BB962C8B-B14F-4D97-AF65-F5344CB8AC3E}">
        <p14:creationId xmlns:p14="http://schemas.microsoft.com/office/powerpoint/2010/main" val="198856767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mp; Dual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8B2183-1E06-4045-BF6E-2CD4337A3F9C}" type="datetimeFigureOut">
              <a:rPr lang="en-US" smtClean="0"/>
              <a:t>9/3/2026</a:t>
            </a:fld>
            <a:endParaRPr lang="en-US"/>
          </a:p>
        </p:txBody>
      </p:sp>
      <p:sp>
        <p:nvSpPr>
          <p:cNvPr id="7" name="Slide Number Placeholder 6"/>
          <p:cNvSpPr>
            <a:spLocks noGrp="1"/>
          </p:cNvSpPr>
          <p:nvPr>
            <p:ph type="sldNum" sz="quarter" idx="12"/>
          </p:nvPr>
        </p:nvSpPr>
        <p:spPr/>
        <p:txBody>
          <a:bodyPr/>
          <a:lstStyle/>
          <a:p>
            <a:fld id="{B84E0FCD-117B-FD4B-A08D-F9AA7E2568DF}" type="slidenum">
              <a:rPr lang="en-US" smtClean="0"/>
              <a:t>‹#›</a:t>
            </a:fld>
            <a:endParaRPr lang="en-US"/>
          </a:p>
        </p:txBody>
      </p:sp>
      <p:sp>
        <p:nvSpPr>
          <p:cNvPr id="8" name="Title 1"/>
          <p:cNvSpPr>
            <a:spLocks noGrp="1"/>
          </p:cNvSpPr>
          <p:nvPr>
            <p:ph type="title"/>
          </p:nvPr>
        </p:nvSpPr>
        <p:spPr>
          <a:xfrm>
            <a:off x="2228644" y="17527"/>
            <a:ext cx="6458155" cy="857250"/>
          </a:xfrm>
        </p:spPr>
        <p:txBody>
          <a:bodyPr>
            <a:normAutofit/>
          </a:bodyPr>
          <a:lstStyle>
            <a:lvl1pPr>
              <a:defRPr sz="3600">
                <a:solidFill>
                  <a:srgbClr val="FFFFFF"/>
                </a:solidFill>
              </a:defRPr>
            </a:lvl1pPr>
          </a:lstStyle>
          <a:p>
            <a:r>
              <a:rPr lang="en-US"/>
              <a:t>Click to edit Master title style</a:t>
            </a:r>
          </a:p>
        </p:txBody>
      </p:sp>
    </p:spTree>
    <p:extLst>
      <p:ext uri="{BB962C8B-B14F-4D97-AF65-F5344CB8AC3E}">
        <p14:creationId xmlns:p14="http://schemas.microsoft.com/office/powerpoint/2010/main" val="311792316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mp; Dual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8B2183-1E06-4045-BF6E-2CD4337A3F9C}" type="datetimeFigureOut">
              <a:rPr lang="en-US" smtClean="0"/>
              <a:t>9/3/2026</a:t>
            </a:fld>
            <a:endParaRPr lang="en-US"/>
          </a:p>
        </p:txBody>
      </p:sp>
      <p:sp>
        <p:nvSpPr>
          <p:cNvPr id="7" name="Slide Number Placeholder 6"/>
          <p:cNvSpPr>
            <a:spLocks noGrp="1"/>
          </p:cNvSpPr>
          <p:nvPr>
            <p:ph type="sldNum" sz="quarter" idx="12"/>
          </p:nvPr>
        </p:nvSpPr>
        <p:spPr/>
        <p:txBody>
          <a:bodyPr/>
          <a:lstStyle/>
          <a:p>
            <a:fld id="{B84E0FCD-117B-FD4B-A08D-F9AA7E2568DF}" type="slidenum">
              <a:rPr lang="en-US" smtClean="0"/>
              <a:t>‹#›</a:t>
            </a:fld>
            <a:endParaRPr lang="en-US"/>
          </a:p>
        </p:txBody>
      </p:sp>
      <p:sp>
        <p:nvSpPr>
          <p:cNvPr id="8" name="Title 1"/>
          <p:cNvSpPr>
            <a:spLocks noGrp="1"/>
          </p:cNvSpPr>
          <p:nvPr>
            <p:ph type="title"/>
          </p:nvPr>
        </p:nvSpPr>
        <p:spPr>
          <a:xfrm>
            <a:off x="2228644" y="17527"/>
            <a:ext cx="6458155" cy="857250"/>
          </a:xfrm>
        </p:spPr>
        <p:txBody>
          <a:bodyPr>
            <a:normAutofit/>
          </a:bodyPr>
          <a:lstStyle>
            <a:lvl1pPr>
              <a:defRPr sz="3600">
                <a:solidFill>
                  <a:srgbClr val="000000"/>
                </a:solidFill>
              </a:defRPr>
            </a:lvl1pPr>
          </a:lstStyle>
          <a:p>
            <a:r>
              <a:rPr lang="en-US"/>
              <a:t>Click to edit Master title style</a:t>
            </a:r>
          </a:p>
        </p:txBody>
      </p:sp>
    </p:spTree>
    <p:extLst>
      <p:ext uri="{BB962C8B-B14F-4D97-AF65-F5344CB8AC3E}">
        <p14:creationId xmlns:p14="http://schemas.microsoft.com/office/powerpoint/2010/main" val="15984847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E8B2183-1E06-4045-BF6E-2CD4337A3F9C}" type="datetimeFigureOut">
              <a:rPr lang="en-US" smtClean="0"/>
              <a:t>9/3/2026</a:t>
            </a:fld>
            <a:endParaRPr lang="en-US"/>
          </a:p>
        </p:txBody>
      </p:sp>
      <p:sp>
        <p:nvSpPr>
          <p:cNvPr id="5" name="Slide Number Placeholder 4"/>
          <p:cNvSpPr>
            <a:spLocks noGrp="1"/>
          </p:cNvSpPr>
          <p:nvPr>
            <p:ph type="sldNum" sz="quarter" idx="12"/>
          </p:nvPr>
        </p:nvSpPr>
        <p:spPr/>
        <p:txBody>
          <a:bodyPr/>
          <a:lstStyle/>
          <a:p>
            <a:fld id="{B84E0FCD-117B-FD4B-A08D-F9AA7E2568DF}" type="slidenum">
              <a:rPr lang="en-US" smtClean="0"/>
              <a:t>‹#›</a:t>
            </a:fld>
            <a:endParaRPr lang="en-US"/>
          </a:p>
        </p:txBody>
      </p:sp>
      <p:sp>
        <p:nvSpPr>
          <p:cNvPr id="7" name="Title 1"/>
          <p:cNvSpPr txBox="1">
            <a:spLocks/>
          </p:cNvSpPr>
          <p:nvPr userDrawn="1"/>
        </p:nvSpPr>
        <p:spPr>
          <a:xfrm>
            <a:off x="2228644" y="17527"/>
            <a:ext cx="6458155" cy="85725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600" kern="1200">
                <a:solidFill>
                  <a:srgbClr val="FFFFFF"/>
                </a:solidFill>
                <a:latin typeface="Helvetica Neue LT Std 55 Roman"/>
                <a:ea typeface="+mj-ea"/>
                <a:cs typeface="+mj-cs"/>
              </a:defRPr>
            </a:lvl1pPr>
          </a:lstStyle>
          <a:p>
            <a:r>
              <a:rPr lang="en-GB"/>
              <a:t>Click to edit Master title style</a:t>
            </a:r>
            <a:endParaRPr lang="en-US"/>
          </a:p>
        </p:txBody>
      </p:sp>
      <p:sp>
        <p:nvSpPr>
          <p:cNvPr id="6" name="Text Placeholder 2"/>
          <p:cNvSpPr>
            <a:spLocks noGrp="1"/>
          </p:cNvSpPr>
          <p:nvPr>
            <p:ph type="body" idx="1"/>
          </p:nvPr>
        </p:nvSpPr>
        <p:spPr>
          <a:xfrm>
            <a:off x="457200" y="1151335"/>
            <a:ext cx="4040188" cy="78234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p:cNvSpPr>
            <a:spLocks noGrp="1"/>
          </p:cNvSpPr>
          <p:nvPr>
            <p:ph sz="half" idx="2"/>
          </p:nvPr>
        </p:nvSpPr>
        <p:spPr>
          <a:xfrm>
            <a:off x="457200" y="1933676"/>
            <a:ext cx="4040188" cy="266094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p:cNvSpPr>
            <a:spLocks noGrp="1"/>
          </p:cNvSpPr>
          <p:nvPr>
            <p:ph type="body" sz="quarter" idx="3"/>
          </p:nvPr>
        </p:nvSpPr>
        <p:spPr>
          <a:xfrm>
            <a:off x="4645026" y="1151335"/>
            <a:ext cx="4041775" cy="78234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4"/>
          </p:nvPr>
        </p:nvSpPr>
        <p:spPr>
          <a:xfrm>
            <a:off x="4645026" y="1933676"/>
            <a:ext cx="4041775" cy="266094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379154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034789"/>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1909648"/>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8B2183-1E06-4045-BF6E-2CD4337A3F9C}" type="datetimeFigureOut">
              <a:rPr lang="en-US" smtClean="0"/>
              <a:t>9/3/2026</a:t>
            </a:fld>
            <a:endParaRPr lang="en-US"/>
          </a:p>
        </p:txBody>
      </p:sp>
      <p:sp>
        <p:nvSpPr>
          <p:cNvPr id="6" name="Slide Number Placeholder 5"/>
          <p:cNvSpPr>
            <a:spLocks noGrp="1"/>
          </p:cNvSpPr>
          <p:nvPr>
            <p:ph type="sldNum" sz="quarter" idx="12"/>
          </p:nvPr>
        </p:nvSpPr>
        <p:spPr/>
        <p:txBody>
          <a:bodyPr/>
          <a:lstStyle/>
          <a:p>
            <a:fld id="{B84E0FCD-117B-FD4B-A08D-F9AA7E2568DF}" type="slidenum">
              <a:rPr lang="en-US" smtClean="0"/>
              <a:t>‹#›</a:t>
            </a:fld>
            <a:endParaRPr lang="en-US"/>
          </a:p>
        </p:txBody>
      </p:sp>
      <p:pic>
        <p:nvPicPr>
          <p:cNvPr id="5" name="Picture 4" descr="CLT-1080-7.0-Trans.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84501919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2830"/>
            <a:ext cx="5111750" cy="42053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7"/>
            <a:ext cx="3008313" cy="333180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8B2183-1E06-4045-BF6E-2CD4337A3F9C}" type="datetimeFigureOut">
              <a:rPr lang="en-US" smtClean="0"/>
              <a:t>9/3/2026</a:t>
            </a:fld>
            <a:endParaRPr lang="en-US"/>
          </a:p>
        </p:txBody>
      </p:sp>
      <p:sp>
        <p:nvSpPr>
          <p:cNvPr id="7" name="Slide Number Placeholder 6"/>
          <p:cNvSpPr>
            <a:spLocks noGrp="1"/>
          </p:cNvSpPr>
          <p:nvPr>
            <p:ph type="sldNum" sz="quarter" idx="12"/>
          </p:nvPr>
        </p:nvSpPr>
        <p:spPr/>
        <p:txBody>
          <a:bodyPr/>
          <a:lstStyle/>
          <a:p>
            <a:fld id="{B84E0FCD-117B-FD4B-A08D-F9AA7E2568DF}" type="slidenum">
              <a:rPr lang="en-US" smtClean="0"/>
              <a:t>‹#›</a:t>
            </a:fld>
            <a:endParaRPr lang="en-US"/>
          </a:p>
        </p:txBody>
      </p:sp>
      <p:pic>
        <p:nvPicPr>
          <p:cNvPr id="6" name="Picture 5" descr="CLT-1080-7.0-Grey-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69226" y="4207285"/>
            <a:ext cx="1991032" cy="1119955"/>
          </a:xfrm>
          <a:prstGeom prst="rect">
            <a:avLst/>
          </a:prstGeom>
        </p:spPr>
      </p:pic>
    </p:spTree>
    <p:extLst>
      <p:ext uri="{BB962C8B-B14F-4D97-AF65-F5344CB8AC3E}">
        <p14:creationId xmlns:p14="http://schemas.microsoft.com/office/powerpoint/2010/main" val="204811783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8B2183-1E06-4045-BF6E-2CD4337A3F9C}" type="datetimeFigureOut">
              <a:rPr lang="en-US" smtClean="0"/>
              <a:t>9/3/2026</a:t>
            </a:fld>
            <a:endParaRPr lang="en-US"/>
          </a:p>
        </p:txBody>
      </p:sp>
      <p:sp>
        <p:nvSpPr>
          <p:cNvPr id="7" name="Slide Number Placeholder 6"/>
          <p:cNvSpPr>
            <a:spLocks noGrp="1"/>
          </p:cNvSpPr>
          <p:nvPr>
            <p:ph type="sldNum" sz="quarter" idx="12"/>
          </p:nvPr>
        </p:nvSpPr>
        <p:spPr/>
        <p:txBody>
          <a:bodyPr/>
          <a:lstStyle/>
          <a:p>
            <a:fld id="{B84E0FCD-117B-FD4B-A08D-F9AA7E2568DF}" type="slidenum">
              <a:rPr lang="en-US" smtClean="0"/>
              <a:t>‹#›</a:t>
            </a:fld>
            <a:endParaRPr lang="en-US"/>
          </a:p>
        </p:txBody>
      </p:sp>
      <p:pic>
        <p:nvPicPr>
          <p:cNvPr id="6" name="Picture 5" descr="CLT-1080-7.0-Trans.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333576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T Logo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211394" y="4767263"/>
            <a:ext cx="2133600" cy="273844"/>
          </a:xfrm>
        </p:spPr>
        <p:txBody>
          <a:bodyPr/>
          <a:lstStyle>
            <a:lvl1pPr>
              <a:defRPr>
                <a:solidFill>
                  <a:srgbClr val="FFFFFF"/>
                </a:solidFill>
              </a:defRPr>
            </a:lvl1pPr>
          </a:lstStyle>
          <a:p>
            <a:fld id="{EE8B2183-1E06-4045-BF6E-2CD4337A3F9C}" type="datetimeFigureOut">
              <a:rPr lang="en-US" smtClean="0"/>
              <a:pPr/>
              <a:t>9/3/2026</a:t>
            </a:fld>
            <a:endParaRPr lang="en-US"/>
          </a:p>
        </p:txBody>
      </p:sp>
    </p:spTree>
    <p:extLst>
      <p:ext uri="{BB962C8B-B14F-4D97-AF65-F5344CB8AC3E}">
        <p14:creationId xmlns:p14="http://schemas.microsoft.com/office/powerpoint/2010/main" val="82947977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2243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b="0" i="0">
                <a:solidFill>
                  <a:schemeClr val="tx1">
                    <a:tint val="75000"/>
                  </a:schemeClr>
                </a:solidFill>
                <a:latin typeface="HelveticaNeueLT Std Thin"/>
                <a:cs typeface="HelveticaNeueLT Std Thin"/>
              </a:defRPr>
            </a:lvl1pPr>
          </a:lstStyle>
          <a:p>
            <a:fld id="{EE8B2183-1E06-4045-BF6E-2CD4337A3F9C}" type="datetimeFigureOut">
              <a:rPr lang="en-US" smtClean="0"/>
              <a:pPr/>
              <a:t>9/3/2026</a:t>
            </a:fld>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b="0" i="0">
                <a:solidFill>
                  <a:schemeClr val="tx1">
                    <a:tint val="75000"/>
                  </a:schemeClr>
                </a:solidFill>
                <a:latin typeface="HelveticaNeueLT Std Thin"/>
                <a:cs typeface="HelveticaNeueLT Std Thin"/>
              </a:defRPr>
            </a:lvl1pPr>
          </a:lstStyle>
          <a:p>
            <a:fld id="{B84E0FCD-117B-FD4B-A08D-F9AA7E2568DF}" type="slidenum">
              <a:rPr lang="en-US" smtClean="0"/>
              <a:pPr/>
              <a:t>‹#›</a:t>
            </a:fld>
            <a:endParaRPr lang="en-US"/>
          </a:p>
        </p:txBody>
      </p:sp>
    </p:spTree>
    <p:extLst>
      <p:ext uri="{BB962C8B-B14F-4D97-AF65-F5344CB8AC3E}">
        <p14:creationId xmlns:p14="http://schemas.microsoft.com/office/powerpoint/2010/main" val="2479200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5" r:id="rId4"/>
    <p:sldLayoutId id="2147483663" r:id="rId5"/>
    <p:sldLayoutId id="2147483664" r:id="rId6"/>
    <p:sldLayoutId id="2147483662" r:id="rId7"/>
    <p:sldLayoutId id="2147483651" r:id="rId8"/>
    <p:sldLayoutId id="2147483656" r:id="rId9"/>
    <p:sldLayoutId id="2147483657" r:id="rId10"/>
    <p:sldLayoutId id="2147483661" r:id="rId11"/>
  </p:sldLayoutIdLst>
  <p:transition>
    <p:fade/>
  </p:transition>
  <p:txStyles>
    <p:titleStyle>
      <a:lvl1pPr algn="ctr" defTabSz="457200" rtl="0" eaLnBrk="1" latinLnBrk="0" hangingPunct="1">
        <a:spcBef>
          <a:spcPct val="0"/>
        </a:spcBef>
        <a:buNone/>
        <a:defRPr sz="4400" kern="1200">
          <a:solidFill>
            <a:schemeClr val="tx1"/>
          </a:solidFill>
          <a:latin typeface="Helvetica Neue LT Std 55 Roman"/>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HelveticaNeueLT Std Lt"/>
          <a:ea typeface="+mn-ea"/>
          <a:cs typeface="HelveticaNeueLT Std Lt"/>
        </a:defRPr>
      </a:lvl1pPr>
      <a:lvl2pPr marL="742950" indent="-285750" algn="l" defTabSz="457200" rtl="0" eaLnBrk="1" latinLnBrk="0" hangingPunct="1">
        <a:spcBef>
          <a:spcPct val="20000"/>
        </a:spcBef>
        <a:buFont typeface="Arial"/>
        <a:buChar char="–"/>
        <a:defRPr sz="2800" b="0" i="0" kern="1200">
          <a:solidFill>
            <a:schemeClr val="tx1"/>
          </a:solidFill>
          <a:latin typeface="HelveticaNeueLT Std Lt"/>
          <a:ea typeface="+mn-ea"/>
          <a:cs typeface="HelveticaNeueLT Std Lt"/>
        </a:defRPr>
      </a:lvl2pPr>
      <a:lvl3pPr marL="1143000" indent="-228600" algn="l" defTabSz="457200" rtl="0" eaLnBrk="1" latinLnBrk="0" hangingPunct="1">
        <a:spcBef>
          <a:spcPct val="20000"/>
        </a:spcBef>
        <a:buFont typeface="Arial"/>
        <a:buChar char="•"/>
        <a:defRPr sz="2400" b="0" i="0" kern="1200">
          <a:solidFill>
            <a:schemeClr val="tx1"/>
          </a:solidFill>
          <a:latin typeface="HelveticaNeueLT Std Lt"/>
          <a:ea typeface="+mn-ea"/>
          <a:cs typeface="HelveticaNeueLT Std Lt"/>
        </a:defRPr>
      </a:lvl3pPr>
      <a:lvl4pPr marL="1600200" indent="-228600" algn="l" defTabSz="457200" rtl="0" eaLnBrk="1" latinLnBrk="0" hangingPunct="1">
        <a:spcBef>
          <a:spcPct val="20000"/>
        </a:spcBef>
        <a:buFont typeface="Arial"/>
        <a:buChar char="–"/>
        <a:defRPr sz="2000" b="0" i="0" kern="1200">
          <a:solidFill>
            <a:schemeClr val="tx1"/>
          </a:solidFill>
          <a:latin typeface="HelveticaNeueLT Std Lt"/>
          <a:ea typeface="+mn-ea"/>
          <a:cs typeface="HelveticaNeueLT Std Lt"/>
        </a:defRPr>
      </a:lvl4pPr>
      <a:lvl5pPr marL="2057400" indent="-228600" algn="l" defTabSz="457200" rtl="0" eaLnBrk="1" latinLnBrk="0" hangingPunct="1">
        <a:spcBef>
          <a:spcPct val="20000"/>
        </a:spcBef>
        <a:buFont typeface="Arial"/>
        <a:buChar char="»"/>
        <a:defRPr sz="2000" b="0" i="0" kern="1200">
          <a:solidFill>
            <a:schemeClr val="tx1"/>
          </a:solidFill>
          <a:latin typeface="HelveticaNeueLT Std Lt"/>
          <a:ea typeface="+mn-ea"/>
          <a:cs typeface="HelveticaNeueLT Std L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sv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hyperlink" Target="https://teachinghub.bath.ac.uk/the-bath-blend/bath-blend-baselin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teachinghub.bath.ac.uk/bath-blend-baseline-template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mailto:TEL@bath.ac.uk" TargetMode="External"/><Relationship Id="rId3" Type="http://schemas.openxmlformats.org/officeDocument/2006/relationships/image" Target="../media/image18.svg"/><Relationship Id="rId7" Type="http://schemas.openxmlformats.org/officeDocument/2006/relationships/hyperlink" Target="https://teachinghub.bath.ac.uk/book-a-one-to-on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teachinghub.bath.ac.uk/" TargetMode="External"/><Relationship Id="rId5" Type="http://schemas.openxmlformats.org/officeDocument/2006/relationships/hyperlink" Target="https://teams.microsoft.com/l/team/19%3A2f8384d205ed4d86a0e2998b7e4c09b9%40thread.skype/conversations?groupId=aa2711a4-4785-4197-b051-22ccee74360d&amp;tenantId=377e3d22-4ea1-422d-b0ad-8fcc89406b9e" TargetMode="External"/><Relationship Id="rId4" Type="http://schemas.openxmlformats.org/officeDocument/2006/relationships/hyperlink" Target="https://moodle.bath.ac.uk/course/view.php?id=59695"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teachinghub.bath.ac.uk/professional-development/past-events-recordings/" TargetMode="External"/><Relationship Id="rId3" Type="http://schemas.openxmlformats.org/officeDocument/2006/relationships/hyperlink" Target="https://teachinghub.bath.ac.uk/events/technology-enhanced-learning-toolkit-overview-8sep2026/" TargetMode="External"/><Relationship Id="rId7" Type="http://schemas.openxmlformats.org/officeDocument/2006/relationships/hyperlink" Target="https://teachinghub.bath.ac.uk/event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teachinghub.bath.ac.uk/events/using-the-brickfield-accessibility-toolkit-in-moodle-3/" TargetMode="External"/><Relationship Id="rId5" Type="http://schemas.openxmlformats.org/officeDocument/2006/relationships/hyperlink" Target="https://teachinghub.bath.ac.uk/events/tel-bytes-webinar-how-to-share-recordings-with-students-using-panopto-and-moodle/" TargetMode="External"/><Relationship Id="rId4" Type="http://schemas.openxmlformats.org/officeDocument/2006/relationships/hyperlink" Target="https://teachinghub.bath.ac.uk/events/reset-moodle-sep26/"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telbath.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forms.cloud.microsoft/Pages/DesignPageV2.aspx?subpage=design&amp;FormId=Ij1-N6FOLUKwrY_MiUBrnmTrxR-6RttPuTbIayi3nPdUNkxLRFZYSEZWUUJBRTNQWDBUNFg0SlJPRy4u"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06270"/>
            <a:ext cx="7772400" cy="1102519"/>
          </a:xfrm>
        </p:spPr>
        <p:txBody>
          <a:bodyPr/>
          <a:lstStyle/>
          <a:p>
            <a:pPr algn="l"/>
            <a:r>
              <a:rPr lang="en-GB" b="0" i="0" dirty="0">
                <a:solidFill>
                  <a:schemeClr val="bg1"/>
                </a:solidFill>
                <a:effectLst/>
                <a:latin typeface="Calibri"/>
                <a:ea typeface="Calibri"/>
              </a:rPr>
              <a:t>Moodle Basics</a:t>
            </a:r>
            <a:endParaRPr lang="en-US" dirty="0">
              <a:solidFill>
                <a:schemeClr val="bg1"/>
              </a:solidFill>
              <a:latin typeface="Calibri"/>
              <a:ea typeface="Calibri"/>
            </a:endParaRPr>
          </a:p>
        </p:txBody>
      </p:sp>
      <p:sp>
        <p:nvSpPr>
          <p:cNvPr id="3" name="Subtitle 2"/>
          <p:cNvSpPr>
            <a:spLocks noGrp="1"/>
          </p:cNvSpPr>
          <p:nvPr>
            <p:ph type="subTitle" idx="1"/>
          </p:nvPr>
        </p:nvSpPr>
        <p:spPr>
          <a:xfrm>
            <a:off x="709732" y="1860423"/>
            <a:ext cx="5794630" cy="1314450"/>
          </a:xfrm>
        </p:spPr>
        <p:txBody>
          <a:bodyPr vert="horz" lIns="91440" tIns="45720" rIns="91440" bIns="45720" rtlCol="0" anchor="t">
            <a:normAutofit/>
          </a:bodyPr>
          <a:lstStyle/>
          <a:p>
            <a:pPr algn="l"/>
            <a:r>
              <a:rPr lang="en-GB" dirty="0">
                <a:solidFill>
                  <a:schemeClr val="bg1"/>
                </a:solidFill>
                <a:latin typeface="Calibri"/>
                <a:ea typeface="Calibri"/>
              </a:rPr>
              <a:t>Get started with Moodle and learn the essentials</a:t>
            </a:r>
            <a:endParaRPr lang="en-US" dirty="0">
              <a:solidFill>
                <a:schemeClr val="bg1"/>
              </a:solidFill>
              <a:latin typeface="Calibri"/>
              <a:ea typeface="Calibri"/>
            </a:endParaRPr>
          </a:p>
        </p:txBody>
      </p:sp>
      <p:sp>
        <p:nvSpPr>
          <p:cNvPr id="8" name="TextBox 7">
            <a:extLst>
              <a:ext uri="{FF2B5EF4-FFF2-40B4-BE49-F238E27FC236}">
                <a16:creationId xmlns:a16="http://schemas.microsoft.com/office/drawing/2014/main" id="{E52D045F-5B09-7F9F-BA4B-2542151538D4}"/>
              </a:ext>
            </a:extLst>
          </p:cNvPr>
          <p:cNvSpPr txBox="1"/>
          <p:nvPr/>
        </p:nvSpPr>
        <p:spPr>
          <a:xfrm>
            <a:off x="322725" y="3147150"/>
            <a:ext cx="2538008" cy="672620"/>
          </a:xfrm>
          <a:prstGeom prst="rect">
            <a:avLst/>
          </a:prstGeom>
          <a:noFill/>
        </p:spPr>
        <p:txBody>
          <a:bodyPr wrap="square" lIns="91440" tIns="45720" rIns="91440" bIns="45720" anchor="t">
            <a:spAutoFit/>
          </a:bodyPr>
          <a:lstStyle/>
          <a:p>
            <a:pPr>
              <a:lnSpc>
                <a:spcPct val="250000"/>
              </a:lnSpc>
            </a:pPr>
            <a:r>
              <a:rPr lang="en-GB" b="0" i="0" dirty="0">
                <a:solidFill>
                  <a:schemeClr val="bg1"/>
                </a:solidFill>
                <a:effectLst/>
                <a:latin typeface="+mj-lt"/>
              </a:rPr>
              <a:t>Webinar </a:t>
            </a:r>
            <a:r>
              <a:rPr lang="en-GB" dirty="0">
                <a:solidFill>
                  <a:schemeClr val="bg1"/>
                </a:solidFill>
                <a:latin typeface="+mj-lt"/>
              </a:rPr>
              <a:t>facilitators</a:t>
            </a:r>
            <a:r>
              <a:rPr lang="en-GB" b="0" i="0" dirty="0">
                <a:solidFill>
                  <a:schemeClr val="bg1"/>
                </a:solidFill>
                <a:effectLst/>
                <a:latin typeface="+mj-lt"/>
              </a:rPr>
              <a:t>:</a:t>
            </a:r>
          </a:p>
        </p:txBody>
      </p:sp>
      <p:pic>
        <p:nvPicPr>
          <p:cNvPr id="9" name="Graphic 8">
            <a:extLst>
              <a:ext uri="{FF2B5EF4-FFF2-40B4-BE49-F238E27FC236}">
                <a16:creationId xmlns:a16="http://schemas.microsoft.com/office/drawing/2014/main" id="{486AE971-3112-1C17-7B15-AD2536144F8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60327" y="3266838"/>
            <a:ext cx="599910" cy="599910"/>
          </a:xfrm>
          <a:prstGeom prst="rect">
            <a:avLst/>
          </a:prstGeom>
        </p:spPr>
      </p:pic>
      <p:pic>
        <p:nvPicPr>
          <p:cNvPr id="11" name="Graphic 10">
            <a:extLst>
              <a:ext uri="{FF2B5EF4-FFF2-40B4-BE49-F238E27FC236}">
                <a16:creationId xmlns:a16="http://schemas.microsoft.com/office/drawing/2014/main" id="{65DE492A-0709-0934-06BC-67880B07912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60327" y="3856627"/>
            <a:ext cx="515380" cy="515380"/>
          </a:xfrm>
          <a:prstGeom prst="rect">
            <a:avLst/>
          </a:prstGeom>
        </p:spPr>
      </p:pic>
      <p:pic>
        <p:nvPicPr>
          <p:cNvPr id="13" name="Graphic 12">
            <a:extLst>
              <a:ext uri="{FF2B5EF4-FFF2-40B4-BE49-F238E27FC236}">
                <a16:creationId xmlns:a16="http://schemas.microsoft.com/office/drawing/2014/main" id="{842F99E9-CF56-3136-CF03-6743D47C653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59951" y="4409222"/>
            <a:ext cx="552574" cy="552574"/>
          </a:xfrm>
          <a:prstGeom prst="rect">
            <a:avLst/>
          </a:prstGeom>
        </p:spPr>
      </p:pic>
      <p:sp>
        <p:nvSpPr>
          <p:cNvPr id="14" name="TextBox 13">
            <a:extLst>
              <a:ext uri="{FF2B5EF4-FFF2-40B4-BE49-F238E27FC236}">
                <a16:creationId xmlns:a16="http://schemas.microsoft.com/office/drawing/2014/main" id="{B6CAA321-327B-A867-A31D-D423D229D16E}"/>
              </a:ext>
            </a:extLst>
          </p:cNvPr>
          <p:cNvSpPr txBox="1"/>
          <p:nvPr/>
        </p:nvSpPr>
        <p:spPr>
          <a:xfrm>
            <a:off x="6560237" y="3484270"/>
            <a:ext cx="2499798" cy="307777"/>
          </a:xfrm>
          <a:prstGeom prst="rect">
            <a:avLst/>
          </a:prstGeom>
          <a:noFill/>
        </p:spPr>
        <p:txBody>
          <a:bodyPr wrap="square" rtlCol="0">
            <a:spAutoFit/>
          </a:bodyPr>
          <a:lstStyle/>
          <a:p>
            <a:r>
              <a:rPr lang="en-GB" sz="1400">
                <a:solidFill>
                  <a:schemeClr val="bg1"/>
                </a:solidFill>
              </a:rPr>
              <a:t>This webinar will be recorded.</a:t>
            </a:r>
          </a:p>
        </p:txBody>
      </p:sp>
      <p:sp>
        <p:nvSpPr>
          <p:cNvPr id="16" name="TextBox 15">
            <a:extLst>
              <a:ext uri="{FF2B5EF4-FFF2-40B4-BE49-F238E27FC236}">
                <a16:creationId xmlns:a16="http://schemas.microsoft.com/office/drawing/2014/main" id="{9FBBFC24-5540-CF9A-C91E-347F22D600D9}"/>
              </a:ext>
            </a:extLst>
          </p:cNvPr>
          <p:cNvSpPr txBox="1"/>
          <p:nvPr/>
        </p:nvSpPr>
        <p:spPr>
          <a:xfrm>
            <a:off x="6560237" y="3991479"/>
            <a:ext cx="2208450" cy="307777"/>
          </a:xfrm>
          <a:prstGeom prst="rect">
            <a:avLst/>
          </a:prstGeom>
          <a:noFill/>
        </p:spPr>
        <p:txBody>
          <a:bodyPr wrap="square">
            <a:spAutoFit/>
          </a:bodyPr>
          <a:lstStyle/>
          <a:p>
            <a:r>
              <a:rPr lang="en-GB" sz="1400">
                <a:solidFill>
                  <a:schemeClr val="bg1"/>
                </a:solidFill>
              </a:rPr>
              <a:t>tel@bath.ac.uk</a:t>
            </a:r>
          </a:p>
        </p:txBody>
      </p:sp>
      <p:sp>
        <p:nvSpPr>
          <p:cNvPr id="17" name="TextBox 16">
            <a:extLst>
              <a:ext uri="{FF2B5EF4-FFF2-40B4-BE49-F238E27FC236}">
                <a16:creationId xmlns:a16="http://schemas.microsoft.com/office/drawing/2014/main" id="{E824936B-DAE7-AA74-A7D4-C64EDE72A9C7}"/>
              </a:ext>
            </a:extLst>
          </p:cNvPr>
          <p:cNvSpPr txBox="1"/>
          <p:nvPr/>
        </p:nvSpPr>
        <p:spPr>
          <a:xfrm>
            <a:off x="6587131" y="4533856"/>
            <a:ext cx="2318033" cy="307777"/>
          </a:xfrm>
          <a:prstGeom prst="rect">
            <a:avLst/>
          </a:prstGeom>
          <a:noFill/>
        </p:spPr>
        <p:txBody>
          <a:bodyPr wrap="square">
            <a:spAutoFit/>
          </a:bodyPr>
          <a:lstStyle/>
          <a:p>
            <a:r>
              <a:rPr lang="en-GB" sz="1400">
                <a:solidFill>
                  <a:schemeClr val="bg1"/>
                </a:solidFill>
              </a:rPr>
              <a:t>teachinghub.bath.ac.uk</a:t>
            </a:r>
          </a:p>
        </p:txBody>
      </p:sp>
      <p:pic>
        <p:nvPicPr>
          <p:cNvPr id="4" name="Picture 3" descr="A person with blonde hair&#10;&#10;AI-generated content may be incorrect.">
            <a:extLst>
              <a:ext uri="{FF2B5EF4-FFF2-40B4-BE49-F238E27FC236}">
                <a16:creationId xmlns:a16="http://schemas.microsoft.com/office/drawing/2014/main" id="{A5F94CC1-FA37-7DD2-C3D4-5017EA47D22F}"/>
              </a:ext>
            </a:extLst>
          </p:cNvPr>
          <p:cNvPicPr>
            <a:picLocks noChangeAspect="1"/>
          </p:cNvPicPr>
          <p:nvPr/>
        </p:nvPicPr>
        <p:blipFill>
          <a:blip r:embed="rId6"/>
          <a:stretch>
            <a:fillRect/>
          </a:stretch>
        </p:blipFill>
        <p:spPr>
          <a:xfrm>
            <a:off x="375313" y="3792047"/>
            <a:ext cx="556260" cy="548640"/>
          </a:xfrm>
          <a:prstGeom prst="rect">
            <a:avLst/>
          </a:prstGeom>
        </p:spPr>
      </p:pic>
      <p:sp>
        <p:nvSpPr>
          <p:cNvPr id="7" name="TextBox 6">
            <a:extLst>
              <a:ext uri="{FF2B5EF4-FFF2-40B4-BE49-F238E27FC236}">
                <a16:creationId xmlns:a16="http://schemas.microsoft.com/office/drawing/2014/main" id="{009AB73B-A532-C9D2-CCA8-C29C21B8A660}"/>
              </a:ext>
            </a:extLst>
          </p:cNvPr>
          <p:cNvSpPr txBox="1"/>
          <p:nvPr/>
        </p:nvSpPr>
        <p:spPr>
          <a:xfrm>
            <a:off x="898586" y="3894914"/>
            <a:ext cx="3631790" cy="369332"/>
          </a:xfrm>
          <a:prstGeom prst="rect">
            <a:avLst/>
          </a:prstGeom>
          <a:noFill/>
        </p:spPr>
        <p:txBody>
          <a:bodyPr wrap="square" lIns="91440" tIns="45720" rIns="91440" bIns="45720" anchor="t">
            <a:spAutoFit/>
          </a:bodyPr>
          <a:lstStyle/>
          <a:p>
            <a:r>
              <a:rPr lang="en-GB" dirty="0">
                <a:solidFill>
                  <a:schemeClr val="bg1"/>
                </a:solidFill>
                <a:latin typeface="+mj-lt"/>
              </a:rPr>
              <a:t>Olivia Soutter, Instructional Designer</a:t>
            </a:r>
            <a:endParaRPr lang="en-US" dirty="0">
              <a:solidFill>
                <a:schemeClr val="bg1"/>
              </a:solidFill>
            </a:endParaRPr>
          </a:p>
        </p:txBody>
      </p:sp>
      <p:sp>
        <p:nvSpPr>
          <p:cNvPr id="5" name="TextBox 4">
            <a:extLst>
              <a:ext uri="{FF2B5EF4-FFF2-40B4-BE49-F238E27FC236}">
                <a16:creationId xmlns:a16="http://schemas.microsoft.com/office/drawing/2014/main" id="{1A2BEC93-D616-A89E-ED42-CC9132234907}"/>
              </a:ext>
            </a:extLst>
          </p:cNvPr>
          <p:cNvSpPr txBox="1"/>
          <p:nvPr/>
        </p:nvSpPr>
        <p:spPr>
          <a:xfrm>
            <a:off x="898586" y="4409222"/>
            <a:ext cx="4169672" cy="369332"/>
          </a:xfrm>
          <a:prstGeom prst="rect">
            <a:avLst/>
          </a:prstGeom>
          <a:noFill/>
        </p:spPr>
        <p:txBody>
          <a:bodyPr wrap="square" lIns="91440" tIns="45720" rIns="91440" bIns="45720" anchor="t">
            <a:spAutoFit/>
          </a:bodyPr>
          <a:lstStyle/>
          <a:p>
            <a:r>
              <a:rPr lang="en-GB" dirty="0">
                <a:solidFill>
                  <a:schemeClr val="bg1"/>
                </a:solidFill>
                <a:latin typeface="+mj-lt"/>
              </a:rPr>
              <a:t>Joshua Lim, Learning Technologist</a:t>
            </a:r>
            <a:endParaRPr lang="en-US" dirty="0">
              <a:solidFill>
                <a:schemeClr val="bg1"/>
              </a:solidFill>
            </a:endParaRPr>
          </a:p>
        </p:txBody>
      </p:sp>
      <p:sp>
        <p:nvSpPr>
          <p:cNvPr id="10" name="Oval 9">
            <a:extLst>
              <a:ext uri="{FF2B5EF4-FFF2-40B4-BE49-F238E27FC236}">
                <a16:creationId xmlns:a16="http://schemas.microsoft.com/office/drawing/2014/main" id="{04947FD2-A673-1ECA-C416-1FA3718B65B5}"/>
              </a:ext>
            </a:extLst>
          </p:cNvPr>
          <p:cNvSpPr/>
          <p:nvPr/>
        </p:nvSpPr>
        <p:spPr>
          <a:xfrm>
            <a:off x="408297" y="4357622"/>
            <a:ext cx="490291" cy="490291"/>
          </a:xfrm>
          <a:prstGeom prst="ellipse">
            <a:avLst/>
          </a:prstGeom>
          <a:noFill/>
          <a:ln w="28575">
            <a:solidFill>
              <a:srgbClr val="4ECA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A3D19C6D-815E-6662-AD4C-9A068CB18C29}"/>
              </a:ext>
            </a:extLst>
          </p:cNvPr>
          <p:cNvSpPr/>
          <p:nvPr/>
        </p:nvSpPr>
        <p:spPr>
          <a:xfrm>
            <a:off x="426382" y="4368780"/>
            <a:ext cx="454119" cy="454119"/>
          </a:xfrm>
          <a:prstGeom prst="ellipse">
            <a:avLst/>
          </a:prstGeom>
          <a:noFill/>
          <a:ln w="1905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57755700-8456-D171-4F7C-94D31B55227A}"/>
              </a:ext>
            </a:extLst>
          </p:cNvPr>
          <p:cNvPicPr>
            <a:picLocks noChangeAspect="1"/>
          </p:cNvPicPr>
          <p:nvPr/>
        </p:nvPicPr>
        <p:blipFill>
          <a:blip r:embed="rId7"/>
          <a:srcRect l="4439" t="-228" r="6954" b="11621"/>
          <a:stretch>
            <a:fillRect/>
          </a:stretch>
        </p:blipFill>
        <p:spPr>
          <a:xfrm>
            <a:off x="426962" y="4367817"/>
            <a:ext cx="457108" cy="454120"/>
          </a:xfrm>
          <a:prstGeom prst="ellipse">
            <a:avLst/>
          </a:prstGeom>
        </p:spPr>
      </p:pic>
      <p:sp>
        <p:nvSpPr>
          <p:cNvPr id="19" name="TextBox 18">
            <a:extLst>
              <a:ext uri="{FF2B5EF4-FFF2-40B4-BE49-F238E27FC236}">
                <a16:creationId xmlns:a16="http://schemas.microsoft.com/office/drawing/2014/main" id="{D8C7B410-5F90-CD49-2313-C85839A0E759}"/>
              </a:ext>
            </a:extLst>
          </p:cNvPr>
          <p:cNvSpPr txBox="1"/>
          <p:nvPr/>
        </p:nvSpPr>
        <p:spPr>
          <a:xfrm>
            <a:off x="5959952" y="77464"/>
            <a:ext cx="3046976" cy="1631216"/>
          </a:xfrm>
          <a:prstGeom prst="rect">
            <a:avLst/>
          </a:prstGeom>
          <a:solidFill>
            <a:srgbClr val="009AAB"/>
          </a:solidFill>
        </p:spPr>
        <p:txBody>
          <a:bodyPr wrap="square" rtlCol="0">
            <a:spAutoFit/>
          </a:bodyPr>
          <a:lstStyle/>
          <a:p>
            <a:r>
              <a:rPr lang="en-GB" sz="2000" dirty="0">
                <a:solidFill>
                  <a:schemeClr val="bg1"/>
                </a:solidFill>
              </a:rPr>
              <a:t>While we wait for everyone to join us, please share in the chat what you’d like to get out of the session today!</a:t>
            </a:r>
          </a:p>
        </p:txBody>
      </p:sp>
    </p:spTree>
    <p:extLst>
      <p:ext uri="{BB962C8B-B14F-4D97-AF65-F5344CB8AC3E}">
        <p14:creationId xmlns:p14="http://schemas.microsoft.com/office/powerpoint/2010/main" val="17363846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AE2E1-5BEE-D623-E4FA-7F1A3BD34F72}"/>
              </a:ext>
            </a:extLst>
          </p:cNvPr>
          <p:cNvSpPr>
            <a:spLocks noGrp="1"/>
          </p:cNvSpPr>
          <p:nvPr>
            <p:ph type="title"/>
          </p:nvPr>
        </p:nvSpPr>
        <p:spPr/>
        <p:txBody>
          <a:bodyPr/>
          <a:lstStyle/>
          <a:p>
            <a:r>
              <a:rPr lang="en-GB">
                <a:latin typeface="Calibri"/>
                <a:ea typeface="Calibri"/>
                <a:cs typeface="Calibri"/>
              </a:rPr>
              <a:t>Session Overview</a:t>
            </a:r>
          </a:p>
        </p:txBody>
      </p:sp>
      <p:sp>
        <p:nvSpPr>
          <p:cNvPr id="8" name="Freeform: Shape 7">
            <a:extLst>
              <a:ext uri="{FF2B5EF4-FFF2-40B4-BE49-F238E27FC236}">
                <a16:creationId xmlns:a16="http://schemas.microsoft.com/office/drawing/2014/main" id="{0D3DFB7F-9226-BC73-FBE6-17D093F33425}"/>
              </a:ext>
            </a:extLst>
          </p:cNvPr>
          <p:cNvSpPr/>
          <p:nvPr/>
        </p:nvSpPr>
        <p:spPr>
          <a:xfrm>
            <a:off x="534714" y="3543498"/>
            <a:ext cx="1911935" cy="709328"/>
          </a:xfrm>
          <a:custGeom>
            <a:avLst/>
            <a:gdLst>
              <a:gd name="connsiteX0" fmla="*/ 0 w 1911935"/>
              <a:gd name="connsiteY0" fmla="*/ 0 h 709328"/>
              <a:gd name="connsiteX1" fmla="*/ 1911935 w 1911935"/>
              <a:gd name="connsiteY1" fmla="*/ 0 h 709328"/>
              <a:gd name="connsiteX2" fmla="*/ 1911935 w 1911935"/>
              <a:gd name="connsiteY2" fmla="*/ 709328 h 709328"/>
              <a:gd name="connsiteX3" fmla="*/ 0 w 1911935"/>
              <a:gd name="connsiteY3" fmla="*/ 709328 h 709328"/>
              <a:gd name="connsiteX4" fmla="*/ 0 w 1911935"/>
              <a:gd name="connsiteY4" fmla="*/ 0 h 709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35" h="709328">
                <a:moveTo>
                  <a:pt x="0" y="0"/>
                </a:moveTo>
                <a:lnTo>
                  <a:pt x="1911935" y="0"/>
                </a:lnTo>
                <a:lnTo>
                  <a:pt x="1911935" y="709328"/>
                </a:lnTo>
                <a:lnTo>
                  <a:pt x="0" y="7093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GB" sz="1700" kern="1200"/>
              <a:t>Logging in and getting started</a:t>
            </a:r>
          </a:p>
        </p:txBody>
      </p:sp>
      <p:sp>
        <p:nvSpPr>
          <p:cNvPr id="10" name="Freeform: Shape 9">
            <a:extLst>
              <a:ext uri="{FF2B5EF4-FFF2-40B4-BE49-F238E27FC236}">
                <a16:creationId xmlns:a16="http://schemas.microsoft.com/office/drawing/2014/main" id="{474A78B3-B694-B836-D691-62CE2774BC4C}"/>
              </a:ext>
            </a:extLst>
          </p:cNvPr>
          <p:cNvSpPr/>
          <p:nvPr/>
        </p:nvSpPr>
        <p:spPr>
          <a:xfrm>
            <a:off x="4706562" y="3539511"/>
            <a:ext cx="1911935" cy="709328"/>
          </a:xfrm>
          <a:custGeom>
            <a:avLst/>
            <a:gdLst>
              <a:gd name="connsiteX0" fmla="*/ 0 w 1911935"/>
              <a:gd name="connsiteY0" fmla="*/ 0 h 709328"/>
              <a:gd name="connsiteX1" fmla="*/ 1911935 w 1911935"/>
              <a:gd name="connsiteY1" fmla="*/ 0 h 709328"/>
              <a:gd name="connsiteX2" fmla="*/ 1911935 w 1911935"/>
              <a:gd name="connsiteY2" fmla="*/ 709328 h 709328"/>
              <a:gd name="connsiteX3" fmla="*/ 0 w 1911935"/>
              <a:gd name="connsiteY3" fmla="*/ 709328 h 709328"/>
              <a:gd name="connsiteX4" fmla="*/ 0 w 1911935"/>
              <a:gd name="connsiteY4" fmla="*/ 0 h 709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35" h="709328">
                <a:moveTo>
                  <a:pt x="0" y="0"/>
                </a:moveTo>
                <a:lnTo>
                  <a:pt x="1911935" y="0"/>
                </a:lnTo>
                <a:lnTo>
                  <a:pt x="1911935" y="709328"/>
                </a:lnTo>
                <a:lnTo>
                  <a:pt x="0" y="7093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GB" sz="1700" kern="1200"/>
              <a:t>Course Settings including visibility</a:t>
            </a:r>
          </a:p>
        </p:txBody>
      </p:sp>
      <p:sp>
        <p:nvSpPr>
          <p:cNvPr id="12" name="Freeform: Shape 11">
            <a:extLst>
              <a:ext uri="{FF2B5EF4-FFF2-40B4-BE49-F238E27FC236}">
                <a16:creationId xmlns:a16="http://schemas.microsoft.com/office/drawing/2014/main" id="{36E725EB-FEF0-5A7D-CE0C-3B8D3871469B}"/>
              </a:ext>
            </a:extLst>
          </p:cNvPr>
          <p:cNvSpPr/>
          <p:nvPr/>
        </p:nvSpPr>
        <p:spPr>
          <a:xfrm>
            <a:off x="6697350" y="3532021"/>
            <a:ext cx="1911935" cy="709328"/>
          </a:xfrm>
          <a:custGeom>
            <a:avLst/>
            <a:gdLst>
              <a:gd name="connsiteX0" fmla="*/ 0 w 1911935"/>
              <a:gd name="connsiteY0" fmla="*/ 0 h 709328"/>
              <a:gd name="connsiteX1" fmla="*/ 1911935 w 1911935"/>
              <a:gd name="connsiteY1" fmla="*/ 0 h 709328"/>
              <a:gd name="connsiteX2" fmla="*/ 1911935 w 1911935"/>
              <a:gd name="connsiteY2" fmla="*/ 709328 h 709328"/>
              <a:gd name="connsiteX3" fmla="*/ 0 w 1911935"/>
              <a:gd name="connsiteY3" fmla="*/ 709328 h 709328"/>
              <a:gd name="connsiteX4" fmla="*/ 0 w 1911935"/>
              <a:gd name="connsiteY4" fmla="*/ 0 h 709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35" h="709328">
                <a:moveTo>
                  <a:pt x="0" y="0"/>
                </a:moveTo>
                <a:lnTo>
                  <a:pt x="1911935" y="0"/>
                </a:lnTo>
                <a:lnTo>
                  <a:pt x="1911935" y="709328"/>
                </a:lnTo>
                <a:lnTo>
                  <a:pt x="0" y="7093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GB" sz="1700" kern="1200"/>
              <a:t>Adding and editing Activities</a:t>
            </a:r>
          </a:p>
        </p:txBody>
      </p:sp>
      <p:sp>
        <p:nvSpPr>
          <p:cNvPr id="14" name="Freeform: Shape 13">
            <a:extLst>
              <a:ext uri="{FF2B5EF4-FFF2-40B4-BE49-F238E27FC236}">
                <a16:creationId xmlns:a16="http://schemas.microsoft.com/office/drawing/2014/main" id="{9FF742FF-FEF4-1FB1-6E81-43C7A10E47B3}"/>
              </a:ext>
            </a:extLst>
          </p:cNvPr>
          <p:cNvSpPr/>
          <p:nvPr/>
        </p:nvSpPr>
        <p:spPr>
          <a:xfrm>
            <a:off x="2643629" y="3547485"/>
            <a:ext cx="1911935" cy="709328"/>
          </a:xfrm>
          <a:custGeom>
            <a:avLst/>
            <a:gdLst>
              <a:gd name="connsiteX0" fmla="*/ 0 w 1911935"/>
              <a:gd name="connsiteY0" fmla="*/ 0 h 709328"/>
              <a:gd name="connsiteX1" fmla="*/ 1911935 w 1911935"/>
              <a:gd name="connsiteY1" fmla="*/ 0 h 709328"/>
              <a:gd name="connsiteX2" fmla="*/ 1911935 w 1911935"/>
              <a:gd name="connsiteY2" fmla="*/ 709328 h 709328"/>
              <a:gd name="connsiteX3" fmla="*/ 0 w 1911935"/>
              <a:gd name="connsiteY3" fmla="*/ 709328 h 709328"/>
              <a:gd name="connsiteX4" fmla="*/ 0 w 1911935"/>
              <a:gd name="connsiteY4" fmla="*/ 0 h 7093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35" h="709328">
                <a:moveTo>
                  <a:pt x="0" y="0"/>
                </a:moveTo>
                <a:lnTo>
                  <a:pt x="1911935" y="0"/>
                </a:lnTo>
                <a:lnTo>
                  <a:pt x="1911935" y="709328"/>
                </a:lnTo>
                <a:lnTo>
                  <a:pt x="0" y="7093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GB" sz="1700" kern="1200"/>
              <a:t>Navigating around a Moodle space</a:t>
            </a:r>
          </a:p>
        </p:txBody>
      </p:sp>
      <p:pic>
        <p:nvPicPr>
          <p:cNvPr id="16" name="Picture 15">
            <a:extLst>
              <a:ext uri="{FF2B5EF4-FFF2-40B4-BE49-F238E27FC236}">
                <a16:creationId xmlns:a16="http://schemas.microsoft.com/office/drawing/2014/main" id="{25E45CE0-FAA8-8935-9F8A-FAA4BDE8A6B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438" y="1603989"/>
            <a:ext cx="9144000" cy="2049076"/>
          </a:xfrm>
          <a:prstGeom prst="rect">
            <a:avLst/>
          </a:prstGeom>
        </p:spPr>
      </p:pic>
    </p:spTree>
    <p:extLst>
      <p:ext uri="{BB962C8B-B14F-4D97-AF65-F5344CB8AC3E}">
        <p14:creationId xmlns:p14="http://schemas.microsoft.com/office/powerpoint/2010/main" val="58379306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Calibri"/>
                <a:ea typeface="Calibri"/>
                <a:cs typeface="Calibri"/>
              </a:rPr>
              <a:t>Intro to Moodle</a:t>
            </a:r>
          </a:p>
        </p:txBody>
      </p:sp>
      <p:sp>
        <p:nvSpPr>
          <p:cNvPr id="3" name="Content Placeholder 2"/>
          <p:cNvSpPr>
            <a:spLocks noGrp="1"/>
          </p:cNvSpPr>
          <p:nvPr>
            <p:ph idx="1"/>
          </p:nvPr>
        </p:nvSpPr>
        <p:spPr>
          <a:xfrm>
            <a:off x="457200" y="1200151"/>
            <a:ext cx="6280879" cy="3626682"/>
          </a:xfrm>
        </p:spPr>
        <p:txBody>
          <a:bodyPr vert="horz" lIns="91440" tIns="45720" rIns="91440" bIns="45720" rtlCol="0" anchor="t">
            <a:normAutofit fontScale="92500" lnSpcReduction="10000"/>
          </a:bodyPr>
          <a:lstStyle/>
          <a:p>
            <a:r>
              <a:rPr lang="en-GB" altLang="en-US" sz="2600">
                <a:latin typeface="Calibri"/>
                <a:ea typeface="Calibri"/>
              </a:rPr>
              <a:t>What is Moodle? </a:t>
            </a:r>
          </a:p>
          <a:p>
            <a:r>
              <a:rPr lang="en-GB" altLang="en-US" sz="2600">
                <a:latin typeface="Calibri"/>
                <a:ea typeface="Calibri"/>
              </a:rPr>
              <a:t>It’s a VLE (virtual learning environment). An online space to:</a:t>
            </a:r>
          </a:p>
          <a:p>
            <a:pPr lvl="1"/>
            <a:r>
              <a:rPr lang="en-GB" altLang="en-US" sz="2600">
                <a:latin typeface="Calibri"/>
                <a:ea typeface="Calibri"/>
              </a:rPr>
              <a:t>Share learning resources</a:t>
            </a:r>
          </a:p>
          <a:p>
            <a:pPr lvl="1"/>
            <a:r>
              <a:rPr lang="en-GB" altLang="en-US" sz="2600">
                <a:latin typeface="Calibri"/>
                <a:ea typeface="Calibri"/>
              </a:rPr>
              <a:t>Guide your students through learning activities</a:t>
            </a:r>
          </a:p>
          <a:p>
            <a:pPr lvl="1"/>
            <a:r>
              <a:rPr lang="en-GB" altLang="en-US" sz="2600">
                <a:latin typeface="Calibri"/>
                <a:ea typeface="Calibri"/>
              </a:rPr>
              <a:t>Communicate with your students </a:t>
            </a:r>
          </a:p>
          <a:p>
            <a:pPr lvl="1"/>
            <a:r>
              <a:rPr lang="en-GB" altLang="en-US" sz="2600">
                <a:latin typeface="Calibri"/>
                <a:ea typeface="Calibri"/>
              </a:rPr>
              <a:t>Work collaboratively</a:t>
            </a:r>
          </a:p>
          <a:p>
            <a:pPr lvl="1"/>
            <a:r>
              <a:rPr lang="en-GB" altLang="en-US" sz="2600">
                <a:latin typeface="Calibri"/>
                <a:ea typeface="Calibri"/>
              </a:rPr>
              <a:t>Host assessment and feedback</a:t>
            </a:r>
            <a:endParaRPr lang="en-GB" sz="2600">
              <a:ea typeface="Calibri"/>
            </a:endParaRPr>
          </a:p>
        </p:txBody>
      </p:sp>
      <p:pic>
        <p:nvPicPr>
          <p:cNvPr id="1026" name="Picture 2">
            <a:extLst>
              <a:ext uri="{FF2B5EF4-FFF2-40B4-BE49-F238E27FC236}">
                <a16:creationId xmlns:a16="http://schemas.microsoft.com/office/drawing/2014/main" id="{D764A47F-FBC9-8F33-B5F2-304869D83AC9}"/>
              </a:ext>
              <a:ext uri="{C183D7F6-B498-43B3-948B-1728B52AA6E4}">
                <adec:decorative xmlns:adec="http://schemas.microsoft.com/office/drawing/2017/decorative" val="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7400" b="91400" l="7600" r="92000">
                        <a14:foregroundMark x1="7600" y1="47400" x2="7600" y2="47400"/>
                        <a14:foregroundMark x1="49000" y1="7400" x2="49000" y2="7400"/>
                        <a14:foregroundMark x1="92000" y1="49800" x2="92000" y2="49800"/>
                        <a14:foregroundMark x1="49600" y1="59200" x2="49600" y2="59200"/>
                        <a14:foregroundMark x1="49600" y1="51600" x2="49600" y2="51600"/>
                        <a14:foregroundMark x1="52600" y1="45600" x2="52600" y2="45600"/>
                        <a14:foregroundMark x1="52200" y1="57800" x2="52200" y2="57800"/>
                        <a14:foregroundMark x1="52200" y1="59400" x2="52200" y2="59400"/>
                        <a14:foregroundMark x1="52000" y1="60400" x2="52000" y2="60400"/>
                        <a14:foregroundMark x1="26000" y1="51000" x2="23600" y2="64200"/>
                        <a14:foregroundMark x1="23600" y1="64200" x2="31600" y2="52600"/>
                        <a14:foregroundMark x1="31600" y1="52600" x2="25400" y2="48800"/>
                        <a14:foregroundMark x1="33400" y1="57600" x2="32400" y2="72800"/>
                        <a14:foregroundMark x1="32400" y1="72800" x2="22800" y2="68200"/>
                        <a14:foregroundMark x1="22800" y1="68200" x2="33000" y2="55600"/>
                        <a14:foregroundMark x1="43200" y1="45400" x2="45200" y2="72800"/>
                        <a14:foregroundMark x1="45200" y1="72800" x2="55400" y2="67800"/>
                        <a14:foregroundMark x1="55400" y1="67800" x2="55000" y2="52400"/>
                        <a14:foregroundMark x1="55000" y1="52400" x2="64600" y2="46600"/>
                        <a14:foregroundMark x1="64600" y1="46600" x2="67000" y2="57600"/>
                        <a14:foregroundMark x1="67000" y1="57600" x2="66400" y2="68600"/>
                        <a14:foregroundMark x1="66400" y1="68600" x2="79200" y2="64200"/>
                        <a14:foregroundMark x1="79200" y1="64200" x2="77200" y2="50800"/>
                        <a14:foregroundMark x1="77200" y1="50800" x2="69600" y2="37400"/>
                        <a14:foregroundMark x1="69600" y1="37400" x2="55600" y2="38600"/>
                        <a14:foregroundMark x1="55600" y1="38600" x2="45800" y2="42600"/>
                        <a14:foregroundMark x1="45800" y1="42600" x2="43000" y2="44800"/>
                        <a14:foregroundMark x1="43800" y1="44600" x2="45000" y2="57600"/>
                        <a14:foregroundMark x1="45000" y1="57600" x2="56200" y2="54000"/>
                        <a14:foregroundMark x1="56200" y1="54000" x2="55600" y2="42000"/>
                        <a14:foregroundMark x1="55600" y1="42000" x2="43800" y2="44200"/>
                        <a14:foregroundMark x1="43800" y1="44200" x2="43000" y2="45000"/>
                        <a14:foregroundMark x1="60800" y1="37000" x2="69200" y2="46600"/>
                        <a14:foregroundMark x1="69200" y1="46600" x2="62800" y2="36400"/>
                        <a14:foregroundMark x1="62800" y1="36400" x2="61400" y2="36800"/>
                        <a14:foregroundMark x1="74800" y1="47600" x2="64200" y2="47400"/>
                        <a14:foregroundMark x1="64200" y1="47400" x2="69200" y2="59200"/>
                        <a14:foregroundMark x1="69200" y1="59200" x2="75400" y2="50800"/>
                        <a14:foregroundMark x1="75400" y1="50800" x2="75000" y2="46000"/>
                        <a14:foregroundMark x1="57200" y1="91400" x2="57200" y2="91400"/>
                      </a14:backgroundRemoval>
                    </a14:imgEffect>
                  </a14:imgLayer>
                </a14:imgProps>
              </a:ext>
              <a:ext uri="{28A0092B-C50C-407E-A947-70E740481C1C}">
                <a14:useLocalDpi xmlns:a14="http://schemas.microsoft.com/office/drawing/2010/main" val="0"/>
              </a:ext>
            </a:extLst>
          </a:blip>
          <a:srcRect/>
          <a:stretch>
            <a:fillRect/>
          </a:stretch>
        </p:blipFill>
        <p:spPr bwMode="auto">
          <a:xfrm>
            <a:off x="6364574" y="1720041"/>
            <a:ext cx="2704475" cy="270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84257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21101-7964-482E-B7FB-08B92FFF0164}"/>
              </a:ext>
            </a:extLst>
          </p:cNvPr>
          <p:cNvSpPr>
            <a:spLocks noGrp="1"/>
          </p:cNvSpPr>
          <p:nvPr>
            <p:ph type="title"/>
          </p:nvPr>
        </p:nvSpPr>
        <p:spPr/>
        <p:txBody>
          <a:bodyPr>
            <a:normAutofit/>
          </a:bodyPr>
          <a:lstStyle/>
          <a:p>
            <a:r>
              <a:rPr lang="en-GB">
                <a:latin typeface="Calibri"/>
                <a:ea typeface="Calibri"/>
                <a:cs typeface="Calibri"/>
              </a:rPr>
              <a:t>Bath Blend Baseline for Moodle</a:t>
            </a:r>
          </a:p>
        </p:txBody>
      </p:sp>
      <p:sp>
        <p:nvSpPr>
          <p:cNvPr id="3" name="Content Placeholder 2">
            <a:extLst>
              <a:ext uri="{FF2B5EF4-FFF2-40B4-BE49-F238E27FC236}">
                <a16:creationId xmlns:a16="http://schemas.microsoft.com/office/drawing/2014/main" id="{1C94B917-A105-4E57-9438-C0ED6B98D2B8}"/>
              </a:ext>
            </a:extLst>
          </p:cNvPr>
          <p:cNvSpPr>
            <a:spLocks noGrp="1"/>
          </p:cNvSpPr>
          <p:nvPr>
            <p:ph idx="1"/>
          </p:nvPr>
        </p:nvSpPr>
        <p:spPr>
          <a:xfrm>
            <a:off x="457200" y="1200151"/>
            <a:ext cx="8229600" cy="3548830"/>
          </a:xfrm>
        </p:spPr>
        <p:txBody>
          <a:bodyPr vert="horz" lIns="91440" tIns="45720" rIns="91440" bIns="45720" rtlCol="0" anchor="t">
            <a:normAutofit/>
          </a:bodyPr>
          <a:lstStyle/>
          <a:p>
            <a:r>
              <a:rPr lang="en-GB" altLang="en-US">
                <a:latin typeface="Calibri"/>
                <a:ea typeface="Calibri"/>
                <a:hlinkClick r:id="rId3"/>
              </a:rPr>
              <a:t>Bath Blend Baseline for Moodle</a:t>
            </a:r>
            <a:endParaRPr lang="en-GB" altLang="en-US">
              <a:latin typeface="Calibri"/>
              <a:ea typeface="Calibri"/>
            </a:endParaRPr>
          </a:p>
          <a:p>
            <a:pPr lvl="1"/>
            <a:r>
              <a:rPr lang="en-GB" altLang="en-US" b="1">
                <a:latin typeface="Calibri"/>
                <a:ea typeface="Calibri"/>
              </a:rPr>
              <a:t>C</a:t>
            </a:r>
            <a:r>
              <a:rPr lang="en-GB" altLang="en-US">
                <a:latin typeface="Calibri"/>
                <a:ea typeface="Calibri"/>
              </a:rPr>
              <a:t>onsistency</a:t>
            </a:r>
          </a:p>
          <a:p>
            <a:pPr lvl="1"/>
            <a:r>
              <a:rPr lang="en-GB" altLang="en-US" b="1">
                <a:latin typeface="Calibri"/>
                <a:ea typeface="Calibri"/>
              </a:rPr>
              <a:t>A</a:t>
            </a:r>
            <a:r>
              <a:rPr lang="en-GB" altLang="en-US">
                <a:latin typeface="Calibri"/>
                <a:ea typeface="Calibri"/>
              </a:rPr>
              <a:t>ccessibility</a:t>
            </a:r>
          </a:p>
          <a:p>
            <a:pPr lvl="1"/>
            <a:r>
              <a:rPr lang="en-GB" altLang="en-US" b="1">
                <a:latin typeface="Calibri"/>
                <a:ea typeface="Calibri"/>
              </a:rPr>
              <a:t>S</a:t>
            </a:r>
            <a:r>
              <a:rPr lang="en-GB" altLang="en-US">
                <a:latin typeface="Calibri"/>
                <a:ea typeface="Calibri"/>
              </a:rPr>
              <a:t>caffolding</a:t>
            </a:r>
          </a:p>
          <a:p>
            <a:pPr lvl="1"/>
            <a:r>
              <a:rPr lang="en-GB" altLang="en-US" b="1">
                <a:latin typeface="Calibri"/>
                <a:ea typeface="Calibri"/>
              </a:rPr>
              <a:t>E</a:t>
            </a:r>
            <a:r>
              <a:rPr lang="en-GB" altLang="en-US">
                <a:latin typeface="Calibri"/>
                <a:ea typeface="Calibri"/>
              </a:rPr>
              <a:t>ngagement</a:t>
            </a:r>
          </a:p>
          <a:p>
            <a:r>
              <a:rPr lang="en-GB" altLang="en-US">
                <a:latin typeface="Calibri"/>
                <a:ea typeface="Calibri"/>
                <a:hlinkClick r:id="rId4"/>
              </a:rPr>
              <a:t>Unit templates </a:t>
            </a:r>
            <a:r>
              <a:rPr lang="en-GB" altLang="en-US">
                <a:latin typeface="Calibri"/>
                <a:ea typeface="Calibri"/>
              </a:rPr>
              <a:t>(weekly or topic format)</a:t>
            </a:r>
          </a:p>
          <a:p>
            <a:endParaRPr lang="en-GB"/>
          </a:p>
        </p:txBody>
      </p:sp>
    </p:spTree>
    <p:extLst>
      <p:ext uri="{BB962C8B-B14F-4D97-AF65-F5344CB8AC3E}">
        <p14:creationId xmlns:p14="http://schemas.microsoft.com/office/powerpoint/2010/main" val="50803673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latin typeface="Calibri"/>
                <a:ea typeface="Calibri"/>
                <a:cs typeface="Calibri"/>
              </a:rPr>
              <a:t>Demo 1 – Logging in and getting started</a:t>
            </a:r>
          </a:p>
        </p:txBody>
      </p:sp>
      <p:sp>
        <p:nvSpPr>
          <p:cNvPr id="3" name="Content Placeholder 2"/>
          <p:cNvSpPr>
            <a:spLocks noGrp="1"/>
          </p:cNvSpPr>
          <p:nvPr>
            <p:ph idx="1"/>
          </p:nvPr>
        </p:nvSpPr>
        <p:spPr>
          <a:xfrm>
            <a:off x="457200" y="1200151"/>
            <a:ext cx="8229600" cy="3793880"/>
          </a:xfrm>
        </p:spPr>
        <p:txBody>
          <a:bodyPr vert="horz" lIns="91440" tIns="45720" rIns="91440" bIns="45720" rtlCol="0" anchor="t">
            <a:normAutofit/>
          </a:bodyPr>
          <a:lstStyle/>
          <a:p>
            <a:r>
              <a:rPr lang="en-GB">
                <a:latin typeface="Calibri"/>
                <a:ea typeface="Calibri"/>
              </a:rPr>
              <a:t>Login to Moodle</a:t>
            </a:r>
          </a:p>
          <a:p>
            <a:r>
              <a:rPr lang="en-GB">
                <a:latin typeface="Calibri"/>
                <a:ea typeface="Calibri"/>
              </a:rPr>
              <a:t>My courses (or scroll down)</a:t>
            </a:r>
          </a:p>
          <a:p>
            <a:r>
              <a:rPr lang="en-GB">
                <a:latin typeface="Calibri"/>
                <a:ea typeface="Calibri"/>
              </a:rPr>
              <a:t>Dashboard</a:t>
            </a:r>
          </a:p>
          <a:p>
            <a:r>
              <a:rPr lang="en-GB">
                <a:latin typeface="Calibri"/>
                <a:ea typeface="Calibri"/>
              </a:rPr>
              <a:t>Edit Profile</a:t>
            </a:r>
          </a:p>
          <a:p>
            <a:r>
              <a:rPr lang="en-GB">
                <a:latin typeface="Calibri"/>
                <a:ea typeface="Calibri"/>
              </a:rPr>
              <a:t>Preferences&gt;Forum Preferences</a:t>
            </a:r>
          </a:p>
        </p:txBody>
      </p:sp>
    </p:spTree>
    <p:extLst>
      <p:ext uri="{BB962C8B-B14F-4D97-AF65-F5344CB8AC3E}">
        <p14:creationId xmlns:p14="http://schemas.microsoft.com/office/powerpoint/2010/main" val="123881606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latin typeface="Calibri"/>
                <a:ea typeface="Calibri"/>
                <a:cs typeface="Calibri"/>
              </a:rPr>
              <a:t>Demo 2 – Navigating around a Moodle Space</a:t>
            </a:r>
          </a:p>
        </p:txBody>
      </p:sp>
      <p:sp>
        <p:nvSpPr>
          <p:cNvPr id="3" name="Content Placeholder 2"/>
          <p:cNvSpPr>
            <a:spLocks noGrp="1"/>
          </p:cNvSpPr>
          <p:nvPr>
            <p:ph idx="1"/>
          </p:nvPr>
        </p:nvSpPr>
        <p:spPr>
          <a:xfrm>
            <a:off x="457200" y="1200151"/>
            <a:ext cx="8229600" cy="3709779"/>
          </a:xfrm>
        </p:spPr>
        <p:txBody>
          <a:bodyPr vert="horz" lIns="91440" tIns="45720" rIns="91440" bIns="45720" rtlCol="0" anchor="t">
            <a:normAutofit/>
          </a:bodyPr>
          <a:lstStyle/>
          <a:p>
            <a:r>
              <a:rPr lang="en-GB" dirty="0">
                <a:latin typeface="Calibri"/>
                <a:ea typeface="Calibri"/>
              </a:rPr>
              <a:t>Course index and block drawer</a:t>
            </a:r>
          </a:p>
          <a:p>
            <a:r>
              <a:rPr lang="en-GB" dirty="0">
                <a:latin typeface="Calibri"/>
                <a:ea typeface="Calibri"/>
              </a:rPr>
              <a:t>Edit mode</a:t>
            </a:r>
          </a:p>
          <a:p>
            <a:r>
              <a:rPr lang="en-GB" dirty="0">
                <a:latin typeface="Calibri"/>
                <a:ea typeface="Calibri"/>
              </a:rPr>
              <a:t>Tabs</a:t>
            </a:r>
          </a:p>
          <a:p>
            <a:r>
              <a:rPr lang="en-GB" dirty="0">
                <a:latin typeface="Calibri"/>
                <a:ea typeface="Calibri"/>
              </a:rPr>
              <a:t>Viewing participants and groups/groupings</a:t>
            </a:r>
          </a:p>
          <a:p>
            <a:r>
              <a:rPr lang="en-GB" dirty="0">
                <a:latin typeface="Calibri"/>
                <a:ea typeface="Calibri"/>
              </a:rPr>
              <a:t>Topics &amp; subtopics</a:t>
            </a:r>
          </a:p>
          <a:p>
            <a:endParaRPr lang="en-GB" dirty="0"/>
          </a:p>
          <a:p>
            <a:endParaRPr lang="en-GB" dirty="0"/>
          </a:p>
          <a:p>
            <a:endParaRPr lang="en-GB" dirty="0"/>
          </a:p>
          <a:p>
            <a:endParaRPr lang="en-GB" dirty="0"/>
          </a:p>
        </p:txBody>
      </p:sp>
      <p:sp>
        <p:nvSpPr>
          <p:cNvPr id="4" name="TextBox 3">
            <a:extLst>
              <a:ext uri="{FF2B5EF4-FFF2-40B4-BE49-F238E27FC236}">
                <a16:creationId xmlns:a16="http://schemas.microsoft.com/office/drawing/2014/main" id="{69D36109-EFDA-3D7F-36B3-800EC174E834}"/>
              </a:ext>
            </a:extLst>
          </p:cNvPr>
          <p:cNvSpPr txBox="1"/>
          <p:nvPr/>
        </p:nvSpPr>
        <p:spPr>
          <a:xfrm>
            <a:off x="3311236" y="4219731"/>
            <a:ext cx="5832761" cy="923330"/>
          </a:xfrm>
          <a:prstGeom prst="rect">
            <a:avLst/>
          </a:prstGeom>
          <a:noFill/>
        </p:spPr>
        <p:txBody>
          <a:bodyPr wrap="square" rtlCol="0">
            <a:spAutoFit/>
          </a:bodyPr>
          <a:lstStyle/>
          <a:p>
            <a:r>
              <a:rPr lang="en-GB" b="1" dirty="0"/>
              <a:t>Note: </a:t>
            </a:r>
            <a:r>
              <a:rPr lang="en-GB" dirty="0"/>
              <a:t>there is a separate TEL Bytes webinar on Groups &amp; Groupings which we’d recommend watching/attending if you have any group assignments or group work in your unit.</a:t>
            </a:r>
          </a:p>
        </p:txBody>
      </p:sp>
    </p:spTree>
    <p:extLst>
      <p:ext uri="{BB962C8B-B14F-4D97-AF65-F5344CB8AC3E}">
        <p14:creationId xmlns:p14="http://schemas.microsoft.com/office/powerpoint/2010/main" val="390700323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latin typeface="Calibri"/>
                <a:ea typeface="Calibri"/>
                <a:cs typeface="Calibri"/>
              </a:rPr>
              <a:t>Demo 3 – Course Settings</a:t>
            </a:r>
          </a:p>
        </p:txBody>
      </p:sp>
      <p:sp>
        <p:nvSpPr>
          <p:cNvPr id="3" name="Content Placeholder 2"/>
          <p:cNvSpPr>
            <a:spLocks noGrp="1"/>
          </p:cNvSpPr>
          <p:nvPr>
            <p:ph idx="1"/>
          </p:nvPr>
        </p:nvSpPr>
        <p:spPr>
          <a:xfrm>
            <a:off x="457200" y="1200151"/>
            <a:ext cx="8229600" cy="3717082"/>
          </a:xfrm>
        </p:spPr>
        <p:txBody>
          <a:bodyPr vert="horz" lIns="91440" tIns="45720" rIns="91440" bIns="45720" rtlCol="0" anchor="t">
            <a:normAutofit/>
          </a:bodyPr>
          <a:lstStyle/>
          <a:p>
            <a:r>
              <a:rPr lang="en-GB">
                <a:latin typeface="Calibri"/>
                <a:ea typeface="Calibri"/>
              </a:rPr>
              <a:t>Adding/editing a course description &amp; course image</a:t>
            </a:r>
          </a:p>
          <a:p>
            <a:r>
              <a:rPr lang="en-GB">
                <a:latin typeface="Calibri"/>
                <a:ea typeface="Calibri"/>
              </a:rPr>
              <a:t>Course visibility</a:t>
            </a:r>
          </a:p>
          <a:p>
            <a:r>
              <a:rPr lang="en-GB">
                <a:latin typeface="Calibri"/>
                <a:ea typeface="Calibri"/>
              </a:rPr>
              <a:t>Activity completion</a:t>
            </a:r>
          </a:p>
          <a:p>
            <a:endParaRPr lang="en-GB"/>
          </a:p>
        </p:txBody>
      </p:sp>
    </p:spTree>
    <p:extLst>
      <p:ext uri="{BB962C8B-B14F-4D97-AF65-F5344CB8AC3E}">
        <p14:creationId xmlns:p14="http://schemas.microsoft.com/office/powerpoint/2010/main" val="145028618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latin typeface="Calibri"/>
                <a:ea typeface="Calibri"/>
                <a:cs typeface="Calibri"/>
              </a:rPr>
              <a:t>Demo 4 – Adding/editing activities</a:t>
            </a:r>
          </a:p>
        </p:txBody>
      </p:sp>
      <p:sp>
        <p:nvSpPr>
          <p:cNvPr id="3" name="Content Placeholder 2"/>
          <p:cNvSpPr>
            <a:spLocks noGrp="1"/>
          </p:cNvSpPr>
          <p:nvPr>
            <p:ph idx="1"/>
          </p:nvPr>
        </p:nvSpPr>
        <p:spPr/>
        <p:txBody>
          <a:bodyPr vert="horz" lIns="91440" tIns="45720" rIns="91440" bIns="45720" rtlCol="0" anchor="t">
            <a:normAutofit/>
          </a:bodyPr>
          <a:lstStyle/>
          <a:p>
            <a:r>
              <a:rPr lang="en-GB">
                <a:latin typeface="Calibri"/>
                <a:ea typeface="Calibri"/>
              </a:rPr>
              <a:t>How to add an activity</a:t>
            </a:r>
          </a:p>
          <a:p>
            <a:r>
              <a:rPr lang="en-GB">
                <a:latin typeface="Calibri"/>
                <a:ea typeface="Calibri"/>
              </a:rPr>
              <a:t>Key activity types</a:t>
            </a:r>
          </a:p>
          <a:p>
            <a:r>
              <a:rPr lang="en-GB">
                <a:latin typeface="Calibri"/>
                <a:ea typeface="Calibri"/>
              </a:rPr>
              <a:t>How to edit an existing activity (and change template text)</a:t>
            </a:r>
          </a:p>
          <a:p>
            <a:r>
              <a:rPr lang="en-GB">
                <a:latin typeface="Calibri"/>
                <a:ea typeface="Calibri"/>
              </a:rPr>
              <a:t>How to add an assignment</a:t>
            </a:r>
          </a:p>
          <a:p>
            <a:pPr marL="0" indent="0">
              <a:buNone/>
            </a:pPr>
            <a:endParaRPr lang="en-GB"/>
          </a:p>
        </p:txBody>
      </p:sp>
    </p:spTree>
    <p:extLst>
      <p:ext uri="{BB962C8B-B14F-4D97-AF65-F5344CB8AC3E}">
        <p14:creationId xmlns:p14="http://schemas.microsoft.com/office/powerpoint/2010/main" val="224129862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3CD4-D6B9-21C9-2715-EF92B6EAF12A}"/>
              </a:ext>
            </a:extLst>
          </p:cNvPr>
          <p:cNvSpPr>
            <a:spLocks noGrp="1"/>
          </p:cNvSpPr>
          <p:nvPr>
            <p:ph type="title"/>
          </p:nvPr>
        </p:nvSpPr>
        <p:spPr/>
        <p:txBody>
          <a:bodyPr/>
          <a:lstStyle/>
          <a:p>
            <a:r>
              <a:rPr lang="en-GB">
                <a:latin typeface="Calibri"/>
                <a:ea typeface="Calibri"/>
                <a:cs typeface="Calibri"/>
              </a:rPr>
              <a:t>Moodle Administration Cycle</a:t>
            </a:r>
          </a:p>
        </p:txBody>
      </p:sp>
      <p:pic>
        <p:nvPicPr>
          <p:cNvPr id="9" name="Picture 8" descr="Diagram illustrating semester start and review process for Moodle enrolment and content updates, structured as a circular flowchart with labelled segments and arrows. Key phases include SAMIS enrolment timing, preparation in August, Moodle upgrade in September, review in June, and content snapshots in late July, with colour-coded sections and icons representing each stage.">
            <a:extLst>
              <a:ext uri="{FF2B5EF4-FFF2-40B4-BE49-F238E27FC236}">
                <a16:creationId xmlns:a16="http://schemas.microsoft.com/office/drawing/2014/main" id="{666DF0F6-EE00-A41E-3387-ADD40B9FFE3B}"/>
              </a:ext>
            </a:extLst>
          </p:cNvPr>
          <p:cNvPicPr>
            <a:picLocks noChangeAspect="1"/>
          </p:cNvPicPr>
          <p:nvPr/>
        </p:nvPicPr>
        <p:blipFill>
          <a:blip r:embed="rId3"/>
          <a:stretch>
            <a:fillRect/>
          </a:stretch>
        </p:blipFill>
        <p:spPr>
          <a:xfrm>
            <a:off x="801044" y="901174"/>
            <a:ext cx="7541911" cy="4242325"/>
          </a:xfrm>
          <a:prstGeom prst="rect">
            <a:avLst/>
          </a:prstGeom>
        </p:spPr>
      </p:pic>
    </p:spTree>
    <p:extLst>
      <p:ext uri="{BB962C8B-B14F-4D97-AF65-F5344CB8AC3E}">
        <p14:creationId xmlns:p14="http://schemas.microsoft.com/office/powerpoint/2010/main" val="308663088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040AE-4552-4EEA-ACEC-4DFE37B664B2}"/>
              </a:ext>
            </a:extLst>
          </p:cNvPr>
          <p:cNvSpPr>
            <a:spLocks noGrp="1"/>
          </p:cNvSpPr>
          <p:nvPr>
            <p:ph type="title"/>
          </p:nvPr>
        </p:nvSpPr>
        <p:spPr/>
        <p:txBody>
          <a:bodyPr/>
          <a:lstStyle/>
          <a:p>
            <a:pPr algn="l"/>
            <a:r>
              <a:rPr lang="en-GB">
                <a:latin typeface="Calibri"/>
                <a:ea typeface="Calibri"/>
                <a:cs typeface="Calibri"/>
              </a:rPr>
              <a:t>Useful resources</a:t>
            </a:r>
          </a:p>
        </p:txBody>
      </p:sp>
      <p:sp>
        <p:nvSpPr>
          <p:cNvPr id="3" name="Content Placeholder 2">
            <a:extLst>
              <a:ext uri="{FF2B5EF4-FFF2-40B4-BE49-F238E27FC236}">
                <a16:creationId xmlns:a16="http://schemas.microsoft.com/office/drawing/2014/main" id="{08A6CDC2-447B-4526-8028-95BE6B4D6CD8}"/>
              </a:ext>
            </a:extLst>
          </p:cNvPr>
          <p:cNvSpPr>
            <a:spLocks noGrp="1"/>
          </p:cNvSpPr>
          <p:nvPr>
            <p:ph idx="1"/>
          </p:nvPr>
        </p:nvSpPr>
        <p:spPr>
          <a:xfrm>
            <a:off x="0" y="1034321"/>
            <a:ext cx="9143999" cy="4013540"/>
          </a:xfrm>
        </p:spPr>
        <p:txBody>
          <a:bodyPr vert="horz" lIns="91440" tIns="45720" rIns="91440" bIns="45720" rtlCol="0" anchor="t">
            <a:noAutofit/>
          </a:bodyPr>
          <a:lstStyle/>
          <a:p>
            <a:pPr marL="714375" indent="-534670">
              <a:lnSpc>
                <a:spcPct val="120000"/>
              </a:lnSpc>
              <a:buBlip>
                <a:blip>
                  <a:extLst>
                    <a:ext uri="{96DAC541-7B7A-43D3-8B79-37D633B846F1}">
                      <asvg:svgBlip xmlns:asvg="http://schemas.microsoft.com/office/drawing/2016/SVG/main" r:embed="rId3"/>
                    </a:ext>
                  </a:extLst>
                </a:blip>
              </a:buBlip>
            </a:pPr>
            <a:r>
              <a:rPr lang="en-US" sz="2800">
                <a:latin typeface="Calibri"/>
                <a:ea typeface="Calibri"/>
              </a:rPr>
              <a:t>CLT </a:t>
            </a:r>
            <a:r>
              <a:rPr lang="en-US" sz="2800">
                <a:latin typeface="Calibri"/>
                <a:ea typeface="Calibri"/>
                <a:hlinkClick r:id="rId4"/>
              </a:rPr>
              <a:t>self-paced resources </a:t>
            </a:r>
            <a:r>
              <a:rPr lang="en-US" sz="2800">
                <a:latin typeface="Calibri"/>
                <a:ea typeface="Calibri"/>
              </a:rPr>
              <a:t>(guided learning resources)</a:t>
            </a:r>
          </a:p>
          <a:p>
            <a:pPr marL="714375" indent="-534670">
              <a:lnSpc>
                <a:spcPct val="120000"/>
              </a:lnSpc>
              <a:buBlip>
                <a:blip>
                  <a:extLst>
                    <a:ext uri="{96DAC541-7B7A-43D3-8B79-37D633B846F1}">
                      <asvg:svgBlip xmlns:asvg="http://schemas.microsoft.com/office/drawing/2016/SVG/main" r:embed="rId3"/>
                    </a:ext>
                  </a:extLst>
                </a:blip>
              </a:buBlip>
            </a:pPr>
            <a:r>
              <a:rPr lang="en-GB" sz="2800">
                <a:latin typeface="Calibri"/>
                <a:ea typeface="Calibri"/>
                <a:hlinkClick r:id="rId5"/>
              </a:rPr>
              <a:t>TEL Community of Practice</a:t>
            </a:r>
            <a:r>
              <a:rPr lang="en-GB" sz="2800">
                <a:latin typeface="Calibri"/>
                <a:ea typeface="Calibri"/>
              </a:rPr>
              <a:t> (to share practice and tips)</a:t>
            </a:r>
          </a:p>
          <a:p>
            <a:pPr marL="714375" indent="-534670">
              <a:lnSpc>
                <a:spcPct val="120000"/>
              </a:lnSpc>
              <a:buBlip>
                <a:blip>
                  <a:extLst>
                    <a:ext uri="{96DAC541-7B7A-43D3-8B79-37D633B846F1}">
                      <asvg:svgBlip xmlns:asvg="http://schemas.microsoft.com/office/drawing/2016/SVG/main" r:embed="rId3"/>
                    </a:ext>
                  </a:extLst>
                </a:blip>
              </a:buBlip>
            </a:pPr>
            <a:r>
              <a:rPr lang="en-US" sz="2800">
                <a:latin typeface="Calibri"/>
                <a:ea typeface="Calibri"/>
              </a:rPr>
              <a:t>Learning &amp; Teaching Hub </a:t>
            </a:r>
            <a:r>
              <a:rPr lang="en-GB" sz="2800">
                <a:latin typeface="Calibri"/>
                <a:ea typeface="Calibri"/>
                <a:hlinkClick r:id="rId6"/>
              </a:rPr>
              <a:t>http://teachinghub.bath.ac.uk/</a:t>
            </a:r>
            <a:r>
              <a:rPr lang="en-GB" sz="2800">
                <a:latin typeface="Calibri"/>
                <a:ea typeface="Calibri"/>
              </a:rPr>
              <a:t> </a:t>
            </a:r>
          </a:p>
          <a:p>
            <a:pPr marL="714375" indent="-534670">
              <a:lnSpc>
                <a:spcPct val="120000"/>
              </a:lnSpc>
              <a:buBlip>
                <a:blip>
                  <a:extLst>
                    <a:ext uri="{96DAC541-7B7A-43D3-8B79-37D633B846F1}">
                      <asvg:svgBlip xmlns:asvg="http://schemas.microsoft.com/office/drawing/2016/SVG/main" r:embed="rId3"/>
                    </a:ext>
                  </a:extLst>
                </a:blip>
              </a:buBlip>
            </a:pPr>
            <a:r>
              <a:rPr lang="en-GB" sz="2800">
                <a:latin typeface="Calibri"/>
                <a:ea typeface="Calibri"/>
              </a:rPr>
              <a:t>Book a 1-2-1 with an Instructional Designer: </a:t>
            </a:r>
            <a:r>
              <a:rPr lang="en-GB" sz="2800">
                <a:latin typeface="Calibri"/>
                <a:ea typeface="Calibri"/>
                <a:hlinkClick r:id="rId7"/>
              </a:rPr>
              <a:t>Book a one to one</a:t>
            </a:r>
            <a:endParaRPr lang="en-GB" sz="2800">
              <a:latin typeface="Calibri"/>
              <a:ea typeface="Calibri"/>
            </a:endParaRPr>
          </a:p>
          <a:p>
            <a:pPr marL="714375" indent="-534670">
              <a:lnSpc>
                <a:spcPct val="120000"/>
              </a:lnSpc>
              <a:buBlip>
                <a:blip>
                  <a:extLst>
                    <a:ext uri="{96DAC541-7B7A-43D3-8B79-37D633B846F1}">
                      <asvg:svgBlip xmlns:asvg="http://schemas.microsoft.com/office/drawing/2016/SVG/main" r:embed="rId3"/>
                    </a:ext>
                  </a:extLst>
                </a:blip>
              </a:buBlip>
            </a:pPr>
            <a:r>
              <a:rPr lang="en-GB" sz="2800">
                <a:latin typeface="Calibri"/>
                <a:ea typeface="Calibri"/>
              </a:rPr>
              <a:t>Email queries to </a:t>
            </a:r>
            <a:r>
              <a:rPr lang="en-GB" sz="2800">
                <a:latin typeface="Calibri"/>
                <a:ea typeface="Calibri"/>
                <a:hlinkClick r:id="rId8"/>
              </a:rPr>
              <a:t>TEL@bath.ac.uk</a:t>
            </a:r>
            <a:r>
              <a:rPr lang="en-GB" sz="2800">
                <a:latin typeface="Calibri"/>
                <a:ea typeface="Calibri"/>
              </a:rPr>
              <a:t> </a:t>
            </a:r>
          </a:p>
        </p:txBody>
      </p:sp>
    </p:spTree>
    <p:extLst>
      <p:ext uri="{BB962C8B-B14F-4D97-AF65-F5344CB8AC3E}">
        <p14:creationId xmlns:p14="http://schemas.microsoft.com/office/powerpoint/2010/main" val="294430712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E2036-EA3C-FB8E-2CC8-EC8A2990B857}"/>
              </a:ext>
            </a:extLst>
          </p:cNvPr>
          <p:cNvSpPr>
            <a:spLocks noGrp="1"/>
          </p:cNvSpPr>
          <p:nvPr>
            <p:ph type="title"/>
          </p:nvPr>
        </p:nvSpPr>
        <p:spPr/>
        <p:txBody>
          <a:bodyPr>
            <a:normAutofit/>
          </a:bodyPr>
          <a:lstStyle/>
          <a:p>
            <a:r>
              <a:rPr lang="en-GB">
                <a:latin typeface="Calibri"/>
                <a:ea typeface="Calibri"/>
                <a:cs typeface="Calibri"/>
              </a:rPr>
              <a:t>Useful Resources - Webinars</a:t>
            </a:r>
          </a:p>
        </p:txBody>
      </p:sp>
      <p:sp>
        <p:nvSpPr>
          <p:cNvPr id="3" name="Content Placeholder 2">
            <a:extLst>
              <a:ext uri="{FF2B5EF4-FFF2-40B4-BE49-F238E27FC236}">
                <a16:creationId xmlns:a16="http://schemas.microsoft.com/office/drawing/2014/main" id="{A11B73DC-4B36-B841-445C-B8BB65AD8300}"/>
              </a:ext>
            </a:extLst>
          </p:cNvPr>
          <p:cNvSpPr>
            <a:spLocks noGrp="1"/>
          </p:cNvSpPr>
          <p:nvPr>
            <p:ph idx="1"/>
          </p:nvPr>
        </p:nvSpPr>
        <p:spPr>
          <a:xfrm>
            <a:off x="89807" y="955221"/>
            <a:ext cx="8939893" cy="4170752"/>
          </a:xfrm>
        </p:spPr>
        <p:txBody>
          <a:bodyPr vert="horz" lIns="91440" tIns="45720" rIns="91440" bIns="45720" rtlCol="0" anchor="t">
            <a:normAutofit fontScale="62500" lnSpcReduction="20000"/>
          </a:bodyPr>
          <a:lstStyle/>
          <a:p>
            <a:pPr marL="0" indent="0">
              <a:buNone/>
            </a:pPr>
            <a:r>
              <a:rPr lang="en-GB" b="1" dirty="0">
                <a:latin typeface="+mj-lt"/>
                <a:ea typeface="Calibri"/>
              </a:rPr>
              <a:t>Upcoming events:</a:t>
            </a:r>
          </a:p>
          <a:p>
            <a:r>
              <a:rPr lang="en-GB" dirty="0">
                <a:latin typeface="+mj-lt"/>
                <a:hlinkClick r:id="rId3"/>
              </a:rPr>
              <a:t>TEL-Bytes: Your Technology Enhanced Learning toolkit overview </a:t>
            </a:r>
            <a:r>
              <a:rPr lang="en-GB" dirty="0">
                <a:latin typeface="+mj-lt"/>
              </a:rPr>
              <a:t>(8 September)</a:t>
            </a:r>
          </a:p>
          <a:p>
            <a:r>
              <a:rPr lang="en-GB" dirty="0">
                <a:latin typeface="+mj-lt"/>
                <a:ea typeface="Calibri"/>
                <a:hlinkClick r:id="rId4"/>
              </a:rPr>
              <a:t>TEL-Bytes: How to reset your Moodle space </a:t>
            </a:r>
            <a:r>
              <a:rPr lang="en-GB" dirty="0">
                <a:latin typeface="+mj-lt"/>
                <a:ea typeface="Calibri"/>
              </a:rPr>
              <a:t>(8 September)</a:t>
            </a:r>
          </a:p>
          <a:p>
            <a:r>
              <a:rPr lang="en-GB" dirty="0">
                <a:latin typeface="+mj-lt"/>
                <a:ea typeface="Calibri"/>
                <a:hlinkClick r:id="rId5"/>
              </a:rPr>
              <a:t>TEL-Bytes: How to share recordings with students using Panopto and Moodle </a:t>
            </a:r>
            <a:r>
              <a:rPr lang="en-GB" dirty="0">
                <a:latin typeface="+mj-lt"/>
                <a:ea typeface="Calibri"/>
              </a:rPr>
              <a:t>(22 September)</a:t>
            </a:r>
          </a:p>
          <a:p>
            <a:r>
              <a:rPr lang="en-GB" dirty="0">
                <a:latin typeface="+mj-lt"/>
                <a:ea typeface="Calibri"/>
                <a:hlinkClick r:id="rId6"/>
              </a:rPr>
              <a:t>Using the Brickfield Accessibility+ Toolkit in Moodle </a:t>
            </a:r>
            <a:r>
              <a:rPr lang="en-GB" dirty="0">
                <a:latin typeface="+mj-lt"/>
                <a:ea typeface="Calibri"/>
              </a:rPr>
              <a:t>(7 September – also repeated weekly)</a:t>
            </a:r>
          </a:p>
          <a:p>
            <a:endParaRPr lang="en-GB" dirty="0">
              <a:latin typeface="+mj-lt"/>
              <a:ea typeface="Calibri"/>
            </a:endParaRPr>
          </a:p>
          <a:p>
            <a:pPr marL="0" indent="0">
              <a:buNone/>
            </a:pPr>
            <a:r>
              <a:rPr lang="en-GB" dirty="0">
                <a:latin typeface="+mj-lt"/>
                <a:ea typeface="Calibri"/>
              </a:rPr>
              <a:t>Lots more upcoming events! </a:t>
            </a:r>
          </a:p>
          <a:p>
            <a:pPr marL="0" indent="0">
              <a:buNone/>
            </a:pPr>
            <a:r>
              <a:rPr lang="en-GB" dirty="0">
                <a:latin typeface="+mj-lt"/>
                <a:ea typeface="Calibri"/>
                <a:hlinkClick r:id="rId7"/>
              </a:rPr>
              <a:t>Find out more on the Learning &amp; Teaching Hub Events page</a:t>
            </a:r>
            <a:endParaRPr lang="en-GB" dirty="0">
              <a:latin typeface="+mj-lt"/>
              <a:ea typeface="Calibri"/>
            </a:endParaRPr>
          </a:p>
          <a:p>
            <a:pPr marL="0" indent="0">
              <a:buNone/>
            </a:pPr>
            <a:endParaRPr lang="en-GB" dirty="0">
              <a:latin typeface="+mj-lt"/>
              <a:ea typeface="Calibri"/>
            </a:endParaRPr>
          </a:p>
          <a:p>
            <a:pPr marL="0" indent="0">
              <a:buNone/>
            </a:pPr>
            <a:r>
              <a:rPr lang="en-GB" b="1" dirty="0">
                <a:latin typeface="+mj-lt"/>
                <a:ea typeface="Calibri"/>
              </a:rPr>
              <a:t>Past events:</a:t>
            </a:r>
          </a:p>
          <a:p>
            <a:pPr marL="0" indent="0">
              <a:buNone/>
            </a:pPr>
            <a:r>
              <a:rPr lang="en-GB" dirty="0">
                <a:latin typeface="+mj-lt"/>
                <a:ea typeface="Calibri"/>
                <a:hlinkClick r:id="rId8"/>
              </a:rPr>
              <a:t>Recordings of past CLT workshops and events</a:t>
            </a:r>
            <a:endParaRPr lang="en-GB" dirty="0">
              <a:latin typeface="+mj-lt"/>
              <a:ea typeface="Calibri"/>
            </a:endParaRPr>
          </a:p>
          <a:p>
            <a:endParaRPr lang="en-GB" sz="2400" dirty="0"/>
          </a:p>
          <a:p>
            <a:pPr marL="0" indent="0">
              <a:buNone/>
            </a:pPr>
            <a:endParaRPr lang="en-GB" sz="2400" b="0" i="0" dirty="0">
              <a:solidFill>
                <a:srgbClr val="000000"/>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2288465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AAAD0-C567-4EA8-B568-FF88D47D5723}"/>
              </a:ext>
            </a:extLst>
          </p:cNvPr>
          <p:cNvSpPr>
            <a:spLocks noGrp="1"/>
          </p:cNvSpPr>
          <p:nvPr>
            <p:ph type="title"/>
          </p:nvPr>
        </p:nvSpPr>
        <p:spPr/>
        <p:txBody>
          <a:bodyPr/>
          <a:lstStyle/>
          <a:p>
            <a:pPr algn="l"/>
            <a:r>
              <a:rPr lang="en-GB">
                <a:latin typeface="Calibri"/>
                <a:ea typeface="Calibri"/>
                <a:cs typeface="Calibri"/>
              </a:rPr>
              <a:t>Keeping up-to-date</a:t>
            </a:r>
          </a:p>
        </p:txBody>
      </p:sp>
      <p:sp>
        <p:nvSpPr>
          <p:cNvPr id="3" name="Content Placeholder 2">
            <a:extLst>
              <a:ext uri="{FF2B5EF4-FFF2-40B4-BE49-F238E27FC236}">
                <a16:creationId xmlns:a16="http://schemas.microsoft.com/office/drawing/2014/main" id="{52039DC7-B838-4459-8200-004EAEF3D056}"/>
              </a:ext>
            </a:extLst>
          </p:cNvPr>
          <p:cNvSpPr>
            <a:spLocks noGrp="1"/>
          </p:cNvSpPr>
          <p:nvPr>
            <p:ph idx="1"/>
          </p:nvPr>
        </p:nvSpPr>
        <p:spPr>
          <a:xfrm>
            <a:off x="2381135" y="1564148"/>
            <a:ext cx="4072132" cy="2682265"/>
          </a:xfrm>
        </p:spPr>
        <p:txBody>
          <a:bodyPr vert="horz" lIns="91440" tIns="45720" rIns="91440" bIns="45720" rtlCol="0" anchor="t">
            <a:normAutofit/>
          </a:bodyPr>
          <a:lstStyle/>
          <a:p>
            <a:pPr marL="179070" indent="0">
              <a:lnSpc>
                <a:spcPct val="120000"/>
              </a:lnSpc>
              <a:buNone/>
            </a:pPr>
            <a:r>
              <a:rPr lang="en-GB">
                <a:latin typeface="Calibri"/>
                <a:ea typeface="Calibri"/>
              </a:rPr>
              <a:t>TEL Service Blog (service updates and top tips)</a:t>
            </a:r>
          </a:p>
          <a:p>
            <a:pPr marL="179070" indent="0">
              <a:lnSpc>
                <a:spcPct val="120000"/>
              </a:lnSpc>
              <a:buNone/>
            </a:pPr>
            <a:r>
              <a:rPr lang="en-GB">
                <a:latin typeface="Calibri"/>
                <a:ea typeface="Calibri"/>
                <a:hlinkClick r:id="rId3"/>
              </a:rPr>
              <a:t>https://telbath.com/</a:t>
            </a:r>
            <a:r>
              <a:rPr lang="en-GB">
                <a:latin typeface="Calibri"/>
                <a:ea typeface="Calibri"/>
              </a:rPr>
              <a:t> </a:t>
            </a:r>
          </a:p>
          <a:p>
            <a:pPr marL="179070" indent="0">
              <a:lnSpc>
                <a:spcPct val="120000"/>
              </a:lnSpc>
              <a:buNone/>
            </a:pPr>
            <a:endParaRPr lang="en-GB"/>
          </a:p>
        </p:txBody>
      </p:sp>
      <p:pic>
        <p:nvPicPr>
          <p:cNvPr id="5" name="Graphic 4" descr="Megaphone1 outline">
            <a:extLst>
              <a:ext uri="{FF2B5EF4-FFF2-40B4-BE49-F238E27FC236}">
                <a16:creationId xmlns:a16="http://schemas.microsoft.com/office/drawing/2014/main" id="{A71E1612-8460-618B-7DE0-1205765B63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01194" y="1777270"/>
            <a:ext cx="1708879" cy="1708879"/>
          </a:xfrm>
          <a:prstGeom prst="rect">
            <a:avLst/>
          </a:prstGeom>
        </p:spPr>
      </p:pic>
    </p:spTree>
    <p:extLst>
      <p:ext uri="{BB962C8B-B14F-4D97-AF65-F5344CB8AC3E}">
        <p14:creationId xmlns:p14="http://schemas.microsoft.com/office/powerpoint/2010/main" val="248249727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27B19-967F-1090-47A7-428B524B2ABD}"/>
              </a:ext>
            </a:extLst>
          </p:cNvPr>
          <p:cNvSpPr>
            <a:spLocks noGrp="1"/>
          </p:cNvSpPr>
          <p:nvPr>
            <p:ph type="title"/>
          </p:nvPr>
        </p:nvSpPr>
        <p:spPr/>
        <p:txBody>
          <a:bodyPr/>
          <a:lstStyle/>
          <a:p>
            <a:r>
              <a:rPr lang="en-GB">
                <a:latin typeface="Calibri"/>
                <a:ea typeface="Calibri"/>
                <a:cs typeface="Calibri"/>
              </a:rPr>
              <a:t>Q&amp;A</a:t>
            </a:r>
          </a:p>
        </p:txBody>
      </p:sp>
      <p:sp>
        <p:nvSpPr>
          <p:cNvPr id="3" name="Content Placeholder 2">
            <a:extLst>
              <a:ext uri="{FF2B5EF4-FFF2-40B4-BE49-F238E27FC236}">
                <a16:creationId xmlns:a16="http://schemas.microsoft.com/office/drawing/2014/main" id="{8AAE90C8-BE78-7445-3B5B-F0449F3968ED}"/>
              </a:ext>
            </a:extLst>
          </p:cNvPr>
          <p:cNvSpPr>
            <a:spLocks noGrp="1"/>
          </p:cNvSpPr>
          <p:nvPr>
            <p:ph idx="1"/>
          </p:nvPr>
        </p:nvSpPr>
        <p:spPr>
          <a:xfrm>
            <a:off x="457200" y="1200152"/>
            <a:ext cx="8229600" cy="786046"/>
          </a:xfrm>
        </p:spPr>
        <p:txBody>
          <a:bodyPr vert="horz" lIns="91440" tIns="45720" rIns="91440" bIns="45720" rtlCol="0" anchor="t">
            <a:normAutofit/>
          </a:bodyPr>
          <a:lstStyle/>
          <a:p>
            <a:pPr marL="0" indent="0" algn="ctr">
              <a:buNone/>
            </a:pPr>
            <a:r>
              <a:rPr lang="en-GB">
                <a:latin typeface="Calibri"/>
                <a:ea typeface="Calibri"/>
              </a:rPr>
              <a:t>Time for questions!</a:t>
            </a:r>
          </a:p>
        </p:txBody>
      </p:sp>
      <p:pic>
        <p:nvPicPr>
          <p:cNvPr id="5" name="Picture 4">
            <a:extLst>
              <a:ext uri="{FF2B5EF4-FFF2-40B4-BE49-F238E27FC236}">
                <a16:creationId xmlns:a16="http://schemas.microsoft.com/office/drawing/2014/main" id="{0F3016A1-4EF0-1784-245B-ABFA61E49BE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526480" y="1986198"/>
            <a:ext cx="4091040" cy="2842554"/>
          </a:xfrm>
          <a:prstGeom prst="rect">
            <a:avLst/>
          </a:prstGeom>
        </p:spPr>
      </p:pic>
    </p:spTree>
    <p:extLst>
      <p:ext uri="{BB962C8B-B14F-4D97-AF65-F5344CB8AC3E}">
        <p14:creationId xmlns:p14="http://schemas.microsoft.com/office/powerpoint/2010/main" val="342806169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3CE60-ECBB-51DC-2FBD-C25D657BC7F3}"/>
              </a:ext>
            </a:extLst>
          </p:cNvPr>
          <p:cNvSpPr>
            <a:spLocks noGrp="1"/>
          </p:cNvSpPr>
          <p:nvPr>
            <p:ph type="title"/>
          </p:nvPr>
        </p:nvSpPr>
        <p:spPr/>
        <p:txBody>
          <a:bodyPr/>
          <a:lstStyle/>
          <a:p>
            <a:r>
              <a:rPr lang="en-GB" dirty="0"/>
              <a:t>Feedback</a:t>
            </a:r>
          </a:p>
        </p:txBody>
      </p:sp>
      <p:sp>
        <p:nvSpPr>
          <p:cNvPr id="3" name="Content Placeholder 2">
            <a:extLst>
              <a:ext uri="{FF2B5EF4-FFF2-40B4-BE49-F238E27FC236}">
                <a16:creationId xmlns:a16="http://schemas.microsoft.com/office/drawing/2014/main" id="{59523B47-957F-9A03-6E03-F33BA1597369}"/>
              </a:ext>
            </a:extLst>
          </p:cNvPr>
          <p:cNvSpPr>
            <a:spLocks noGrp="1"/>
          </p:cNvSpPr>
          <p:nvPr>
            <p:ph idx="1"/>
          </p:nvPr>
        </p:nvSpPr>
        <p:spPr>
          <a:xfrm>
            <a:off x="1373588" y="1883964"/>
            <a:ext cx="6396824" cy="1997763"/>
          </a:xfrm>
        </p:spPr>
        <p:txBody>
          <a:bodyPr>
            <a:normAutofit lnSpcReduction="10000"/>
          </a:bodyPr>
          <a:lstStyle/>
          <a:p>
            <a:pPr marL="0" indent="0" algn="ctr">
              <a:buNone/>
            </a:pPr>
            <a:r>
              <a:rPr lang="en-GB" dirty="0"/>
              <a:t>Please take 2 minutes to complete our short </a:t>
            </a:r>
            <a:r>
              <a:rPr lang="en-GB" dirty="0">
                <a:hlinkClick r:id="rId2"/>
              </a:rPr>
              <a:t>feedback form  </a:t>
            </a:r>
            <a:r>
              <a:rPr lang="en-GB" dirty="0"/>
              <a:t>to help inform future webinar planning and delivery </a:t>
            </a:r>
            <a:r>
              <a:rPr lang="en-GB" dirty="0">
                <a:sym typeface="Wingdings" panose="05000000000000000000" pitchFamily="2" charset="2"/>
              </a:rPr>
              <a:t></a:t>
            </a:r>
          </a:p>
        </p:txBody>
      </p:sp>
    </p:spTree>
    <p:extLst>
      <p:ext uri="{BB962C8B-B14F-4D97-AF65-F5344CB8AC3E}">
        <p14:creationId xmlns:p14="http://schemas.microsoft.com/office/powerpoint/2010/main" val="244201709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008556"/>
      </p:ext>
    </p:extLst>
  </p:cSld>
  <p:clrMapOvr>
    <a:masterClrMapping/>
  </p:clrMapOvr>
  <p:transition>
    <p:fade/>
  </p:transition>
</p:sld>
</file>

<file path=ppt/theme/theme1.xml><?xml version="1.0" encoding="utf-8"?>
<a:theme xmlns:a="http://schemas.openxmlformats.org/drawingml/2006/main" name="CLT 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96E221-532C-574F-A3CF-CC7D42E9D62E}" vid="{C05CF61B-2826-B54A-A132-109E13CA74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CE7B06C7A4AD439BD17AFD297B32B6" ma:contentTypeVersion="18" ma:contentTypeDescription="Create a new document." ma:contentTypeScope="" ma:versionID="f749e2c631b38f13793882179f43d140">
  <xsd:schema xmlns:xsd="http://www.w3.org/2001/XMLSchema" xmlns:xs="http://www.w3.org/2001/XMLSchema" xmlns:p="http://schemas.microsoft.com/office/2006/metadata/properties" xmlns:ns2="12545316-4597-4fad-8d4c-963aca4a7e43" xmlns:ns3="7ceff3d1-26d0-4a19-9784-ffc192f0c3e4" xmlns:ns4="7baf63a6-8159-4531-922f-8d695af1915f" targetNamespace="http://schemas.microsoft.com/office/2006/metadata/properties" ma:root="true" ma:fieldsID="dd53f085f80439492a097d8f51e2f6c8" ns2:_="" ns3:_="" ns4:_="">
    <xsd:import namespace="12545316-4597-4fad-8d4c-963aca4a7e43"/>
    <xsd:import namespace="7ceff3d1-26d0-4a19-9784-ffc192f0c3e4"/>
    <xsd:import namespace="7baf63a6-8159-4531-922f-8d695af1915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2:MediaServiceLocation"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545316-4597-4fad-8d4c-963aca4a7e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5693718-8356-48ba-866a-85db3a9efc2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eff3d1-26d0-4a19-9784-ffc192f0c3e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af63a6-8159-4531-922f-8d695af1915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b3de8453-3d93-40e3-b7c9-8c4ee99d16ef}" ma:internalName="TaxCatchAll" ma:showField="CatchAllData" ma:web="7ceff3d1-26d0-4a19-9784-ffc192f0c3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2545316-4597-4fad-8d4c-963aca4a7e43">
      <Terms xmlns="http://schemas.microsoft.com/office/infopath/2007/PartnerControls"/>
    </lcf76f155ced4ddcb4097134ff3c332f>
    <TaxCatchAll xmlns="7baf63a6-8159-4531-922f-8d695af1915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2D3E1D-673D-4746-BBF9-A430D8D5B9BB}">
  <ds:schemaRefs>
    <ds:schemaRef ds:uri="12545316-4597-4fad-8d4c-963aca4a7e43"/>
    <ds:schemaRef ds:uri="7baf63a6-8159-4531-922f-8d695af1915f"/>
    <ds:schemaRef ds:uri="7ceff3d1-26d0-4a19-9784-ffc192f0c3e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F190108-CC00-4D82-96CA-AD7D8C347828}">
  <ds:schemaRefs>
    <ds:schemaRef ds:uri="12545316-4597-4fad-8d4c-963aca4a7e43"/>
    <ds:schemaRef ds:uri="7baf63a6-8159-4531-922f-8d695af1915f"/>
    <ds:schemaRef ds:uri="7ceff3d1-26d0-4a19-9784-ffc192f0c3e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3B4CB36-1671-43C2-916B-DD81B0652A59}">
  <ds:schemaRefs>
    <ds:schemaRef ds:uri="http://schemas.microsoft.com/sharepoint/v3/contenttype/forms"/>
  </ds:schemaRefs>
</ds:datastoreItem>
</file>

<file path=docMetadata/LabelInfo.xml><?xml version="1.0" encoding="utf-8"?>
<clbl:labelList xmlns:clbl="http://schemas.microsoft.com/office/2020/mipLabelMetadata">
  <clbl:label id="{32c8e38f-1201-4b06-939f-990c98dd26c2}" enabled="1" method="Privileged" siteId="{377e3d22-4ea1-422d-b0ad-8fcc89406b9e}" removed="0"/>
</clbl:labelList>
</file>

<file path=docProps/app.xml><?xml version="1.0" encoding="utf-8"?>
<Properties xmlns="http://schemas.openxmlformats.org/officeDocument/2006/extended-properties" xmlns:vt="http://schemas.openxmlformats.org/officeDocument/2006/docPropsVTypes">
  <Template>CLT PPT Template</Template>
  <TotalTime>47</TotalTime>
  <Words>488</Words>
  <Application>Microsoft Office PowerPoint</Application>
  <PresentationFormat>On-screen Show (16:9)</PresentationFormat>
  <Paragraphs>91</Paragraphs>
  <Slides>15</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Calibri</vt:lpstr>
      <vt:lpstr>Helvetica Neue LT Std 55 Roman</vt:lpstr>
      <vt:lpstr>HelveticaNeueLT Std</vt:lpstr>
      <vt:lpstr>HelveticaNeueLT Std Lt</vt:lpstr>
      <vt:lpstr>HelveticaNeueLT Std Thin</vt:lpstr>
      <vt:lpstr>Roboto</vt:lpstr>
      <vt:lpstr>Wingdings</vt:lpstr>
      <vt:lpstr>CLT PPT Template</vt:lpstr>
      <vt:lpstr>Moodle Basics</vt:lpstr>
      <vt:lpstr>Session Overview</vt:lpstr>
      <vt:lpstr>Intro to Moodle</vt:lpstr>
      <vt:lpstr>Bath Blend Baseline for Moodle</vt:lpstr>
      <vt:lpstr>Demo 1 – Logging in and getting started</vt:lpstr>
      <vt:lpstr>Demo 2 – Navigating around a Moodle Space</vt:lpstr>
      <vt:lpstr>Demo 3 – Course Settings</vt:lpstr>
      <vt:lpstr>Demo 4 – Adding/editing activities</vt:lpstr>
      <vt:lpstr>Moodle Administration Cycle</vt:lpstr>
      <vt:lpstr>Useful resources</vt:lpstr>
      <vt:lpstr>Useful Resources - Webinars</vt:lpstr>
      <vt:lpstr>Keeping up-to-date</vt:lpstr>
      <vt:lpstr>Q&amp;A</vt:lpstr>
      <vt:lpstr>Feedback</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Rachel Applegate;Olivia Soutter</dc:creator>
  <cp:keywords/>
  <dc:description/>
  <cp:lastModifiedBy>Olivia Soutter</cp:lastModifiedBy>
  <cp:revision>1</cp:revision>
  <dcterms:created xsi:type="dcterms:W3CDTF">2021-08-26T10:04:27Z</dcterms:created>
  <dcterms:modified xsi:type="dcterms:W3CDTF">2026-09-03T10:00:20Z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0x010100DCCE7B06C7A4AD439BD17AFD297B32B6</vt:lpwstr>
  </property>
  <property fmtid="{D5CDD505-2E9C-101B-9397-08002B2CF9AE}" pid="3" name="MediaServiceImageTags">
    <vt:lpwstr/>
  </property>
</Properties>
</file>