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5" r:id="rId5"/>
  </p:sldMasterIdLst>
  <p:notesMasterIdLst>
    <p:notesMasterId r:id="rId20"/>
  </p:notesMasterIdLst>
  <p:sldIdLst>
    <p:sldId id="358" r:id="rId6"/>
    <p:sldId id="347" r:id="rId7"/>
    <p:sldId id="370" r:id="rId8"/>
    <p:sldId id="369" r:id="rId9"/>
    <p:sldId id="360" r:id="rId10"/>
    <p:sldId id="361" r:id="rId11"/>
    <p:sldId id="375" r:id="rId12"/>
    <p:sldId id="362" r:id="rId13"/>
    <p:sldId id="363" r:id="rId14"/>
    <p:sldId id="371" r:id="rId15"/>
    <p:sldId id="364" r:id="rId16"/>
    <p:sldId id="368" r:id="rId17"/>
    <p:sldId id="278" r:id="rId18"/>
    <p:sldId id="377" r:id="rId19"/>
  </p:sldIdLst>
  <p:sldSz cx="9144000" cy="5143500" type="screen16x9"/>
  <p:notesSz cx="6858000" cy="9144000"/>
  <p:custDataLst>
    <p:tags r:id="rId2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3B52"/>
    <a:srgbClr val="009AAB"/>
    <a:srgbClr val="FAF9F6"/>
    <a:srgbClr val="F8F8F8"/>
    <a:srgbClr val="F5F5F5"/>
    <a:srgbClr val="EEEEE4"/>
    <a:srgbClr val="85BDB8"/>
    <a:srgbClr val="92CEC8"/>
    <a:srgbClr val="396164"/>
    <a:srgbClr val="2537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091652-1250-8B2E-E040-5AD106D37801}" v="13" dt="2026-09-08T09:16:10.195"/>
    <p1510:client id="{65382865-9573-4708-97A4-5A01311D0F9A}" v="13" dt="2026-09-07T13:46:12.6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1E0494-78F5-450C-BEB9-0C6E9AC50FA5}" type="doc">
      <dgm:prSet loTypeId="urn:microsoft.com/office/officeart/2005/8/layout/hProcess9" loCatId="process" qsTypeId="urn:microsoft.com/office/officeart/2005/8/quickstyle/simple1" qsCatId="simple" csTypeId="urn:microsoft.com/office/officeart/2005/8/colors/accent0_1" csCatId="mainScheme" phldr="1"/>
      <dgm:spPr/>
    </dgm:pt>
    <dgm:pt modelId="{8D88CAAD-5B17-404C-9E04-91E7257E25CD}">
      <dgm:prSet phldrT="[Text]"/>
      <dgm:spPr/>
      <dgm:t>
        <a:bodyPr/>
        <a:lstStyle/>
        <a:p>
          <a:r>
            <a:rPr lang="en-US"/>
            <a:t>1. Hide your Moodle space</a:t>
          </a:r>
        </a:p>
      </dgm:t>
    </dgm:pt>
    <dgm:pt modelId="{A59BD394-5B2D-4D4A-89EB-F8488B0FFA6B}" type="parTrans" cxnId="{DD710985-92CC-4E29-9DE4-0B8885DA4A74}">
      <dgm:prSet/>
      <dgm:spPr/>
      <dgm:t>
        <a:bodyPr/>
        <a:lstStyle/>
        <a:p>
          <a:endParaRPr lang="en-US"/>
        </a:p>
      </dgm:t>
    </dgm:pt>
    <dgm:pt modelId="{0B0F56BE-7937-4BCC-B1BB-472666CEADEF}" type="sibTrans" cxnId="{DD710985-92CC-4E29-9DE4-0B8885DA4A74}">
      <dgm:prSet/>
      <dgm:spPr/>
      <dgm:t>
        <a:bodyPr/>
        <a:lstStyle/>
        <a:p>
          <a:endParaRPr lang="en-US"/>
        </a:p>
      </dgm:t>
    </dgm:pt>
    <dgm:pt modelId="{8667AB69-3476-4D78-A0B5-B719C8EE6A56}">
      <dgm:prSet phldrT="[Text]"/>
      <dgm:spPr/>
      <dgm:t>
        <a:bodyPr/>
        <a:lstStyle/>
        <a:p>
          <a:pPr rtl="0"/>
          <a:r>
            <a:rPr lang="en-US"/>
            <a:t>2. Check</a:t>
          </a:r>
          <a:r>
            <a:rPr lang="en-US">
              <a:latin typeface="Calibri"/>
            </a:rPr>
            <a:t> Archive / Snaphot</a:t>
          </a:r>
          <a:r>
            <a:rPr lang="en-US"/>
            <a:t> or backup is in place</a:t>
          </a:r>
        </a:p>
      </dgm:t>
    </dgm:pt>
    <dgm:pt modelId="{8287F956-15F9-49F8-9C75-28DEF3762751}" type="parTrans" cxnId="{0F54A719-0CE3-414A-9CCE-090464AB265D}">
      <dgm:prSet/>
      <dgm:spPr/>
      <dgm:t>
        <a:bodyPr/>
        <a:lstStyle/>
        <a:p>
          <a:endParaRPr lang="en-US"/>
        </a:p>
      </dgm:t>
    </dgm:pt>
    <dgm:pt modelId="{6D0E0DE1-2BA1-43A6-86B8-C2F7F2BFB296}" type="sibTrans" cxnId="{0F54A719-0CE3-414A-9CCE-090464AB265D}">
      <dgm:prSet/>
      <dgm:spPr/>
      <dgm:t>
        <a:bodyPr/>
        <a:lstStyle/>
        <a:p>
          <a:endParaRPr lang="en-US"/>
        </a:p>
      </dgm:t>
    </dgm:pt>
    <dgm:pt modelId="{5757DBFD-647D-4F2E-8538-31D9A3F13985}">
      <dgm:prSet phldrT="[Text]"/>
      <dgm:spPr/>
      <dgm:t>
        <a:bodyPr/>
        <a:lstStyle/>
        <a:p>
          <a:r>
            <a:rPr lang="en-US"/>
            <a:t>5. Recreate activities</a:t>
          </a:r>
        </a:p>
      </dgm:t>
    </dgm:pt>
    <dgm:pt modelId="{586E454E-B5E7-4405-8C12-BF0ED0CD905C}" type="parTrans" cxnId="{64DF0C7E-08CC-42B4-9A76-F05FE4487CDC}">
      <dgm:prSet/>
      <dgm:spPr/>
      <dgm:t>
        <a:bodyPr/>
        <a:lstStyle/>
        <a:p>
          <a:endParaRPr lang="en-US"/>
        </a:p>
      </dgm:t>
    </dgm:pt>
    <dgm:pt modelId="{676E869E-C4AE-4FFB-928D-3C4A8DB73134}" type="sibTrans" cxnId="{64DF0C7E-08CC-42B4-9A76-F05FE4487CDC}">
      <dgm:prSet/>
      <dgm:spPr/>
      <dgm:t>
        <a:bodyPr/>
        <a:lstStyle/>
        <a:p>
          <a:endParaRPr lang="en-US"/>
        </a:p>
      </dgm:t>
    </dgm:pt>
    <dgm:pt modelId="{935FF98D-2ADD-4E79-9782-41DB8C2DCF99}">
      <dgm:prSet phldrT="[Text]"/>
      <dgm:spPr/>
      <dgm:t>
        <a:bodyPr/>
        <a:lstStyle/>
        <a:p>
          <a:r>
            <a:rPr lang="en-US"/>
            <a:t>6. Update content</a:t>
          </a:r>
        </a:p>
      </dgm:t>
    </dgm:pt>
    <dgm:pt modelId="{E8955019-37D6-48E3-835F-41957103B21E}" type="parTrans" cxnId="{F952B9D8-A4F9-4607-8D70-2B20D8DF69F6}">
      <dgm:prSet/>
      <dgm:spPr/>
      <dgm:t>
        <a:bodyPr/>
        <a:lstStyle/>
        <a:p>
          <a:endParaRPr lang="en-US"/>
        </a:p>
      </dgm:t>
    </dgm:pt>
    <dgm:pt modelId="{926EB89F-434E-4302-87D7-F7352EEF4A7C}" type="sibTrans" cxnId="{F952B9D8-A4F9-4607-8D70-2B20D8DF69F6}">
      <dgm:prSet/>
      <dgm:spPr/>
      <dgm:t>
        <a:bodyPr/>
        <a:lstStyle/>
        <a:p>
          <a:endParaRPr lang="en-US"/>
        </a:p>
      </dgm:t>
    </dgm:pt>
    <dgm:pt modelId="{4EA96ED3-018B-4553-B8A4-7F4D00DAF964}">
      <dgm:prSet phldrT="[Text]"/>
      <dgm:spPr/>
      <dgm:t>
        <a:bodyPr/>
        <a:lstStyle/>
        <a:p>
          <a:r>
            <a:rPr lang="en-US"/>
            <a:t>7. Show your Moodle space</a:t>
          </a:r>
        </a:p>
      </dgm:t>
    </dgm:pt>
    <dgm:pt modelId="{E6C0E611-D84A-44F4-A62A-BD70680C6865}" type="parTrans" cxnId="{7451C211-6D11-4673-9816-1C87D53A3BC9}">
      <dgm:prSet/>
      <dgm:spPr/>
      <dgm:t>
        <a:bodyPr/>
        <a:lstStyle/>
        <a:p>
          <a:endParaRPr lang="en-US"/>
        </a:p>
      </dgm:t>
    </dgm:pt>
    <dgm:pt modelId="{58550980-0202-45C5-A951-1B51A3800860}" type="sibTrans" cxnId="{7451C211-6D11-4673-9816-1C87D53A3BC9}">
      <dgm:prSet/>
      <dgm:spPr/>
      <dgm:t>
        <a:bodyPr/>
        <a:lstStyle/>
        <a:p>
          <a:endParaRPr lang="en-US"/>
        </a:p>
      </dgm:t>
    </dgm:pt>
    <dgm:pt modelId="{E80FE074-B540-4386-94F6-75565A31C155}">
      <dgm:prSet phldrT="[Text]"/>
      <dgm:spPr/>
      <dgm:t>
        <a:bodyPr/>
        <a:lstStyle/>
        <a:p>
          <a:r>
            <a:rPr lang="en-US"/>
            <a:t>4. Reset activities</a:t>
          </a:r>
        </a:p>
      </dgm:t>
    </dgm:pt>
    <dgm:pt modelId="{A19C905E-19DE-4012-B115-D51D48747F07}" type="parTrans" cxnId="{1060276D-875B-43A2-A333-A1033D5C9EA7}">
      <dgm:prSet/>
      <dgm:spPr/>
      <dgm:t>
        <a:bodyPr/>
        <a:lstStyle/>
        <a:p>
          <a:endParaRPr lang="en-US"/>
        </a:p>
      </dgm:t>
    </dgm:pt>
    <dgm:pt modelId="{4010EB38-A8E9-4265-9606-57EFD359662F}" type="sibTrans" cxnId="{1060276D-875B-43A2-A333-A1033D5C9EA7}">
      <dgm:prSet/>
      <dgm:spPr/>
      <dgm:t>
        <a:bodyPr/>
        <a:lstStyle/>
        <a:p>
          <a:endParaRPr lang="en-US"/>
        </a:p>
      </dgm:t>
    </dgm:pt>
    <dgm:pt modelId="{75F996E3-1A89-4228-9D17-B0969D5AAB89}">
      <dgm:prSet phldrT="[Text]"/>
      <dgm:spPr/>
      <dgm:t>
        <a:bodyPr/>
        <a:lstStyle/>
        <a:p>
          <a:r>
            <a:rPr lang="en-US"/>
            <a:t>3. Check enrolments</a:t>
          </a:r>
        </a:p>
      </dgm:t>
    </dgm:pt>
    <dgm:pt modelId="{97F544FF-2860-47B8-B1C0-845AD72A81E6}" type="parTrans" cxnId="{82994C63-555B-4375-922F-A2D5992F7FA6}">
      <dgm:prSet/>
      <dgm:spPr/>
      <dgm:t>
        <a:bodyPr/>
        <a:lstStyle/>
        <a:p>
          <a:endParaRPr lang="en-US"/>
        </a:p>
      </dgm:t>
    </dgm:pt>
    <dgm:pt modelId="{3DF62846-D619-4ED9-BA8B-8A79D1555255}" type="sibTrans" cxnId="{82994C63-555B-4375-922F-A2D5992F7FA6}">
      <dgm:prSet/>
      <dgm:spPr/>
      <dgm:t>
        <a:bodyPr/>
        <a:lstStyle/>
        <a:p>
          <a:endParaRPr lang="en-US"/>
        </a:p>
      </dgm:t>
    </dgm:pt>
    <dgm:pt modelId="{3F6F868B-E333-4CF1-A9DE-DA4AE7B567DC}" type="pres">
      <dgm:prSet presAssocID="{6C1E0494-78F5-450C-BEB9-0C6E9AC50FA5}" presName="CompostProcess" presStyleCnt="0">
        <dgm:presLayoutVars>
          <dgm:dir/>
          <dgm:resizeHandles val="exact"/>
        </dgm:presLayoutVars>
      </dgm:prSet>
      <dgm:spPr/>
    </dgm:pt>
    <dgm:pt modelId="{482422D5-2704-4074-AC90-08EFFDD5EAE6}" type="pres">
      <dgm:prSet presAssocID="{6C1E0494-78F5-450C-BEB9-0C6E9AC50FA5}" presName="arrow" presStyleLbl="bgShp" presStyleIdx="0" presStyleCnt="1"/>
      <dgm:spPr/>
    </dgm:pt>
    <dgm:pt modelId="{1312E024-F156-425A-A9E2-CCAFADD89C68}" type="pres">
      <dgm:prSet presAssocID="{6C1E0494-78F5-450C-BEB9-0C6E9AC50FA5}" presName="linearProcess" presStyleCnt="0"/>
      <dgm:spPr/>
    </dgm:pt>
    <dgm:pt modelId="{1D2C6940-2087-4B51-86BB-B6F9A4AA70AC}" type="pres">
      <dgm:prSet presAssocID="{8D88CAAD-5B17-404C-9E04-91E7257E25CD}" presName="textNode" presStyleLbl="node1" presStyleIdx="0" presStyleCnt="7">
        <dgm:presLayoutVars>
          <dgm:bulletEnabled val="1"/>
        </dgm:presLayoutVars>
      </dgm:prSet>
      <dgm:spPr/>
    </dgm:pt>
    <dgm:pt modelId="{555C3B0F-0294-4E9E-8E4E-48BCD1CEF284}" type="pres">
      <dgm:prSet presAssocID="{0B0F56BE-7937-4BCC-B1BB-472666CEADEF}" presName="sibTrans" presStyleCnt="0"/>
      <dgm:spPr/>
    </dgm:pt>
    <dgm:pt modelId="{BFB712F0-00B9-4AF4-9552-C12D840596AC}" type="pres">
      <dgm:prSet presAssocID="{8667AB69-3476-4D78-A0B5-B719C8EE6A56}" presName="textNode" presStyleLbl="node1" presStyleIdx="1" presStyleCnt="7">
        <dgm:presLayoutVars>
          <dgm:bulletEnabled val="1"/>
        </dgm:presLayoutVars>
      </dgm:prSet>
      <dgm:spPr/>
    </dgm:pt>
    <dgm:pt modelId="{B865F295-14CF-4153-A3DB-14F5D9157794}" type="pres">
      <dgm:prSet presAssocID="{6D0E0DE1-2BA1-43A6-86B8-C2F7F2BFB296}" presName="sibTrans" presStyleCnt="0"/>
      <dgm:spPr/>
    </dgm:pt>
    <dgm:pt modelId="{B49E878F-E2DC-4BE3-92D4-7BF8FAB86FDC}" type="pres">
      <dgm:prSet presAssocID="{75F996E3-1A89-4228-9D17-B0969D5AAB89}" presName="textNode" presStyleLbl="node1" presStyleIdx="2" presStyleCnt="7">
        <dgm:presLayoutVars>
          <dgm:bulletEnabled val="1"/>
        </dgm:presLayoutVars>
      </dgm:prSet>
      <dgm:spPr/>
    </dgm:pt>
    <dgm:pt modelId="{2AB53678-39C0-4915-84CB-9D551A9DBCA2}" type="pres">
      <dgm:prSet presAssocID="{3DF62846-D619-4ED9-BA8B-8A79D1555255}" presName="sibTrans" presStyleCnt="0"/>
      <dgm:spPr/>
    </dgm:pt>
    <dgm:pt modelId="{31D0FAED-CABE-446F-8F74-1EB0D55DF258}" type="pres">
      <dgm:prSet presAssocID="{E80FE074-B540-4386-94F6-75565A31C155}" presName="textNode" presStyleLbl="node1" presStyleIdx="3" presStyleCnt="7">
        <dgm:presLayoutVars>
          <dgm:bulletEnabled val="1"/>
        </dgm:presLayoutVars>
      </dgm:prSet>
      <dgm:spPr/>
    </dgm:pt>
    <dgm:pt modelId="{B7133973-F331-4B24-BB01-3A45351F6FE9}" type="pres">
      <dgm:prSet presAssocID="{4010EB38-A8E9-4265-9606-57EFD359662F}" presName="sibTrans" presStyleCnt="0"/>
      <dgm:spPr/>
    </dgm:pt>
    <dgm:pt modelId="{A1205BEF-CCB5-49C3-B09B-544F3F574CB5}" type="pres">
      <dgm:prSet presAssocID="{5757DBFD-647D-4F2E-8538-31D9A3F13985}" presName="textNode" presStyleLbl="node1" presStyleIdx="4" presStyleCnt="7">
        <dgm:presLayoutVars>
          <dgm:bulletEnabled val="1"/>
        </dgm:presLayoutVars>
      </dgm:prSet>
      <dgm:spPr/>
    </dgm:pt>
    <dgm:pt modelId="{3662592D-5996-400B-B412-E3CC5E34B4A7}" type="pres">
      <dgm:prSet presAssocID="{676E869E-C4AE-4FFB-928D-3C4A8DB73134}" presName="sibTrans" presStyleCnt="0"/>
      <dgm:spPr/>
    </dgm:pt>
    <dgm:pt modelId="{978FD51D-F6A6-4B20-B0F5-15E33A0726A2}" type="pres">
      <dgm:prSet presAssocID="{935FF98D-2ADD-4E79-9782-41DB8C2DCF99}" presName="textNode" presStyleLbl="node1" presStyleIdx="5" presStyleCnt="7">
        <dgm:presLayoutVars>
          <dgm:bulletEnabled val="1"/>
        </dgm:presLayoutVars>
      </dgm:prSet>
      <dgm:spPr/>
    </dgm:pt>
    <dgm:pt modelId="{E10FF563-2471-4142-8695-2914AE0917EE}" type="pres">
      <dgm:prSet presAssocID="{926EB89F-434E-4302-87D7-F7352EEF4A7C}" presName="sibTrans" presStyleCnt="0"/>
      <dgm:spPr/>
    </dgm:pt>
    <dgm:pt modelId="{93FE502C-B575-4F64-86FD-783C28A3D370}" type="pres">
      <dgm:prSet presAssocID="{4EA96ED3-018B-4553-B8A4-7F4D00DAF964}" presName="textNode" presStyleLbl="node1" presStyleIdx="6" presStyleCnt="7">
        <dgm:presLayoutVars>
          <dgm:bulletEnabled val="1"/>
        </dgm:presLayoutVars>
      </dgm:prSet>
      <dgm:spPr/>
    </dgm:pt>
  </dgm:ptLst>
  <dgm:cxnLst>
    <dgm:cxn modelId="{86CD6F06-C671-48B7-B6DC-7C7181739922}" type="presOf" srcId="{935FF98D-2ADD-4E79-9782-41DB8C2DCF99}" destId="{978FD51D-F6A6-4B20-B0F5-15E33A0726A2}" srcOrd="0" destOrd="0" presId="urn:microsoft.com/office/officeart/2005/8/layout/hProcess9"/>
    <dgm:cxn modelId="{7451C211-6D11-4673-9816-1C87D53A3BC9}" srcId="{6C1E0494-78F5-450C-BEB9-0C6E9AC50FA5}" destId="{4EA96ED3-018B-4553-B8A4-7F4D00DAF964}" srcOrd="6" destOrd="0" parTransId="{E6C0E611-D84A-44F4-A62A-BD70680C6865}" sibTransId="{58550980-0202-45C5-A951-1B51A3800860}"/>
    <dgm:cxn modelId="{0F54A719-0CE3-414A-9CCE-090464AB265D}" srcId="{6C1E0494-78F5-450C-BEB9-0C6E9AC50FA5}" destId="{8667AB69-3476-4D78-A0B5-B719C8EE6A56}" srcOrd="1" destOrd="0" parTransId="{8287F956-15F9-49F8-9C75-28DEF3762751}" sibTransId="{6D0E0DE1-2BA1-43A6-86B8-C2F7F2BFB296}"/>
    <dgm:cxn modelId="{D0F35D1B-42A3-4765-A1D2-139F7282ED07}" type="presOf" srcId="{8667AB69-3476-4D78-A0B5-B719C8EE6A56}" destId="{BFB712F0-00B9-4AF4-9552-C12D840596AC}" srcOrd="0" destOrd="0" presId="urn:microsoft.com/office/officeart/2005/8/layout/hProcess9"/>
    <dgm:cxn modelId="{C7A75360-088B-4416-908B-4D4D6CFDDEE4}" type="presOf" srcId="{E80FE074-B540-4386-94F6-75565A31C155}" destId="{31D0FAED-CABE-446F-8F74-1EB0D55DF258}" srcOrd="0" destOrd="0" presId="urn:microsoft.com/office/officeart/2005/8/layout/hProcess9"/>
    <dgm:cxn modelId="{82994C63-555B-4375-922F-A2D5992F7FA6}" srcId="{6C1E0494-78F5-450C-BEB9-0C6E9AC50FA5}" destId="{75F996E3-1A89-4228-9D17-B0969D5AAB89}" srcOrd="2" destOrd="0" parTransId="{97F544FF-2860-47B8-B1C0-845AD72A81E6}" sibTransId="{3DF62846-D619-4ED9-BA8B-8A79D1555255}"/>
    <dgm:cxn modelId="{8E2F034A-E1B1-4AD4-AA86-D671FADD2DE8}" type="presOf" srcId="{8D88CAAD-5B17-404C-9E04-91E7257E25CD}" destId="{1D2C6940-2087-4B51-86BB-B6F9A4AA70AC}" srcOrd="0" destOrd="0" presId="urn:microsoft.com/office/officeart/2005/8/layout/hProcess9"/>
    <dgm:cxn modelId="{71D44A4B-7E7D-4FE5-A1C5-F236B2AC4D89}" type="presOf" srcId="{75F996E3-1A89-4228-9D17-B0969D5AAB89}" destId="{B49E878F-E2DC-4BE3-92D4-7BF8FAB86FDC}" srcOrd="0" destOrd="0" presId="urn:microsoft.com/office/officeart/2005/8/layout/hProcess9"/>
    <dgm:cxn modelId="{1060276D-875B-43A2-A333-A1033D5C9EA7}" srcId="{6C1E0494-78F5-450C-BEB9-0C6E9AC50FA5}" destId="{E80FE074-B540-4386-94F6-75565A31C155}" srcOrd="3" destOrd="0" parTransId="{A19C905E-19DE-4012-B115-D51D48747F07}" sibTransId="{4010EB38-A8E9-4265-9606-57EFD359662F}"/>
    <dgm:cxn modelId="{64DF0C7E-08CC-42B4-9A76-F05FE4487CDC}" srcId="{6C1E0494-78F5-450C-BEB9-0C6E9AC50FA5}" destId="{5757DBFD-647D-4F2E-8538-31D9A3F13985}" srcOrd="4" destOrd="0" parTransId="{586E454E-B5E7-4405-8C12-BF0ED0CD905C}" sibTransId="{676E869E-C4AE-4FFB-928D-3C4A8DB73134}"/>
    <dgm:cxn modelId="{DD710985-92CC-4E29-9DE4-0B8885DA4A74}" srcId="{6C1E0494-78F5-450C-BEB9-0C6E9AC50FA5}" destId="{8D88CAAD-5B17-404C-9E04-91E7257E25CD}" srcOrd="0" destOrd="0" parTransId="{A59BD394-5B2D-4D4A-89EB-F8488B0FFA6B}" sibTransId="{0B0F56BE-7937-4BCC-B1BB-472666CEADEF}"/>
    <dgm:cxn modelId="{1A71BE99-3E70-4C09-A9CB-5815D999B36F}" type="presOf" srcId="{4EA96ED3-018B-4553-B8A4-7F4D00DAF964}" destId="{93FE502C-B575-4F64-86FD-783C28A3D370}" srcOrd="0" destOrd="0" presId="urn:microsoft.com/office/officeart/2005/8/layout/hProcess9"/>
    <dgm:cxn modelId="{878F28BD-C843-4D07-94CA-A2FD54AC33F5}" type="presOf" srcId="{5757DBFD-647D-4F2E-8538-31D9A3F13985}" destId="{A1205BEF-CCB5-49C3-B09B-544F3F574CB5}" srcOrd="0" destOrd="0" presId="urn:microsoft.com/office/officeart/2005/8/layout/hProcess9"/>
    <dgm:cxn modelId="{F952B9D8-A4F9-4607-8D70-2B20D8DF69F6}" srcId="{6C1E0494-78F5-450C-BEB9-0C6E9AC50FA5}" destId="{935FF98D-2ADD-4E79-9782-41DB8C2DCF99}" srcOrd="5" destOrd="0" parTransId="{E8955019-37D6-48E3-835F-41957103B21E}" sibTransId="{926EB89F-434E-4302-87D7-F7352EEF4A7C}"/>
    <dgm:cxn modelId="{7E14C0F3-ED9A-44F4-A772-91648E0822ED}" type="presOf" srcId="{6C1E0494-78F5-450C-BEB9-0C6E9AC50FA5}" destId="{3F6F868B-E333-4CF1-A9DE-DA4AE7B567DC}" srcOrd="0" destOrd="0" presId="urn:microsoft.com/office/officeart/2005/8/layout/hProcess9"/>
    <dgm:cxn modelId="{CCD4F2DF-6341-466F-A67D-9BCE9EE66954}" type="presParOf" srcId="{3F6F868B-E333-4CF1-A9DE-DA4AE7B567DC}" destId="{482422D5-2704-4074-AC90-08EFFDD5EAE6}" srcOrd="0" destOrd="0" presId="urn:microsoft.com/office/officeart/2005/8/layout/hProcess9"/>
    <dgm:cxn modelId="{642FD43F-2518-473B-9765-68350B749915}" type="presParOf" srcId="{3F6F868B-E333-4CF1-A9DE-DA4AE7B567DC}" destId="{1312E024-F156-425A-A9E2-CCAFADD89C68}" srcOrd="1" destOrd="0" presId="urn:microsoft.com/office/officeart/2005/8/layout/hProcess9"/>
    <dgm:cxn modelId="{C59D4916-8D49-4BC2-8C63-9C634EF31382}" type="presParOf" srcId="{1312E024-F156-425A-A9E2-CCAFADD89C68}" destId="{1D2C6940-2087-4B51-86BB-B6F9A4AA70AC}" srcOrd="0" destOrd="0" presId="urn:microsoft.com/office/officeart/2005/8/layout/hProcess9"/>
    <dgm:cxn modelId="{9CFD8FE8-8FFC-48FA-B35A-C4A639DFF14A}" type="presParOf" srcId="{1312E024-F156-425A-A9E2-CCAFADD89C68}" destId="{555C3B0F-0294-4E9E-8E4E-48BCD1CEF284}" srcOrd="1" destOrd="0" presId="urn:microsoft.com/office/officeart/2005/8/layout/hProcess9"/>
    <dgm:cxn modelId="{8C6D103C-F00C-4D0B-85B2-537C01A30321}" type="presParOf" srcId="{1312E024-F156-425A-A9E2-CCAFADD89C68}" destId="{BFB712F0-00B9-4AF4-9552-C12D840596AC}" srcOrd="2" destOrd="0" presId="urn:microsoft.com/office/officeart/2005/8/layout/hProcess9"/>
    <dgm:cxn modelId="{EC52E94D-B0F5-4A7D-ABD6-7CEA5EFA08AD}" type="presParOf" srcId="{1312E024-F156-425A-A9E2-CCAFADD89C68}" destId="{B865F295-14CF-4153-A3DB-14F5D9157794}" srcOrd="3" destOrd="0" presId="urn:microsoft.com/office/officeart/2005/8/layout/hProcess9"/>
    <dgm:cxn modelId="{CE40B22A-E890-492F-A8CC-1EBA6474ACFB}" type="presParOf" srcId="{1312E024-F156-425A-A9E2-CCAFADD89C68}" destId="{B49E878F-E2DC-4BE3-92D4-7BF8FAB86FDC}" srcOrd="4" destOrd="0" presId="urn:microsoft.com/office/officeart/2005/8/layout/hProcess9"/>
    <dgm:cxn modelId="{706671E0-DABA-4FC8-864F-951723106037}" type="presParOf" srcId="{1312E024-F156-425A-A9E2-CCAFADD89C68}" destId="{2AB53678-39C0-4915-84CB-9D551A9DBCA2}" srcOrd="5" destOrd="0" presId="urn:microsoft.com/office/officeart/2005/8/layout/hProcess9"/>
    <dgm:cxn modelId="{3B0CFD06-A0ED-419B-BC09-48F6B6BD7F9B}" type="presParOf" srcId="{1312E024-F156-425A-A9E2-CCAFADD89C68}" destId="{31D0FAED-CABE-446F-8F74-1EB0D55DF258}" srcOrd="6" destOrd="0" presId="urn:microsoft.com/office/officeart/2005/8/layout/hProcess9"/>
    <dgm:cxn modelId="{D5169CB9-D1AB-4ADD-904C-3ABB4F2F40AD}" type="presParOf" srcId="{1312E024-F156-425A-A9E2-CCAFADD89C68}" destId="{B7133973-F331-4B24-BB01-3A45351F6FE9}" srcOrd="7" destOrd="0" presId="urn:microsoft.com/office/officeart/2005/8/layout/hProcess9"/>
    <dgm:cxn modelId="{6ABADD0A-B054-4B2B-B232-CCFC00E9C048}" type="presParOf" srcId="{1312E024-F156-425A-A9E2-CCAFADD89C68}" destId="{A1205BEF-CCB5-49C3-B09B-544F3F574CB5}" srcOrd="8" destOrd="0" presId="urn:microsoft.com/office/officeart/2005/8/layout/hProcess9"/>
    <dgm:cxn modelId="{6CA0B134-68D4-4DBD-A8F3-87EB72F4E1CB}" type="presParOf" srcId="{1312E024-F156-425A-A9E2-CCAFADD89C68}" destId="{3662592D-5996-400B-B412-E3CC5E34B4A7}" srcOrd="9" destOrd="0" presId="urn:microsoft.com/office/officeart/2005/8/layout/hProcess9"/>
    <dgm:cxn modelId="{956783C2-EF3A-4F63-AE78-D65221B12D69}" type="presParOf" srcId="{1312E024-F156-425A-A9E2-CCAFADD89C68}" destId="{978FD51D-F6A6-4B20-B0F5-15E33A0726A2}" srcOrd="10" destOrd="0" presId="urn:microsoft.com/office/officeart/2005/8/layout/hProcess9"/>
    <dgm:cxn modelId="{BF6C7BBA-F2E1-45CB-B9F7-AD7031D7960D}" type="presParOf" srcId="{1312E024-F156-425A-A9E2-CCAFADD89C68}" destId="{E10FF563-2471-4142-8695-2914AE0917EE}" srcOrd="11" destOrd="0" presId="urn:microsoft.com/office/officeart/2005/8/layout/hProcess9"/>
    <dgm:cxn modelId="{00F57CAD-3066-4D1E-A40E-CD4811B9335C}" type="presParOf" srcId="{1312E024-F156-425A-A9E2-CCAFADD89C68}" destId="{93FE502C-B575-4F64-86FD-783C28A3D370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4D5F35-CA0A-42A9-B204-B4A2937683F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143DE83-4F48-49D9-8BE0-9385A37A25AC}">
      <dgm:prSet phldrT="[Text]"/>
      <dgm:spPr/>
      <dgm:t>
        <a:bodyPr/>
        <a:lstStyle/>
        <a:p>
          <a:r>
            <a:rPr lang="en-US"/>
            <a:t>Reset</a:t>
          </a:r>
        </a:p>
      </dgm:t>
    </dgm:pt>
    <dgm:pt modelId="{8CA640CF-1A09-428E-8B9E-D0E5808FE023}" type="parTrans" cxnId="{471DC9DF-0CEE-46BB-A311-B3C51CC536CD}">
      <dgm:prSet/>
      <dgm:spPr/>
      <dgm:t>
        <a:bodyPr/>
        <a:lstStyle/>
        <a:p>
          <a:endParaRPr lang="en-US"/>
        </a:p>
      </dgm:t>
    </dgm:pt>
    <dgm:pt modelId="{1EDB3170-0765-4EC0-AACB-A4B359870B05}" type="sibTrans" cxnId="{471DC9DF-0CEE-46BB-A311-B3C51CC536CD}">
      <dgm:prSet/>
      <dgm:spPr/>
      <dgm:t>
        <a:bodyPr/>
        <a:lstStyle/>
        <a:p>
          <a:endParaRPr lang="en-US"/>
        </a:p>
      </dgm:t>
    </dgm:pt>
    <dgm:pt modelId="{AC506C4B-3AB8-4791-B597-9532EBEA1555}">
      <dgm:prSet phldrT="[Text]"/>
      <dgm:spPr/>
      <dgm:t>
        <a:bodyPr/>
        <a:lstStyle/>
        <a:p>
          <a:r>
            <a:rPr lang="en-US"/>
            <a:t>All quiz data</a:t>
          </a:r>
        </a:p>
      </dgm:t>
    </dgm:pt>
    <dgm:pt modelId="{036AAAE2-5EBB-40FD-8626-99161BBF6219}" type="parTrans" cxnId="{51BD163D-651C-44EB-83C4-DF1E0D6E180E}">
      <dgm:prSet/>
      <dgm:spPr/>
      <dgm:t>
        <a:bodyPr/>
        <a:lstStyle/>
        <a:p>
          <a:endParaRPr lang="en-US"/>
        </a:p>
      </dgm:t>
    </dgm:pt>
    <dgm:pt modelId="{6E940193-F3F0-47A7-9E20-5571322186DB}" type="sibTrans" cxnId="{51BD163D-651C-44EB-83C4-DF1E0D6E180E}">
      <dgm:prSet/>
      <dgm:spPr/>
      <dgm:t>
        <a:bodyPr/>
        <a:lstStyle/>
        <a:p>
          <a:endParaRPr lang="en-US"/>
        </a:p>
      </dgm:t>
    </dgm:pt>
    <dgm:pt modelId="{92B59CFE-A5C4-4D81-9E54-84B4E75EB5CA}">
      <dgm:prSet phldrT="[Text]"/>
      <dgm:spPr/>
      <dgm:t>
        <a:bodyPr/>
        <a:lstStyle/>
        <a:p>
          <a:r>
            <a:rPr lang="en-US"/>
            <a:t>All forum posts</a:t>
          </a:r>
        </a:p>
      </dgm:t>
    </dgm:pt>
    <dgm:pt modelId="{26C16E5C-632C-4DB2-8F37-B3EA6E301981}" type="parTrans" cxnId="{5BF110F4-BD63-4CB2-A8A8-8F6F6320B70C}">
      <dgm:prSet/>
      <dgm:spPr/>
      <dgm:t>
        <a:bodyPr/>
        <a:lstStyle/>
        <a:p>
          <a:endParaRPr lang="en-US"/>
        </a:p>
      </dgm:t>
    </dgm:pt>
    <dgm:pt modelId="{70C7B559-BF9D-4448-94B6-C170BDB293B5}" type="sibTrans" cxnId="{5BF110F4-BD63-4CB2-A8A8-8F6F6320B70C}">
      <dgm:prSet/>
      <dgm:spPr/>
      <dgm:t>
        <a:bodyPr/>
        <a:lstStyle/>
        <a:p>
          <a:endParaRPr lang="en-US"/>
        </a:p>
      </dgm:t>
    </dgm:pt>
    <dgm:pt modelId="{F2EF4CD2-5095-43A9-B8C2-2BA88FC763E2}">
      <dgm:prSet phldrT="[Text]"/>
      <dgm:spPr/>
      <dgm:t>
        <a:bodyPr/>
        <a:lstStyle/>
        <a:p>
          <a:r>
            <a:rPr lang="en-US"/>
            <a:t>Duplicate</a:t>
          </a:r>
        </a:p>
      </dgm:t>
    </dgm:pt>
    <dgm:pt modelId="{1BCC9BA1-99E1-4301-A010-45EE5B70434E}" type="parTrans" cxnId="{80C0AECE-5D57-42E6-B5BE-4436C205260C}">
      <dgm:prSet/>
      <dgm:spPr/>
      <dgm:t>
        <a:bodyPr/>
        <a:lstStyle/>
        <a:p>
          <a:endParaRPr lang="en-US"/>
        </a:p>
      </dgm:t>
    </dgm:pt>
    <dgm:pt modelId="{5435D809-C7AC-4847-B029-65FE522601AF}" type="sibTrans" cxnId="{80C0AECE-5D57-42E6-B5BE-4436C205260C}">
      <dgm:prSet/>
      <dgm:spPr/>
      <dgm:t>
        <a:bodyPr/>
        <a:lstStyle/>
        <a:p>
          <a:endParaRPr lang="en-US"/>
        </a:p>
      </dgm:t>
    </dgm:pt>
    <dgm:pt modelId="{B42A0646-3072-4E6A-9503-A3953B7E4DAF}">
      <dgm:prSet phldrT="[Text]"/>
      <dgm:spPr/>
      <dgm:t>
        <a:bodyPr/>
        <a:lstStyle/>
        <a:p>
          <a:pPr rtl="0"/>
          <a:r>
            <a:rPr lang="en-US"/>
            <a:t>Activities </a:t>
          </a:r>
          <a:r>
            <a:rPr lang="en-US">
              <a:latin typeface="Calibri"/>
            </a:rPr>
            <a:t>other</a:t>
          </a:r>
          <a:r>
            <a:rPr lang="en-US"/>
            <a:t> than assignments with user data.</a:t>
          </a:r>
        </a:p>
      </dgm:t>
    </dgm:pt>
    <dgm:pt modelId="{76CECEF4-10C9-46C5-9D96-74BC80FF10D4}" type="parTrans" cxnId="{977A9A90-9DD6-4D4A-BCAA-144BDE2DEAE8}">
      <dgm:prSet/>
      <dgm:spPr/>
      <dgm:t>
        <a:bodyPr/>
        <a:lstStyle/>
        <a:p>
          <a:endParaRPr lang="en-US"/>
        </a:p>
      </dgm:t>
    </dgm:pt>
    <dgm:pt modelId="{FE57E801-BBA8-4C9D-B035-F38E47A53C15}" type="sibTrans" cxnId="{977A9A90-9DD6-4D4A-BCAA-144BDE2DEAE8}">
      <dgm:prSet/>
      <dgm:spPr/>
      <dgm:t>
        <a:bodyPr/>
        <a:lstStyle/>
        <a:p>
          <a:endParaRPr lang="en-US"/>
        </a:p>
      </dgm:t>
    </dgm:pt>
    <dgm:pt modelId="{030F8C9A-4624-4025-A365-D35014811B7E}">
      <dgm:prSet phldrT="[Text]"/>
      <dgm:spPr/>
      <dgm:t>
        <a:bodyPr/>
        <a:lstStyle/>
        <a:p>
          <a:r>
            <a:rPr lang="en-US"/>
            <a:t>Recreate</a:t>
          </a:r>
        </a:p>
      </dgm:t>
    </dgm:pt>
    <dgm:pt modelId="{363A9A88-E1FE-43E8-84C2-FC36A0202C85}" type="parTrans" cxnId="{EC213B95-B9AB-4801-AE18-44B3816D8CB5}">
      <dgm:prSet/>
      <dgm:spPr/>
      <dgm:t>
        <a:bodyPr/>
        <a:lstStyle/>
        <a:p>
          <a:endParaRPr lang="en-US"/>
        </a:p>
      </dgm:t>
    </dgm:pt>
    <dgm:pt modelId="{B4809246-9F83-492F-B132-C3436B5B0F87}" type="sibTrans" cxnId="{EC213B95-B9AB-4801-AE18-44B3816D8CB5}">
      <dgm:prSet/>
      <dgm:spPr/>
      <dgm:t>
        <a:bodyPr/>
        <a:lstStyle/>
        <a:p>
          <a:endParaRPr lang="en-US"/>
        </a:p>
      </dgm:t>
    </dgm:pt>
    <dgm:pt modelId="{F68C3590-57A1-433C-95C0-499F57D3A48B}">
      <dgm:prSet phldrT="[Text]"/>
      <dgm:spPr/>
      <dgm:t>
        <a:bodyPr/>
        <a:lstStyle/>
        <a:p>
          <a:r>
            <a:rPr lang="en-US"/>
            <a:t>Assignments</a:t>
          </a:r>
        </a:p>
      </dgm:t>
    </dgm:pt>
    <dgm:pt modelId="{87A19C6E-8E9D-4D6E-9717-7170C54B4820}" type="parTrans" cxnId="{DA12CFC7-52E6-49D3-BC09-9C9D45F5596F}">
      <dgm:prSet/>
      <dgm:spPr/>
      <dgm:t>
        <a:bodyPr/>
        <a:lstStyle/>
        <a:p>
          <a:endParaRPr lang="en-US"/>
        </a:p>
      </dgm:t>
    </dgm:pt>
    <dgm:pt modelId="{6FB5A56F-86FC-4D55-A261-32C4E2D34D5D}" type="sibTrans" cxnId="{DA12CFC7-52E6-49D3-BC09-9C9D45F5596F}">
      <dgm:prSet/>
      <dgm:spPr/>
      <dgm:t>
        <a:bodyPr/>
        <a:lstStyle/>
        <a:p>
          <a:endParaRPr lang="en-US"/>
        </a:p>
      </dgm:t>
    </dgm:pt>
    <dgm:pt modelId="{5E215B9D-87F0-4867-8754-641AC6501638}">
      <dgm:prSet phldrT="[Text]"/>
      <dgm:spPr/>
      <dgm:t>
        <a:bodyPr/>
        <a:lstStyle/>
        <a:p>
          <a:r>
            <a:rPr lang="en-US"/>
            <a:t>Specific quiz, forums, board, choice activities.</a:t>
          </a:r>
        </a:p>
      </dgm:t>
    </dgm:pt>
    <dgm:pt modelId="{B43A1372-C3E9-4F0A-B489-875ED8DB82A9}" type="parTrans" cxnId="{FA63A171-1B6F-40BA-BC64-0AB41D70ACDC}">
      <dgm:prSet/>
      <dgm:spPr/>
      <dgm:t>
        <a:bodyPr/>
        <a:lstStyle/>
        <a:p>
          <a:endParaRPr lang="en-US"/>
        </a:p>
      </dgm:t>
    </dgm:pt>
    <dgm:pt modelId="{B81DF611-200C-419C-839A-62E7A3DB5E3C}" type="sibTrans" cxnId="{FA63A171-1B6F-40BA-BC64-0AB41D70ACDC}">
      <dgm:prSet/>
      <dgm:spPr/>
      <dgm:t>
        <a:bodyPr/>
        <a:lstStyle/>
        <a:p>
          <a:endParaRPr lang="en-US"/>
        </a:p>
      </dgm:t>
    </dgm:pt>
    <dgm:pt modelId="{481535AB-E48C-4D38-8848-FCC2049351C3}" type="pres">
      <dgm:prSet presAssocID="{D94D5F35-CA0A-42A9-B204-B4A2937683F4}" presName="Name0" presStyleCnt="0">
        <dgm:presLayoutVars>
          <dgm:dir/>
          <dgm:animLvl val="lvl"/>
          <dgm:resizeHandles val="exact"/>
        </dgm:presLayoutVars>
      </dgm:prSet>
      <dgm:spPr/>
    </dgm:pt>
    <dgm:pt modelId="{81B54B80-53E0-4E8E-8AD4-1AF89D520BE3}" type="pres">
      <dgm:prSet presAssocID="{C143DE83-4F48-49D9-8BE0-9385A37A25AC}" presName="linNode" presStyleCnt="0"/>
      <dgm:spPr/>
    </dgm:pt>
    <dgm:pt modelId="{F864C9F4-D456-4015-B666-A2F05AB2AAC5}" type="pres">
      <dgm:prSet presAssocID="{C143DE83-4F48-49D9-8BE0-9385A37A25AC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CAC90A98-5A5F-4196-B700-68263CFCC5A8}" type="pres">
      <dgm:prSet presAssocID="{C143DE83-4F48-49D9-8BE0-9385A37A25AC}" presName="descendantText" presStyleLbl="alignAccFollowNode1" presStyleIdx="0" presStyleCnt="3">
        <dgm:presLayoutVars>
          <dgm:bulletEnabled val="1"/>
        </dgm:presLayoutVars>
      </dgm:prSet>
      <dgm:spPr/>
    </dgm:pt>
    <dgm:pt modelId="{8274E5DF-B5A6-413A-ABA4-197B8EA9E49D}" type="pres">
      <dgm:prSet presAssocID="{1EDB3170-0765-4EC0-AACB-A4B359870B05}" presName="sp" presStyleCnt="0"/>
      <dgm:spPr/>
    </dgm:pt>
    <dgm:pt modelId="{8CC7FBE1-83D2-4837-AFE4-8F889EE5AC53}" type="pres">
      <dgm:prSet presAssocID="{030F8C9A-4624-4025-A365-D35014811B7E}" presName="linNode" presStyleCnt="0"/>
      <dgm:spPr/>
    </dgm:pt>
    <dgm:pt modelId="{B1D15DF1-5913-4047-9C6B-87E3AFF4F914}" type="pres">
      <dgm:prSet presAssocID="{030F8C9A-4624-4025-A365-D35014811B7E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C6D27B77-0955-43CD-BD29-3905F27960D9}" type="pres">
      <dgm:prSet presAssocID="{030F8C9A-4624-4025-A365-D35014811B7E}" presName="descendantText" presStyleLbl="alignAccFollowNode1" presStyleIdx="1" presStyleCnt="3">
        <dgm:presLayoutVars>
          <dgm:bulletEnabled val="1"/>
        </dgm:presLayoutVars>
      </dgm:prSet>
      <dgm:spPr/>
    </dgm:pt>
    <dgm:pt modelId="{9DBB7231-D2A8-4054-9CE1-09D5F39A1014}" type="pres">
      <dgm:prSet presAssocID="{B4809246-9F83-492F-B132-C3436B5B0F87}" presName="sp" presStyleCnt="0"/>
      <dgm:spPr/>
    </dgm:pt>
    <dgm:pt modelId="{A84FEF16-5004-4D89-A564-528C5FE09231}" type="pres">
      <dgm:prSet presAssocID="{F2EF4CD2-5095-43A9-B8C2-2BA88FC763E2}" presName="linNode" presStyleCnt="0"/>
      <dgm:spPr/>
    </dgm:pt>
    <dgm:pt modelId="{1072D804-DE37-41EF-9DDF-636DF8403798}" type="pres">
      <dgm:prSet presAssocID="{F2EF4CD2-5095-43A9-B8C2-2BA88FC763E2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9BF40AC0-A0CD-4A82-A3E9-24071A40D00B}" type="pres">
      <dgm:prSet presAssocID="{F2EF4CD2-5095-43A9-B8C2-2BA88FC763E2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856C4602-551F-45D6-A3E4-069B34DEE2DA}" type="presOf" srcId="{030F8C9A-4624-4025-A365-D35014811B7E}" destId="{B1D15DF1-5913-4047-9C6B-87E3AFF4F914}" srcOrd="0" destOrd="0" presId="urn:microsoft.com/office/officeart/2005/8/layout/vList5"/>
    <dgm:cxn modelId="{59261816-2901-4177-9F66-E45E423D9762}" type="presOf" srcId="{D94D5F35-CA0A-42A9-B204-B4A2937683F4}" destId="{481535AB-E48C-4D38-8848-FCC2049351C3}" srcOrd="0" destOrd="0" presId="urn:microsoft.com/office/officeart/2005/8/layout/vList5"/>
    <dgm:cxn modelId="{51BD163D-651C-44EB-83C4-DF1E0D6E180E}" srcId="{C143DE83-4F48-49D9-8BE0-9385A37A25AC}" destId="{AC506C4B-3AB8-4791-B597-9532EBEA1555}" srcOrd="0" destOrd="0" parTransId="{036AAAE2-5EBB-40FD-8626-99161BBF6219}" sibTransId="{6E940193-F3F0-47A7-9E20-5571322186DB}"/>
    <dgm:cxn modelId="{58157F5B-9900-4F2E-B903-C5643ED4A2CE}" type="presOf" srcId="{AC506C4B-3AB8-4791-B597-9532EBEA1555}" destId="{CAC90A98-5A5F-4196-B700-68263CFCC5A8}" srcOrd="0" destOrd="0" presId="urn:microsoft.com/office/officeart/2005/8/layout/vList5"/>
    <dgm:cxn modelId="{FA63A171-1B6F-40BA-BC64-0AB41D70ACDC}" srcId="{F2EF4CD2-5095-43A9-B8C2-2BA88FC763E2}" destId="{5E215B9D-87F0-4867-8754-641AC6501638}" srcOrd="1" destOrd="0" parTransId="{B43A1372-C3E9-4F0A-B489-875ED8DB82A9}" sibTransId="{B81DF611-200C-419C-839A-62E7A3DB5E3C}"/>
    <dgm:cxn modelId="{5EB80F90-3B4F-4667-A4EB-551D50133226}" type="presOf" srcId="{5E215B9D-87F0-4867-8754-641AC6501638}" destId="{9BF40AC0-A0CD-4A82-A3E9-24071A40D00B}" srcOrd="0" destOrd="1" presId="urn:microsoft.com/office/officeart/2005/8/layout/vList5"/>
    <dgm:cxn modelId="{977A9A90-9DD6-4D4A-BCAA-144BDE2DEAE8}" srcId="{F2EF4CD2-5095-43A9-B8C2-2BA88FC763E2}" destId="{B42A0646-3072-4E6A-9503-A3953B7E4DAF}" srcOrd="0" destOrd="0" parTransId="{76CECEF4-10C9-46C5-9D96-74BC80FF10D4}" sibTransId="{FE57E801-BBA8-4C9D-B035-F38E47A53C15}"/>
    <dgm:cxn modelId="{EC213B95-B9AB-4801-AE18-44B3816D8CB5}" srcId="{D94D5F35-CA0A-42A9-B204-B4A2937683F4}" destId="{030F8C9A-4624-4025-A365-D35014811B7E}" srcOrd="1" destOrd="0" parTransId="{363A9A88-E1FE-43E8-84C2-FC36A0202C85}" sibTransId="{B4809246-9F83-492F-B132-C3436B5B0F87}"/>
    <dgm:cxn modelId="{6A804EB4-5A35-42DE-B678-3860EDF60ADC}" type="presOf" srcId="{B42A0646-3072-4E6A-9503-A3953B7E4DAF}" destId="{9BF40AC0-A0CD-4A82-A3E9-24071A40D00B}" srcOrd="0" destOrd="0" presId="urn:microsoft.com/office/officeart/2005/8/layout/vList5"/>
    <dgm:cxn modelId="{4D097CBB-3A08-402B-A720-33B3C7B7F5AF}" type="presOf" srcId="{C143DE83-4F48-49D9-8BE0-9385A37A25AC}" destId="{F864C9F4-D456-4015-B666-A2F05AB2AAC5}" srcOrd="0" destOrd="0" presId="urn:microsoft.com/office/officeart/2005/8/layout/vList5"/>
    <dgm:cxn modelId="{DA12CFC7-52E6-49D3-BC09-9C9D45F5596F}" srcId="{030F8C9A-4624-4025-A365-D35014811B7E}" destId="{F68C3590-57A1-433C-95C0-499F57D3A48B}" srcOrd="0" destOrd="0" parTransId="{87A19C6E-8E9D-4D6E-9717-7170C54B4820}" sibTransId="{6FB5A56F-86FC-4D55-A261-32C4E2D34D5D}"/>
    <dgm:cxn modelId="{80C0AECE-5D57-42E6-B5BE-4436C205260C}" srcId="{D94D5F35-CA0A-42A9-B204-B4A2937683F4}" destId="{F2EF4CD2-5095-43A9-B8C2-2BA88FC763E2}" srcOrd="2" destOrd="0" parTransId="{1BCC9BA1-99E1-4301-A010-45EE5B70434E}" sibTransId="{5435D809-C7AC-4847-B029-65FE522601AF}"/>
    <dgm:cxn modelId="{AAF799D8-E582-45F0-BA3B-83E718D38EF7}" type="presOf" srcId="{92B59CFE-A5C4-4D81-9E54-84B4E75EB5CA}" destId="{CAC90A98-5A5F-4196-B700-68263CFCC5A8}" srcOrd="0" destOrd="1" presId="urn:microsoft.com/office/officeart/2005/8/layout/vList5"/>
    <dgm:cxn modelId="{471DC9DF-0CEE-46BB-A311-B3C51CC536CD}" srcId="{D94D5F35-CA0A-42A9-B204-B4A2937683F4}" destId="{C143DE83-4F48-49D9-8BE0-9385A37A25AC}" srcOrd="0" destOrd="0" parTransId="{8CA640CF-1A09-428E-8B9E-D0E5808FE023}" sibTransId="{1EDB3170-0765-4EC0-AACB-A4B359870B05}"/>
    <dgm:cxn modelId="{38E9A1E7-3C5F-4D16-8B88-5475DAE71668}" type="presOf" srcId="{F68C3590-57A1-433C-95C0-499F57D3A48B}" destId="{C6D27B77-0955-43CD-BD29-3905F27960D9}" srcOrd="0" destOrd="0" presId="urn:microsoft.com/office/officeart/2005/8/layout/vList5"/>
    <dgm:cxn modelId="{5BF110F4-BD63-4CB2-A8A8-8F6F6320B70C}" srcId="{C143DE83-4F48-49D9-8BE0-9385A37A25AC}" destId="{92B59CFE-A5C4-4D81-9E54-84B4E75EB5CA}" srcOrd="1" destOrd="0" parTransId="{26C16E5C-632C-4DB2-8F37-B3EA6E301981}" sibTransId="{70C7B559-BF9D-4448-94B6-C170BDB293B5}"/>
    <dgm:cxn modelId="{40F4BAF8-445F-4938-8C7F-58E5E27FD9AB}" type="presOf" srcId="{F2EF4CD2-5095-43A9-B8C2-2BA88FC763E2}" destId="{1072D804-DE37-41EF-9DDF-636DF8403798}" srcOrd="0" destOrd="0" presId="urn:microsoft.com/office/officeart/2005/8/layout/vList5"/>
    <dgm:cxn modelId="{FAB37C72-39D5-4DD8-86C0-E3174357ED24}" type="presParOf" srcId="{481535AB-E48C-4D38-8848-FCC2049351C3}" destId="{81B54B80-53E0-4E8E-8AD4-1AF89D520BE3}" srcOrd="0" destOrd="0" presId="urn:microsoft.com/office/officeart/2005/8/layout/vList5"/>
    <dgm:cxn modelId="{71B880C3-E820-4B74-9D8E-B8BAE8539A23}" type="presParOf" srcId="{81B54B80-53E0-4E8E-8AD4-1AF89D520BE3}" destId="{F864C9F4-D456-4015-B666-A2F05AB2AAC5}" srcOrd="0" destOrd="0" presId="urn:microsoft.com/office/officeart/2005/8/layout/vList5"/>
    <dgm:cxn modelId="{F4A857E2-0008-4DD4-899D-77D3022EBF95}" type="presParOf" srcId="{81B54B80-53E0-4E8E-8AD4-1AF89D520BE3}" destId="{CAC90A98-5A5F-4196-B700-68263CFCC5A8}" srcOrd="1" destOrd="0" presId="urn:microsoft.com/office/officeart/2005/8/layout/vList5"/>
    <dgm:cxn modelId="{CC355935-D6A8-4B8F-9A38-CE3ED39DA154}" type="presParOf" srcId="{481535AB-E48C-4D38-8848-FCC2049351C3}" destId="{8274E5DF-B5A6-413A-ABA4-197B8EA9E49D}" srcOrd="1" destOrd="0" presId="urn:microsoft.com/office/officeart/2005/8/layout/vList5"/>
    <dgm:cxn modelId="{54C7E03C-546C-4213-B7F4-0F5D729EE5F4}" type="presParOf" srcId="{481535AB-E48C-4D38-8848-FCC2049351C3}" destId="{8CC7FBE1-83D2-4837-AFE4-8F889EE5AC53}" srcOrd="2" destOrd="0" presId="urn:microsoft.com/office/officeart/2005/8/layout/vList5"/>
    <dgm:cxn modelId="{C7855730-AD9A-4ED9-8054-A49A503DDC65}" type="presParOf" srcId="{8CC7FBE1-83D2-4837-AFE4-8F889EE5AC53}" destId="{B1D15DF1-5913-4047-9C6B-87E3AFF4F914}" srcOrd="0" destOrd="0" presId="urn:microsoft.com/office/officeart/2005/8/layout/vList5"/>
    <dgm:cxn modelId="{24770611-FF2E-49FA-B17A-BEEB0FBF793C}" type="presParOf" srcId="{8CC7FBE1-83D2-4837-AFE4-8F889EE5AC53}" destId="{C6D27B77-0955-43CD-BD29-3905F27960D9}" srcOrd="1" destOrd="0" presId="urn:microsoft.com/office/officeart/2005/8/layout/vList5"/>
    <dgm:cxn modelId="{EB842FCA-C913-4537-97DB-CADAE595048E}" type="presParOf" srcId="{481535AB-E48C-4D38-8848-FCC2049351C3}" destId="{9DBB7231-D2A8-4054-9CE1-09D5F39A1014}" srcOrd="3" destOrd="0" presId="urn:microsoft.com/office/officeart/2005/8/layout/vList5"/>
    <dgm:cxn modelId="{1F208A04-0766-4C37-9872-786C1D50913F}" type="presParOf" srcId="{481535AB-E48C-4D38-8848-FCC2049351C3}" destId="{A84FEF16-5004-4D89-A564-528C5FE09231}" srcOrd="4" destOrd="0" presId="urn:microsoft.com/office/officeart/2005/8/layout/vList5"/>
    <dgm:cxn modelId="{A62CEF41-2DCB-4403-BBEF-A275F1B9A43B}" type="presParOf" srcId="{A84FEF16-5004-4D89-A564-528C5FE09231}" destId="{1072D804-DE37-41EF-9DDF-636DF8403798}" srcOrd="0" destOrd="0" presId="urn:microsoft.com/office/officeart/2005/8/layout/vList5"/>
    <dgm:cxn modelId="{8840D29D-7A9D-4135-B7F5-96094EE3699B}" type="presParOf" srcId="{A84FEF16-5004-4D89-A564-528C5FE09231}" destId="{9BF40AC0-A0CD-4A82-A3E9-24071A40D00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2422D5-2704-4074-AC90-08EFFDD5EAE6}">
      <dsp:nvSpPr>
        <dsp:cNvPr id="0" name=""/>
        <dsp:cNvSpPr/>
      </dsp:nvSpPr>
      <dsp:spPr>
        <a:xfrm>
          <a:off x="664368" y="0"/>
          <a:ext cx="7529511" cy="3760789"/>
        </a:xfrm>
        <a:prstGeom prst="rightArrow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2C6940-2087-4B51-86BB-B6F9A4AA70AC}">
      <dsp:nvSpPr>
        <dsp:cNvPr id="0" name=""/>
        <dsp:cNvSpPr/>
      </dsp:nvSpPr>
      <dsp:spPr>
        <a:xfrm>
          <a:off x="756" y="1128236"/>
          <a:ext cx="1213251" cy="15043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1. Hide your Moodle space</a:t>
          </a:r>
        </a:p>
      </dsp:txBody>
      <dsp:txXfrm>
        <a:off x="59982" y="1187462"/>
        <a:ext cx="1094799" cy="1385863"/>
      </dsp:txXfrm>
    </dsp:sp>
    <dsp:sp modelId="{BFB712F0-00B9-4AF4-9552-C12D840596AC}">
      <dsp:nvSpPr>
        <dsp:cNvPr id="0" name=""/>
        <dsp:cNvSpPr/>
      </dsp:nvSpPr>
      <dsp:spPr>
        <a:xfrm>
          <a:off x="1274670" y="1128236"/>
          <a:ext cx="1213251" cy="15043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2. Check</a:t>
          </a:r>
          <a:r>
            <a:rPr lang="en-US" sz="1300" kern="1200">
              <a:latin typeface="Calibri"/>
            </a:rPr>
            <a:t> Archive / Snaphot</a:t>
          </a:r>
          <a:r>
            <a:rPr lang="en-US" sz="1300" kern="1200"/>
            <a:t> or backup is in place</a:t>
          </a:r>
        </a:p>
      </dsp:txBody>
      <dsp:txXfrm>
        <a:off x="1333896" y="1187462"/>
        <a:ext cx="1094799" cy="1385863"/>
      </dsp:txXfrm>
    </dsp:sp>
    <dsp:sp modelId="{B49E878F-E2DC-4BE3-92D4-7BF8FAB86FDC}">
      <dsp:nvSpPr>
        <dsp:cNvPr id="0" name=""/>
        <dsp:cNvSpPr/>
      </dsp:nvSpPr>
      <dsp:spPr>
        <a:xfrm>
          <a:off x="2548584" y="1128236"/>
          <a:ext cx="1213251" cy="15043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3. Check enrolments</a:t>
          </a:r>
        </a:p>
      </dsp:txBody>
      <dsp:txXfrm>
        <a:off x="2607810" y="1187462"/>
        <a:ext cx="1094799" cy="1385863"/>
      </dsp:txXfrm>
    </dsp:sp>
    <dsp:sp modelId="{31D0FAED-CABE-446F-8F74-1EB0D55DF258}">
      <dsp:nvSpPr>
        <dsp:cNvPr id="0" name=""/>
        <dsp:cNvSpPr/>
      </dsp:nvSpPr>
      <dsp:spPr>
        <a:xfrm>
          <a:off x="3822498" y="1128236"/>
          <a:ext cx="1213251" cy="15043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4. Reset activities</a:t>
          </a:r>
        </a:p>
      </dsp:txBody>
      <dsp:txXfrm>
        <a:off x="3881724" y="1187462"/>
        <a:ext cx="1094799" cy="1385863"/>
      </dsp:txXfrm>
    </dsp:sp>
    <dsp:sp modelId="{A1205BEF-CCB5-49C3-B09B-544F3F574CB5}">
      <dsp:nvSpPr>
        <dsp:cNvPr id="0" name=""/>
        <dsp:cNvSpPr/>
      </dsp:nvSpPr>
      <dsp:spPr>
        <a:xfrm>
          <a:off x="5096412" y="1128236"/>
          <a:ext cx="1213251" cy="15043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5. Recreate activities</a:t>
          </a:r>
        </a:p>
      </dsp:txBody>
      <dsp:txXfrm>
        <a:off x="5155638" y="1187462"/>
        <a:ext cx="1094799" cy="1385863"/>
      </dsp:txXfrm>
    </dsp:sp>
    <dsp:sp modelId="{978FD51D-F6A6-4B20-B0F5-15E33A0726A2}">
      <dsp:nvSpPr>
        <dsp:cNvPr id="0" name=""/>
        <dsp:cNvSpPr/>
      </dsp:nvSpPr>
      <dsp:spPr>
        <a:xfrm>
          <a:off x="6370326" y="1128236"/>
          <a:ext cx="1213251" cy="15043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6. Update content</a:t>
          </a:r>
        </a:p>
      </dsp:txBody>
      <dsp:txXfrm>
        <a:off x="6429552" y="1187462"/>
        <a:ext cx="1094799" cy="1385863"/>
      </dsp:txXfrm>
    </dsp:sp>
    <dsp:sp modelId="{93FE502C-B575-4F64-86FD-783C28A3D370}">
      <dsp:nvSpPr>
        <dsp:cNvPr id="0" name=""/>
        <dsp:cNvSpPr/>
      </dsp:nvSpPr>
      <dsp:spPr>
        <a:xfrm>
          <a:off x="7644240" y="1128236"/>
          <a:ext cx="1213251" cy="15043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7. Show your Moodle space</a:t>
          </a:r>
        </a:p>
      </dsp:txBody>
      <dsp:txXfrm>
        <a:off x="7703466" y="1187462"/>
        <a:ext cx="1094799" cy="13858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C90A98-5A5F-4196-B700-68263CFCC5A8}">
      <dsp:nvSpPr>
        <dsp:cNvPr id="0" name=""/>
        <dsp:cNvSpPr/>
      </dsp:nvSpPr>
      <dsp:spPr>
        <a:xfrm rot="5400000">
          <a:off x="4630196" y="-1768617"/>
          <a:ext cx="1047750" cy="485089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All quiz data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All forum posts</a:t>
          </a:r>
        </a:p>
      </dsp:txBody>
      <dsp:txXfrm rot="-5400000">
        <a:off x="2728627" y="184099"/>
        <a:ext cx="4799743" cy="945456"/>
      </dsp:txXfrm>
    </dsp:sp>
    <dsp:sp modelId="{F864C9F4-D456-4015-B666-A2F05AB2AAC5}">
      <dsp:nvSpPr>
        <dsp:cNvPr id="0" name=""/>
        <dsp:cNvSpPr/>
      </dsp:nvSpPr>
      <dsp:spPr>
        <a:xfrm>
          <a:off x="0" y="1984"/>
          <a:ext cx="2728626" cy="13096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Reset</a:t>
          </a:r>
        </a:p>
      </dsp:txBody>
      <dsp:txXfrm>
        <a:off x="63934" y="65918"/>
        <a:ext cx="2600758" cy="1181819"/>
      </dsp:txXfrm>
    </dsp:sp>
    <dsp:sp modelId="{C6D27B77-0955-43CD-BD29-3905F27960D9}">
      <dsp:nvSpPr>
        <dsp:cNvPr id="0" name=""/>
        <dsp:cNvSpPr/>
      </dsp:nvSpPr>
      <dsp:spPr>
        <a:xfrm rot="5400000">
          <a:off x="4630196" y="-393445"/>
          <a:ext cx="1047750" cy="485089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Assignments</a:t>
          </a:r>
        </a:p>
      </dsp:txBody>
      <dsp:txXfrm rot="-5400000">
        <a:off x="2728627" y="1559271"/>
        <a:ext cx="4799743" cy="945456"/>
      </dsp:txXfrm>
    </dsp:sp>
    <dsp:sp modelId="{B1D15DF1-5913-4047-9C6B-87E3AFF4F914}">
      <dsp:nvSpPr>
        <dsp:cNvPr id="0" name=""/>
        <dsp:cNvSpPr/>
      </dsp:nvSpPr>
      <dsp:spPr>
        <a:xfrm>
          <a:off x="0" y="1377156"/>
          <a:ext cx="2728626" cy="13096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Recreate</a:t>
          </a:r>
        </a:p>
      </dsp:txBody>
      <dsp:txXfrm>
        <a:off x="63934" y="1441090"/>
        <a:ext cx="2600758" cy="1181819"/>
      </dsp:txXfrm>
    </dsp:sp>
    <dsp:sp modelId="{9BF40AC0-A0CD-4A82-A3E9-24071A40D00B}">
      <dsp:nvSpPr>
        <dsp:cNvPr id="0" name=""/>
        <dsp:cNvSpPr/>
      </dsp:nvSpPr>
      <dsp:spPr>
        <a:xfrm rot="5400000">
          <a:off x="4630196" y="981726"/>
          <a:ext cx="1047750" cy="485089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Activities </a:t>
          </a:r>
          <a:r>
            <a:rPr lang="en-US" sz="1900" kern="1200">
              <a:latin typeface="Calibri"/>
            </a:rPr>
            <a:t>other</a:t>
          </a:r>
          <a:r>
            <a:rPr lang="en-US" sz="1900" kern="1200"/>
            <a:t> than assignments with user data.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Specific quiz, forums, board, choice activities.</a:t>
          </a:r>
        </a:p>
      </dsp:txBody>
      <dsp:txXfrm rot="-5400000">
        <a:off x="2728627" y="2934443"/>
        <a:ext cx="4799743" cy="945456"/>
      </dsp:txXfrm>
    </dsp:sp>
    <dsp:sp modelId="{1072D804-DE37-41EF-9DDF-636DF8403798}">
      <dsp:nvSpPr>
        <dsp:cNvPr id="0" name=""/>
        <dsp:cNvSpPr/>
      </dsp:nvSpPr>
      <dsp:spPr>
        <a:xfrm>
          <a:off x="0" y="2752328"/>
          <a:ext cx="2728626" cy="13096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Duplicate</a:t>
          </a:r>
        </a:p>
      </dsp:txBody>
      <dsp:txXfrm>
        <a:off x="63934" y="2816262"/>
        <a:ext cx="2600758" cy="11818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5FCC76-8891-46D1-A25A-5624F21834ED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73BB5A-3326-4BF5-8003-9E4CBC7F80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4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45024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  <a:latin typeface="HelveticaNeueLT Std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5019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329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4792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0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2183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9A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9695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2F578-D1FF-43B3-9E88-AB6C792E04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421" y="1548063"/>
            <a:ext cx="8887326" cy="1084012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EEA7D8-B85C-47AC-BEFE-4FABCCBF23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838283"/>
            <a:ext cx="6858000" cy="124142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982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CB489-1C00-486A-AAF4-4F79CEB6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BE6571-8980-43D4-B0E7-C539F50F49D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bg1"/>
                </a:solidFill>
                <a:latin typeface="HelveticaNeueLT Std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TITLE STYLES</a:t>
            </a:r>
          </a:p>
        </p:txBody>
      </p:sp>
    </p:spTree>
    <p:extLst>
      <p:ext uri="{BB962C8B-B14F-4D97-AF65-F5344CB8AC3E}">
        <p14:creationId xmlns:p14="http://schemas.microsoft.com/office/powerpoint/2010/main" val="1639086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03884-5E30-4320-AD73-F3D54B468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798" y="14287"/>
            <a:ext cx="7886700" cy="9937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22F96-DB44-479B-9D83-4BB24739A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957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4780C-73B0-4CE6-B66A-238EB5BE5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50" y="14287"/>
            <a:ext cx="7886700" cy="9937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6A472-F5D5-46C2-9971-3ED283F351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CCAADC-1352-41F7-807B-F8A1724FBE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923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6C636-43CD-4B2B-A3AD-FB5E264D6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7964"/>
            <a:ext cx="7886700" cy="9937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3FCAC0-0CC2-4A7F-B9C5-F15C446F83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02ECD5-A977-4205-8B9F-30C3677B86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D51BA0-0F71-4E44-BAE4-286FD55CB6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338BA-C421-425C-8AF7-A9AE2DF543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023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AC3B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8F9C2-5991-4B10-8E14-42C014348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830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9200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HelveticaNeueLT St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676F1A-D6AE-4DE6-972C-C52CEAD3C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164F0A-B725-4427-A213-BF9D6E16B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906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7" r:id="rId3"/>
    <p:sldLayoutId id="2147483659" r:id="rId4"/>
    <p:sldLayoutId id="2147483660" r:id="rId5"/>
    <p:sldLayoutId id="214748366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HelveticaNeueLT Std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hyperlink" Target="https://openclipart.org/detail/471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oodle.org/405/en/Course_backup" TargetMode="External"/><Relationship Id="rId7" Type="http://schemas.openxmlformats.org/officeDocument/2006/relationships/image" Target="../media/image16.png"/><Relationship Id="rId2" Type="http://schemas.openxmlformats.org/officeDocument/2006/relationships/hyperlink" Target="https://moodle-archive.bath.ac.uk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hyperlink" Target="https://docs.moodle.org/405/en/Course_restore#Restoring_a_course_backup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inghub.bath.ac.uk/guide/managing-moodle-enrolments-in-samis-integration-block/" TargetMode="External"/><Relationship Id="rId7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hyperlink" Target="https://teachinghub.bath.ac.uk/guide/manually-managing-moodle-users/#removing-users-from-moodle-spaces" TargetMode="External"/><Relationship Id="rId4" Type="http://schemas.openxmlformats.org/officeDocument/2006/relationships/hyperlink" Target="https://teachinghub.bath.ac.uk/guide/managing-teacher-enrolments-in-moodle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teachinghub.bath.ac.uk/guide/moodle-resetting-activities/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ltbath.wpengine.com/" TargetMode="External"/><Relationship Id="rId2" Type="http://schemas.openxmlformats.org/officeDocument/2006/relationships/hyperlink" Target="https://teachinghub.bath.ac.uk/guide/moodle-resetting-activities/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tel@bath.ac.uk" TargetMode="External"/><Relationship Id="rId4" Type="http://schemas.openxmlformats.org/officeDocument/2006/relationships/hyperlink" Target="https://teachinghub.bath.ac.uk/events/categories/clt-pdp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cloud.microsoft/Pages/ResponsePage.aspx?id=Ij1-N6FOLUKwrY_MiUBrnmTrxR-6RttPuTbIayi3nPdUNkxLRFZYSEZWUUJBRTNQWDBUNFg0SlJPRy4u&amp;ra4cf89794e21476ebc176da924417260=%22Moodle%20Basics%22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1ABCA-C7ED-4B5E-AF4E-77449E73C2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solidFill>
                  <a:schemeClr val="bg1"/>
                </a:solidFill>
                <a:latin typeface="HelveticaNeueLT Std" panose="020B0804020202020204" pitchFamily="34" charset="0"/>
              </a:rPr>
              <a:t>How to reset your Moodle space</a:t>
            </a:r>
            <a:endParaRPr lang="en-GB">
              <a:solidFill>
                <a:schemeClr val="bg1"/>
              </a:solidFill>
              <a:latin typeface="HelveticaNeueLT Std 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04984A-A37A-4BC1-9747-FF649443C722}"/>
              </a:ext>
            </a:extLst>
          </p:cNvPr>
          <p:cNvSpPr txBox="1"/>
          <p:nvPr/>
        </p:nvSpPr>
        <p:spPr>
          <a:xfrm>
            <a:off x="811731" y="3662235"/>
            <a:ext cx="47365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HelveticaNeueLT Std"/>
              </a:rPr>
              <a:t>Lynn Cheong-White (Instructional Designer)</a:t>
            </a:r>
          </a:p>
          <a:p>
            <a:endParaRPr lang="en-US" sz="1600">
              <a:solidFill>
                <a:schemeClr val="bg1"/>
              </a:solidFill>
              <a:latin typeface="HelveticaNeueLT Std"/>
            </a:endParaRPr>
          </a:p>
          <a:p>
            <a:endParaRPr lang="en-US" sz="1600">
              <a:solidFill>
                <a:schemeClr val="bg1"/>
              </a:solidFill>
              <a:latin typeface="HelveticaNeueLT Std"/>
            </a:endParaRPr>
          </a:p>
          <a:p>
            <a:r>
              <a:rPr lang="en-US" sz="1600">
                <a:solidFill>
                  <a:schemeClr val="bg1"/>
                </a:solidFill>
                <a:latin typeface="HelveticaNeueLT Std"/>
              </a:rPr>
              <a:t>Olivia Soutter (Instructional Designer)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2366FF-88C3-5851-9173-881A9C9289E3}"/>
              </a:ext>
            </a:extLst>
          </p:cNvPr>
          <p:cNvSpPr txBox="1"/>
          <p:nvPr/>
        </p:nvSpPr>
        <p:spPr>
          <a:xfrm>
            <a:off x="2286000" y="238665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 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B8F88CF-D88E-74A5-799D-2E3AFBB9B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65" y="3466364"/>
            <a:ext cx="657536" cy="65753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20D66ED-5C5E-2EEA-10B7-C984643CF4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65" y="4262339"/>
            <a:ext cx="657536" cy="657536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DCBF5B9D-A012-C1E9-F722-0C96E9DBC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8562" y="3085866"/>
            <a:ext cx="599910" cy="59991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4F54B79-329B-5A90-228F-8F779E6D0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78186" y="3791487"/>
            <a:ext cx="515380" cy="51538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A8DAFC1-E5E9-93B5-2814-0F2CE6BC4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78186" y="4388287"/>
            <a:ext cx="552574" cy="5525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F2B75C8-3DB5-2A6A-74F0-7FF8F9EFB449}"/>
              </a:ext>
            </a:extLst>
          </p:cNvPr>
          <p:cNvSpPr txBox="1"/>
          <p:nvPr/>
        </p:nvSpPr>
        <p:spPr>
          <a:xfrm>
            <a:off x="6405366" y="3105205"/>
            <a:ext cx="2499798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>
                <a:solidFill>
                  <a:schemeClr val="bg1"/>
                </a:solidFill>
                <a:cs typeface="Arial"/>
              </a:rPr>
              <a:t>Please visit Learning &amp; Teaching Hub Past Events for a recording.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D0AC1E-A074-EA18-BA71-D46B91FF879C}"/>
              </a:ext>
            </a:extLst>
          </p:cNvPr>
          <p:cNvSpPr txBox="1"/>
          <p:nvPr/>
        </p:nvSpPr>
        <p:spPr>
          <a:xfrm>
            <a:off x="6378472" y="3970544"/>
            <a:ext cx="22084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bg1"/>
                </a:solidFill>
              </a:rPr>
              <a:t>tel@bath.ac.uk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A75195-9E22-904A-28C2-44DAF1D8677C}"/>
              </a:ext>
            </a:extLst>
          </p:cNvPr>
          <p:cNvSpPr txBox="1"/>
          <p:nvPr/>
        </p:nvSpPr>
        <p:spPr>
          <a:xfrm>
            <a:off x="6405366" y="4512921"/>
            <a:ext cx="23180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bg1"/>
                </a:solidFill>
              </a:rPr>
              <a:t>teachinghub.bath.ac.uk</a:t>
            </a:r>
          </a:p>
        </p:txBody>
      </p:sp>
    </p:spTree>
    <p:extLst>
      <p:ext uri="{BB962C8B-B14F-4D97-AF65-F5344CB8AC3E}">
        <p14:creationId xmlns:p14="http://schemas.microsoft.com/office/powerpoint/2010/main" val="18043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EC8E1-A2EE-B065-F41D-18A67934B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Session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93F4C-3BBD-28AB-C927-68FCDAFB1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Why do you need to reset your Moodle space?</a:t>
            </a:r>
          </a:p>
          <a:p>
            <a:r>
              <a:rPr lang="en-US">
                <a:ea typeface="Calibri"/>
                <a:cs typeface="Calibri"/>
              </a:rPr>
              <a:t>The 7-steps to resetting your Moodle space</a:t>
            </a:r>
          </a:p>
          <a:p>
            <a:r>
              <a:rPr lang="en-US">
                <a:ea typeface="Calibri"/>
                <a:cs typeface="Calibri"/>
              </a:rPr>
              <a:t>Q+As</a:t>
            </a:r>
          </a:p>
        </p:txBody>
      </p:sp>
    </p:spTree>
    <p:extLst>
      <p:ext uri="{BB962C8B-B14F-4D97-AF65-F5344CB8AC3E}">
        <p14:creationId xmlns:p14="http://schemas.microsoft.com/office/powerpoint/2010/main" val="3254644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61B32-E2D3-0B41-3093-279CA9955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Why reset your Moodle space?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7F4E0-8C3C-5C8E-B40E-3D22F7B15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1" y="964408"/>
            <a:ext cx="4857751" cy="4086223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/>
              <a:t>Moodle spaces at Bath are re-used each year.</a:t>
            </a:r>
          </a:p>
          <a:p>
            <a:r>
              <a:rPr lang="en-US"/>
              <a:t>Contain user data from the previous cohort (e.g. forum posts).</a:t>
            </a:r>
          </a:p>
          <a:p>
            <a:r>
              <a:rPr lang="en-US"/>
              <a:t>The start of semester is an opportunity to ‘housekeep’ more widely:</a:t>
            </a:r>
          </a:p>
          <a:p>
            <a:pPr lvl="1"/>
            <a:r>
              <a:rPr lang="en-US"/>
              <a:t>Review content</a:t>
            </a:r>
          </a:p>
          <a:p>
            <a:pPr lvl="1"/>
            <a:r>
              <a:rPr lang="en-US"/>
              <a:t>Update activities and resources</a:t>
            </a:r>
          </a:p>
          <a:p>
            <a:pPr lvl="1"/>
            <a:r>
              <a:rPr lang="en-US"/>
              <a:t>Check enrolments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4AC520-38E4-F95D-E14D-BB12E16D4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448211"/>
            <a:ext cx="4393629" cy="2078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037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3839C-5BBC-257F-1417-65D73FBC0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870FE-D061-27AA-264C-FEBB5CDAF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4" y="0"/>
            <a:ext cx="8972550" cy="857250"/>
          </a:xfrm>
        </p:spPr>
        <p:txBody>
          <a:bodyPr>
            <a:normAutofit/>
          </a:bodyPr>
          <a:lstStyle/>
          <a:p>
            <a:r>
              <a:rPr lang="en-US"/>
              <a:t>Steps to reset your Moodle space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D4262E97-2FBE-3E5A-BDA8-86189FE2D5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0116362"/>
              </p:ext>
            </p:extLst>
          </p:nvPr>
        </p:nvGraphicFramePr>
        <p:xfrm>
          <a:off x="114300" y="1132680"/>
          <a:ext cx="8858249" cy="37607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D3A058C-BA7F-2284-2384-3A9994E408B5}"/>
              </a:ext>
            </a:extLst>
          </p:cNvPr>
          <p:cNvSpPr txBox="1"/>
          <p:nvPr/>
        </p:nvSpPr>
        <p:spPr>
          <a:xfrm>
            <a:off x="2113482" y="4172189"/>
            <a:ext cx="487310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We will live demo this process later in the session.</a:t>
            </a:r>
          </a:p>
        </p:txBody>
      </p:sp>
    </p:spTree>
    <p:extLst>
      <p:ext uri="{BB962C8B-B14F-4D97-AF65-F5344CB8AC3E}">
        <p14:creationId xmlns:p14="http://schemas.microsoft.com/office/powerpoint/2010/main" val="104263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8FF25-3D47-263F-0023-C4D7121C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1. Hide your Moodle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57C76-4B6B-FED1-916F-7CAA1EC23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09" y="976631"/>
            <a:ext cx="4007644" cy="2330787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Settings &gt; Course visibility &gt; Hide.</a:t>
            </a:r>
          </a:p>
          <a:p>
            <a:r>
              <a:rPr lang="en-US"/>
              <a:t>Teacher+, Teachers, Non-editing teachers can still access.</a:t>
            </a:r>
          </a:p>
        </p:txBody>
      </p:sp>
      <p:grpSp>
        <p:nvGrpSpPr>
          <p:cNvPr id="11" name="Group 10" descr="Settings of Moodle course. Includes course visibility setting shown as Hide.">
            <a:extLst>
              <a:ext uri="{FF2B5EF4-FFF2-40B4-BE49-F238E27FC236}">
                <a16:creationId xmlns:a16="http://schemas.microsoft.com/office/drawing/2014/main" id="{B3BD6636-4DBE-6F11-DCE8-E2CF09F911DF}"/>
              </a:ext>
            </a:extLst>
          </p:cNvPr>
          <p:cNvGrpSpPr/>
          <p:nvPr/>
        </p:nvGrpSpPr>
        <p:grpSpPr>
          <a:xfrm>
            <a:off x="4172904" y="883393"/>
            <a:ext cx="2522651" cy="2543407"/>
            <a:chOff x="4172904" y="883393"/>
            <a:chExt cx="2522651" cy="254340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49205D6-AA03-A899-FA46-5C5BFC6D4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72904" y="937438"/>
              <a:ext cx="2522651" cy="248936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BDB576-8226-48CE-9EA1-B297F18AE868}"/>
                </a:ext>
              </a:extLst>
            </p:cNvPr>
            <p:cNvSpPr/>
            <p:nvPr/>
          </p:nvSpPr>
          <p:spPr>
            <a:xfrm>
              <a:off x="4622006" y="883393"/>
              <a:ext cx="642938" cy="44534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F8EC96B-C2AD-F373-70CF-BBA1D48DAA71}"/>
                </a:ext>
              </a:extLst>
            </p:cNvPr>
            <p:cNvSpPr/>
            <p:nvPr/>
          </p:nvSpPr>
          <p:spPr>
            <a:xfrm>
              <a:off x="4257674" y="2778920"/>
              <a:ext cx="2364581" cy="64788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704C3FB-62E9-DE74-9627-788665652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37959" y="3426800"/>
            <a:ext cx="3526797" cy="1569786"/>
            <a:chOff x="237959" y="3426800"/>
            <a:chExt cx="3526797" cy="1569786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7E0F6DC-3157-BB34-AF38-E8D41BB447D2}"/>
                </a:ext>
              </a:extLst>
            </p:cNvPr>
            <p:cNvSpPr/>
            <p:nvPr/>
          </p:nvSpPr>
          <p:spPr>
            <a:xfrm>
              <a:off x="237959" y="3426800"/>
              <a:ext cx="3526797" cy="156978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B60FB4C-0C7D-6D24-FD71-A2654F52FD1F}"/>
                </a:ext>
              </a:extLst>
            </p:cNvPr>
            <p:cNvSpPr txBox="1"/>
            <p:nvPr/>
          </p:nvSpPr>
          <p:spPr>
            <a:xfrm>
              <a:off x="237959" y="3506987"/>
              <a:ext cx="2456038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/>
                <a:t>Put a note in your Outlook calendar to show your Moodle space before teaching starts.</a:t>
              </a:r>
            </a:p>
          </p:txBody>
        </p:sp>
        <p:pic>
          <p:nvPicPr>
            <p:cNvPr id="20" name="Picture 19" descr="A calendar with mountains and blue sky">
              <a:extLst>
                <a:ext uri="{FF2B5EF4-FFF2-40B4-BE49-F238E27FC236}">
                  <a16:creationId xmlns:a16="http://schemas.microsoft.com/office/drawing/2014/main" id="{17AB50A4-D824-8DA9-2688-E3F911157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>
              <a:off x="2577940" y="3568068"/>
              <a:ext cx="1065374" cy="1331025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31F307D4-274B-4D91-24E7-CC67548D89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7785" y="3488136"/>
            <a:ext cx="3708444" cy="149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60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A75B9-9AC8-E78E-2897-BC48CBDD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/>
              <a:t>2. Check Snapshot or backup is in place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76765-CB23-A19E-83E1-65EEFD88B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50118"/>
            <a:ext cx="4636294" cy="4271963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/>
              <a:t>Check the </a:t>
            </a:r>
            <a:r>
              <a:rPr lang="en-US">
                <a:hlinkClick r:id="rId2"/>
              </a:rPr>
              <a:t>Moodle archive</a:t>
            </a:r>
            <a:endParaRPr lang="en-US"/>
          </a:p>
          <a:p>
            <a:pPr lvl="1"/>
            <a:r>
              <a:rPr lang="en-US"/>
              <a:t>Read-only snapshot of Moodle taken at end of July each year.</a:t>
            </a:r>
          </a:p>
          <a:p>
            <a:pPr lvl="1"/>
            <a:r>
              <a:rPr lang="en-US"/>
              <a:t>For Teachers and Students who had access at the time of the snapshot.</a:t>
            </a:r>
          </a:p>
          <a:p>
            <a:r>
              <a:rPr lang="en-US"/>
              <a:t>If your unit is an exception for archiving, before you reset you may need to manually:</a:t>
            </a:r>
          </a:p>
          <a:p>
            <a:pPr lvl="1"/>
            <a:r>
              <a:rPr lang="en-US"/>
              <a:t>Download assignments and save to a shared drive.</a:t>
            </a:r>
          </a:p>
          <a:p>
            <a:pPr lvl="1"/>
            <a:r>
              <a:rPr lang="en-US"/>
              <a:t>Or </a:t>
            </a:r>
            <a:r>
              <a:rPr lang="en-US">
                <a:hlinkClick r:id="rId3"/>
              </a:rPr>
              <a:t>Backup</a:t>
            </a:r>
            <a:r>
              <a:rPr lang="en-US"/>
              <a:t> the whole Moodle space in case it needs to be </a:t>
            </a:r>
            <a:r>
              <a:rPr lang="en-US">
                <a:hlinkClick r:id="rId4"/>
              </a:rPr>
              <a:t>restored</a:t>
            </a:r>
            <a:r>
              <a:rPr lang="en-US"/>
              <a:t> in the future. 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>
                <a:ea typeface="Calibri"/>
                <a:cs typeface="Calibri"/>
              </a:rPr>
              <a:t>If unsure, check with your department.</a:t>
            </a:r>
          </a:p>
        </p:txBody>
      </p:sp>
      <p:grpSp>
        <p:nvGrpSpPr>
          <p:cNvPr id="10" name="Group 9" descr="Screenshot of Moodle backup">
            <a:extLst>
              <a:ext uri="{FF2B5EF4-FFF2-40B4-BE49-F238E27FC236}">
                <a16:creationId xmlns:a16="http://schemas.microsoft.com/office/drawing/2014/main" id="{23F1A230-F038-7CD1-7208-CE1996D26BAA}"/>
              </a:ext>
            </a:extLst>
          </p:cNvPr>
          <p:cNvGrpSpPr/>
          <p:nvPr/>
        </p:nvGrpSpPr>
        <p:grpSpPr>
          <a:xfrm>
            <a:off x="5293332" y="1045216"/>
            <a:ext cx="3129824" cy="2938487"/>
            <a:chOff x="4771164" y="950118"/>
            <a:chExt cx="2351154" cy="220742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BF7F5F5-ED54-CB36-B24D-C20A38408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71164" y="950118"/>
              <a:ext cx="2290823" cy="220742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0AB2265-5E32-6263-6D60-8B65B5CD424C}"/>
                </a:ext>
              </a:extLst>
            </p:cNvPr>
            <p:cNvSpPr/>
            <p:nvPr/>
          </p:nvSpPr>
          <p:spPr>
            <a:xfrm>
              <a:off x="5479256" y="1021557"/>
              <a:ext cx="642938" cy="52985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6A4CC71-B086-5F24-E40D-F3E2AC5464AD}"/>
                </a:ext>
              </a:extLst>
            </p:cNvPr>
            <p:cNvSpPr/>
            <p:nvPr/>
          </p:nvSpPr>
          <p:spPr>
            <a:xfrm>
              <a:off x="5479255" y="2601463"/>
              <a:ext cx="1643063" cy="44534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1" descr="Screenshot of Moodle archived course">
            <a:extLst>
              <a:ext uri="{FF2B5EF4-FFF2-40B4-BE49-F238E27FC236}">
                <a16:creationId xmlns:a16="http://schemas.microsoft.com/office/drawing/2014/main" id="{FAC41ACF-4482-53D1-184F-E9DBA7646F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9633" y="1167626"/>
            <a:ext cx="4175516" cy="31657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 descr="Screenshot of backup options">
            <a:extLst>
              <a:ext uri="{FF2B5EF4-FFF2-40B4-BE49-F238E27FC236}">
                <a16:creationId xmlns:a16="http://schemas.microsoft.com/office/drawing/2014/main" id="{85E0E7B5-99CC-8BDD-9DBF-F16082937ED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770326" y="1290339"/>
            <a:ext cx="4179081" cy="30589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4203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C70ED-2579-2CBF-7F96-67B4F0620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3. Check enrolments</a:t>
            </a:r>
          </a:p>
        </p:txBody>
      </p:sp>
      <p:grpSp>
        <p:nvGrpSpPr>
          <p:cNvPr id="7" name="Group 6" descr="Course participants list">
            <a:extLst>
              <a:ext uri="{FF2B5EF4-FFF2-40B4-BE49-F238E27FC236}">
                <a16:creationId xmlns:a16="http://schemas.microsoft.com/office/drawing/2014/main" id="{DE6037A6-6F8A-3191-F82F-4AD16838DEB6}"/>
              </a:ext>
            </a:extLst>
          </p:cNvPr>
          <p:cNvGrpSpPr/>
          <p:nvPr/>
        </p:nvGrpSpPr>
        <p:grpSpPr>
          <a:xfrm>
            <a:off x="4564654" y="1383456"/>
            <a:ext cx="4437287" cy="2812364"/>
            <a:chOff x="3759725" y="1383456"/>
            <a:chExt cx="5242216" cy="331946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DFE582F-F768-82AD-93C3-577F6082E0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59725" y="1494708"/>
              <a:ext cx="5242216" cy="320821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6D498D0-CF63-0C96-DB6D-6EE0797709B7}"/>
                </a:ext>
              </a:extLst>
            </p:cNvPr>
            <p:cNvSpPr/>
            <p:nvPr/>
          </p:nvSpPr>
          <p:spPr>
            <a:xfrm>
              <a:off x="4572000" y="1383456"/>
              <a:ext cx="642938" cy="44534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8536DEBC-C6AF-FCB9-2A9A-371DC1DB2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62" y="874831"/>
            <a:ext cx="4232714" cy="452906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800"/>
              <a:t>Look at the </a:t>
            </a:r>
            <a:r>
              <a:rPr lang="en-US" sz="1800">
                <a:solidFill>
                  <a:srgbClr val="FF0000"/>
                </a:solidFill>
              </a:rPr>
              <a:t>Participants</a:t>
            </a:r>
            <a:r>
              <a:rPr lang="en-US" sz="1800"/>
              <a:t> tab</a:t>
            </a:r>
          </a:p>
          <a:p>
            <a:r>
              <a:rPr lang="en-US" sz="1800"/>
              <a:t>SAMIS enrolled students</a:t>
            </a:r>
            <a:endParaRPr lang="en-US" sz="1800">
              <a:ea typeface="Calibri"/>
              <a:cs typeface="Calibri"/>
            </a:endParaRPr>
          </a:p>
          <a:p>
            <a:pPr lvl="1"/>
            <a:r>
              <a:rPr lang="en-US" sz="1400"/>
              <a:t>Last year’s students were auto-unenrolled</a:t>
            </a:r>
            <a:r>
              <a:rPr lang="en-US" sz="1400" dirty="0"/>
              <a:t> from 26 – 28</a:t>
            </a:r>
            <a:r>
              <a:rPr lang="en-US" sz="1400"/>
              <a:t> September 2026.</a:t>
            </a:r>
            <a:endParaRPr lang="en-US" sz="1400">
              <a:ea typeface="Calibri"/>
              <a:cs typeface="Calibri"/>
            </a:endParaRPr>
          </a:p>
          <a:p>
            <a:pPr lvl="1"/>
            <a:r>
              <a:rPr lang="en-US" sz="1400"/>
              <a:t>AY2627 S1 students will be enrolled 6</a:t>
            </a:r>
            <a:r>
              <a:rPr lang="en-US" sz="1400" baseline="30000"/>
              <a:t>th</a:t>
            </a:r>
            <a:r>
              <a:rPr lang="en-US" sz="1400"/>
              <a:t> September2026.</a:t>
            </a:r>
            <a:endParaRPr lang="en-US" sz="1400">
              <a:solidFill>
                <a:srgbClr val="FF0000"/>
              </a:solidFill>
              <a:ea typeface="Calibri"/>
              <a:cs typeface="Calibri"/>
            </a:endParaRPr>
          </a:p>
          <a:p>
            <a:pPr lvl="1"/>
            <a:r>
              <a:rPr lang="en-US" sz="1400"/>
              <a:t>You can edit the </a:t>
            </a:r>
            <a:r>
              <a:rPr lang="en-US" sz="1400" dirty="0"/>
              <a:t>unenrollment</a:t>
            </a:r>
            <a:r>
              <a:rPr lang="en-US" sz="1400"/>
              <a:t> date in </a:t>
            </a:r>
            <a:r>
              <a:rPr lang="en-US" sz="1400">
                <a:hlinkClick r:id="rId3"/>
              </a:rPr>
              <a:t>SAMIS manage mappings</a:t>
            </a:r>
            <a:r>
              <a:rPr lang="en-US" sz="1400"/>
              <a:t> if this is helpful.</a:t>
            </a:r>
            <a:endParaRPr lang="en-US" sz="1400">
              <a:ea typeface="Calibri"/>
              <a:cs typeface="Calibri"/>
            </a:endParaRPr>
          </a:p>
          <a:p>
            <a:r>
              <a:rPr lang="en-US" sz="1800"/>
              <a:t>Ask your </a:t>
            </a:r>
            <a:r>
              <a:rPr lang="en-US" sz="1800" err="1"/>
              <a:t>Programme</a:t>
            </a:r>
            <a:r>
              <a:rPr lang="en-US" sz="1800"/>
              <a:t> Admin team to </a:t>
            </a:r>
            <a:r>
              <a:rPr lang="en-US" sz="1800">
                <a:hlinkClick r:id="rId4"/>
              </a:rPr>
              <a:t>add </a:t>
            </a:r>
            <a:r>
              <a:rPr lang="en-US" sz="1800">
                <a:solidFill>
                  <a:srgbClr val="FF0000"/>
                </a:solidFill>
                <a:hlinkClick r:id="rId4"/>
              </a:rPr>
              <a:t>Teacher+, Additional Teachers </a:t>
            </a:r>
            <a:r>
              <a:rPr lang="en-US" sz="1800">
                <a:hlinkClick r:id="rId4"/>
              </a:rPr>
              <a:t>in SAMIS.</a:t>
            </a:r>
            <a:endParaRPr lang="en-US" sz="1800">
              <a:ea typeface="Calibri"/>
              <a:cs typeface="Calibri"/>
            </a:endParaRPr>
          </a:p>
          <a:p>
            <a:r>
              <a:rPr lang="en-US" sz="1800">
                <a:ea typeface="Calibri"/>
                <a:cs typeface="Calibri"/>
                <a:hlinkClick r:id="rId5"/>
              </a:rPr>
              <a:t>Remove</a:t>
            </a:r>
            <a:r>
              <a:rPr lang="en-US" sz="1800">
                <a:ea typeface="Calibri"/>
                <a:cs typeface="Calibri"/>
              </a:rPr>
              <a:t> any </a:t>
            </a:r>
            <a:r>
              <a:rPr lang="en-US" sz="1800">
                <a:solidFill>
                  <a:srgbClr val="FF0000"/>
                </a:solidFill>
                <a:ea typeface="Calibri"/>
                <a:cs typeface="Calibri"/>
              </a:rPr>
              <a:t>manually enrolled </a:t>
            </a:r>
            <a:r>
              <a:rPr lang="en-US" sz="1800">
                <a:ea typeface="Calibri"/>
                <a:cs typeface="Calibri"/>
              </a:rPr>
              <a:t>or </a:t>
            </a:r>
            <a:r>
              <a:rPr lang="en-US" sz="1800">
                <a:solidFill>
                  <a:srgbClr val="FF0000"/>
                </a:solidFill>
                <a:ea typeface="Calibri"/>
                <a:cs typeface="Calibri"/>
              </a:rPr>
              <a:t>self-enrolled</a:t>
            </a:r>
            <a:r>
              <a:rPr lang="en-US" sz="1800">
                <a:ea typeface="Calibri"/>
                <a:cs typeface="Calibri"/>
              </a:rPr>
              <a:t> students/teachers who no longer require access.</a:t>
            </a:r>
          </a:p>
          <a:p>
            <a:endParaRPr lang="en-US" sz="2000">
              <a:ea typeface="Calibri"/>
              <a:cs typeface="Calibri"/>
            </a:endParaRPr>
          </a:p>
        </p:txBody>
      </p:sp>
      <p:grpSp>
        <p:nvGrpSpPr>
          <p:cNvPr id="3" name="Group 2" descr="Manage mappings option in SAMIS integration block">
            <a:extLst>
              <a:ext uri="{FF2B5EF4-FFF2-40B4-BE49-F238E27FC236}">
                <a16:creationId xmlns:a16="http://schemas.microsoft.com/office/drawing/2014/main" id="{3BE102D5-3FFB-BF92-B622-1ED67160C602}"/>
              </a:ext>
            </a:extLst>
          </p:cNvPr>
          <p:cNvGrpSpPr/>
          <p:nvPr/>
        </p:nvGrpSpPr>
        <p:grpSpPr>
          <a:xfrm>
            <a:off x="5097088" y="1154360"/>
            <a:ext cx="2966625" cy="3547844"/>
            <a:chOff x="5716707" y="1098828"/>
            <a:chExt cx="1831675" cy="2195563"/>
          </a:xfrm>
        </p:grpSpPr>
        <p:pic>
          <p:nvPicPr>
            <p:cNvPr id="4" name="Picture 3" descr="A screenshot of a phone&#10;&#10;Description automatically generated">
              <a:extLst>
                <a:ext uri="{FF2B5EF4-FFF2-40B4-BE49-F238E27FC236}">
                  <a16:creationId xmlns:a16="http://schemas.microsoft.com/office/drawing/2014/main" id="{EE9599B1-685E-0BB8-BFE1-38E7950097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b="43976"/>
            <a:stretch/>
          </p:blipFill>
          <p:spPr>
            <a:xfrm>
              <a:off x="5763335" y="1098828"/>
              <a:ext cx="1785047" cy="219556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2C8826B-2EBB-6B70-923E-DDE2EE3859CF}"/>
                </a:ext>
              </a:extLst>
            </p:cNvPr>
            <p:cNvSpPr/>
            <p:nvPr/>
          </p:nvSpPr>
          <p:spPr>
            <a:xfrm>
              <a:off x="5716707" y="1988225"/>
              <a:ext cx="1514475" cy="519231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 descr="Participants tab in Moodle with bin icons highlighted, and selected users highlighted.">
            <a:extLst>
              <a:ext uri="{FF2B5EF4-FFF2-40B4-BE49-F238E27FC236}">
                <a16:creationId xmlns:a16="http://schemas.microsoft.com/office/drawing/2014/main" id="{669B0260-87F8-5590-68E4-BF5375257CF5}"/>
              </a:ext>
            </a:extLst>
          </p:cNvPr>
          <p:cNvGrpSpPr/>
          <p:nvPr/>
        </p:nvGrpSpPr>
        <p:grpSpPr>
          <a:xfrm>
            <a:off x="4257642" y="1900239"/>
            <a:ext cx="4853368" cy="2056086"/>
            <a:chOff x="4257642" y="1900239"/>
            <a:chExt cx="4853368" cy="2056086"/>
          </a:xfrm>
        </p:grpSpPr>
        <p:pic>
          <p:nvPicPr>
            <p:cNvPr id="13" name="Picture 12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8D79F05F-A5B6-42F9-74BD-58C6342E4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57642" y="1900239"/>
              <a:ext cx="4853368" cy="205608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A4D4F92-17AE-469B-B4D6-C8365C5668A8}"/>
                </a:ext>
              </a:extLst>
            </p:cNvPr>
            <p:cNvSpPr/>
            <p:nvPr/>
          </p:nvSpPr>
          <p:spPr>
            <a:xfrm>
              <a:off x="8886825" y="2836766"/>
              <a:ext cx="190636" cy="88512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B9CDF7C-3231-E05C-FF2A-B2E634F0E8CD}"/>
                </a:ext>
              </a:extLst>
            </p:cNvPr>
            <p:cNvSpPr/>
            <p:nvPr/>
          </p:nvSpPr>
          <p:spPr>
            <a:xfrm>
              <a:off x="4273976" y="3063835"/>
              <a:ext cx="1962517" cy="83903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32207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D2FFE-4A0C-3BFA-9DBC-55285A3A3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4.</a:t>
            </a:r>
            <a:r>
              <a:rPr lang="en-US" sz="4400"/>
              <a:t> Reset activities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AB7E1-BCFF-4A51-886C-368FB9DEC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019" y="1200151"/>
            <a:ext cx="4586287" cy="3848724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More &gt; Course reuse &gt; </a:t>
            </a:r>
            <a:r>
              <a:rPr lang="en-US">
                <a:hlinkClick r:id="rId2"/>
              </a:rPr>
              <a:t>Reset</a:t>
            </a:r>
            <a:endParaRPr lang="en-US"/>
          </a:p>
          <a:p>
            <a:r>
              <a:rPr lang="en-US"/>
              <a:t>Some activities can be reset to </a:t>
            </a:r>
            <a:r>
              <a:rPr lang="en-US" b="1"/>
              <a:t>remove past interactions </a:t>
            </a:r>
            <a:r>
              <a:rPr lang="en-US"/>
              <a:t>– Forums and Quizzes.</a:t>
            </a:r>
          </a:p>
          <a:p>
            <a:r>
              <a:rPr lang="en-US"/>
              <a:t>Manual and self-enrolments can be reset – be careful not to </a:t>
            </a:r>
            <a:r>
              <a:rPr lang="en-US" err="1"/>
              <a:t>unenrol</a:t>
            </a:r>
            <a:r>
              <a:rPr lang="en-US"/>
              <a:t> yourself!</a:t>
            </a:r>
          </a:p>
          <a:p>
            <a:r>
              <a:rPr lang="en-US"/>
              <a:t>Resetting groups will remove SAMIS cohort groups too.</a:t>
            </a:r>
          </a:p>
          <a:p>
            <a:r>
              <a:rPr lang="en-US"/>
              <a:t>Resetting is </a:t>
            </a:r>
            <a:r>
              <a:rPr lang="en-US">
                <a:solidFill>
                  <a:srgbClr val="FF0000"/>
                </a:solidFill>
              </a:rPr>
              <a:t>final.</a:t>
            </a:r>
          </a:p>
        </p:txBody>
      </p:sp>
      <p:pic>
        <p:nvPicPr>
          <p:cNvPr id="5" name="Picture 4" descr="Moodle course reset settings screenshot">
            <a:extLst>
              <a:ext uri="{FF2B5EF4-FFF2-40B4-BE49-F238E27FC236}">
                <a16:creationId xmlns:a16="http://schemas.microsoft.com/office/drawing/2014/main" id="{BF5818B9-029C-009B-86AF-EE71FC58C0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369900" y="1200151"/>
            <a:ext cx="3316900" cy="23078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CD81230-257D-8010-4A39-99D7D9141DFC}"/>
              </a:ext>
            </a:extLst>
          </p:cNvPr>
          <p:cNvSpPr txBox="1"/>
          <p:nvPr/>
        </p:nvSpPr>
        <p:spPr>
          <a:xfrm>
            <a:off x="5424054" y="3740728"/>
            <a:ext cx="2777836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Reset will reset ALL the activities in that category</a:t>
            </a:r>
          </a:p>
        </p:txBody>
      </p:sp>
    </p:spTree>
    <p:extLst>
      <p:ext uri="{BB962C8B-B14F-4D97-AF65-F5344CB8AC3E}">
        <p14:creationId xmlns:p14="http://schemas.microsoft.com/office/powerpoint/2010/main" val="85501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02CC0-F7AC-830F-92BD-FEADD28C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/>
              <a:t>5. Recreate activities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77DCC-E81B-1EB7-1DEB-125C17F8E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032" y="1021556"/>
            <a:ext cx="4321968" cy="3996532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Assignments</a:t>
            </a:r>
          </a:p>
          <a:p>
            <a:pPr lvl="1"/>
            <a:r>
              <a:rPr lang="en-US" b="1">
                <a:solidFill>
                  <a:srgbClr val="FF0000"/>
                </a:solidFill>
              </a:rPr>
              <a:t>Create new assignments </a:t>
            </a:r>
            <a:r>
              <a:rPr lang="en-US"/>
              <a:t>every time to prevent errors.</a:t>
            </a:r>
          </a:p>
          <a:p>
            <a:r>
              <a:rPr lang="en-US"/>
              <a:t>Duplicate activities</a:t>
            </a:r>
          </a:p>
          <a:p>
            <a:pPr lvl="1"/>
            <a:r>
              <a:rPr lang="en-US"/>
              <a:t>Make </a:t>
            </a:r>
            <a:r>
              <a:rPr lang="en-US">
                <a:solidFill>
                  <a:srgbClr val="FF0000"/>
                </a:solidFill>
              </a:rPr>
              <a:t>copies of any other activity</a:t>
            </a:r>
            <a:r>
              <a:rPr lang="en-US"/>
              <a:t> to get a clean copy ready for the new cohort.</a:t>
            </a:r>
          </a:p>
        </p:txBody>
      </p:sp>
      <p:pic>
        <p:nvPicPr>
          <p:cNvPr id="6" name="Picture 5" descr="Moodle activity chooser with activities and resources ">
            <a:extLst>
              <a:ext uri="{FF2B5EF4-FFF2-40B4-BE49-F238E27FC236}">
                <a16:creationId xmlns:a16="http://schemas.microsoft.com/office/drawing/2014/main" id="{BE1E7284-2B4C-AD4D-3050-2E875EE9C6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63179" y="1098117"/>
            <a:ext cx="3948006" cy="336228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4503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F4857-07C1-2E09-2613-DDFE34429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4D303-7DB1-1977-DBB4-34E250EF6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Reset, Recreate, Duplicate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0337C36-171B-3A99-202C-DB78F131D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0821460"/>
              </p:ext>
            </p:extLst>
          </p:nvPr>
        </p:nvGraphicFramePr>
        <p:xfrm>
          <a:off x="957263" y="954088"/>
          <a:ext cx="7579517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2726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980C2-9492-D133-E963-1038F1445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6. Update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2357E-F73A-5613-D4E3-18F1BE81A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030" y="944909"/>
            <a:ext cx="4514850" cy="4014787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/>
              <a:t>Update key information in the Orientation &amp; Communication, Welcome, and Assessment topics.</a:t>
            </a:r>
          </a:p>
          <a:p>
            <a:r>
              <a:rPr lang="en-US"/>
              <a:t>Delete, hide, or update any out-of-date material.</a:t>
            </a:r>
          </a:p>
          <a:p>
            <a:r>
              <a:rPr lang="en-US"/>
              <a:t>Check links and documents are still accessible.</a:t>
            </a:r>
          </a:p>
        </p:txBody>
      </p:sp>
      <p:pic>
        <p:nvPicPr>
          <p:cNvPr id="7" name="Picture 6" descr="Screenshot of a Moodle space with message at the top that displays The course is currently hidden.">
            <a:extLst>
              <a:ext uri="{FF2B5EF4-FFF2-40B4-BE49-F238E27FC236}">
                <a16:creationId xmlns:a16="http://schemas.microsoft.com/office/drawing/2014/main" id="{022D45F0-616F-97E0-7CDA-C14B1C6C3F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468"/>
          <a:stretch>
            <a:fillRect/>
          </a:stretch>
        </p:blipFill>
        <p:spPr>
          <a:xfrm>
            <a:off x="5234650" y="1474812"/>
            <a:ext cx="3659320" cy="28820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0097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9C9D0-6DB5-DAC7-8F3C-FA687FEC6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A27DA-9D71-BBCA-10BA-908BE8D7B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7. Show your Moodle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74DA9-6A13-1066-D7AE-0D2026AB6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222" y="1171576"/>
            <a:ext cx="4007644" cy="2489361"/>
          </a:xfrm>
        </p:spPr>
        <p:txBody>
          <a:bodyPr>
            <a:normAutofit/>
          </a:bodyPr>
          <a:lstStyle/>
          <a:p>
            <a:r>
              <a:rPr lang="en-US"/>
              <a:t>When your Moodle space is ready…</a:t>
            </a:r>
          </a:p>
          <a:p>
            <a:r>
              <a:rPr lang="en-US"/>
              <a:t>Settings &gt; Course visibility &gt; Show.</a:t>
            </a:r>
          </a:p>
        </p:txBody>
      </p:sp>
      <p:grpSp>
        <p:nvGrpSpPr>
          <p:cNvPr id="11" name="Group 10" descr="Moodle course settings with course visibility highlighted">
            <a:extLst>
              <a:ext uri="{FF2B5EF4-FFF2-40B4-BE49-F238E27FC236}">
                <a16:creationId xmlns:a16="http://schemas.microsoft.com/office/drawing/2014/main" id="{707A1071-529E-0869-7472-10FE8725E175}"/>
              </a:ext>
            </a:extLst>
          </p:cNvPr>
          <p:cNvGrpSpPr/>
          <p:nvPr/>
        </p:nvGrpSpPr>
        <p:grpSpPr>
          <a:xfrm>
            <a:off x="4515804" y="883393"/>
            <a:ext cx="4007644" cy="4040618"/>
            <a:chOff x="4172904" y="883393"/>
            <a:chExt cx="2522651" cy="254340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744BD08-1990-C63E-11D0-31D714D3B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72904" y="937438"/>
              <a:ext cx="2522651" cy="248936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AAC5257-2EAB-58AE-00BB-5712DD7813E7}"/>
                </a:ext>
              </a:extLst>
            </p:cNvPr>
            <p:cNvSpPr/>
            <p:nvPr/>
          </p:nvSpPr>
          <p:spPr>
            <a:xfrm>
              <a:off x="4622006" y="883393"/>
              <a:ext cx="642938" cy="44534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934C3B3-1B04-83BE-C30A-0C8B69F6EC53}"/>
                </a:ext>
              </a:extLst>
            </p:cNvPr>
            <p:cNvSpPr/>
            <p:nvPr/>
          </p:nvSpPr>
          <p:spPr>
            <a:xfrm>
              <a:off x="4257674" y="2778920"/>
              <a:ext cx="2364581" cy="64788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03424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D0C20-BA5A-4ADF-AED4-0D4FB9F7E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593"/>
            <a:ext cx="8229600" cy="857250"/>
          </a:xfrm>
        </p:spPr>
        <p:txBody>
          <a:bodyPr>
            <a:noAutofit/>
          </a:bodyPr>
          <a:lstStyle/>
          <a:p>
            <a:r>
              <a:rPr lang="en-US" sz="3200"/>
              <a:t>Support resources and feedback</a:t>
            </a:r>
            <a:endParaRPr lang="en-GB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336A3-636B-40E6-964A-BF0C2CEF7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220" y="1055469"/>
            <a:ext cx="4780705" cy="363083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en-US" sz="2400">
              <a:ea typeface="Calibri"/>
              <a:cs typeface="Calibri"/>
            </a:endParaRPr>
          </a:p>
          <a:p>
            <a:r>
              <a:rPr lang="en-US" sz="2400">
                <a:ea typeface="Calibri"/>
                <a:cs typeface="Calibri"/>
                <a:hlinkClick r:id="rId2"/>
              </a:rPr>
              <a:t>Resetting activities guide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>
                <a:ea typeface="Calibri"/>
                <a:cs typeface="Calibri"/>
              </a:rPr>
              <a:t>General information/support</a:t>
            </a:r>
            <a:endParaRPr lang="en-US" sz="2400"/>
          </a:p>
          <a:p>
            <a:pPr lvl="1">
              <a:buFont typeface="Courier New"/>
              <a:buChar char="o"/>
            </a:pPr>
            <a:r>
              <a:rPr lang="en-US" sz="2400">
                <a:hlinkClick r:id="rId3"/>
              </a:rPr>
              <a:t>Teaching Hub</a:t>
            </a:r>
            <a:endParaRPr lang="en-US" sz="2400">
              <a:ea typeface="Calibri"/>
              <a:cs typeface="Calibri"/>
            </a:endParaRPr>
          </a:p>
          <a:p>
            <a:pPr lvl="1">
              <a:buFont typeface="Courier New"/>
              <a:buChar char="o"/>
            </a:pPr>
            <a:r>
              <a:rPr lang="en-US" sz="2400">
                <a:ea typeface="Calibri"/>
                <a:cs typeface="Calibri"/>
                <a:hlinkClick r:id="rId4"/>
              </a:rPr>
              <a:t>Further TEL-Bytes webinars</a:t>
            </a:r>
          </a:p>
          <a:p>
            <a:pPr lvl="1">
              <a:buFont typeface="Courier New"/>
              <a:buChar char="o"/>
            </a:pPr>
            <a:r>
              <a:rPr lang="en-US" sz="2400">
                <a:ea typeface="Calibri"/>
                <a:cs typeface="Calibri"/>
              </a:rPr>
              <a:t>Email </a:t>
            </a:r>
            <a:r>
              <a:rPr lang="en-US" sz="2400">
                <a:ea typeface="Calibri"/>
                <a:cs typeface="Calibri"/>
                <a:hlinkClick r:id="rId5"/>
              </a:rPr>
              <a:t>tel@bath.ac.uk</a:t>
            </a:r>
            <a:r>
              <a:rPr lang="en-US" sz="2400">
                <a:ea typeface="Calibri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99303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A2CC6-917E-3096-F91B-FA03B398E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Feedback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9523B47-957F-9A03-6E03-F33BA1597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054" y="1504951"/>
            <a:ext cx="7439891" cy="33944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0" i="0" kern="1200">
                <a:solidFill>
                  <a:schemeClr val="tx1"/>
                </a:solidFill>
                <a:latin typeface="HelveticaNeueLT Std Lt"/>
                <a:ea typeface="+mn-ea"/>
                <a:cs typeface="HelveticaNeueLT Std Lt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chemeClr val="tx1"/>
                </a:solidFill>
                <a:latin typeface="HelveticaNeueLT Std Lt"/>
                <a:ea typeface="+mn-ea"/>
                <a:cs typeface="HelveticaNeueLT Std Lt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HelveticaNeueLT Std Lt"/>
                <a:ea typeface="+mn-ea"/>
                <a:cs typeface="HelveticaNeueLT Std Lt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/>
                </a:solidFill>
                <a:latin typeface="HelveticaNeueLT Std Lt"/>
                <a:ea typeface="+mn-ea"/>
                <a:cs typeface="HelveticaNeueLT Std Lt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chemeClr val="tx1"/>
                </a:solidFill>
                <a:latin typeface="HelveticaNeueLT Std Lt"/>
                <a:ea typeface="+mn-ea"/>
                <a:cs typeface="HelveticaNeueLT Std L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dirty="0"/>
              <a:t>Please take 2 minutes to complete our short </a:t>
            </a:r>
            <a:r>
              <a:rPr lang="en-GB" dirty="0">
                <a:hlinkClick r:id="rId2"/>
              </a:rPr>
              <a:t>feedback form</a:t>
            </a:r>
            <a:r>
              <a:rPr lang="en-GB" dirty="0"/>
              <a:t> to help inform future webinar planning and delivery </a:t>
            </a:r>
            <a:r>
              <a:rPr lang="en-GB" dirty="0">
                <a:sym typeface="Wingdings" panose="05000000000000000000" pitchFamily="2" charset="2"/>
              </a:rPr>
              <a:t></a:t>
            </a:r>
          </a:p>
        </p:txBody>
      </p:sp>
    </p:spTree>
    <p:extLst>
      <p:ext uri="{BB962C8B-B14F-4D97-AF65-F5344CB8AC3E}">
        <p14:creationId xmlns:p14="http://schemas.microsoft.com/office/powerpoint/2010/main" val="6278176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FULLVERSION" val="2.2.2.5"/>
  <p:tag name="TPLASTSAVEPRODUCT" val="TurningPoint web for PowerPoint"/>
  <p:tag name="TPLASTSAVEVERSION" val="6.2 PC"/>
  <p:tag name="TPOS" val="2"/>
  <p:tag name="TPVERSION" val="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LT PPT Template v2.pptx" id="{92A6535F-29FC-497A-8F0E-978A983F778D}" vid="{9F0139B0-94A5-42AF-B815-F26973B6EA6B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T PPT Template v2.pptx" id="{92A6535F-29FC-497A-8F0E-978A983F778D}" vid="{8549C546-BF89-4B8B-8297-4B9109435AF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CE7B06C7A4AD439BD17AFD297B32B6" ma:contentTypeVersion="18" ma:contentTypeDescription="Create a new document." ma:contentTypeScope="" ma:versionID="3f49855e822a747ceced49c31d837e73">
  <xsd:schema xmlns:xsd="http://www.w3.org/2001/XMLSchema" xmlns:xs="http://www.w3.org/2001/XMLSchema" xmlns:p="http://schemas.microsoft.com/office/2006/metadata/properties" xmlns:ns2="12545316-4597-4fad-8d4c-963aca4a7e43" xmlns:ns3="7ceff3d1-26d0-4a19-9784-ffc192f0c3e4" xmlns:ns4="7baf63a6-8159-4531-922f-8d695af1915f" targetNamespace="http://schemas.microsoft.com/office/2006/metadata/properties" ma:root="true" ma:fieldsID="0eb1622fa0f93b580a86b88605590d57" ns2:_="" ns3:_="" ns4:_="">
    <xsd:import namespace="12545316-4597-4fad-8d4c-963aca4a7e43"/>
    <xsd:import namespace="7ceff3d1-26d0-4a19-9784-ffc192f0c3e4"/>
    <xsd:import namespace="7baf63a6-8159-4531-922f-8d695af191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545316-4597-4fad-8d4c-963aca4a7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5693718-8356-48ba-866a-85db3a9efc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eff3d1-26d0-4a19-9784-ffc192f0c3e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af63a6-8159-4531-922f-8d695af1915f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b3de8453-3d93-40e3-b7c9-8c4ee99d16ef}" ma:internalName="TaxCatchAll" ma:showField="CatchAllData" ma:web="7ceff3d1-26d0-4a19-9784-ffc192f0c3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2545316-4597-4fad-8d4c-963aca4a7e43">
      <Terms xmlns="http://schemas.microsoft.com/office/infopath/2007/PartnerControls"/>
    </lcf76f155ced4ddcb4097134ff3c332f>
    <TaxCatchAll xmlns="7baf63a6-8159-4531-922f-8d695af1915f" xsi:nil="true"/>
  </documentManagement>
</p:properties>
</file>

<file path=customXml/itemProps1.xml><?xml version="1.0" encoding="utf-8"?>
<ds:datastoreItem xmlns:ds="http://schemas.openxmlformats.org/officeDocument/2006/customXml" ds:itemID="{001B35F2-1C70-4513-B70C-B45A6ED35791}">
  <ds:schemaRefs>
    <ds:schemaRef ds:uri="12545316-4597-4fad-8d4c-963aca4a7e43"/>
    <ds:schemaRef ds:uri="7baf63a6-8159-4531-922f-8d695af1915f"/>
    <ds:schemaRef ds:uri="7ceff3d1-26d0-4a19-9784-ffc192f0c3e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36F50A7-2C17-43F9-98C3-21466BE6F88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C67E95-36EA-4CEF-AB60-E03A9FF921E0}">
  <ds:schemaRefs>
    <ds:schemaRef ds:uri="7ceff3d1-26d0-4a19-9784-ffc192f0c3e4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infopath/2007/PartnerControls"/>
    <ds:schemaRef ds:uri="7baf63a6-8159-4531-922f-8d695af1915f"/>
    <ds:schemaRef ds:uri="12545316-4597-4fad-8d4c-963aca4a7e43"/>
    <ds:schemaRef ds:uri="http://purl.org/dc/dcmitype/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377e3d22-4ea1-422d-b0ad-8fcc89406b9e}" enabled="0" method="" siteId="{377e3d22-4ea1-422d-b0ad-8fcc89406b9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CLT PPT Template v2</Template>
  <TotalTime>85</TotalTime>
  <Words>609</Words>
  <Application>Microsoft Office PowerPoint</Application>
  <PresentationFormat>On-screen Show (16:9)</PresentationFormat>
  <Paragraphs>86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Courier New</vt:lpstr>
      <vt:lpstr>HelveticaNeueLT Std</vt:lpstr>
      <vt:lpstr>HelveticaNeueLT Std Lt</vt:lpstr>
      <vt:lpstr>Wingdings</vt:lpstr>
      <vt:lpstr>Office Theme</vt:lpstr>
      <vt:lpstr>Custom Design</vt:lpstr>
      <vt:lpstr>How to reset your Moodle space</vt:lpstr>
      <vt:lpstr>Session outline</vt:lpstr>
      <vt:lpstr>Why reset your Moodle space?</vt:lpstr>
      <vt:lpstr>Steps to reset your Moodle space</vt:lpstr>
      <vt:lpstr>1. Hide your Moodle space</vt:lpstr>
      <vt:lpstr>2. Check Snapshot or backup is in place</vt:lpstr>
      <vt:lpstr>3. Check enrolments</vt:lpstr>
      <vt:lpstr>4. Reset activities</vt:lpstr>
      <vt:lpstr>5. Recreate activities</vt:lpstr>
      <vt:lpstr>Reset, Recreate, Duplicate</vt:lpstr>
      <vt:lpstr>6. Update content</vt:lpstr>
      <vt:lpstr>7. Show your Moodle space</vt:lpstr>
      <vt:lpstr>Support resources and feedback</vt:lpstr>
      <vt:lpstr>Feedback</vt:lpstr>
    </vt:vector>
  </TitlesOfParts>
  <Manager/>
  <Company>University of Bath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Re:View (Panopto) Essentials</dc:title>
  <dc:subject/>
  <dc:creator>Tom Brunsdon</dc:creator>
  <cp:keywords/>
  <dc:description/>
  <cp:lastModifiedBy>Lynn Cheong-White</cp:lastModifiedBy>
  <cp:revision>2</cp:revision>
  <dcterms:created xsi:type="dcterms:W3CDTF">2021-12-06T15:36:11Z</dcterms:created>
  <dcterms:modified xsi:type="dcterms:W3CDTF">2026-09-08T13:11:19Z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0x010100DCCE7B06C7A4AD439BD17AFD297B32B6</vt:lpwstr>
  </property>
  <property fmtid="{D5CDD505-2E9C-101B-9397-08002B2CF9AE}" pid="3" name="MediaServiceImageTags">
    <vt:lpwstr/>
  </property>
</Properties>
</file>