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2" r:id="rId4"/>
    <p:sldMasterId id="2147483655" r:id="rId5"/>
  </p:sldMasterIdLst>
  <p:notesMasterIdLst>
    <p:notesMasterId r:id="rId25"/>
  </p:notesMasterIdLst>
  <p:sldIdLst>
    <p:sldId id="280" r:id="rId6"/>
    <p:sldId id="286" r:id="rId7"/>
    <p:sldId id="287" r:id="rId8"/>
    <p:sldId id="288" r:id="rId9"/>
    <p:sldId id="256" r:id="rId10"/>
    <p:sldId id="289" r:id="rId11"/>
    <p:sldId id="290" r:id="rId12"/>
    <p:sldId id="291" r:id="rId13"/>
    <p:sldId id="292" r:id="rId14"/>
    <p:sldId id="297" r:id="rId15"/>
    <p:sldId id="298" r:id="rId16"/>
    <p:sldId id="294" r:id="rId17"/>
    <p:sldId id="301" r:id="rId18"/>
    <p:sldId id="295" r:id="rId19"/>
    <p:sldId id="299" r:id="rId20"/>
    <p:sldId id="296" r:id="rId21"/>
    <p:sldId id="293" r:id="rId22"/>
    <p:sldId id="300" r:id="rId23"/>
    <p:sldId id="302" r:id="rId24"/>
  </p:sldIdLst>
  <p:sldSz cx="9144000" cy="5143500" type="screen16x9"/>
  <p:notesSz cx="6858000" cy="9144000"/>
  <p:custDataLst>
    <p:tags r:id="rId26"/>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FB18259-ED6E-9BC3-368A-395880A0A06E}" name="Tom Brunsdon" initials="TB" userId="S::tab58@bath.ac.uk::1fc5eb64-46ba-4fdb-b936-c86b28b79cf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AAB"/>
    <a:srgbClr val="AC3B52"/>
    <a:srgbClr val="FAF9F6"/>
    <a:srgbClr val="F8F8F8"/>
    <a:srgbClr val="F5F5F5"/>
    <a:srgbClr val="EEEEE4"/>
    <a:srgbClr val="85BDB8"/>
    <a:srgbClr val="92CEC8"/>
    <a:srgbClr val="396164"/>
    <a:srgbClr val="25373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D2C0EE-7206-4635-B9D6-E07B0A0CDB1A}" v="300" dt="2026-06-30T13:23:28.86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608" autoAdjust="0"/>
    <p:restoredTop sz="86385" autoAdjust="0"/>
  </p:normalViewPr>
  <p:slideViewPr>
    <p:cSldViewPr snapToGrid="0" snapToObjects="1">
      <p:cViewPr varScale="1">
        <p:scale>
          <a:sx n="126" d="100"/>
          <a:sy n="126" d="100"/>
        </p:scale>
        <p:origin x="792" y="144"/>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72" d="100"/>
          <a:sy n="72" d="100"/>
        </p:scale>
        <p:origin x="2622" y="5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5FCC76-8891-46D1-A25A-5624F21834ED}" type="datetimeFigureOut">
              <a:rPr lang="en-GB" smtClean="0"/>
              <a:t>01/07/2026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73BB5A-3326-4BF5-8003-9E4CBC7F8081}" type="slidenum">
              <a:rPr lang="en-GB" smtClean="0"/>
              <a:t>‹#›</a:t>
            </a:fld>
            <a:endParaRPr lang="en-GB"/>
          </a:p>
        </p:txBody>
      </p:sp>
    </p:spTree>
    <p:extLst>
      <p:ext uri="{BB962C8B-B14F-4D97-AF65-F5344CB8AC3E}">
        <p14:creationId xmlns:p14="http://schemas.microsoft.com/office/powerpoint/2010/main" val="34894739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473BB5A-3326-4BF5-8003-9E4CBC7F8081}" type="slidenum">
              <a:rPr lang="en-GB" smtClean="0"/>
              <a:t>4</a:t>
            </a:fld>
            <a:endParaRPr lang="en-GB"/>
          </a:p>
        </p:txBody>
      </p:sp>
    </p:spTree>
    <p:extLst>
      <p:ext uri="{BB962C8B-B14F-4D97-AF65-F5344CB8AC3E}">
        <p14:creationId xmlns:p14="http://schemas.microsoft.com/office/powerpoint/2010/main" val="30173796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endParaRPr lang="en-US" dirty="0"/>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6450248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endParaRPr lang="en-US" dirty="0"/>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bg1"/>
                </a:solidFill>
                <a:latin typeface="HelveticaNeueLT Std"/>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8450191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57250"/>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83291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5725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457200" y="1200151"/>
            <a:ext cx="4038600" cy="3394472"/>
          </a:xfrm>
        </p:spPr>
        <p:txBody>
          <a:bodyPr/>
          <a:lstStyle>
            <a:lvl1pPr>
              <a:defRPr sz="2800">
                <a:solidFill>
                  <a:schemeClr val="tx1"/>
                </a:solidFill>
              </a:defRPr>
            </a:lvl1pPr>
            <a:lvl2pPr>
              <a:defRPr sz="2400">
                <a:solidFill>
                  <a:schemeClr val="tx1"/>
                </a:solidFill>
              </a:defRPr>
            </a:lvl2pPr>
            <a:lvl3pPr>
              <a:defRPr sz="2000">
                <a:solidFill>
                  <a:schemeClr val="tx1"/>
                </a:solidFill>
              </a:defRPr>
            </a:lvl3pPr>
            <a:lvl4pPr>
              <a:defRPr sz="1800">
                <a:solidFill>
                  <a:schemeClr val="tx1"/>
                </a:solidFill>
              </a:defRPr>
            </a:lvl4pPr>
            <a:lvl5pPr>
              <a:defRPr sz="1800">
                <a:solidFill>
                  <a:schemeClr val="tx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200151"/>
            <a:ext cx="4038600" cy="3394472"/>
          </a:xfrm>
        </p:spPr>
        <p:txBody>
          <a:bodyPr/>
          <a:lstStyle>
            <a:lvl1pPr>
              <a:defRPr sz="2800">
                <a:solidFill>
                  <a:schemeClr val="tx1"/>
                </a:solidFill>
              </a:defRPr>
            </a:lvl1pPr>
            <a:lvl2pPr>
              <a:defRPr sz="2400">
                <a:solidFill>
                  <a:schemeClr val="tx1"/>
                </a:solidFill>
              </a:defRPr>
            </a:lvl2pPr>
            <a:lvl3pPr>
              <a:defRPr sz="2000">
                <a:solidFill>
                  <a:schemeClr val="tx1"/>
                </a:solidFill>
              </a:defRPr>
            </a:lvl3pPr>
            <a:lvl4pPr>
              <a:defRPr sz="1800">
                <a:solidFill>
                  <a:schemeClr val="tx1"/>
                </a:solidFill>
              </a:defRPr>
            </a:lvl4pPr>
            <a:lvl5pPr>
              <a:defRPr sz="1800">
                <a:solidFill>
                  <a:schemeClr val="tx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347929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1" y="0"/>
            <a:ext cx="8229600" cy="85725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421833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009AAB"/>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57250"/>
          </a:xfrm>
        </p:spPr>
        <p:txBody>
          <a:bodyPr/>
          <a:lstStyle/>
          <a:p>
            <a:r>
              <a:rPr lang="en-US"/>
              <a:t>Click to edit Master title style</a:t>
            </a:r>
            <a:endParaRPr lang="en-US" dirty="0"/>
          </a:p>
        </p:txBody>
      </p:sp>
    </p:spTree>
    <p:extLst>
      <p:ext uri="{BB962C8B-B14F-4D97-AF65-F5344CB8AC3E}">
        <p14:creationId xmlns:p14="http://schemas.microsoft.com/office/powerpoint/2010/main" val="38996954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577660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2F578-D1FF-43B3-9E88-AB6C792E044F}"/>
              </a:ext>
            </a:extLst>
          </p:cNvPr>
          <p:cNvSpPr>
            <a:spLocks noGrp="1"/>
          </p:cNvSpPr>
          <p:nvPr>
            <p:ph type="ctrTitle"/>
          </p:nvPr>
        </p:nvSpPr>
        <p:spPr>
          <a:xfrm>
            <a:off x="160421" y="1548063"/>
            <a:ext cx="8887326" cy="1084012"/>
          </a:xfrm>
        </p:spPr>
        <p:txBody>
          <a:bodyPr anchor="b">
            <a:normAutofit/>
          </a:bodyPr>
          <a:lstStyle>
            <a:lvl1pPr algn="ctr">
              <a:defRPr sz="4400"/>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4FEEA7D8-B85C-47AC-BEFE-4FABCCBF23E7}"/>
              </a:ext>
            </a:extLst>
          </p:cNvPr>
          <p:cNvSpPr>
            <a:spLocks noGrp="1"/>
          </p:cNvSpPr>
          <p:nvPr>
            <p:ph type="subTitle" idx="1"/>
          </p:nvPr>
        </p:nvSpPr>
        <p:spPr>
          <a:xfrm>
            <a:off x="1143000" y="2838283"/>
            <a:ext cx="6858000" cy="1241425"/>
          </a:xfrm>
        </p:spPr>
        <p:txBody>
          <a:bodyPr>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Tree>
    <p:extLst>
      <p:ext uri="{BB962C8B-B14F-4D97-AF65-F5344CB8AC3E}">
        <p14:creationId xmlns:p14="http://schemas.microsoft.com/office/powerpoint/2010/main" val="4559822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CB489-1C00-486A-AAF4-4F79CEB6289A}"/>
              </a:ext>
            </a:extLst>
          </p:cNvPr>
          <p:cNvSpPr>
            <a:spLocks noGrp="1"/>
          </p:cNvSpPr>
          <p:nvPr>
            <p:ph type="title"/>
          </p:nvPr>
        </p:nvSpPr>
        <p:spPr>
          <a:xfrm>
            <a:off x="623888" y="1282700"/>
            <a:ext cx="7886700" cy="2139950"/>
          </a:xfrm>
        </p:spPr>
        <p:txBody>
          <a:bodyPr anchor="b">
            <a:normAutofit/>
          </a:bodyPr>
          <a:lstStyle>
            <a:lvl1pPr>
              <a:defRPr sz="2000"/>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05BE6571-8980-43D4-B0E7-C539F50F49D6}"/>
              </a:ext>
            </a:extLst>
          </p:cNvPr>
          <p:cNvSpPr>
            <a:spLocks noGrp="1"/>
          </p:cNvSpPr>
          <p:nvPr>
            <p:ph type="body" idx="1" hasCustomPrompt="1"/>
          </p:nvPr>
        </p:nvSpPr>
        <p:spPr>
          <a:xfrm>
            <a:off x="623888" y="3441700"/>
            <a:ext cx="7886700" cy="1125538"/>
          </a:xfrm>
        </p:spPr>
        <p:txBody>
          <a:bodyPr/>
          <a:lstStyle>
            <a:lvl1pPr marL="0" indent="0">
              <a:buNone/>
              <a:defRPr sz="2400" b="1">
                <a:solidFill>
                  <a:schemeClr val="bg1"/>
                </a:solidFill>
                <a:latin typeface="HelveticaNeueLT Std"/>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TITLE STYLES</a:t>
            </a:r>
          </a:p>
        </p:txBody>
      </p:sp>
    </p:spTree>
    <p:extLst>
      <p:ext uri="{BB962C8B-B14F-4D97-AF65-F5344CB8AC3E}">
        <p14:creationId xmlns:p14="http://schemas.microsoft.com/office/powerpoint/2010/main" val="16390862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03884-5E30-4320-AD73-F3D54B468ED7}"/>
              </a:ext>
            </a:extLst>
          </p:cNvPr>
          <p:cNvSpPr>
            <a:spLocks noGrp="1"/>
          </p:cNvSpPr>
          <p:nvPr>
            <p:ph type="title"/>
          </p:nvPr>
        </p:nvSpPr>
        <p:spPr>
          <a:xfrm>
            <a:off x="684798" y="14287"/>
            <a:ext cx="7886700" cy="993775"/>
          </a:xfrm>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A4E22F96-DB44-479B-9D83-4BB24739A4C9}"/>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5995741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4780C-73B0-4CE6-B66A-238EB5BE55B2}"/>
              </a:ext>
            </a:extLst>
          </p:cNvPr>
          <p:cNvSpPr>
            <a:spLocks noGrp="1"/>
          </p:cNvSpPr>
          <p:nvPr>
            <p:ph type="title"/>
          </p:nvPr>
        </p:nvSpPr>
        <p:spPr>
          <a:xfrm>
            <a:off x="704850" y="14287"/>
            <a:ext cx="7886700" cy="993775"/>
          </a:xfrm>
        </p:spPr>
        <p:txBody>
          <a:bodyPr/>
          <a:lstStyle/>
          <a:p>
            <a:r>
              <a:rPr lang="en-US" dirty="0"/>
              <a:t>Click to edit Master title style</a:t>
            </a:r>
            <a:endParaRPr lang="en-GB" dirty="0"/>
          </a:p>
        </p:txBody>
      </p:sp>
      <p:sp>
        <p:nvSpPr>
          <p:cNvPr id="3" name="Content Placeholder 2">
            <a:extLst>
              <a:ext uri="{FF2B5EF4-FFF2-40B4-BE49-F238E27FC236}">
                <a16:creationId xmlns:a16="http://schemas.microsoft.com/office/drawing/2014/main" id="{E556A472-F5D5-46C2-9971-3ED283F35115}"/>
              </a:ext>
            </a:extLst>
          </p:cNvPr>
          <p:cNvSpPr>
            <a:spLocks noGrp="1"/>
          </p:cNvSpPr>
          <p:nvPr>
            <p:ph sz="half" idx="1"/>
          </p:nvPr>
        </p:nvSpPr>
        <p:spPr>
          <a:xfrm>
            <a:off x="628650" y="1370013"/>
            <a:ext cx="3867150" cy="32623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CCCAADC-1352-41F7-807B-F8A1724FBE8E}"/>
              </a:ext>
            </a:extLst>
          </p:cNvPr>
          <p:cNvSpPr>
            <a:spLocks noGrp="1"/>
          </p:cNvSpPr>
          <p:nvPr>
            <p:ph sz="half" idx="2"/>
          </p:nvPr>
        </p:nvSpPr>
        <p:spPr>
          <a:xfrm>
            <a:off x="4648200" y="1370013"/>
            <a:ext cx="3867150" cy="32623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2639235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6C636-43CD-4B2B-A3AD-FB5E264D6101}"/>
              </a:ext>
            </a:extLst>
          </p:cNvPr>
          <p:cNvSpPr>
            <a:spLocks noGrp="1"/>
          </p:cNvSpPr>
          <p:nvPr>
            <p:ph type="title"/>
          </p:nvPr>
        </p:nvSpPr>
        <p:spPr>
          <a:xfrm>
            <a:off x="685800" y="17964"/>
            <a:ext cx="7886700" cy="993775"/>
          </a:xfrm>
        </p:spPr>
        <p:txBody>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E63FCAC0-0CC2-4A7F-B9C5-F15C446F8383}"/>
              </a:ext>
            </a:extLst>
          </p:cNvPr>
          <p:cNvSpPr>
            <a:spLocks noGrp="1"/>
          </p:cNvSpPr>
          <p:nvPr>
            <p:ph type="body" idx="1"/>
          </p:nvPr>
        </p:nvSpPr>
        <p:spPr>
          <a:xfrm>
            <a:off x="630238" y="1260475"/>
            <a:ext cx="3868737"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402ECD5-A977-4205-8B9F-30C3677B8683}"/>
              </a:ext>
            </a:extLst>
          </p:cNvPr>
          <p:cNvSpPr>
            <a:spLocks noGrp="1"/>
          </p:cNvSpPr>
          <p:nvPr>
            <p:ph sz="half" idx="2"/>
          </p:nvPr>
        </p:nvSpPr>
        <p:spPr>
          <a:xfrm>
            <a:off x="630238" y="1879600"/>
            <a:ext cx="3868737" cy="2762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4D51BA0-0F71-4E44-BAE4-286FD55CB699}"/>
              </a:ext>
            </a:extLst>
          </p:cNvPr>
          <p:cNvSpPr>
            <a:spLocks noGrp="1"/>
          </p:cNvSpPr>
          <p:nvPr>
            <p:ph type="body" sz="quarter" idx="3"/>
          </p:nvPr>
        </p:nvSpPr>
        <p:spPr>
          <a:xfrm>
            <a:off x="4629150" y="1260475"/>
            <a:ext cx="3887788"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1338BA-C421-425C-8AF7-A9AE2DF54374}"/>
              </a:ext>
            </a:extLst>
          </p:cNvPr>
          <p:cNvSpPr>
            <a:spLocks noGrp="1"/>
          </p:cNvSpPr>
          <p:nvPr>
            <p:ph sz="quarter" idx="4"/>
          </p:nvPr>
        </p:nvSpPr>
        <p:spPr>
          <a:xfrm>
            <a:off x="4629150" y="1879600"/>
            <a:ext cx="3887788" cy="2762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470232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AC3B5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8F9C2-5991-4B10-8E14-42C014348367}"/>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6088308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10.xml"/><Relationship Id="rId7"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79200733"/>
      </p:ext>
    </p:extLst>
  </p:cSld>
  <p:clrMap bg1="lt1" tx1="dk1" bg2="lt2" tx2="dk2" accent1="accent1" accent2="accent2" accent3="accent3" accent4="accent4" accent5="accent5" accent6="accent6" hlink="hlink" folHlink="folHlink"/>
  <p:sldLayoutIdLst>
    <p:sldLayoutId id="2147483663" r:id="rId1"/>
    <p:sldLayoutId id="2147483651" r:id="rId2"/>
    <p:sldLayoutId id="2147483650" r:id="rId3"/>
    <p:sldLayoutId id="2147483652" r:id="rId4"/>
    <p:sldLayoutId id="2147483653" r:id="rId5"/>
    <p:sldLayoutId id="2147483654" r:id="rId6"/>
    <p:sldLayoutId id="2147483664" r:id="rId7"/>
  </p:sldLayoutIdLst>
  <p:txStyles>
    <p:titleStyle>
      <a:lvl1pPr algn="ctr" defTabSz="457200" rtl="0" eaLnBrk="1" latinLnBrk="0" hangingPunct="1">
        <a:spcBef>
          <a:spcPct val="0"/>
        </a:spcBef>
        <a:buNone/>
        <a:defRPr sz="4400" kern="1200">
          <a:solidFill>
            <a:schemeClr val="bg1"/>
          </a:solidFill>
          <a:latin typeface="HelveticaNeueLT Std"/>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676F1A-D6AE-4DE6-972C-C52CEAD3C476}"/>
              </a:ext>
            </a:extLst>
          </p:cNvPr>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CD164F0A-B725-4427-A213-BF9D6E16B7A2}"/>
              </a:ext>
            </a:extLst>
          </p:cNvPr>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903906175"/>
      </p:ext>
    </p:extLst>
  </p:cSld>
  <p:clrMap bg1="lt1" tx1="dk1" bg2="lt2" tx2="dk2" accent1="accent1" accent2="accent2" accent3="accent3" accent4="accent4" accent5="accent5" accent6="accent6" hlink="hlink" folHlink="folHlink"/>
  <p:sldLayoutIdLst>
    <p:sldLayoutId id="2147483656" r:id="rId1"/>
    <p:sldLayoutId id="2147483658" r:id="rId2"/>
    <p:sldLayoutId id="2147483657" r:id="rId3"/>
    <p:sldLayoutId id="2147483659" r:id="rId4"/>
    <p:sldLayoutId id="2147483660" r:id="rId5"/>
    <p:sldLayoutId id="2147483661" r:id="rId6"/>
  </p:sldLayoutIdLst>
  <p:txStyles>
    <p:titleStyle>
      <a:lvl1pPr algn="l" defTabSz="914400" rtl="0" eaLnBrk="1" latinLnBrk="0" hangingPunct="1">
        <a:lnSpc>
          <a:spcPct val="90000"/>
        </a:lnSpc>
        <a:spcBef>
          <a:spcPct val="0"/>
        </a:spcBef>
        <a:buNone/>
        <a:defRPr sz="4400" kern="1200">
          <a:solidFill>
            <a:schemeClr val="bg1"/>
          </a:solidFill>
          <a:latin typeface="HelveticaNeueLT Std"/>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8" Type="http://schemas.openxmlformats.org/officeDocument/2006/relationships/image" Target="../media/image18.svg"/><Relationship Id="rId13" Type="http://schemas.openxmlformats.org/officeDocument/2006/relationships/image" Target="../media/image23.svg"/><Relationship Id="rId18" Type="http://schemas.openxmlformats.org/officeDocument/2006/relationships/hyperlink" Target="https://www.bath.ac.uk/guides/data-and-information-management-guide/" TargetMode="External"/><Relationship Id="rId3" Type="http://schemas.openxmlformats.org/officeDocument/2006/relationships/image" Target="../media/image13.svg"/><Relationship Id="rId7" Type="http://schemas.openxmlformats.org/officeDocument/2006/relationships/image" Target="../media/image17.svg"/><Relationship Id="rId12" Type="http://schemas.openxmlformats.org/officeDocument/2006/relationships/image" Target="../media/image22.svg"/><Relationship Id="rId17" Type="http://schemas.openxmlformats.org/officeDocument/2006/relationships/hyperlink" Target="https://www.bath.ac.uk/corporate-information/records-retention-schedule/" TargetMode="External"/><Relationship Id="rId2" Type="http://schemas.openxmlformats.org/officeDocument/2006/relationships/image" Target="../media/image12.png"/><Relationship Id="rId16" Type="http://schemas.openxmlformats.org/officeDocument/2006/relationships/image" Target="../media/image26.svg"/><Relationship Id="rId1" Type="http://schemas.openxmlformats.org/officeDocument/2006/relationships/slideLayout" Target="../slideLayouts/slideLayout7.xml"/><Relationship Id="rId6" Type="http://schemas.openxmlformats.org/officeDocument/2006/relationships/image" Target="../media/image16.svg"/><Relationship Id="rId11" Type="http://schemas.openxmlformats.org/officeDocument/2006/relationships/image" Target="../media/image21.svg"/><Relationship Id="rId5" Type="http://schemas.openxmlformats.org/officeDocument/2006/relationships/image" Target="../media/image15.svg"/><Relationship Id="rId15" Type="http://schemas.openxmlformats.org/officeDocument/2006/relationships/image" Target="../media/image25.svg"/><Relationship Id="rId10" Type="http://schemas.openxmlformats.org/officeDocument/2006/relationships/image" Target="../media/image20.png"/><Relationship Id="rId19" Type="http://schemas.openxmlformats.org/officeDocument/2006/relationships/hyperlink" Target="https://telbath.com/" TargetMode="External"/><Relationship Id="rId4" Type="http://schemas.openxmlformats.org/officeDocument/2006/relationships/image" Target="../media/image14.svg"/><Relationship Id="rId9" Type="http://schemas.openxmlformats.org/officeDocument/2006/relationships/image" Target="../media/image19.svg"/><Relationship Id="rId14" Type="http://schemas.openxmlformats.org/officeDocument/2006/relationships/image" Target="../media/image24.svg"/></Relationships>
</file>

<file path=ppt/slides/_rels/slide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3.xml"/><Relationship Id="rId4" Type="http://schemas.openxmlformats.org/officeDocument/2006/relationships/image" Target="../media/image31.png"/></Relationships>
</file>

<file path=ppt/slides/_rels/slide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bath.ac.uk/guides/data-and-information-management-guide/" TargetMode="External"/><Relationship Id="rId2" Type="http://schemas.openxmlformats.org/officeDocument/2006/relationships/hyperlink" Target="https://www.bath.ac.uk/corporate-information/records-retention-schedule/" TargetMode="External"/><Relationship Id="rId1" Type="http://schemas.openxmlformats.org/officeDocument/2006/relationships/slideLayout" Target="../slideLayouts/slideLayout3.xml"/><Relationship Id="rId4" Type="http://schemas.openxmlformats.org/officeDocument/2006/relationships/image" Target="../media/image35.png"/></Relationships>
</file>

<file path=ppt/slides/_rels/slide1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hyperlink" Target="https://telbath.com/" TargetMode="Externa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hyperlink" Target="https://telbath.com/" TargetMode="External"/><Relationship Id="rId7" Type="http://schemas.openxmlformats.org/officeDocument/2006/relationships/hyperlink" Target="mailto:tel@bath.ac.uk" TargetMode="External"/><Relationship Id="rId2" Type="http://schemas.openxmlformats.org/officeDocument/2006/relationships/hyperlink" Target="https://teachinghub.bath.ac.uk/guide/moodle-administration-cycle/" TargetMode="External"/><Relationship Id="rId1" Type="http://schemas.openxmlformats.org/officeDocument/2006/relationships/slideLayout" Target="../slideLayouts/slideLayout3.xml"/><Relationship Id="rId6" Type="http://schemas.openxmlformats.org/officeDocument/2006/relationships/hyperlink" Target="https://outlook.office.com/book/TELInstructionDesign11Support@ComputingServices.onmicrosoft.com/?ismsaljsauthenabled" TargetMode="External"/><Relationship Id="rId5" Type="http://schemas.openxmlformats.org/officeDocument/2006/relationships/hyperlink" Target="https://moodle-archive.bath.ac.uk/" TargetMode="External"/><Relationship Id="rId4" Type="http://schemas.openxmlformats.org/officeDocument/2006/relationships/hyperlink" Target="https://telbath.com/course-archive-policy/"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hyperlink" Target="https://forms.office.com/pages/responsepage.aspx?id=Ij1-N6FOLUKwrY_MiUBrnmTrxR-6RttPuTbIayi3nPdUNzdTRzFKNE02OUlBQlU4SDJPWUFPNTRNMC4u&amp;route=shorturl"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1ABCA-C7ED-4B5E-AF4E-77449E73C2E3}"/>
              </a:ext>
            </a:extLst>
          </p:cNvPr>
          <p:cNvSpPr>
            <a:spLocks noGrp="1"/>
          </p:cNvSpPr>
          <p:nvPr>
            <p:ph type="ctrTitle"/>
          </p:nvPr>
        </p:nvSpPr>
        <p:spPr/>
        <p:txBody>
          <a:bodyPr>
            <a:normAutofit fontScale="90000"/>
          </a:bodyPr>
          <a:lstStyle/>
          <a:p>
            <a:r>
              <a:rPr lang="en-US" dirty="0"/>
              <a:t>Preparing for Moodle upgrade and archiving</a:t>
            </a:r>
            <a:endParaRPr lang="en-GB" dirty="0">
              <a:solidFill>
                <a:schemeClr val="bg1"/>
              </a:solidFill>
              <a:latin typeface="HelveticaNeueLT Std Lt"/>
            </a:endParaRPr>
          </a:p>
        </p:txBody>
      </p:sp>
      <p:sp>
        <p:nvSpPr>
          <p:cNvPr id="3" name="Subtitle 2">
            <a:extLst>
              <a:ext uri="{FF2B5EF4-FFF2-40B4-BE49-F238E27FC236}">
                <a16:creationId xmlns:a16="http://schemas.microsoft.com/office/drawing/2014/main" id="{A0F045F9-A86C-4E36-93EA-6F86245E675C}"/>
              </a:ext>
            </a:extLst>
          </p:cNvPr>
          <p:cNvSpPr>
            <a:spLocks noGrp="1"/>
          </p:cNvSpPr>
          <p:nvPr>
            <p:ph type="subTitle" idx="1"/>
          </p:nvPr>
        </p:nvSpPr>
        <p:spPr>
          <a:xfrm>
            <a:off x="1371600" y="2914650"/>
            <a:ext cx="6400800" cy="691331"/>
          </a:xfrm>
        </p:spPr>
        <p:txBody>
          <a:bodyPr/>
          <a:lstStyle/>
          <a:p>
            <a:r>
              <a:rPr lang="en-US" dirty="0"/>
              <a:t>Summer 2026</a:t>
            </a:r>
          </a:p>
          <a:p>
            <a:endParaRPr lang="en-GB" dirty="0">
              <a:solidFill>
                <a:schemeClr val="bg1"/>
              </a:solidFill>
              <a:latin typeface="HelveticaNeueLT Std Lt"/>
            </a:endParaRPr>
          </a:p>
        </p:txBody>
      </p:sp>
      <p:sp>
        <p:nvSpPr>
          <p:cNvPr id="7" name="TextBox 6">
            <a:extLst>
              <a:ext uri="{FF2B5EF4-FFF2-40B4-BE49-F238E27FC236}">
                <a16:creationId xmlns:a16="http://schemas.microsoft.com/office/drawing/2014/main" id="{EC04984A-A37A-4BC1-9747-FF649443C722}"/>
              </a:ext>
            </a:extLst>
          </p:cNvPr>
          <p:cNvSpPr txBox="1"/>
          <p:nvPr/>
        </p:nvSpPr>
        <p:spPr>
          <a:xfrm>
            <a:off x="1280160" y="4073137"/>
            <a:ext cx="4569135" cy="615553"/>
          </a:xfrm>
          <a:prstGeom prst="rect">
            <a:avLst/>
          </a:prstGeom>
          <a:noFill/>
        </p:spPr>
        <p:txBody>
          <a:bodyPr wrap="square" rtlCol="0">
            <a:spAutoFit/>
          </a:bodyPr>
          <a:lstStyle/>
          <a:p>
            <a:r>
              <a:rPr lang="en-US" dirty="0">
                <a:solidFill>
                  <a:schemeClr val="bg1"/>
                </a:solidFill>
                <a:latin typeface="HelveticaNeueLT Std"/>
              </a:rPr>
              <a:t>Lynn Cheong-White</a:t>
            </a:r>
          </a:p>
          <a:p>
            <a:r>
              <a:rPr lang="en-US" sz="1600" dirty="0">
                <a:solidFill>
                  <a:schemeClr val="bg1"/>
                </a:solidFill>
                <a:latin typeface="HelveticaNeueLT Std"/>
              </a:rPr>
              <a:t>Instructional Designer</a:t>
            </a:r>
          </a:p>
        </p:txBody>
      </p:sp>
      <p:sp>
        <p:nvSpPr>
          <p:cNvPr id="5" name="TextBox 4">
            <a:extLst>
              <a:ext uri="{FF2B5EF4-FFF2-40B4-BE49-F238E27FC236}">
                <a16:creationId xmlns:a16="http://schemas.microsoft.com/office/drawing/2014/main" id="{951F181C-32B8-7CF1-837A-AF3F2AFF69FB}"/>
              </a:ext>
            </a:extLst>
          </p:cNvPr>
          <p:cNvSpPr txBox="1"/>
          <p:nvPr/>
        </p:nvSpPr>
        <p:spPr>
          <a:xfrm>
            <a:off x="4821247" y="4077734"/>
            <a:ext cx="4572000" cy="646331"/>
          </a:xfrm>
          <a:prstGeom prst="rect">
            <a:avLst/>
          </a:prstGeom>
          <a:noFill/>
        </p:spPr>
        <p:txBody>
          <a:bodyPr wrap="square">
            <a:spAutoFit/>
          </a:bodyPr>
          <a:lstStyle/>
          <a:p>
            <a:r>
              <a:rPr lang="en-US" dirty="0">
                <a:solidFill>
                  <a:schemeClr val="bg1"/>
                </a:solidFill>
                <a:latin typeface="HelveticaNeueLT Std"/>
              </a:rPr>
              <a:t>Technology Enhanced Learning team</a:t>
            </a:r>
          </a:p>
          <a:p>
            <a:r>
              <a:rPr lang="en-US" dirty="0">
                <a:solidFill>
                  <a:schemeClr val="bg1"/>
                </a:solidFill>
                <a:latin typeface="HelveticaNeueLT Std"/>
              </a:rPr>
              <a:t>tel@bath.ac.uk</a:t>
            </a:r>
          </a:p>
        </p:txBody>
      </p:sp>
      <p:sp>
        <p:nvSpPr>
          <p:cNvPr id="8" name="TextBox 7">
            <a:extLst>
              <a:ext uri="{FF2B5EF4-FFF2-40B4-BE49-F238E27FC236}">
                <a16:creationId xmlns:a16="http://schemas.microsoft.com/office/drawing/2014/main" id="{DADE6550-D488-4D7F-ADEE-F78FEEC3BA05}"/>
              </a:ext>
            </a:extLst>
          </p:cNvPr>
          <p:cNvSpPr txBox="1"/>
          <p:nvPr/>
        </p:nvSpPr>
        <p:spPr>
          <a:xfrm>
            <a:off x="4821247" y="4688690"/>
            <a:ext cx="3463006" cy="369332"/>
          </a:xfrm>
          <a:prstGeom prst="rect">
            <a:avLst/>
          </a:prstGeom>
          <a:noFill/>
        </p:spPr>
        <p:txBody>
          <a:bodyPr wrap="square" lIns="91440" tIns="45720" rIns="91440" bIns="45720" rtlCol="0" anchor="t">
            <a:spAutoFit/>
          </a:bodyPr>
          <a:lstStyle/>
          <a:p>
            <a:r>
              <a:rPr lang="en-US" dirty="0">
                <a:solidFill>
                  <a:schemeClr val="bg1"/>
                </a:solidFill>
                <a:latin typeface="HelveticaNeueLT Std"/>
              </a:rPr>
              <a:t>1</a:t>
            </a:r>
            <a:r>
              <a:rPr lang="en-US" baseline="30000" dirty="0">
                <a:solidFill>
                  <a:schemeClr val="bg1"/>
                </a:solidFill>
                <a:latin typeface="HelveticaNeueLT Std"/>
              </a:rPr>
              <a:t>st</a:t>
            </a:r>
            <a:r>
              <a:rPr lang="en-US" dirty="0">
                <a:solidFill>
                  <a:schemeClr val="bg1"/>
                </a:solidFill>
                <a:latin typeface="HelveticaNeueLT Std"/>
              </a:rPr>
              <a:t> July 2026</a:t>
            </a:r>
          </a:p>
        </p:txBody>
      </p:sp>
      <p:sp>
        <p:nvSpPr>
          <p:cNvPr id="4" name="Rectangle 1">
            <a:extLst>
              <a:ext uri="{FF2B5EF4-FFF2-40B4-BE49-F238E27FC236}">
                <a16:creationId xmlns:a16="http://schemas.microsoft.com/office/drawing/2014/main" id="{7EFCCD0C-782A-FB86-FB1D-FF82E3B94F7A}"/>
              </a:ext>
              <a:ext uri="{C183D7F6-B498-43B3-948B-1728B52AA6E4}">
                <adec:decorative xmlns:adec="http://schemas.microsoft.com/office/drawing/2017/decorative" val="1"/>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10" name="Picture 9" descr="A picture of Lynn Cheong-White, a woman smiling with an owl&#10;&#10;">
            <a:extLst>
              <a:ext uri="{FF2B5EF4-FFF2-40B4-BE49-F238E27FC236}">
                <a16:creationId xmlns:a16="http://schemas.microsoft.com/office/drawing/2014/main" id="{DD338F77-995F-19B5-E249-D8CFBC75C482}"/>
              </a:ext>
            </a:extLst>
          </p:cNvPr>
          <p:cNvPicPr>
            <a:picLocks noChangeAspect="1"/>
          </p:cNvPicPr>
          <p:nvPr/>
        </p:nvPicPr>
        <p:blipFill>
          <a:blip r:embed="rId3"/>
          <a:stretch>
            <a:fillRect/>
          </a:stretch>
        </p:blipFill>
        <p:spPr>
          <a:xfrm>
            <a:off x="285114" y="3889518"/>
            <a:ext cx="995046" cy="995046"/>
          </a:xfrm>
          <a:prstGeom prst="rect">
            <a:avLst/>
          </a:prstGeom>
        </p:spPr>
      </p:pic>
    </p:spTree>
    <p:extLst>
      <p:ext uri="{BB962C8B-B14F-4D97-AF65-F5344CB8AC3E}">
        <p14:creationId xmlns:p14="http://schemas.microsoft.com/office/powerpoint/2010/main" val="30420698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141F1-8B47-71B0-4E7C-46D6D6B2267C}"/>
              </a:ext>
            </a:extLst>
          </p:cNvPr>
          <p:cNvSpPr>
            <a:spLocks noGrp="1"/>
          </p:cNvSpPr>
          <p:nvPr>
            <p:ph type="title"/>
          </p:nvPr>
        </p:nvSpPr>
        <p:spPr/>
        <p:txBody>
          <a:bodyPr/>
          <a:lstStyle/>
          <a:p>
            <a:r>
              <a:rPr lang="en-US" dirty="0"/>
              <a:t>Session outline</a:t>
            </a:r>
          </a:p>
        </p:txBody>
      </p:sp>
      <p:sp>
        <p:nvSpPr>
          <p:cNvPr id="3" name="Content Placeholder 2">
            <a:extLst>
              <a:ext uri="{FF2B5EF4-FFF2-40B4-BE49-F238E27FC236}">
                <a16:creationId xmlns:a16="http://schemas.microsoft.com/office/drawing/2014/main" id="{E5BB51D0-29BC-1D86-FBF9-F8E18C4230B7}"/>
              </a:ext>
            </a:extLst>
          </p:cNvPr>
          <p:cNvSpPr>
            <a:spLocks noGrp="1"/>
          </p:cNvSpPr>
          <p:nvPr>
            <p:ph idx="1"/>
          </p:nvPr>
        </p:nvSpPr>
        <p:spPr>
          <a:xfrm>
            <a:off x="3251200" y="1297355"/>
            <a:ext cx="5435600" cy="3297268"/>
          </a:xfrm>
        </p:spPr>
        <p:txBody>
          <a:bodyPr vert="horz" lIns="91440" tIns="45720" rIns="91440" bIns="45720" rtlCol="0" anchor="t">
            <a:normAutofit fontScale="92500" lnSpcReduction="10000"/>
          </a:bodyPr>
          <a:lstStyle/>
          <a:p>
            <a:r>
              <a:rPr lang="en-US" dirty="0"/>
              <a:t>Why are we upgrading?</a:t>
            </a:r>
          </a:p>
          <a:p>
            <a:r>
              <a:rPr lang="en-US" dirty="0"/>
              <a:t>How to prepare yourself, your students and your Moodle space for the upgrade</a:t>
            </a:r>
          </a:p>
          <a:p>
            <a:r>
              <a:rPr lang="en-US" dirty="0"/>
              <a:t>How to prepare for the archive snapshot</a:t>
            </a:r>
          </a:p>
          <a:p>
            <a:r>
              <a:rPr lang="en-US" dirty="0"/>
              <a:t>What to do after the upgrade</a:t>
            </a:r>
          </a:p>
        </p:txBody>
      </p:sp>
      <p:pic>
        <p:nvPicPr>
          <p:cNvPr id="5" name="Picture 4">
            <a:extLst>
              <a:ext uri="{FF2B5EF4-FFF2-40B4-BE49-F238E27FC236}">
                <a16:creationId xmlns:a16="http://schemas.microsoft.com/office/drawing/2014/main" id="{B56A39CE-1F3C-9A49-2AED-16DFA3C63351}"/>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203581" y="1282213"/>
            <a:ext cx="3047619" cy="3047619"/>
          </a:xfrm>
          <a:prstGeom prst="rect">
            <a:avLst/>
          </a:prstGeom>
        </p:spPr>
      </p:pic>
    </p:spTree>
    <p:extLst>
      <p:ext uri="{BB962C8B-B14F-4D97-AF65-F5344CB8AC3E}">
        <p14:creationId xmlns:p14="http://schemas.microsoft.com/office/powerpoint/2010/main" val="1364421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8B8BE-D764-787E-844E-B2D767216425}"/>
              </a:ext>
            </a:extLst>
          </p:cNvPr>
          <p:cNvSpPr>
            <a:spLocks noGrp="1"/>
          </p:cNvSpPr>
          <p:nvPr>
            <p:ph type="title"/>
          </p:nvPr>
        </p:nvSpPr>
        <p:spPr/>
        <p:txBody>
          <a:bodyPr/>
          <a:lstStyle/>
          <a:p>
            <a:r>
              <a:rPr lang="en-GB" dirty="0"/>
              <a:t>Why are we upgrading?</a:t>
            </a:r>
          </a:p>
        </p:txBody>
      </p:sp>
      <p:pic>
        <p:nvPicPr>
          <p:cNvPr id="5" name="Content Placeholder 4">
            <a:extLst>
              <a:ext uri="{FF2B5EF4-FFF2-40B4-BE49-F238E27FC236}">
                <a16:creationId xmlns:a16="http://schemas.microsoft.com/office/drawing/2014/main" id="{308D9711-F985-A261-C474-A4E0665CAAA2}"/>
              </a:ext>
              <a:ext uri="{C183D7F6-B498-43B3-948B-1728B52AA6E4}">
                <adec:decorative xmlns:adec="http://schemas.microsoft.com/office/drawing/2017/decorative" val="1"/>
              </a:ext>
            </a:extLst>
          </p:cNvPr>
          <p:cNvPicPr>
            <a:picLocks noGrp="1" noChangeAspect="1"/>
          </p:cNvPicPr>
          <p:nvPr>
            <p:ph idx="1"/>
          </p:nvPr>
        </p:nvPicPr>
        <p:blipFill>
          <a:blip r:embed="rId2"/>
          <a:stretch>
            <a:fillRect/>
          </a:stretch>
        </p:blipFill>
        <p:spPr>
          <a:xfrm>
            <a:off x="0" y="1097153"/>
            <a:ext cx="3531997" cy="3531997"/>
          </a:xfrm>
        </p:spPr>
      </p:pic>
      <p:sp>
        <p:nvSpPr>
          <p:cNvPr id="7" name="TextBox 6">
            <a:extLst>
              <a:ext uri="{FF2B5EF4-FFF2-40B4-BE49-F238E27FC236}">
                <a16:creationId xmlns:a16="http://schemas.microsoft.com/office/drawing/2014/main" id="{3B14295A-E113-8DDD-30BB-FCD1FA939643}"/>
              </a:ext>
            </a:extLst>
          </p:cNvPr>
          <p:cNvSpPr txBox="1"/>
          <p:nvPr/>
        </p:nvSpPr>
        <p:spPr>
          <a:xfrm>
            <a:off x="3865562" y="1319510"/>
            <a:ext cx="4614862" cy="2862322"/>
          </a:xfrm>
          <a:prstGeom prst="rect">
            <a:avLst/>
          </a:prstGeom>
          <a:noFill/>
        </p:spPr>
        <p:txBody>
          <a:bodyPr wrap="square">
            <a:spAutoFit/>
          </a:bodyPr>
          <a:lstStyle/>
          <a:p>
            <a:r>
              <a:rPr lang="en-US" sz="3600" dirty="0"/>
              <a:t>An </a:t>
            </a:r>
            <a:r>
              <a:rPr lang="en-US" sz="3600" dirty="0">
                <a:solidFill>
                  <a:srgbClr val="FF0000"/>
                </a:solidFill>
              </a:rPr>
              <a:t>annual upgrade</a:t>
            </a:r>
            <a:r>
              <a:rPr lang="en-US" sz="3600" dirty="0"/>
              <a:t> of Moodle is needed to ensure our site and the data stored within it </a:t>
            </a:r>
            <a:r>
              <a:rPr lang="en-US" sz="3600" dirty="0">
                <a:solidFill>
                  <a:srgbClr val="FF0000"/>
                </a:solidFill>
              </a:rPr>
              <a:t>remains secure.</a:t>
            </a:r>
            <a:endParaRPr lang="en-US" sz="3600" dirty="0">
              <a:solidFill>
                <a:srgbClr val="FF0000"/>
              </a:solidFill>
              <a:ea typeface="Calibri"/>
              <a:cs typeface="Calibri"/>
            </a:endParaRPr>
          </a:p>
        </p:txBody>
      </p:sp>
    </p:spTree>
    <p:extLst>
      <p:ext uri="{BB962C8B-B14F-4D97-AF65-F5344CB8AC3E}">
        <p14:creationId xmlns:p14="http://schemas.microsoft.com/office/powerpoint/2010/main" val="11264899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3F30D-436C-F947-C49D-D1ABCF38577E}"/>
              </a:ext>
            </a:extLst>
          </p:cNvPr>
          <p:cNvSpPr>
            <a:spLocks noGrp="1"/>
          </p:cNvSpPr>
          <p:nvPr>
            <p:ph type="title"/>
          </p:nvPr>
        </p:nvSpPr>
        <p:spPr/>
        <p:txBody>
          <a:bodyPr>
            <a:normAutofit/>
          </a:bodyPr>
          <a:lstStyle/>
          <a:p>
            <a:r>
              <a:rPr lang="en-GB" sz="3600" dirty="0"/>
              <a:t>Upgrade schedule across the sector</a:t>
            </a:r>
          </a:p>
        </p:txBody>
      </p:sp>
      <p:pic>
        <p:nvPicPr>
          <p:cNvPr id="14" name="Picture 13" descr="Screenshot of upgrade notice at Oxford Brookes">
            <a:extLst>
              <a:ext uri="{FF2B5EF4-FFF2-40B4-BE49-F238E27FC236}">
                <a16:creationId xmlns:a16="http://schemas.microsoft.com/office/drawing/2014/main" id="{1BFA0335-9B67-86B8-59FF-60D57BC1033D}"/>
              </a:ext>
            </a:extLst>
          </p:cNvPr>
          <p:cNvPicPr>
            <a:picLocks noChangeAspect="1"/>
          </p:cNvPicPr>
          <p:nvPr/>
        </p:nvPicPr>
        <p:blipFill>
          <a:blip r:embed="rId3"/>
          <a:stretch>
            <a:fillRect/>
          </a:stretch>
        </p:blipFill>
        <p:spPr>
          <a:xfrm>
            <a:off x="241729" y="920313"/>
            <a:ext cx="4166947" cy="2162908"/>
          </a:xfrm>
          <a:prstGeom prst="rect">
            <a:avLst/>
          </a:prstGeom>
        </p:spPr>
      </p:pic>
      <p:sp>
        <p:nvSpPr>
          <p:cNvPr id="8" name="TextBox 7">
            <a:extLst>
              <a:ext uri="{FF2B5EF4-FFF2-40B4-BE49-F238E27FC236}">
                <a16:creationId xmlns:a16="http://schemas.microsoft.com/office/drawing/2014/main" id="{386F7ED1-5A3B-AD2C-46B7-4D4F66901F44}"/>
              </a:ext>
            </a:extLst>
          </p:cNvPr>
          <p:cNvSpPr txBox="1"/>
          <p:nvPr/>
        </p:nvSpPr>
        <p:spPr>
          <a:xfrm>
            <a:off x="2734408" y="2685651"/>
            <a:ext cx="1690134" cy="369332"/>
          </a:xfrm>
          <a:prstGeom prst="rect">
            <a:avLst/>
          </a:prstGeom>
          <a:solidFill>
            <a:srgbClr val="009AAB"/>
          </a:solidFill>
          <a:ln>
            <a:noFill/>
          </a:ln>
        </p:spPr>
        <p:txBody>
          <a:bodyPr wrap="square" rtlCol="0">
            <a:spAutoFit/>
          </a:bodyPr>
          <a:lstStyle/>
          <a:p>
            <a:r>
              <a:rPr lang="en-US" dirty="0">
                <a:solidFill>
                  <a:schemeClr val="bg1"/>
                </a:solidFill>
              </a:rPr>
              <a:t>Oxford Brookes</a:t>
            </a:r>
          </a:p>
        </p:txBody>
      </p:sp>
      <p:pic>
        <p:nvPicPr>
          <p:cNvPr id="18" name="Picture 17" descr="Screenshot of upgrade notice at Greater Machester">
            <a:extLst>
              <a:ext uri="{FF2B5EF4-FFF2-40B4-BE49-F238E27FC236}">
                <a16:creationId xmlns:a16="http://schemas.microsoft.com/office/drawing/2014/main" id="{68B60C3C-59E5-EF17-A184-D68CB2E4FEFE}"/>
              </a:ext>
            </a:extLst>
          </p:cNvPr>
          <p:cNvPicPr>
            <a:picLocks noChangeAspect="1"/>
          </p:cNvPicPr>
          <p:nvPr/>
        </p:nvPicPr>
        <p:blipFill>
          <a:blip r:embed="rId4"/>
          <a:stretch>
            <a:fillRect/>
          </a:stretch>
        </p:blipFill>
        <p:spPr>
          <a:xfrm>
            <a:off x="4493597" y="930142"/>
            <a:ext cx="4408674" cy="1757873"/>
          </a:xfrm>
          <a:prstGeom prst="rect">
            <a:avLst/>
          </a:prstGeom>
        </p:spPr>
      </p:pic>
      <p:sp>
        <p:nvSpPr>
          <p:cNvPr id="9" name="TextBox 8">
            <a:extLst>
              <a:ext uri="{FF2B5EF4-FFF2-40B4-BE49-F238E27FC236}">
                <a16:creationId xmlns:a16="http://schemas.microsoft.com/office/drawing/2014/main" id="{45181D87-2DE9-9E79-6659-E18F179ECBAE}"/>
              </a:ext>
            </a:extLst>
          </p:cNvPr>
          <p:cNvSpPr txBox="1"/>
          <p:nvPr/>
        </p:nvSpPr>
        <p:spPr>
          <a:xfrm>
            <a:off x="6697934" y="2387084"/>
            <a:ext cx="2179475" cy="369332"/>
          </a:xfrm>
          <a:prstGeom prst="rect">
            <a:avLst/>
          </a:prstGeom>
          <a:solidFill>
            <a:srgbClr val="009AAB"/>
          </a:solidFill>
          <a:ln>
            <a:noFill/>
          </a:ln>
        </p:spPr>
        <p:txBody>
          <a:bodyPr wrap="square" rtlCol="0">
            <a:spAutoFit/>
          </a:bodyPr>
          <a:lstStyle/>
          <a:p>
            <a:r>
              <a:rPr lang="en-US" dirty="0">
                <a:solidFill>
                  <a:schemeClr val="bg1"/>
                </a:solidFill>
              </a:rPr>
              <a:t>Greater Manchester</a:t>
            </a:r>
          </a:p>
        </p:txBody>
      </p:sp>
      <p:pic>
        <p:nvPicPr>
          <p:cNvPr id="12" name="Picture 11" descr="Screenshot of upgrade notice at Nottingham">
            <a:extLst>
              <a:ext uri="{FF2B5EF4-FFF2-40B4-BE49-F238E27FC236}">
                <a16:creationId xmlns:a16="http://schemas.microsoft.com/office/drawing/2014/main" id="{1955B06C-9439-149D-D13B-A1849E7F1375}"/>
              </a:ext>
            </a:extLst>
          </p:cNvPr>
          <p:cNvPicPr>
            <a:picLocks noChangeAspect="1"/>
          </p:cNvPicPr>
          <p:nvPr/>
        </p:nvPicPr>
        <p:blipFill>
          <a:blip r:embed="rId5"/>
          <a:stretch>
            <a:fillRect/>
          </a:stretch>
        </p:blipFill>
        <p:spPr>
          <a:xfrm>
            <a:off x="4877601" y="2883587"/>
            <a:ext cx="3896914" cy="1776336"/>
          </a:xfrm>
          <a:prstGeom prst="rect">
            <a:avLst/>
          </a:prstGeom>
        </p:spPr>
      </p:pic>
      <p:sp>
        <p:nvSpPr>
          <p:cNvPr id="11" name="TextBox 10">
            <a:extLst>
              <a:ext uri="{FF2B5EF4-FFF2-40B4-BE49-F238E27FC236}">
                <a16:creationId xmlns:a16="http://schemas.microsoft.com/office/drawing/2014/main" id="{A23F4D47-6C78-0EE6-36CE-B2DA2095B930}"/>
              </a:ext>
            </a:extLst>
          </p:cNvPr>
          <p:cNvSpPr txBox="1"/>
          <p:nvPr/>
        </p:nvSpPr>
        <p:spPr>
          <a:xfrm>
            <a:off x="7431463" y="4475257"/>
            <a:ext cx="1343052" cy="369332"/>
          </a:xfrm>
          <a:prstGeom prst="rect">
            <a:avLst/>
          </a:prstGeom>
          <a:solidFill>
            <a:srgbClr val="009AAB"/>
          </a:solidFill>
          <a:ln>
            <a:noFill/>
          </a:ln>
        </p:spPr>
        <p:txBody>
          <a:bodyPr wrap="square" rtlCol="0">
            <a:spAutoFit/>
          </a:bodyPr>
          <a:lstStyle/>
          <a:p>
            <a:r>
              <a:rPr lang="en-US" dirty="0">
                <a:solidFill>
                  <a:schemeClr val="bg1"/>
                </a:solidFill>
              </a:rPr>
              <a:t>Nottingham</a:t>
            </a:r>
          </a:p>
        </p:txBody>
      </p:sp>
      <p:pic>
        <p:nvPicPr>
          <p:cNvPr id="16" name="Picture 15" descr="Screenshot of upgrade notice at Lancaster">
            <a:extLst>
              <a:ext uri="{FF2B5EF4-FFF2-40B4-BE49-F238E27FC236}">
                <a16:creationId xmlns:a16="http://schemas.microsoft.com/office/drawing/2014/main" id="{9BC8DB9B-9616-4630-9B7F-007A4026603D}"/>
              </a:ext>
            </a:extLst>
          </p:cNvPr>
          <p:cNvPicPr>
            <a:picLocks noChangeAspect="1"/>
          </p:cNvPicPr>
          <p:nvPr/>
        </p:nvPicPr>
        <p:blipFill>
          <a:blip r:embed="rId6"/>
          <a:stretch>
            <a:fillRect/>
          </a:stretch>
        </p:blipFill>
        <p:spPr>
          <a:xfrm>
            <a:off x="369485" y="3221803"/>
            <a:ext cx="3546093" cy="1598518"/>
          </a:xfrm>
          <a:prstGeom prst="rect">
            <a:avLst/>
          </a:prstGeom>
        </p:spPr>
      </p:pic>
      <p:sp>
        <p:nvSpPr>
          <p:cNvPr id="10" name="TextBox 9">
            <a:extLst>
              <a:ext uri="{FF2B5EF4-FFF2-40B4-BE49-F238E27FC236}">
                <a16:creationId xmlns:a16="http://schemas.microsoft.com/office/drawing/2014/main" id="{94718A9E-47D4-2A26-0AF7-BCB66D7471FF}"/>
              </a:ext>
            </a:extLst>
          </p:cNvPr>
          <p:cNvSpPr txBox="1"/>
          <p:nvPr/>
        </p:nvSpPr>
        <p:spPr>
          <a:xfrm>
            <a:off x="3297114" y="4518781"/>
            <a:ext cx="1274885" cy="369332"/>
          </a:xfrm>
          <a:prstGeom prst="rect">
            <a:avLst/>
          </a:prstGeom>
          <a:solidFill>
            <a:srgbClr val="009AAB"/>
          </a:solidFill>
          <a:ln>
            <a:noFill/>
          </a:ln>
        </p:spPr>
        <p:txBody>
          <a:bodyPr wrap="square" rtlCol="0">
            <a:spAutoFit/>
          </a:bodyPr>
          <a:lstStyle/>
          <a:p>
            <a:r>
              <a:rPr lang="en-US" dirty="0">
                <a:solidFill>
                  <a:schemeClr val="bg1"/>
                </a:solidFill>
              </a:rPr>
              <a:t>Lancaster</a:t>
            </a:r>
          </a:p>
        </p:txBody>
      </p:sp>
    </p:spTree>
    <p:extLst>
      <p:ext uri="{BB962C8B-B14F-4D97-AF65-F5344CB8AC3E}">
        <p14:creationId xmlns:p14="http://schemas.microsoft.com/office/powerpoint/2010/main" val="7712767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Group 2">
            <a:extLst>
              <a:ext uri="{C183D7F6-B498-43B3-948B-1728B52AA6E4}">
                <adec:decorative xmlns:adec="http://schemas.microsoft.com/office/drawing/2017/decorative" val="1"/>
              </a:ext>
            </a:extLst>
          </p:cNvPr>
          <p:cNvGrpSpPr/>
          <p:nvPr/>
        </p:nvGrpSpPr>
        <p:grpSpPr>
          <a:xfrm>
            <a:off x="2009774" y="222519"/>
            <a:ext cx="4733925" cy="4011479"/>
            <a:chOff x="0" y="19050"/>
            <a:chExt cx="13203098" cy="10667038"/>
          </a:xfrm>
        </p:grpSpPr>
        <p:pic>
          <p:nvPicPr>
            <p:cNvPr id="3" name="Picture 3"/>
            <p:cNvPicPr>
              <a:picLocks noChangeAspect="1"/>
            </p:cNvPicPr>
            <p:nvPr/>
          </p:nvPicPr>
          <p:blipFill>
            <a:blip r:embed="rId2"/>
            <a:stretch>
              <a:fillRect/>
            </a:stretch>
          </p:blipFill>
          <p:spPr>
            <a:xfrm>
              <a:off x="3422826" y="1790225"/>
              <a:ext cx="8043116" cy="8043116"/>
            </a:xfrm>
            <a:prstGeom prst="rect">
              <a:avLst/>
            </a:prstGeom>
          </p:spPr>
        </p:pic>
        <p:grpSp>
          <p:nvGrpSpPr>
            <p:cNvPr id="4" name="Group 4"/>
            <p:cNvGrpSpPr/>
            <p:nvPr/>
          </p:nvGrpSpPr>
          <p:grpSpPr>
            <a:xfrm>
              <a:off x="5335726" y="3725398"/>
              <a:ext cx="4167107" cy="4167107"/>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DF6F6"/>
              </a:solidFill>
            </p:spPr>
            <p:txBody>
              <a:bodyPr/>
              <a:lstStyle/>
              <a:p>
                <a:endParaRPr lang="en-GB"/>
              </a:p>
            </p:txBody>
          </p:sp>
          <p:sp>
            <p:nvSpPr>
              <p:cNvPr id="6" name="TextBox 6"/>
              <p:cNvSpPr txBox="1"/>
              <p:nvPr/>
            </p:nvSpPr>
            <p:spPr>
              <a:xfrm>
                <a:off x="76200" y="47625"/>
                <a:ext cx="660400" cy="688975"/>
              </a:xfrm>
              <a:prstGeom prst="rect">
                <a:avLst/>
              </a:prstGeom>
            </p:spPr>
            <p:txBody>
              <a:bodyPr lIns="25400" tIns="25400" rIns="25400" bIns="25400" rtlCol="0" anchor="ctr"/>
              <a:lstStyle/>
              <a:p>
                <a:pPr algn="ctr">
                  <a:lnSpc>
                    <a:spcPts val="980"/>
                  </a:lnSpc>
                  <a:spcBef>
                    <a:spcPct val="0"/>
                  </a:spcBef>
                </a:pPr>
                <a:endParaRPr sz="900"/>
              </a:p>
            </p:txBody>
          </p:sp>
        </p:grpSp>
        <p:sp>
          <p:nvSpPr>
            <p:cNvPr id="7" name="Freeform 7"/>
            <p:cNvSpPr/>
            <p:nvPr/>
          </p:nvSpPr>
          <p:spPr>
            <a:xfrm rot="-2576441">
              <a:off x="6250133" y="7861776"/>
              <a:ext cx="2340623" cy="2340623"/>
            </a:xfrm>
            <a:custGeom>
              <a:avLst/>
              <a:gdLst/>
              <a:ahLst/>
              <a:cxnLst/>
              <a:rect l="l" t="t" r="r" b="b"/>
              <a:pathLst>
                <a:path w="2340623" h="2340623">
                  <a:moveTo>
                    <a:pt x="0" y="0"/>
                  </a:moveTo>
                  <a:lnTo>
                    <a:pt x="2340623" y="0"/>
                  </a:lnTo>
                  <a:lnTo>
                    <a:pt x="2340623" y="2340623"/>
                  </a:lnTo>
                  <a:lnTo>
                    <a:pt x="0" y="234062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8" name="Freeform 8"/>
            <p:cNvSpPr/>
            <p:nvPr/>
          </p:nvSpPr>
          <p:spPr>
            <a:xfrm rot="-2576441">
              <a:off x="6391920" y="8003563"/>
              <a:ext cx="2057048" cy="2057048"/>
            </a:xfrm>
            <a:custGeom>
              <a:avLst/>
              <a:gdLst/>
              <a:ahLst/>
              <a:cxnLst/>
              <a:rect l="l" t="t" r="r" b="b"/>
              <a:pathLst>
                <a:path w="2057048" h="2057048">
                  <a:moveTo>
                    <a:pt x="0" y="0"/>
                  </a:moveTo>
                  <a:lnTo>
                    <a:pt x="2057048" y="0"/>
                  </a:lnTo>
                  <a:lnTo>
                    <a:pt x="2057048" y="2057048"/>
                  </a:lnTo>
                  <a:lnTo>
                    <a:pt x="0" y="205704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9" name="Freeform 9"/>
            <p:cNvSpPr/>
            <p:nvPr/>
          </p:nvSpPr>
          <p:spPr>
            <a:xfrm rot="-6608741">
              <a:off x="9125616" y="6139169"/>
              <a:ext cx="2340623" cy="2340623"/>
            </a:xfrm>
            <a:custGeom>
              <a:avLst/>
              <a:gdLst/>
              <a:ahLst/>
              <a:cxnLst/>
              <a:rect l="l" t="t" r="r" b="b"/>
              <a:pathLst>
                <a:path w="2340623" h="2340623">
                  <a:moveTo>
                    <a:pt x="0" y="0"/>
                  </a:moveTo>
                  <a:lnTo>
                    <a:pt x="2340623" y="0"/>
                  </a:lnTo>
                  <a:lnTo>
                    <a:pt x="2340623" y="2340623"/>
                  </a:lnTo>
                  <a:lnTo>
                    <a:pt x="0" y="234062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0" name="Freeform 10"/>
            <p:cNvSpPr/>
            <p:nvPr/>
          </p:nvSpPr>
          <p:spPr>
            <a:xfrm rot="-6603497">
              <a:off x="9267404" y="6280957"/>
              <a:ext cx="2057048" cy="2057048"/>
            </a:xfrm>
            <a:custGeom>
              <a:avLst/>
              <a:gdLst/>
              <a:ahLst/>
              <a:cxnLst/>
              <a:rect l="l" t="t" r="r" b="b"/>
              <a:pathLst>
                <a:path w="2057048" h="2057048">
                  <a:moveTo>
                    <a:pt x="0" y="0"/>
                  </a:moveTo>
                  <a:lnTo>
                    <a:pt x="2057048" y="0"/>
                  </a:lnTo>
                  <a:lnTo>
                    <a:pt x="2057048" y="2057048"/>
                  </a:lnTo>
                  <a:lnTo>
                    <a:pt x="0" y="205704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1" name="Freeform 11"/>
            <p:cNvSpPr/>
            <p:nvPr/>
          </p:nvSpPr>
          <p:spPr>
            <a:xfrm rot="8025609">
              <a:off x="6250133" y="1409340"/>
              <a:ext cx="2340623" cy="2340623"/>
            </a:xfrm>
            <a:custGeom>
              <a:avLst/>
              <a:gdLst/>
              <a:ahLst/>
              <a:cxnLst/>
              <a:rect l="l" t="t" r="r" b="b"/>
              <a:pathLst>
                <a:path w="2340623" h="2340623">
                  <a:moveTo>
                    <a:pt x="0" y="0"/>
                  </a:moveTo>
                  <a:lnTo>
                    <a:pt x="2340623" y="0"/>
                  </a:lnTo>
                  <a:lnTo>
                    <a:pt x="2340623" y="2340623"/>
                  </a:lnTo>
                  <a:lnTo>
                    <a:pt x="0" y="234062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2" name="Freeform 12"/>
            <p:cNvSpPr/>
            <p:nvPr/>
          </p:nvSpPr>
          <p:spPr>
            <a:xfrm rot="8025609">
              <a:off x="6391920" y="1551128"/>
              <a:ext cx="2057048" cy="2057048"/>
            </a:xfrm>
            <a:custGeom>
              <a:avLst/>
              <a:gdLst/>
              <a:ahLst/>
              <a:cxnLst/>
              <a:rect l="l" t="t" r="r" b="b"/>
              <a:pathLst>
                <a:path w="2057048" h="2057048">
                  <a:moveTo>
                    <a:pt x="0" y="0"/>
                  </a:moveTo>
                  <a:lnTo>
                    <a:pt x="2057048" y="0"/>
                  </a:lnTo>
                  <a:lnTo>
                    <a:pt x="2057048" y="2057048"/>
                  </a:lnTo>
                  <a:lnTo>
                    <a:pt x="0" y="205704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3" name="Freeform 13"/>
            <p:cNvSpPr/>
            <p:nvPr/>
          </p:nvSpPr>
          <p:spPr>
            <a:xfrm rot="-9589580">
              <a:off x="9055026" y="3072508"/>
              <a:ext cx="2340623" cy="2340623"/>
            </a:xfrm>
            <a:custGeom>
              <a:avLst/>
              <a:gdLst/>
              <a:ahLst/>
              <a:cxnLst/>
              <a:rect l="l" t="t" r="r" b="b"/>
              <a:pathLst>
                <a:path w="2340623" h="2340623">
                  <a:moveTo>
                    <a:pt x="0" y="0"/>
                  </a:moveTo>
                  <a:lnTo>
                    <a:pt x="2340622" y="0"/>
                  </a:lnTo>
                  <a:lnTo>
                    <a:pt x="2340622" y="2340623"/>
                  </a:lnTo>
                  <a:lnTo>
                    <a:pt x="0" y="234062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4" name="Freeform 14"/>
            <p:cNvSpPr/>
            <p:nvPr/>
          </p:nvSpPr>
          <p:spPr>
            <a:xfrm rot="-9578239">
              <a:off x="9196813" y="3214295"/>
              <a:ext cx="2057048" cy="2057048"/>
            </a:xfrm>
            <a:custGeom>
              <a:avLst/>
              <a:gdLst/>
              <a:ahLst/>
              <a:cxnLst/>
              <a:rect l="l" t="t" r="r" b="b"/>
              <a:pathLst>
                <a:path w="2057048" h="2057048">
                  <a:moveTo>
                    <a:pt x="0" y="0"/>
                  </a:moveTo>
                  <a:lnTo>
                    <a:pt x="2057048" y="0"/>
                  </a:lnTo>
                  <a:lnTo>
                    <a:pt x="2057048" y="2057048"/>
                  </a:lnTo>
                  <a:lnTo>
                    <a:pt x="0" y="2057048"/>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5" name="TextBox 15"/>
            <p:cNvSpPr txBox="1"/>
            <p:nvPr/>
          </p:nvSpPr>
          <p:spPr>
            <a:xfrm>
              <a:off x="9250648" y="4327845"/>
              <a:ext cx="2090560" cy="719685"/>
            </a:xfrm>
            <a:prstGeom prst="rect">
              <a:avLst/>
            </a:prstGeom>
          </p:spPr>
          <p:txBody>
            <a:bodyPr lIns="0" tIns="0" rIns="0" bIns="0" rtlCol="0" anchor="t">
              <a:spAutoFit/>
            </a:bodyPr>
            <a:lstStyle/>
            <a:p>
              <a:pPr algn="ctr">
                <a:lnSpc>
                  <a:spcPts val="1103"/>
                </a:lnSpc>
              </a:pPr>
              <a:r>
                <a:rPr lang="en-US" sz="788" b="1">
                  <a:solidFill>
                    <a:srgbClr val="404040"/>
                  </a:solidFill>
                  <a:latin typeface="Public Sans Bold"/>
                  <a:ea typeface="Public Sans Bold"/>
                  <a:cs typeface="Public Sans Bold"/>
                  <a:sym typeface="Public Sans Bold"/>
                </a:rPr>
                <a:t>Review </a:t>
              </a:r>
            </a:p>
            <a:p>
              <a:pPr algn="ctr">
                <a:lnSpc>
                  <a:spcPts val="1103"/>
                </a:lnSpc>
              </a:pPr>
              <a:r>
                <a:rPr lang="en-US" sz="788" b="1">
                  <a:solidFill>
                    <a:srgbClr val="404040"/>
                  </a:solidFill>
                  <a:latin typeface="Public Sans Bold"/>
                  <a:ea typeface="Public Sans Bold"/>
                  <a:cs typeface="Public Sans Bold"/>
                  <a:sym typeface="Public Sans Bold"/>
                </a:rPr>
                <a:t>Content</a:t>
              </a:r>
            </a:p>
          </p:txBody>
        </p:sp>
        <p:sp>
          <p:nvSpPr>
            <p:cNvPr id="16" name="Freeform 16"/>
            <p:cNvSpPr/>
            <p:nvPr/>
          </p:nvSpPr>
          <p:spPr>
            <a:xfrm rot="4187160">
              <a:off x="3420284" y="3094486"/>
              <a:ext cx="2340623" cy="2340623"/>
            </a:xfrm>
            <a:custGeom>
              <a:avLst/>
              <a:gdLst/>
              <a:ahLst/>
              <a:cxnLst/>
              <a:rect l="l" t="t" r="r" b="b"/>
              <a:pathLst>
                <a:path w="2340623" h="2340623">
                  <a:moveTo>
                    <a:pt x="0" y="0"/>
                  </a:moveTo>
                  <a:lnTo>
                    <a:pt x="2340623" y="0"/>
                  </a:lnTo>
                  <a:lnTo>
                    <a:pt x="2340623" y="2340623"/>
                  </a:lnTo>
                  <a:lnTo>
                    <a:pt x="0" y="234062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7" name="Freeform 17"/>
            <p:cNvSpPr/>
            <p:nvPr/>
          </p:nvSpPr>
          <p:spPr>
            <a:xfrm rot="1196960">
              <a:off x="3362203" y="6096475"/>
              <a:ext cx="2340623" cy="2340623"/>
            </a:xfrm>
            <a:custGeom>
              <a:avLst/>
              <a:gdLst/>
              <a:ahLst/>
              <a:cxnLst/>
              <a:rect l="l" t="t" r="r" b="b"/>
              <a:pathLst>
                <a:path w="2340623" h="2340623">
                  <a:moveTo>
                    <a:pt x="0" y="0"/>
                  </a:moveTo>
                  <a:lnTo>
                    <a:pt x="2340623" y="0"/>
                  </a:lnTo>
                  <a:lnTo>
                    <a:pt x="2340623" y="2340623"/>
                  </a:lnTo>
                  <a:lnTo>
                    <a:pt x="0" y="234062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8" name="Freeform 18"/>
            <p:cNvSpPr/>
            <p:nvPr/>
          </p:nvSpPr>
          <p:spPr>
            <a:xfrm rot="1182553">
              <a:off x="3503991" y="6238262"/>
              <a:ext cx="2057048" cy="2057048"/>
            </a:xfrm>
            <a:custGeom>
              <a:avLst/>
              <a:gdLst/>
              <a:ahLst/>
              <a:cxnLst/>
              <a:rect l="l" t="t" r="r" b="b"/>
              <a:pathLst>
                <a:path w="2057048" h="2057048">
                  <a:moveTo>
                    <a:pt x="0" y="0"/>
                  </a:moveTo>
                  <a:lnTo>
                    <a:pt x="2057048" y="0"/>
                  </a:lnTo>
                  <a:lnTo>
                    <a:pt x="2057048" y="2057048"/>
                  </a:lnTo>
                  <a:lnTo>
                    <a:pt x="0" y="2057048"/>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19" name="Freeform 19"/>
            <p:cNvSpPr/>
            <p:nvPr/>
          </p:nvSpPr>
          <p:spPr>
            <a:xfrm rot="4206892">
              <a:off x="3562071" y="3236273"/>
              <a:ext cx="2057048" cy="2057048"/>
            </a:xfrm>
            <a:custGeom>
              <a:avLst/>
              <a:gdLst/>
              <a:ahLst/>
              <a:cxnLst/>
              <a:rect l="l" t="t" r="r" b="b"/>
              <a:pathLst>
                <a:path w="2057048" h="2057048">
                  <a:moveTo>
                    <a:pt x="0" y="0"/>
                  </a:moveTo>
                  <a:lnTo>
                    <a:pt x="2057048" y="0"/>
                  </a:lnTo>
                  <a:lnTo>
                    <a:pt x="2057048" y="2057048"/>
                  </a:lnTo>
                  <a:lnTo>
                    <a:pt x="0" y="2057048"/>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20" name="TextBox 20"/>
            <p:cNvSpPr txBox="1"/>
            <p:nvPr/>
          </p:nvSpPr>
          <p:spPr>
            <a:xfrm>
              <a:off x="3572669" y="4531696"/>
              <a:ext cx="2090560" cy="343515"/>
            </a:xfrm>
            <a:prstGeom prst="rect">
              <a:avLst/>
            </a:prstGeom>
          </p:spPr>
          <p:txBody>
            <a:bodyPr lIns="0" tIns="0" rIns="0" bIns="0" rtlCol="0" anchor="t">
              <a:spAutoFit/>
            </a:bodyPr>
            <a:lstStyle/>
            <a:p>
              <a:pPr algn="ctr">
                <a:lnSpc>
                  <a:spcPts val="1103"/>
                </a:lnSpc>
              </a:pPr>
              <a:r>
                <a:rPr lang="en-US" sz="788" b="1">
                  <a:solidFill>
                    <a:srgbClr val="404040"/>
                  </a:solidFill>
                  <a:latin typeface="Public Sans Bold"/>
                  <a:ea typeface="Public Sans Bold"/>
                  <a:cs typeface="Public Sans Bold"/>
                  <a:sym typeface="Public Sans Bold"/>
                </a:rPr>
                <a:t>Semester 1</a:t>
              </a:r>
            </a:p>
          </p:txBody>
        </p:sp>
        <p:pic>
          <p:nvPicPr>
            <p:cNvPr id="21" name="Picture 21"/>
            <p:cNvPicPr>
              <a:picLocks noChangeAspect="1"/>
            </p:cNvPicPr>
            <p:nvPr/>
          </p:nvPicPr>
          <p:blipFill>
            <a:blip r:embed="rId10"/>
            <a:stretch>
              <a:fillRect/>
            </a:stretch>
          </p:blipFill>
          <p:spPr>
            <a:xfrm rot="5400000">
              <a:off x="5284664" y="3669749"/>
              <a:ext cx="4271561" cy="4271561"/>
            </a:xfrm>
            <a:prstGeom prst="rect">
              <a:avLst/>
            </a:prstGeom>
          </p:spPr>
        </p:pic>
        <p:sp>
          <p:nvSpPr>
            <p:cNvPr id="22" name="AutoShape 22"/>
            <p:cNvSpPr/>
            <p:nvPr/>
          </p:nvSpPr>
          <p:spPr>
            <a:xfrm>
              <a:off x="6525826" y="4271860"/>
              <a:ext cx="475875" cy="824240"/>
            </a:xfrm>
            <a:prstGeom prst="line">
              <a:avLst/>
            </a:prstGeom>
            <a:ln w="101600" cap="rnd">
              <a:solidFill>
                <a:srgbClr val="EDF6F6"/>
              </a:solidFill>
              <a:prstDash val="sysDot"/>
              <a:headEnd type="none" w="sm" len="sm"/>
              <a:tailEnd type="none" w="sm" len="sm"/>
            </a:ln>
          </p:spPr>
          <p:txBody>
            <a:bodyPr/>
            <a:lstStyle/>
            <a:p>
              <a:endParaRPr lang="en-GB"/>
            </a:p>
          </p:txBody>
        </p:sp>
        <p:sp>
          <p:nvSpPr>
            <p:cNvPr id="23" name="AutoShape 23"/>
            <p:cNvSpPr/>
            <p:nvPr/>
          </p:nvSpPr>
          <p:spPr>
            <a:xfrm>
              <a:off x="7849657" y="6573308"/>
              <a:ext cx="475875" cy="824240"/>
            </a:xfrm>
            <a:prstGeom prst="line">
              <a:avLst/>
            </a:prstGeom>
            <a:ln w="101600" cap="rnd">
              <a:solidFill>
                <a:srgbClr val="EDF6F6"/>
              </a:solidFill>
              <a:prstDash val="sysDot"/>
              <a:headEnd type="none" w="sm" len="sm"/>
              <a:tailEnd type="none" w="sm" len="sm"/>
            </a:ln>
          </p:spPr>
          <p:txBody>
            <a:bodyPr/>
            <a:lstStyle/>
            <a:p>
              <a:endParaRPr lang="en-GB"/>
            </a:p>
          </p:txBody>
        </p:sp>
        <p:sp>
          <p:nvSpPr>
            <p:cNvPr id="24" name="AutoShape 24"/>
            <p:cNvSpPr/>
            <p:nvPr/>
          </p:nvSpPr>
          <p:spPr>
            <a:xfrm flipH="1">
              <a:off x="7836947" y="4258685"/>
              <a:ext cx="463190" cy="831435"/>
            </a:xfrm>
            <a:prstGeom prst="line">
              <a:avLst/>
            </a:prstGeom>
            <a:ln w="101600" cap="rnd">
              <a:solidFill>
                <a:srgbClr val="EDF6F6"/>
              </a:solidFill>
              <a:prstDash val="sysDot"/>
              <a:headEnd type="none" w="sm" len="sm"/>
              <a:tailEnd type="none" w="sm" len="sm"/>
            </a:ln>
          </p:spPr>
          <p:txBody>
            <a:bodyPr/>
            <a:lstStyle/>
            <a:p>
              <a:endParaRPr lang="en-GB"/>
            </a:p>
          </p:txBody>
        </p:sp>
        <p:sp>
          <p:nvSpPr>
            <p:cNvPr id="25" name="AutoShape 25"/>
            <p:cNvSpPr/>
            <p:nvPr/>
          </p:nvSpPr>
          <p:spPr>
            <a:xfrm flipH="1">
              <a:off x="6513404" y="6566780"/>
              <a:ext cx="463190" cy="831435"/>
            </a:xfrm>
            <a:prstGeom prst="line">
              <a:avLst/>
            </a:prstGeom>
            <a:ln w="101600" cap="rnd">
              <a:solidFill>
                <a:srgbClr val="EDF6F6"/>
              </a:solidFill>
              <a:prstDash val="sysDot"/>
              <a:headEnd type="none" w="sm" len="sm"/>
              <a:tailEnd type="none" w="sm" len="sm"/>
            </a:ln>
          </p:spPr>
          <p:txBody>
            <a:bodyPr/>
            <a:lstStyle/>
            <a:p>
              <a:endParaRPr lang="en-GB"/>
            </a:p>
          </p:txBody>
        </p:sp>
        <p:sp>
          <p:nvSpPr>
            <p:cNvPr id="26" name="AutoShape 26"/>
            <p:cNvSpPr/>
            <p:nvPr/>
          </p:nvSpPr>
          <p:spPr>
            <a:xfrm flipH="1">
              <a:off x="5576920" y="5805436"/>
              <a:ext cx="951750" cy="0"/>
            </a:xfrm>
            <a:prstGeom prst="line">
              <a:avLst/>
            </a:prstGeom>
            <a:ln w="101600" cap="rnd">
              <a:solidFill>
                <a:srgbClr val="EDF6F6"/>
              </a:solidFill>
              <a:prstDash val="sysDot"/>
              <a:headEnd type="none" w="sm" len="sm"/>
              <a:tailEnd type="none" w="sm" len="sm"/>
            </a:ln>
          </p:spPr>
          <p:txBody>
            <a:bodyPr/>
            <a:lstStyle/>
            <a:p>
              <a:endParaRPr lang="en-GB"/>
            </a:p>
          </p:txBody>
        </p:sp>
        <p:sp>
          <p:nvSpPr>
            <p:cNvPr id="27" name="AutoShape 27"/>
            <p:cNvSpPr/>
            <p:nvPr/>
          </p:nvSpPr>
          <p:spPr>
            <a:xfrm flipH="1">
              <a:off x="8247346" y="5805436"/>
              <a:ext cx="951750" cy="0"/>
            </a:xfrm>
            <a:prstGeom prst="line">
              <a:avLst/>
            </a:prstGeom>
            <a:ln w="101600" cap="rnd">
              <a:solidFill>
                <a:srgbClr val="EDF6F6"/>
              </a:solidFill>
              <a:prstDash val="sysDot"/>
              <a:headEnd type="none" w="sm" len="sm"/>
              <a:tailEnd type="none" w="sm" len="sm"/>
            </a:ln>
          </p:spPr>
          <p:txBody>
            <a:bodyPr/>
            <a:lstStyle/>
            <a:p>
              <a:endParaRPr lang="en-GB"/>
            </a:p>
          </p:txBody>
        </p:sp>
        <p:sp>
          <p:nvSpPr>
            <p:cNvPr id="28" name="Freeform 28"/>
            <p:cNvSpPr/>
            <p:nvPr/>
          </p:nvSpPr>
          <p:spPr>
            <a:xfrm rot="-4088999">
              <a:off x="8635816" y="3160059"/>
              <a:ext cx="367002" cy="693646"/>
            </a:xfrm>
            <a:custGeom>
              <a:avLst/>
              <a:gdLst/>
              <a:ahLst/>
              <a:cxnLst/>
              <a:rect l="l" t="t" r="r" b="b"/>
              <a:pathLst>
                <a:path w="367002" h="693646">
                  <a:moveTo>
                    <a:pt x="0" y="0"/>
                  </a:moveTo>
                  <a:lnTo>
                    <a:pt x="367001" y="0"/>
                  </a:lnTo>
                  <a:lnTo>
                    <a:pt x="367001" y="693646"/>
                  </a:lnTo>
                  <a:lnTo>
                    <a:pt x="0" y="693646"/>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GB"/>
            </a:p>
          </p:txBody>
        </p:sp>
        <p:sp>
          <p:nvSpPr>
            <p:cNvPr id="29" name="TextBox 29"/>
            <p:cNvSpPr txBox="1"/>
            <p:nvPr/>
          </p:nvSpPr>
          <p:spPr>
            <a:xfrm>
              <a:off x="6425586" y="9128515"/>
              <a:ext cx="2090560" cy="719685"/>
            </a:xfrm>
            <a:prstGeom prst="rect">
              <a:avLst/>
            </a:prstGeom>
          </p:spPr>
          <p:txBody>
            <a:bodyPr lIns="0" tIns="0" rIns="0" bIns="0" rtlCol="0" anchor="t">
              <a:spAutoFit/>
            </a:bodyPr>
            <a:lstStyle/>
            <a:p>
              <a:pPr algn="ctr">
                <a:lnSpc>
                  <a:spcPts val="1103"/>
                </a:lnSpc>
              </a:pPr>
              <a:r>
                <a:rPr lang="en-US" sz="788" b="1">
                  <a:solidFill>
                    <a:srgbClr val="404040"/>
                  </a:solidFill>
                  <a:latin typeface="Public Sans Bold"/>
                  <a:ea typeface="Public Sans Bold"/>
                  <a:cs typeface="Public Sans Bold"/>
                  <a:sym typeface="Public Sans Bold"/>
                </a:rPr>
                <a:t>Moodle</a:t>
              </a:r>
            </a:p>
            <a:p>
              <a:pPr algn="ctr">
                <a:lnSpc>
                  <a:spcPts val="1103"/>
                </a:lnSpc>
              </a:pPr>
              <a:r>
                <a:rPr lang="en-US" sz="788" b="1">
                  <a:solidFill>
                    <a:srgbClr val="404040"/>
                  </a:solidFill>
                  <a:latin typeface="Public Sans Bold"/>
                  <a:ea typeface="Public Sans Bold"/>
                  <a:cs typeface="Public Sans Bold"/>
                  <a:sym typeface="Public Sans Bold"/>
                </a:rPr>
                <a:t>Upgrade</a:t>
              </a:r>
            </a:p>
          </p:txBody>
        </p:sp>
        <p:sp>
          <p:nvSpPr>
            <p:cNvPr id="30" name="TextBox 30"/>
            <p:cNvSpPr txBox="1"/>
            <p:nvPr/>
          </p:nvSpPr>
          <p:spPr>
            <a:xfrm>
              <a:off x="6375165" y="2941154"/>
              <a:ext cx="2090560" cy="343515"/>
            </a:xfrm>
            <a:prstGeom prst="rect">
              <a:avLst/>
            </a:prstGeom>
          </p:spPr>
          <p:txBody>
            <a:bodyPr lIns="0" tIns="0" rIns="0" bIns="0" rtlCol="0" anchor="t">
              <a:spAutoFit/>
            </a:bodyPr>
            <a:lstStyle/>
            <a:p>
              <a:pPr algn="ctr">
                <a:lnSpc>
                  <a:spcPts val="1103"/>
                </a:lnSpc>
              </a:pPr>
              <a:r>
                <a:rPr lang="en-US" sz="788" b="1">
                  <a:solidFill>
                    <a:srgbClr val="404040"/>
                  </a:solidFill>
                  <a:latin typeface="Public Sans Bold"/>
                  <a:ea typeface="Public Sans Bold"/>
                  <a:cs typeface="Public Sans Bold"/>
                  <a:sym typeface="Public Sans Bold"/>
                </a:rPr>
                <a:t>Semester 2</a:t>
              </a:r>
            </a:p>
          </p:txBody>
        </p:sp>
        <p:sp>
          <p:nvSpPr>
            <p:cNvPr id="31" name="TextBox 31"/>
            <p:cNvSpPr txBox="1"/>
            <p:nvPr/>
          </p:nvSpPr>
          <p:spPr>
            <a:xfrm>
              <a:off x="8977032" y="7568949"/>
              <a:ext cx="2637792" cy="615552"/>
            </a:xfrm>
            <a:prstGeom prst="rect">
              <a:avLst/>
            </a:prstGeom>
          </p:spPr>
          <p:txBody>
            <a:bodyPr lIns="0" tIns="0" rIns="0" bIns="0" rtlCol="0" anchor="t">
              <a:spAutoFit/>
            </a:bodyPr>
            <a:lstStyle/>
            <a:p>
              <a:pPr algn="ctr">
                <a:lnSpc>
                  <a:spcPts val="945"/>
                </a:lnSpc>
              </a:pPr>
              <a:r>
                <a:rPr lang="en-US" sz="787" b="1">
                  <a:solidFill>
                    <a:srgbClr val="404040"/>
                  </a:solidFill>
                  <a:latin typeface="Public Sans Bold"/>
                  <a:ea typeface="Public Sans Bold"/>
                  <a:cs typeface="Public Sans Bold"/>
                  <a:sym typeface="Public Sans Bold"/>
                </a:rPr>
                <a:t>Snapshot &amp;</a:t>
              </a:r>
            </a:p>
            <a:p>
              <a:pPr algn="ctr">
                <a:lnSpc>
                  <a:spcPts val="945"/>
                </a:lnSpc>
                <a:spcBef>
                  <a:spcPct val="0"/>
                </a:spcBef>
              </a:pPr>
              <a:r>
                <a:rPr lang="en-US" sz="787" b="1">
                  <a:solidFill>
                    <a:srgbClr val="404040"/>
                  </a:solidFill>
                  <a:latin typeface="Public Sans Bold"/>
                  <a:ea typeface="Public Sans Bold"/>
                  <a:cs typeface="Public Sans Bold"/>
                  <a:sym typeface="Public Sans Bold"/>
                </a:rPr>
                <a:t>Archive</a:t>
              </a:r>
            </a:p>
          </p:txBody>
        </p:sp>
        <p:sp>
          <p:nvSpPr>
            <p:cNvPr id="32" name="Freeform 32"/>
            <p:cNvSpPr/>
            <p:nvPr/>
          </p:nvSpPr>
          <p:spPr>
            <a:xfrm rot="-1526610">
              <a:off x="10089445" y="5481971"/>
              <a:ext cx="278264" cy="525928"/>
            </a:xfrm>
            <a:custGeom>
              <a:avLst/>
              <a:gdLst/>
              <a:ahLst/>
              <a:cxnLst/>
              <a:rect l="l" t="t" r="r" b="b"/>
              <a:pathLst>
                <a:path w="278264" h="525928">
                  <a:moveTo>
                    <a:pt x="0" y="0"/>
                  </a:moveTo>
                  <a:lnTo>
                    <a:pt x="278264" y="0"/>
                  </a:lnTo>
                  <a:lnTo>
                    <a:pt x="278264" y="525928"/>
                  </a:lnTo>
                  <a:lnTo>
                    <a:pt x="0" y="525928"/>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GB"/>
            </a:p>
          </p:txBody>
        </p:sp>
        <p:sp>
          <p:nvSpPr>
            <p:cNvPr id="33" name="Freeform 33"/>
            <p:cNvSpPr/>
            <p:nvPr/>
          </p:nvSpPr>
          <p:spPr>
            <a:xfrm rot="1254893">
              <a:off x="8672426" y="7719756"/>
              <a:ext cx="367002" cy="693646"/>
            </a:xfrm>
            <a:custGeom>
              <a:avLst/>
              <a:gdLst/>
              <a:ahLst/>
              <a:cxnLst/>
              <a:rect l="l" t="t" r="r" b="b"/>
              <a:pathLst>
                <a:path w="367002" h="693646">
                  <a:moveTo>
                    <a:pt x="0" y="0"/>
                  </a:moveTo>
                  <a:lnTo>
                    <a:pt x="367002" y="0"/>
                  </a:lnTo>
                  <a:lnTo>
                    <a:pt x="367002" y="693646"/>
                  </a:lnTo>
                  <a:lnTo>
                    <a:pt x="0" y="693646"/>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GB"/>
            </a:p>
          </p:txBody>
        </p:sp>
        <p:sp>
          <p:nvSpPr>
            <p:cNvPr id="34" name="Freeform 34"/>
            <p:cNvSpPr/>
            <p:nvPr/>
          </p:nvSpPr>
          <p:spPr>
            <a:xfrm rot="5825231">
              <a:off x="5784497" y="7736396"/>
              <a:ext cx="367002" cy="693646"/>
            </a:xfrm>
            <a:custGeom>
              <a:avLst/>
              <a:gdLst/>
              <a:ahLst/>
              <a:cxnLst/>
              <a:rect l="l" t="t" r="r" b="b"/>
              <a:pathLst>
                <a:path w="367002" h="693646">
                  <a:moveTo>
                    <a:pt x="0" y="0"/>
                  </a:moveTo>
                  <a:lnTo>
                    <a:pt x="367001" y="0"/>
                  </a:lnTo>
                  <a:lnTo>
                    <a:pt x="367001" y="693646"/>
                  </a:lnTo>
                  <a:lnTo>
                    <a:pt x="0" y="693646"/>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GB"/>
            </a:p>
          </p:txBody>
        </p:sp>
        <p:sp>
          <p:nvSpPr>
            <p:cNvPr id="35" name="Freeform 35"/>
            <p:cNvSpPr/>
            <p:nvPr/>
          </p:nvSpPr>
          <p:spPr>
            <a:xfrm rot="7293248">
              <a:off x="4567182" y="5517475"/>
              <a:ext cx="304715" cy="575923"/>
            </a:xfrm>
            <a:custGeom>
              <a:avLst/>
              <a:gdLst/>
              <a:ahLst/>
              <a:cxnLst/>
              <a:rect l="l" t="t" r="r" b="b"/>
              <a:pathLst>
                <a:path w="304715" h="575923">
                  <a:moveTo>
                    <a:pt x="0" y="0"/>
                  </a:moveTo>
                  <a:lnTo>
                    <a:pt x="304715" y="0"/>
                  </a:lnTo>
                  <a:lnTo>
                    <a:pt x="304715" y="575922"/>
                  </a:lnTo>
                  <a:lnTo>
                    <a:pt x="0" y="575922"/>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GB"/>
            </a:p>
          </p:txBody>
        </p:sp>
        <p:sp>
          <p:nvSpPr>
            <p:cNvPr id="36" name="Freeform 36"/>
            <p:cNvSpPr/>
            <p:nvPr/>
          </p:nvSpPr>
          <p:spPr>
            <a:xfrm rot="-9305742">
              <a:off x="5952122" y="3160059"/>
              <a:ext cx="367002" cy="693646"/>
            </a:xfrm>
            <a:custGeom>
              <a:avLst/>
              <a:gdLst/>
              <a:ahLst/>
              <a:cxnLst/>
              <a:rect l="l" t="t" r="r" b="b"/>
              <a:pathLst>
                <a:path w="367002" h="693646">
                  <a:moveTo>
                    <a:pt x="0" y="0"/>
                  </a:moveTo>
                  <a:lnTo>
                    <a:pt x="367002" y="0"/>
                  </a:lnTo>
                  <a:lnTo>
                    <a:pt x="367002" y="693646"/>
                  </a:lnTo>
                  <a:lnTo>
                    <a:pt x="0" y="693646"/>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GB"/>
            </a:p>
          </p:txBody>
        </p:sp>
        <p:sp>
          <p:nvSpPr>
            <p:cNvPr id="37" name="Freeform 37"/>
            <p:cNvSpPr/>
            <p:nvPr/>
          </p:nvSpPr>
          <p:spPr>
            <a:xfrm>
              <a:off x="631811" y="201467"/>
              <a:ext cx="3554410" cy="2965100"/>
            </a:xfrm>
            <a:custGeom>
              <a:avLst/>
              <a:gdLst/>
              <a:ahLst/>
              <a:cxnLst/>
              <a:rect l="l" t="t" r="r" b="b"/>
              <a:pathLst>
                <a:path w="3554410" h="2965100">
                  <a:moveTo>
                    <a:pt x="0" y="0"/>
                  </a:moveTo>
                  <a:lnTo>
                    <a:pt x="2204402" y="0"/>
                  </a:lnTo>
                  <a:cubicBezTo>
                    <a:pt x="2318923" y="0"/>
                    <a:pt x="2428753" y="45493"/>
                    <a:pt x="2509731" y="126471"/>
                  </a:cubicBezTo>
                  <a:cubicBezTo>
                    <a:pt x="2590709" y="207449"/>
                    <a:pt x="2636202" y="317279"/>
                    <a:pt x="2636202" y="431800"/>
                  </a:cubicBezTo>
                  <a:lnTo>
                    <a:pt x="2636202" y="2219888"/>
                  </a:lnTo>
                  <a:cubicBezTo>
                    <a:pt x="2636202" y="2334409"/>
                    <a:pt x="2681695" y="2444239"/>
                    <a:pt x="2762674" y="2525217"/>
                  </a:cubicBezTo>
                  <a:cubicBezTo>
                    <a:pt x="2843652" y="2606195"/>
                    <a:pt x="2953482" y="2651688"/>
                    <a:pt x="3068002" y="2651688"/>
                  </a:cubicBezTo>
                  <a:lnTo>
                    <a:pt x="3397704" y="2651688"/>
                  </a:lnTo>
                  <a:cubicBezTo>
                    <a:pt x="3484251" y="2651688"/>
                    <a:pt x="3554410" y="2721848"/>
                    <a:pt x="3554410" y="2808394"/>
                  </a:cubicBezTo>
                  <a:lnTo>
                    <a:pt x="3554410" y="2965100"/>
                  </a:lnTo>
                </a:path>
              </a:pathLst>
            </a:custGeom>
            <a:ln w="38100" cap="flat">
              <a:solidFill>
                <a:srgbClr val="404040"/>
              </a:solidFill>
              <a:prstDash val="solid"/>
              <a:headEnd type="oval" w="lg" len="lg"/>
              <a:tailEnd type="none" w="sm" len="sm"/>
            </a:ln>
          </p:spPr>
          <p:txBody>
            <a:bodyPr/>
            <a:lstStyle/>
            <a:p>
              <a:endParaRPr lang="en-GB"/>
            </a:p>
          </p:txBody>
        </p:sp>
        <p:sp>
          <p:nvSpPr>
            <p:cNvPr id="38" name="Freeform 38"/>
            <p:cNvSpPr/>
            <p:nvPr/>
          </p:nvSpPr>
          <p:spPr>
            <a:xfrm>
              <a:off x="631811" y="201467"/>
              <a:ext cx="5943385" cy="1568750"/>
            </a:xfrm>
            <a:custGeom>
              <a:avLst/>
              <a:gdLst/>
              <a:ahLst/>
              <a:cxnLst/>
              <a:rect l="l" t="t" r="r" b="b"/>
              <a:pathLst>
                <a:path w="5943385" h="1568750">
                  <a:moveTo>
                    <a:pt x="0" y="0"/>
                  </a:moveTo>
                  <a:lnTo>
                    <a:pt x="3567579" y="0"/>
                  </a:lnTo>
                  <a:cubicBezTo>
                    <a:pt x="3682100" y="0"/>
                    <a:pt x="3791930" y="45493"/>
                    <a:pt x="3872908" y="126471"/>
                  </a:cubicBezTo>
                  <a:cubicBezTo>
                    <a:pt x="3953886" y="207449"/>
                    <a:pt x="3999379" y="317279"/>
                    <a:pt x="3999379" y="431800"/>
                  </a:cubicBezTo>
                  <a:lnTo>
                    <a:pt x="3999379" y="1136949"/>
                  </a:lnTo>
                  <a:cubicBezTo>
                    <a:pt x="3999379" y="1251470"/>
                    <a:pt x="4044872" y="1361300"/>
                    <a:pt x="4125851" y="1442278"/>
                  </a:cubicBezTo>
                  <a:cubicBezTo>
                    <a:pt x="4206829" y="1523256"/>
                    <a:pt x="4316659" y="1568749"/>
                    <a:pt x="4431179" y="1568749"/>
                  </a:cubicBezTo>
                  <a:lnTo>
                    <a:pt x="5943385" y="1568749"/>
                  </a:lnTo>
                </a:path>
              </a:pathLst>
            </a:custGeom>
            <a:ln w="38100" cap="flat">
              <a:solidFill>
                <a:srgbClr val="404040"/>
              </a:solidFill>
              <a:prstDash val="solid"/>
              <a:headEnd type="oval" w="lg" len="lg"/>
              <a:tailEnd type="none" w="sm" len="sm"/>
            </a:ln>
          </p:spPr>
          <p:txBody>
            <a:bodyPr/>
            <a:lstStyle/>
            <a:p>
              <a:endParaRPr lang="en-GB"/>
            </a:p>
          </p:txBody>
        </p:sp>
        <p:sp>
          <p:nvSpPr>
            <p:cNvPr id="39" name="Freeform 39"/>
            <p:cNvSpPr/>
            <p:nvPr/>
          </p:nvSpPr>
          <p:spPr>
            <a:xfrm>
              <a:off x="10628938" y="19050"/>
              <a:ext cx="1339062" cy="3125254"/>
            </a:xfrm>
            <a:custGeom>
              <a:avLst/>
              <a:gdLst/>
              <a:ahLst/>
              <a:cxnLst/>
              <a:rect l="l" t="t" r="r" b="b"/>
              <a:pathLst>
                <a:path w="1339062" h="3125254">
                  <a:moveTo>
                    <a:pt x="1339062" y="0"/>
                  </a:moveTo>
                  <a:lnTo>
                    <a:pt x="1028822" y="0"/>
                  </a:lnTo>
                  <a:cubicBezTo>
                    <a:pt x="946541" y="0"/>
                    <a:pt x="867630" y="32686"/>
                    <a:pt x="809448" y="90867"/>
                  </a:cubicBezTo>
                  <a:cubicBezTo>
                    <a:pt x="751267" y="149049"/>
                    <a:pt x="718581" y="227960"/>
                    <a:pt x="718581" y="310241"/>
                  </a:cubicBezTo>
                  <a:lnTo>
                    <a:pt x="718581" y="2329561"/>
                  </a:lnTo>
                  <a:cubicBezTo>
                    <a:pt x="718581" y="2424850"/>
                    <a:pt x="680727" y="2516237"/>
                    <a:pt x="613347" y="2583617"/>
                  </a:cubicBezTo>
                  <a:cubicBezTo>
                    <a:pt x="545967" y="2650997"/>
                    <a:pt x="454580" y="2688851"/>
                    <a:pt x="359291" y="2688851"/>
                  </a:cubicBezTo>
                  <a:lnTo>
                    <a:pt x="218201" y="2688851"/>
                  </a:lnTo>
                  <a:cubicBezTo>
                    <a:pt x="97693" y="2688851"/>
                    <a:pt x="0" y="2786543"/>
                    <a:pt x="0" y="2907053"/>
                  </a:cubicBezTo>
                  <a:lnTo>
                    <a:pt x="0" y="3125254"/>
                  </a:lnTo>
                </a:path>
              </a:pathLst>
            </a:custGeom>
            <a:ln w="38100" cap="flat">
              <a:solidFill>
                <a:srgbClr val="404040"/>
              </a:solidFill>
              <a:prstDash val="solid"/>
              <a:headEnd type="oval" w="lg" len="lg"/>
              <a:tailEnd type="none" w="sm" len="sm"/>
            </a:ln>
          </p:spPr>
          <p:txBody>
            <a:bodyPr/>
            <a:lstStyle/>
            <a:p>
              <a:endParaRPr lang="en-GB"/>
            </a:p>
          </p:txBody>
        </p:sp>
        <p:sp>
          <p:nvSpPr>
            <p:cNvPr id="40" name="Freeform 40"/>
            <p:cNvSpPr/>
            <p:nvPr/>
          </p:nvSpPr>
          <p:spPr>
            <a:xfrm>
              <a:off x="0" y="8235055"/>
              <a:ext cx="4185648" cy="2451033"/>
            </a:xfrm>
            <a:custGeom>
              <a:avLst/>
              <a:gdLst/>
              <a:ahLst/>
              <a:cxnLst/>
              <a:rect l="l" t="t" r="r" b="b"/>
              <a:pathLst>
                <a:path w="4185648" h="2451033">
                  <a:moveTo>
                    <a:pt x="0" y="2451034"/>
                  </a:moveTo>
                  <a:lnTo>
                    <a:pt x="2872369" y="2451034"/>
                  </a:lnTo>
                  <a:cubicBezTo>
                    <a:pt x="3110845" y="2451034"/>
                    <a:pt x="3304169" y="2257711"/>
                    <a:pt x="3304169" y="2019234"/>
                  </a:cubicBezTo>
                  <a:lnTo>
                    <a:pt x="3304169" y="745212"/>
                  </a:lnTo>
                  <a:cubicBezTo>
                    <a:pt x="3304169" y="630691"/>
                    <a:pt x="3349662" y="520861"/>
                    <a:pt x="3430640" y="439883"/>
                  </a:cubicBezTo>
                  <a:cubicBezTo>
                    <a:pt x="3511618" y="358905"/>
                    <a:pt x="3621448" y="313412"/>
                    <a:pt x="3735969" y="313412"/>
                  </a:cubicBezTo>
                  <a:lnTo>
                    <a:pt x="4028942" y="313412"/>
                  </a:lnTo>
                  <a:cubicBezTo>
                    <a:pt x="4115489" y="313412"/>
                    <a:pt x="4185648" y="243252"/>
                    <a:pt x="4185648" y="156706"/>
                  </a:cubicBezTo>
                  <a:lnTo>
                    <a:pt x="4185648" y="0"/>
                  </a:lnTo>
                </a:path>
              </a:pathLst>
            </a:custGeom>
            <a:ln w="38100" cap="flat">
              <a:solidFill>
                <a:srgbClr val="404040"/>
              </a:solidFill>
              <a:prstDash val="solid"/>
              <a:headEnd type="oval" w="lg" len="lg"/>
              <a:tailEnd type="none" w="sm" len="sm"/>
            </a:ln>
          </p:spPr>
          <p:txBody>
            <a:bodyPr/>
            <a:lstStyle/>
            <a:p>
              <a:endParaRPr lang="en-GB"/>
            </a:p>
          </p:txBody>
        </p:sp>
        <p:sp>
          <p:nvSpPr>
            <p:cNvPr id="41" name="Freeform 41"/>
            <p:cNvSpPr/>
            <p:nvPr/>
          </p:nvSpPr>
          <p:spPr>
            <a:xfrm>
              <a:off x="11262066" y="4634958"/>
              <a:ext cx="1941032" cy="2321764"/>
            </a:xfrm>
            <a:custGeom>
              <a:avLst/>
              <a:gdLst/>
              <a:ahLst/>
              <a:cxnLst/>
              <a:rect l="l" t="t" r="r" b="b"/>
              <a:pathLst>
                <a:path w="1941032" h="2321764">
                  <a:moveTo>
                    <a:pt x="1941032" y="0"/>
                  </a:moveTo>
                  <a:lnTo>
                    <a:pt x="1242345" y="0"/>
                  </a:lnTo>
                  <a:cubicBezTo>
                    <a:pt x="1127825" y="0"/>
                    <a:pt x="1017995" y="45493"/>
                    <a:pt x="937017" y="126472"/>
                  </a:cubicBezTo>
                  <a:cubicBezTo>
                    <a:pt x="856039" y="207450"/>
                    <a:pt x="810545" y="317280"/>
                    <a:pt x="810545" y="431800"/>
                  </a:cubicBezTo>
                  <a:lnTo>
                    <a:pt x="810545" y="1916492"/>
                  </a:lnTo>
                  <a:cubicBezTo>
                    <a:pt x="810545" y="2140317"/>
                    <a:pt x="629098" y="2321764"/>
                    <a:pt x="405273" y="2321764"/>
                  </a:cubicBezTo>
                  <a:lnTo>
                    <a:pt x="0" y="2321764"/>
                  </a:lnTo>
                </a:path>
              </a:pathLst>
            </a:custGeom>
            <a:ln w="38100" cap="flat">
              <a:solidFill>
                <a:srgbClr val="404040"/>
              </a:solidFill>
              <a:prstDash val="solid"/>
              <a:headEnd type="oval" w="lg" len="lg"/>
              <a:tailEnd type="none" w="sm" len="sm"/>
            </a:ln>
          </p:spPr>
          <p:txBody>
            <a:bodyPr/>
            <a:lstStyle/>
            <a:p>
              <a:endParaRPr lang="en-GB"/>
            </a:p>
          </p:txBody>
        </p:sp>
        <p:sp>
          <p:nvSpPr>
            <p:cNvPr id="42" name="Freeform 42"/>
            <p:cNvSpPr/>
            <p:nvPr/>
          </p:nvSpPr>
          <p:spPr>
            <a:xfrm>
              <a:off x="8516147" y="9211173"/>
              <a:ext cx="4042474" cy="300892"/>
            </a:xfrm>
            <a:custGeom>
              <a:avLst/>
              <a:gdLst/>
              <a:ahLst/>
              <a:cxnLst/>
              <a:rect l="l" t="t" r="r" b="b"/>
              <a:pathLst>
                <a:path w="4042474" h="300892">
                  <a:moveTo>
                    <a:pt x="4042474" y="0"/>
                  </a:moveTo>
                  <a:lnTo>
                    <a:pt x="3179831" y="0"/>
                  </a:lnTo>
                  <a:cubicBezTo>
                    <a:pt x="3139930" y="0"/>
                    <a:pt x="3101663" y="15851"/>
                    <a:pt x="3073449" y="44065"/>
                  </a:cubicBezTo>
                  <a:cubicBezTo>
                    <a:pt x="3045235" y="72279"/>
                    <a:pt x="3029385" y="110546"/>
                    <a:pt x="3029385" y="150446"/>
                  </a:cubicBezTo>
                  <a:lnTo>
                    <a:pt x="3029385" y="150446"/>
                  </a:lnTo>
                  <a:cubicBezTo>
                    <a:pt x="3029385" y="190347"/>
                    <a:pt x="3013535" y="228614"/>
                    <a:pt x="2985320" y="256827"/>
                  </a:cubicBezTo>
                  <a:cubicBezTo>
                    <a:pt x="2957106" y="285042"/>
                    <a:pt x="2918840" y="300892"/>
                    <a:pt x="2878939" y="300892"/>
                  </a:cubicBezTo>
                  <a:lnTo>
                    <a:pt x="0" y="300892"/>
                  </a:lnTo>
                </a:path>
              </a:pathLst>
            </a:custGeom>
            <a:ln w="38100" cap="flat">
              <a:solidFill>
                <a:srgbClr val="404040"/>
              </a:solidFill>
              <a:prstDash val="solid"/>
              <a:headEnd type="oval" w="lg" len="lg"/>
              <a:tailEnd type="none" w="sm" len="sm"/>
            </a:ln>
          </p:spPr>
          <p:txBody>
            <a:bodyPr/>
            <a:lstStyle/>
            <a:p>
              <a:endParaRPr lang="en-GB"/>
            </a:p>
          </p:txBody>
        </p:sp>
        <p:sp>
          <p:nvSpPr>
            <p:cNvPr id="43" name="Freeform 43"/>
            <p:cNvSpPr/>
            <p:nvPr/>
          </p:nvSpPr>
          <p:spPr>
            <a:xfrm>
              <a:off x="9742077" y="3430570"/>
              <a:ext cx="966520" cy="936316"/>
            </a:xfrm>
            <a:custGeom>
              <a:avLst/>
              <a:gdLst/>
              <a:ahLst/>
              <a:cxnLst/>
              <a:rect l="l" t="t" r="r" b="b"/>
              <a:pathLst>
                <a:path w="966520" h="936316">
                  <a:moveTo>
                    <a:pt x="0" y="0"/>
                  </a:moveTo>
                  <a:lnTo>
                    <a:pt x="966520" y="0"/>
                  </a:lnTo>
                  <a:lnTo>
                    <a:pt x="966520" y="936316"/>
                  </a:lnTo>
                  <a:lnTo>
                    <a:pt x="0" y="936316"/>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GB"/>
            </a:p>
          </p:txBody>
        </p:sp>
        <p:sp>
          <p:nvSpPr>
            <p:cNvPr id="44" name="Freeform 44"/>
            <p:cNvSpPr/>
            <p:nvPr/>
          </p:nvSpPr>
          <p:spPr>
            <a:xfrm>
              <a:off x="9793768" y="6573308"/>
              <a:ext cx="1065463" cy="865689"/>
            </a:xfrm>
            <a:custGeom>
              <a:avLst/>
              <a:gdLst/>
              <a:ahLst/>
              <a:cxnLst/>
              <a:rect l="l" t="t" r="r" b="b"/>
              <a:pathLst>
                <a:path w="1065463" h="865689">
                  <a:moveTo>
                    <a:pt x="0" y="0"/>
                  </a:moveTo>
                  <a:lnTo>
                    <a:pt x="1065463" y="0"/>
                  </a:lnTo>
                  <a:lnTo>
                    <a:pt x="1065463" y="865689"/>
                  </a:lnTo>
                  <a:lnTo>
                    <a:pt x="0" y="865689"/>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en-GB"/>
            </a:p>
          </p:txBody>
        </p:sp>
        <p:sp>
          <p:nvSpPr>
            <p:cNvPr id="45" name="Freeform 45"/>
            <p:cNvSpPr/>
            <p:nvPr/>
          </p:nvSpPr>
          <p:spPr>
            <a:xfrm>
              <a:off x="6976594" y="8083219"/>
              <a:ext cx="874777" cy="857281"/>
            </a:xfrm>
            <a:custGeom>
              <a:avLst/>
              <a:gdLst/>
              <a:ahLst/>
              <a:cxnLst/>
              <a:rect l="l" t="t" r="r" b="b"/>
              <a:pathLst>
                <a:path w="874777" h="857281">
                  <a:moveTo>
                    <a:pt x="0" y="0"/>
                  </a:moveTo>
                  <a:lnTo>
                    <a:pt x="874777" y="0"/>
                  </a:lnTo>
                  <a:lnTo>
                    <a:pt x="874777" y="857281"/>
                  </a:lnTo>
                  <a:lnTo>
                    <a:pt x="0" y="857281"/>
                  </a:lnTo>
                  <a:lnTo>
                    <a:pt x="0" y="0"/>
                  </a:lnTo>
                  <a:close/>
                </a:path>
              </a:pathLst>
            </a:custGeom>
            <a:blipFill>
              <a:blip>
                <a:extLst>
                  <a:ext uri="{96DAC541-7B7A-43D3-8B79-37D633B846F1}">
                    <asvg:svgBlip xmlns:asvg="http://schemas.microsoft.com/office/drawing/2016/SVG/main" r:embed="rId14"/>
                  </a:ext>
                </a:extLst>
              </a:blip>
              <a:stretch>
                <a:fillRect/>
              </a:stretch>
            </a:blipFill>
          </p:spPr>
          <p:txBody>
            <a:bodyPr/>
            <a:lstStyle/>
            <a:p>
              <a:endParaRPr lang="en-GB"/>
            </a:p>
          </p:txBody>
        </p:sp>
        <p:sp>
          <p:nvSpPr>
            <p:cNvPr id="46" name="Freeform 46"/>
            <p:cNvSpPr/>
            <p:nvPr/>
          </p:nvSpPr>
          <p:spPr>
            <a:xfrm>
              <a:off x="4093086" y="6431860"/>
              <a:ext cx="1049724" cy="1049724"/>
            </a:xfrm>
            <a:custGeom>
              <a:avLst/>
              <a:gdLst/>
              <a:ahLst/>
              <a:cxnLst/>
              <a:rect l="l" t="t" r="r" b="b"/>
              <a:pathLst>
                <a:path w="1049724" h="1049724">
                  <a:moveTo>
                    <a:pt x="0" y="0"/>
                  </a:moveTo>
                  <a:lnTo>
                    <a:pt x="1049724" y="0"/>
                  </a:lnTo>
                  <a:lnTo>
                    <a:pt x="1049724" y="1049723"/>
                  </a:lnTo>
                  <a:lnTo>
                    <a:pt x="0" y="1049723"/>
                  </a:lnTo>
                  <a:lnTo>
                    <a:pt x="0" y="0"/>
                  </a:lnTo>
                  <a:close/>
                </a:path>
              </a:pathLst>
            </a:custGeom>
            <a:blipFill>
              <a:blip>
                <a:extLst>
                  <a:ext uri="{96DAC541-7B7A-43D3-8B79-37D633B846F1}">
                    <asvg:svgBlip xmlns:asvg="http://schemas.microsoft.com/office/drawing/2016/SVG/main" r:embed="rId15"/>
                  </a:ext>
                </a:extLst>
              </a:blip>
              <a:stretch>
                <a:fillRect/>
              </a:stretch>
            </a:blipFill>
          </p:spPr>
          <p:txBody>
            <a:bodyPr/>
            <a:lstStyle/>
            <a:p>
              <a:endParaRPr lang="en-GB"/>
            </a:p>
          </p:txBody>
        </p:sp>
        <p:sp>
          <p:nvSpPr>
            <p:cNvPr id="47" name="Freeform 47"/>
            <p:cNvSpPr/>
            <p:nvPr/>
          </p:nvSpPr>
          <p:spPr>
            <a:xfrm>
              <a:off x="4121430" y="3506882"/>
              <a:ext cx="938332" cy="938332"/>
            </a:xfrm>
            <a:custGeom>
              <a:avLst/>
              <a:gdLst/>
              <a:ahLst/>
              <a:cxnLst/>
              <a:rect l="l" t="t" r="r" b="b"/>
              <a:pathLst>
                <a:path w="938332" h="938332">
                  <a:moveTo>
                    <a:pt x="0" y="0"/>
                  </a:moveTo>
                  <a:lnTo>
                    <a:pt x="938331" y="0"/>
                  </a:lnTo>
                  <a:lnTo>
                    <a:pt x="938331" y="938332"/>
                  </a:lnTo>
                  <a:lnTo>
                    <a:pt x="0" y="938332"/>
                  </a:lnTo>
                  <a:lnTo>
                    <a:pt x="0" y="0"/>
                  </a:lnTo>
                  <a:close/>
                </a:path>
              </a:pathLst>
            </a:custGeom>
            <a:blipFill>
              <a:blip>
                <a:extLst>
                  <a:ext uri="{96DAC541-7B7A-43D3-8B79-37D633B846F1}">
                    <asvg:svgBlip xmlns:asvg="http://schemas.microsoft.com/office/drawing/2016/SVG/main" r:embed="rId16"/>
                  </a:ext>
                </a:extLst>
              </a:blip>
              <a:stretch>
                <a:fillRect/>
              </a:stretch>
            </a:blipFill>
          </p:spPr>
          <p:txBody>
            <a:bodyPr/>
            <a:lstStyle/>
            <a:p>
              <a:endParaRPr lang="en-GB"/>
            </a:p>
          </p:txBody>
        </p:sp>
        <p:sp>
          <p:nvSpPr>
            <p:cNvPr id="48" name="TextBox 48"/>
            <p:cNvSpPr txBox="1"/>
            <p:nvPr/>
          </p:nvSpPr>
          <p:spPr>
            <a:xfrm>
              <a:off x="3510624" y="7501464"/>
              <a:ext cx="2090560" cy="343515"/>
            </a:xfrm>
            <a:prstGeom prst="rect">
              <a:avLst/>
            </a:prstGeom>
          </p:spPr>
          <p:txBody>
            <a:bodyPr lIns="0" tIns="0" rIns="0" bIns="0" rtlCol="0" anchor="t">
              <a:spAutoFit/>
            </a:bodyPr>
            <a:lstStyle/>
            <a:p>
              <a:pPr algn="ctr">
                <a:lnSpc>
                  <a:spcPts val="1103"/>
                </a:lnSpc>
              </a:pPr>
              <a:r>
                <a:rPr lang="en-US" sz="788" b="1">
                  <a:solidFill>
                    <a:srgbClr val="404040"/>
                  </a:solidFill>
                  <a:latin typeface="Public Sans Bold"/>
                  <a:ea typeface="Public Sans Bold"/>
                  <a:cs typeface="Public Sans Bold"/>
                  <a:sym typeface="Public Sans Bold"/>
                </a:rPr>
                <a:t>Preparation</a:t>
              </a:r>
            </a:p>
          </p:txBody>
        </p:sp>
        <p:sp>
          <p:nvSpPr>
            <p:cNvPr id="49" name="TextBox 49"/>
            <p:cNvSpPr txBox="1"/>
            <p:nvPr/>
          </p:nvSpPr>
          <p:spPr>
            <a:xfrm>
              <a:off x="7564194" y="4987250"/>
              <a:ext cx="2090560" cy="343515"/>
            </a:xfrm>
            <a:prstGeom prst="rect">
              <a:avLst/>
            </a:prstGeom>
          </p:spPr>
          <p:txBody>
            <a:bodyPr lIns="0" tIns="0" rIns="0" bIns="0" rtlCol="0" anchor="t">
              <a:spAutoFit/>
            </a:bodyPr>
            <a:lstStyle/>
            <a:p>
              <a:pPr algn="ctr">
                <a:lnSpc>
                  <a:spcPts val="1103"/>
                </a:lnSpc>
              </a:pPr>
              <a:r>
                <a:rPr lang="en-US" sz="788" b="1">
                  <a:solidFill>
                    <a:srgbClr val="404040"/>
                  </a:solidFill>
                  <a:latin typeface="Public Sans Bold"/>
                  <a:ea typeface="Public Sans Bold"/>
                  <a:cs typeface="Public Sans Bold"/>
                  <a:sym typeface="Public Sans Bold"/>
                </a:rPr>
                <a:t>June</a:t>
              </a:r>
            </a:p>
          </p:txBody>
        </p:sp>
        <p:sp>
          <p:nvSpPr>
            <p:cNvPr id="50" name="TextBox 50"/>
            <p:cNvSpPr txBox="1"/>
            <p:nvPr/>
          </p:nvSpPr>
          <p:spPr>
            <a:xfrm>
              <a:off x="7297973" y="6177765"/>
              <a:ext cx="2637792" cy="615552"/>
            </a:xfrm>
            <a:prstGeom prst="rect">
              <a:avLst/>
            </a:prstGeom>
          </p:spPr>
          <p:txBody>
            <a:bodyPr lIns="0" tIns="0" rIns="0" bIns="0" rtlCol="0" anchor="t">
              <a:spAutoFit/>
            </a:bodyPr>
            <a:lstStyle/>
            <a:p>
              <a:pPr algn="ctr">
                <a:lnSpc>
                  <a:spcPts val="945"/>
                </a:lnSpc>
              </a:pPr>
              <a:r>
                <a:rPr lang="en-US" sz="787" b="1">
                  <a:solidFill>
                    <a:srgbClr val="404040"/>
                  </a:solidFill>
                  <a:latin typeface="Public Sans Bold"/>
                  <a:ea typeface="Public Sans Bold"/>
                  <a:cs typeface="Public Sans Bold"/>
                  <a:sym typeface="Public Sans Bold"/>
                </a:rPr>
                <a:t>Late </a:t>
              </a:r>
            </a:p>
            <a:p>
              <a:pPr algn="ctr">
                <a:lnSpc>
                  <a:spcPts val="945"/>
                </a:lnSpc>
                <a:spcBef>
                  <a:spcPct val="0"/>
                </a:spcBef>
              </a:pPr>
              <a:r>
                <a:rPr lang="en-US" sz="787" b="1">
                  <a:solidFill>
                    <a:srgbClr val="404040"/>
                  </a:solidFill>
                  <a:latin typeface="Public Sans Bold"/>
                  <a:ea typeface="Public Sans Bold"/>
                  <a:cs typeface="Public Sans Bold"/>
                  <a:sym typeface="Public Sans Bold"/>
                </a:rPr>
                <a:t>July</a:t>
              </a:r>
            </a:p>
          </p:txBody>
        </p:sp>
        <p:sp>
          <p:nvSpPr>
            <p:cNvPr id="51" name="TextBox 51"/>
            <p:cNvSpPr txBox="1"/>
            <p:nvPr/>
          </p:nvSpPr>
          <p:spPr>
            <a:xfrm>
              <a:off x="6085426" y="6793829"/>
              <a:ext cx="2637792" cy="615552"/>
            </a:xfrm>
            <a:prstGeom prst="rect">
              <a:avLst/>
            </a:prstGeom>
          </p:spPr>
          <p:txBody>
            <a:bodyPr lIns="0" tIns="0" rIns="0" bIns="0" rtlCol="0" anchor="t">
              <a:spAutoFit/>
            </a:bodyPr>
            <a:lstStyle/>
            <a:p>
              <a:pPr algn="ctr">
                <a:lnSpc>
                  <a:spcPts val="945"/>
                </a:lnSpc>
              </a:pPr>
              <a:r>
                <a:rPr lang="en-US" sz="787" b="1">
                  <a:solidFill>
                    <a:srgbClr val="404040"/>
                  </a:solidFill>
                  <a:latin typeface="Public Sans Bold"/>
                  <a:ea typeface="Public Sans Bold"/>
                  <a:cs typeface="Public Sans Bold"/>
                  <a:sym typeface="Public Sans Bold"/>
                </a:rPr>
                <a:t>Early</a:t>
              </a:r>
            </a:p>
            <a:p>
              <a:pPr algn="ctr">
                <a:lnSpc>
                  <a:spcPts val="945"/>
                </a:lnSpc>
                <a:spcBef>
                  <a:spcPct val="0"/>
                </a:spcBef>
              </a:pPr>
              <a:r>
                <a:rPr lang="en-US" sz="787" b="1">
                  <a:solidFill>
                    <a:srgbClr val="404040"/>
                  </a:solidFill>
                  <a:latin typeface="Public Sans Bold"/>
                  <a:ea typeface="Public Sans Bold"/>
                  <a:cs typeface="Public Sans Bold"/>
                  <a:sym typeface="Public Sans Bold"/>
                </a:rPr>
                <a:t>Aug</a:t>
              </a:r>
            </a:p>
          </p:txBody>
        </p:sp>
        <p:sp>
          <p:nvSpPr>
            <p:cNvPr id="52" name="TextBox 52"/>
            <p:cNvSpPr txBox="1"/>
            <p:nvPr/>
          </p:nvSpPr>
          <p:spPr>
            <a:xfrm>
              <a:off x="5015914" y="6097802"/>
              <a:ext cx="2637792" cy="615552"/>
            </a:xfrm>
            <a:prstGeom prst="rect">
              <a:avLst/>
            </a:prstGeom>
          </p:spPr>
          <p:txBody>
            <a:bodyPr lIns="0" tIns="0" rIns="0" bIns="0" rtlCol="0" anchor="t">
              <a:spAutoFit/>
            </a:bodyPr>
            <a:lstStyle/>
            <a:p>
              <a:pPr algn="ctr">
                <a:lnSpc>
                  <a:spcPts val="945"/>
                </a:lnSpc>
              </a:pPr>
              <a:r>
                <a:rPr lang="en-US" sz="787" b="1">
                  <a:solidFill>
                    <a:srgbClr val="404040"/>
                  </a:solidFill>
                  <a:latin typeface="Public Sans Bold"/>
                  <a:ea typeface="Public Sans Bold"/>
                  <a:cs typeface="Public Sans Bold"/>
                  <a:sym typeface="Public Sans Bold"/>
                </a:rPr>
                <a:t>Aug/</a:t>
              </a:r>
            </a:p>
            <a:p>
              <a:pPr algn="ctr">
                <a:lnSpc>
                  <a:spcPts val="945"/>
                </a:lnSpc>
                <a:spcBef>
                  <a:spcPct val="0"/>
                </a:spcBef>
              </a:pPr>
              <a:r>
                <a:rPr lang="en-US" sz="787" b="1">
                  <a:solidFill>
                    <a:srgbClr val="404040"/>
                  </a:solidFill>
                  <a:latin typeface="Public Sans Bold"/>
                  <a:ea typeface="Public Sans Bold"/>
                  <a:cs typeface="Public Sans Bold"/>
                  <a:sym typeface="Public Sans Bold"/>
                </a:rPr>
                <a:t>Sept</a:t>
              </a:r>
            </a:p>
          </p:txBody>
        </p:sp>
        <p:sp>
          <p:nvSpPr>
            <p:cNvPr id="53" name="TextBox 53"/>
            <p:cNvSpPr txBox="1"/>
            <p:nvPr/>
          </p:nvSpPr>
          <p:spPr>
            <a:xfrm>
              <a:off x="4926402" y="4897221"/>
              <a:ext cx="2637792" cy="615552"/>
            </a:xfrm>
            <a:prstGeom prst="rect">
              <a:avLst/>
            </a:prstGeom>
          </p:spPr>
          <p:txBody>
            <a:bodyPr lIns="0" tIns="0" rIns="0" bIns="0" rtlCol="0" anchor="t">
              <a:spAutoFit/>
            </a:bodyPr>
            <a:lstStyle/>
            <a:p>
              <a:pPr algn="ctr">
                <a:lnSpc>
                  <a:spcPts val="945"/>
                </a:lnSpc>
              </a:pPr>
              <a:r>
                <a:rPr lang="en-US" sz="787" b="1">
                  <a:solidFill>
                    <a:srgbClr val="404040"/>
                  </a:solidFill>
                  <a:latin typeface="Public Sans Bold"/>
                  <a:ea typeface="Public Sans Bold"/>
                  <a:cs typeface="Public Sans Bold"/>
                  <a:sym typeface="Public Sans Bold"/>
                </a:rPr>
                <a:t>Sept/</a:t>
              </a:r>
            </a:p>
            <a:p>
              <a:pPr algn="ctr">
                <a:lnSpc>
                  <a:spcPts val="945"/>
                </a:lnSpc>
                <a:spcBef>
                  <a:spcPct val="0"/>
                </a:spcBef>
              </a:pPr>
              <a:r>
                <a:rPr lang="en-US" sz="787" b="1">
                  <a:solidFill>
                    <a:srgbClr val="404040"/>
                  </a:solidFill>
                  <a:latin typeface="Public Sans Bold"/>
                  <a:ea typeface="Public Sans Bold"/>
                  <a:cs typeface="Public Sans Bold"/>
                  <a:sym typeface="Public Sans Bold"/>
                </a:rPr>
                <a:t>Oct</a:t>
              </a:r>
            </a:p>
          </p:txBody>
        </p:sp>
        <p:sp>
          <p:nvSpPr>
            <p:cNvPr id="54" name="TextBox 54"/>
            <p:cNvSpPr txBox="1"/>
            <p:nvPr/>
          </p:nvSpPr>
          <p:spPr>
            <a:xfrm>
              <a:off x="6093200" y="4392786"/>
              <a:ext cx="2637792" cy="307776"/>
            </a:xfrm>
            <a:prstGeom prst="rect">
              <a:avLst/>
            </a:prstGeom>
          </p:spPr>
          <p:txBody>
            <a:bodyPr lIns="0" tIns="0" rIns="0" bIns="0" rtlCol="0" anchor="t">
              <a:spAutoFit/>
            </a:bodyPr>
            <a:lstStyle/>
            <a:p>
              <a:pPr algn="ctr">
                <a:lnSpc>
                  <a:spcPts val="945"/>
                </a:lnSpc>
                <a:spcBef>
                  <a:spcPct val="0"/>
                </a:spcBef>
              </a:pPr>
              <a:r>
                <a:rPr lang="en-US" sz="787" b="1">
                  <a:solidFill>
                    <a:srgbClr val="404040"/>
                  </a:solidFill>
                  <a:latin typeface="Public Sans Bold"/>
                  <a:ea typeface="Public Sans Bold"/>
                  <a:cs typeface="Public Sans Bold"/>
                  <a:sym typeface="Public Sans Bold"/>
                </a:rPr>
                <a:t>Feb</a:t>
              </a:r>
            </a:p>
          </p:txBody>
        </p:sp>
        <p:sp>
          <p:nvSpPr>
            <p:cNvPr id="55" name="Freeform 55"/>
            <p:cNvSpPr/>
            <p:nvPr/>
          </p:nvSpPr>
          <p:spPr>
            <a:xfrm>
              <a:off x="7001701" y="1977713"/>
              <a:ext cx="938332" cy="938332"/>
            </a:xfrm>
            <a:custGeom>
              <a:avLst/>
              <a:gdLst/>
              <a:ahLst/>
              <a:cxnLst/>
              <a:rect l="l" t="t" r="r" b="b"/>
              <a:pathLst>
                <a:path w="938332" h="938332">
                  <a:moveTo>
                    <a:pt x="0" y="0"/>
                  </a:moveTo>
                  <a:lnTo>
                    <a:pt x="938332" y="0"/>
                  </a:lnTo>
                  <a:lnTo>
                    <a:pt x="938332" y="938332"/>
                  </a:lnTo>
                  <a:lnTo>
                    <a:pt x="0" y="938332"/>
                  </a:lnTo>
                  <a:lnTo>
                    <a:pt x="0" y="0"/>
                  </a:lnTo>
                  <a:close/>
                </a:path>
              </a:pathLst>
            </a:custGeom>
            <a:blipFill>
              <a:blip>
                <a:extLst>
                  <a:ext uri="{96DAC541-7B7A-43D3-8B79-37D633B846F1}">
                    <asvg:svgBlip xmlns:asvg="http://schemas.microsoft.com/office/drawing/2016/SVG/main" r:embed="rId16"/>
                  </a:ext>
                </a:extLst>
              </a:blip>
              <a:stretch>
                <a:fillRect/>
              </a:stretch>
            </a:blipFill>
          </p:spPr>
          <p:txBody>
            <a:bodyPr/>
            <a:lstStyle/>
            <a:p>
              <a:endParaRPr lang="en-GB"/>
            </a:p>
          </p:txBody>
        </p:sp>
      </p:grpSp>
      <p:sp>
        <p:nvSpPr>
          <p:cNvPr id="56" name="TextBox 56"/>
          <p:cNvSpPr txBox="1"/>
          <p:nvPr/>
        </p:nvSpPr>
        <p:spPr>
          <a:xfrm>
            <a:off x="282931" y="222519"/>
            <a:ext cx="1862601" cy="153888"/>
          </a:xfrm>
          <a:prstGeom prst="rect">
            <a:avLst/>
          </a:prstGeom>
        </p:spPr>
        <p:txBody>
          <a:bodyPr lIns="0" tIns="0" rIns="0" bIns="0" rtlCol="0" anchor="t">
            <a:spAutoFit/>
          </a:bodyPr>
          <a:lstStyle/>
          <a:p>
            <a:pPr algn="just">
              <a:lnSpc>
                <a:spcPts val="1203"/>
              </a:lnSpc>
              <a:spcBef>
                <a:spcPct val="0"/>
              </a:spcBef>
            </a:pPr>
            <a:r>
              <a:rPr lang="en-US" sz="1002" b="1">
                <a:solidFill>
                  <a:srgbClr val="404040"/>
                </a:solidFill>
                <a:latin typeface="Public Sans Bold"/>
                <a:ea typeface="Public Sans Bold"/>
                <a:cs typeface="Public Sans Bold"/>
                <a:sym typeface="Public Sans Bold"/>
              </a:rPr>
              <a:t>Sept/Feb - Start of Semesters</a:t>
            </a:r>
          </a:p>
        </p:txBody>
      </p:sp>
      <p:sp>
        <p:nvSpPr>
          <p:cNvPr id="57" name="TextBox 57"/>
          <p:cNvSpPr txBox="1"/>
          <p:nvPr/>
        </p:nvSpPr>
        <p:spPr>
          <a:xfrm>
            <a:off x="122259" y="493906"/>
            <a:ext cx="2848445" cy="3000821"/>
          </a:xfrm>
          <a:prstGeom prst="rect">
            <a:avLst/>
          </a:prstGeom>
        </p:spPr>
        <p:txBody>
          <a:bodyPr wrap="square" lIns="0" tIns="0" rIns="0" bIns="0" rtlCol="0" anchor="t">
            <a:spAutoFit/>
          </a:bodyPr>
          <a:lstStyle/>
          <a:p>
            <a:pPr marL="166500" lvl="1" indent="-83250" algn="just">
              <a:lnSpc>
                <a:spcPts val="925"/>
              </a:lnSpc>
              <a:buFont typeface="Arial"/>
              <a:buChar char="•"/>
            </a:pPr>
            <a:r>
              <a:rPr lang="en-US" sz="900" dirty="0">
                <a:solidFill>
                  <a:srgbClr val="404040"/>
                </a:solidFill>
                <a:latin typeface="Public Sans"/>
                <a:ea typeface="Public Sans"/>
                <a:cs typeface="Public Sans"/>
                <a:sym typeface="Public Sans"/>
              </a:rPr>
              <a:t>AY SAMIS enrolment occurs automatically 3 weeks before S1 starts until end of September the following year</a:t>
            </a:r>
          </a:p>
          <a:p>
            <a:pPr marL="166500" lvl="1" indent="-83250" algn="just">
              <a:lnSpc>
                <a:spcPts val="925"/>
              </a:lnSpc>
              <a:buFont typeface="Arial"/>
              <a:buChar char="•"/>
            </a:pPr>
            <a:r>
              <a:rPr lang="en-US" sz="900" dirty="0">
                <a:solidFill>
                  <a:srgbClr val="404040"/>
                </a:solidFill>
                <a:latin typeface="Public Sans"/>
                <a:ea typeface="Public Sans"/>
                <a:cs typeface="Public Sans"/>
                <a:sym typeface="Public Sans"/>
              </a:rPr>
              <a:t>S1 SAMIS enrolment occurs automatically 3 weeks before S1 starts until end of September the following year</a:t>
            </a:r>
          </a:p>
          <a:p>
            <a:pPr marL="166500" lvl="1" indent="-83250" algn="just">
              <a:lnSpc>
                <a:spcPts val="925"/>
              </a:lnSpc>
              <a:buFont typeface="Arial"/>
              <a:buChar char="•"/>
            </a:pPr>
            <a:r>
              <a:rPr lang="en-US" sz="900" dirty="0">
                <a:solidFill>
                  <a:srgbClr val="404040"/>
                </a:solidFill>
                <a:latin typeface="Public Sans"/>
                <a:ea typeface="Public Sans"/>
                <a:cs typeface="Public Sans"/>
                <a:sym typeface="Public Sans"/>
              </a:rPr>
              <a:t>S2 SAMIS enrolment occurs automatically 3 weeks before S2 starts until end of September the following year</a:t>
            </a:r>
          </a:p>
          <a:p>
            <a:pPr algn="just">
              <a:lnSpc>
                <a:spcPts val="925"/>
              </a:lnSpc>
            </a:pPr>
            <a:endParaRPr lang="en-US" sz="900" dirty="0">
              <a:solidFill>
                <a:srgbClr val="404040"/>
              </a:solidFill>
              <a:latin typeface="Public Sans"/>
              <a:ea typeface="Public Sans"/>
              <a:cs typeface="Public Sans"/>
              <a:sym typeface="Public Sans"/>
            </a:endParaRPr>
          </a:p>
          <a:p>
            <a:pPr algn="just">
              <a:lnSpc>
                <a:spcPts val="925"/>
              </a:lnSpc>
            </a:pPr>
            <a:r>
              <a:rPr lang="en-US" sz="900" dirty="0">
                <a:solidFill>
                  <a:srgbClr val="404040"/>
                </a:solidFill>
                <a:latin typeface="Public Sans"/>
                <a:ea typeface="Public Sans"/>
                <a:cs typeface="Public Sans"/>
                <a:sym typeface="Public Sans"/>
              </a:rPr>
              <a:t>Unit Convenor details must be up to date in SAMIS so that staff enrolments to Moodle are accurate. </a:t>
            </a:r>
          </a:p>
          <a:p>
            <a:pPr algn="just">
              <a:lnSpc>
                <a:spcPts val="925"/>
              </a:lnSpc>
            </a:pPr>
            <a:r>
              <a:rPr lang="en-US" sz="900" dirty="0">
                <a:solidFill>
                  <a:srgbClr val="404040"/>
                </a:solidFill>
                <a:latin typeface="Public Sans"/>
                <a:ea typeface="Public Sans"/>
                <a:cs typeface="Public Sans"/>
                <a:sym typeface="Public Sans"/>
              </a:rPr>
              <a:t>For new courses, the Unit Convenor must be present in SAMIS or the necessary Moodle spaces cannot be created. </a:t>
            </a:r>
          </a:p>
          <a:p>
            <a:pPr algn="just">
              <a:lnSpc>
                <a:spcPts val="925"/>
              </a:lnSpc>
            </a:pPr>
            <a:r>
              <a:rPr lang="en-US" sz="900" dirty="0">
                <a:solidFill>
                  <a:srgbClr val="404040"/>
                </a:solidFill>
                <a:latin typeface="Public Sans"/>
                <a:ea typeface="Public Sans"/>
                <a:cs typeface="Public Sans"/>
                <a:sym typeface="Public Sans"/>
              </a:rPr>
              <a:t>Check that SAMIS has synced with Moodle to enroll the correct students. Students only get access to Moodle once Registration Online is fully completed and are registered on a SAMIS unit. Course teams should explain this to students. </a:t>
            </a:r>
          </a:p>
          <a:p>
            <a:pPr algn="just">
              <a:lnSpc>
                <a:spcPts val="925"/>
              </a:lnSpc>
            </a:pPr>
            <a:r>
              <a:rPr lang="en-US" sz="900" dirty="0">
                <a:solidFill>
                  <a:srgbClr val="404040"/>
                </a:solidFill>
                <a:latin typeface="Public Sans"/>
                <a:ea typeface="Public Sans"/>
                <a:cs typeface="Public Sans"/>
                <a:sym typeface="Public Sans"/>
              </a:rPr>
              <a:t>Moodle/SAMIS sync nightly or can be done manually via the SAMIS Integration block in the Moodle space. </a:t>
            </a:r>
          </a:p>
          <a:p>
            <a:pPr algn="just">
              <a:lnSpc>
                <a:spcPts val="925"/>
              </a:lnSpc>
            </a:pPr>
            <a:r>
              <a:rPr lang="en-US" sz="900" dirty="0">
                <a:solidFill>
                  <a:srgbClr val="404040"/>
                </a:solidFill>
                <a:latin typeface="Public Sans"/>
                <a:ea typeface="Public Sans"/>
                <a:cs typeface="Public Sans"/>
                <a:sym typeface="Public Sans"/>
              </a:rPr>
              <a:t>If teaching more than one cohort together, use the SAMIS Integration block to map to the additional cohorts (otherwise they won't be enrolled on the course). </a:t>
            </a:r>
          </a:p>
          <a:p>
            <a:pPr algn="just">
              <a:lnSpc>
                <a:spcPts val="925"/>
              </a:lnSpc>
            </a:pPr>
            <a:r>
              <a:rPr lang="en-US" sz="900" dirty="0">
                <a:solidFill>
                  <a:srgbClr val="404040"/>
                </a:solidFill>
                <a:latin typeface="Public Sans"/>
                <a:ea typeface="Public Sans"/>
                <a:cs typeface="Public Sans"/>
                <a:sym typeface="Public Sans"/>
              </a:rPr>
              <a:t>If you want to set up Moodle groups ready for the new cohort, amend the SAMIS mapping to unenroll the previous cohort. </a:t>
            </a:r>
          </a:p>
          <a:p>
            <a:pPr algn="just">
              <a:lnSpc>
                <a:spcPts val="925"/>
              </a:lnSpc>
            </a:pPr>
            <a:r>
              <a:rPr lang="en-US" sz="900" dirty="0">
                <a:solidFill>
                  <a:srgbClr val="404040"/>
                </a:solidFill>
                <a:latin typeface="Public Sans"/>
                <a:ea typeface="Public Sans"/>
                <a:cs typeface="Public Sans"/>
                <a:sym typeface="Public Sans"/>
              </a:rPr>
              <a:t>Remember to ‘Show’ the course to make it visible to students.</a:t>
            </a:r>
          </a:p>
          <a:p>
            <a:pPr algn="just">
              <a:lnSpc>
                <a:spcPts val="925"/>
              </a:lnSpc>
              <a:spcBef>
                <a:spcPct val="0"/>
              </a:spcBef>
            </a:pPr>
            <a:endParaRPr lang="en-US" sz="771" dirty="0">
              <a:solidFill>
                <a:srgbClr val="404040"/>
              </a:solidFill>
              <a:latin typeface="Public Sans"/>
              <a:ea typeface="Public Sans"/>
              <a:cs typeface="Public Sans"/>
              <a:sym typeface="Public Sans"/>
            </a:endParaRPr>
          </a:p>
        </p:txBody>
      </p:sp>
      <p:sp>
        <p:nvSpPr>
          <p:cNvPr id="58" name="TextBox 58"/>
          <p:cNvSpPr txBox="1"/>
          <p:nvPr/>
        </p:nvSpPr>
        <p:spPr>
          <a:xfrm>
            <a:off x="6396602" y="154113"/>
            <a:ext cx="1862601" cy="153888"/>
          </a:xfrm>
          <a:prstGeom prst="rect">
            <a:avLst/>
          </a:prstGeom>
        </p:spPr>
        <p:txBody>
          <a:bodyPr wrap="square" lIns="0" tIns="0" rIns="0" bIns="0" rtlCol="0" anchor="t">
            <a:spAutoFit/>
          </a:bodyPr>
          <a:lstStyle/>
          <a:p>
            <a:pPr>
              <a:lnSpc>
                <a:spcPts val="1203"/>
              </a:lnSpc>
              <a:spcBef>
                <a:spcPct val="0"/>
              </a:spcBef>
            </a:pPr>
            <a:r>
              <a:rPr lang="en-US" sz="1002" b="1" dirty="0">
                <a:solidFill>
                  <a:srgbClr val="404040"/>
                </a:solidFill>
                <a:latin typeface="Public Sans Bold"/>
                <a:ea typeface="Public Sans Bold"/>
                <a:cs typeface="Public Sans Bold"/>
                <a:sym typeface="Public Sans Bold"/>
              </a:rPr>
              <a:t>   June - Review Content</a:t>
            </a:r>
          </a:p>
        </p:txBody>
      </p:sp>
      <p:sp>
        <p:nvSpPr>
          <p:cNvPr id="59" name="TextBox 59"/>
          <p:cNvSpPr txBox="1"/>
          <p:nvPr/>
        </p:nvSpPr>
        <p:spPr>
          <a:xfrm>
            <a:off x="6396602" y="443987"/>
            <a:ext cx="2625139" cy="1269578"/>
          </a:xfrm>
          <a:prstGeom prst="rect">
            <a:avLst/>
          </a:prstGeom>
        </p:spPr>
        <p:txBody>
          <a:bodyPr lIns="0" tIns="0" rIns="0" bIns="0" rtlCol="0" anchor="t">
            <a:spAutoFit/>
          </a:bodyPr>
          <a:lstStyle/>
          <a:p>
            <a:pPr>
              <a:lnSpc>
                <a:spcPts val="925"/>
              </a:lnSpc>
            </a:pPr>
            <a:r>
              <a:rPr lang="en-US" sz="900" dirty="0">
                <a:solidFill>
                  <a:srgbClr val="404040"/>
                </a:solidFill>
                <a:latin typeface="Public Sans"/>
                <a:ea typeface="Public Sans"/>
                <a:cs typeface="Public Sans"/>
                <a:sym typeface="Public Sans"/>
              </a:rPr>
              <a:t>In preparation for the Archive snapshot, which is a copy of Moodle taken at the end of July, Unit Convenors should review the content of Moodle spaces. </a:t>
            </a:r>
          </a:p>
          <a:p>
            <a:pPr marL="166500" lvl="1" indent="-83250">
              <a:lnSpc>
                <a:spcPts val="925"/>
              </a:lnSpc>
              <a:buAutoNum type="arabicPeriod"/>
            </a:pPr>
            <a:r>
              <a:rPr lang="en-US" sz="900" dirty="0">
                <a:solidFill>
                  <a:srgbClr val="404040"/>
                </a:solidFill>
                <a:latin typeface="Public Sans"/>
                <a:ea typeface="Public Sans"/>
                <a:cs typeface="Public Sans"/>
                <a:sym typeface="Public Sans"/>
              </a:rPr>
              <a:t>Delete or hide content that should not be visible in the Archive, such as answer sheets. </a:t>
            </a:r>
          </a:p>
          <a:p>
            <a:pPr marL="166500" lvl="1" indent="-83250">
              <a:lnSpc>
                <a:spcPts val="925"/>
              </a:lnSpc>
              <a:buAutoNum type="arabicPeriod"/>
            </a:pPr>
            <a:r>
              <a:rPr lang="en-US" sz="900" dirty="0">
                <a:solidFill>
                  <a:srgbClr val="404040"/>
                </a:solidFill>
                <a:latin typeface="Public Sans"/>
                <a:ea typeface="Public Sans"/>
                <a:cs typeface="Public Sans"/>
                <a:sym typeface="Public Sans"/>
              </a:rPr>
              <a:t>Look over enrolment. Staff and students who are enrolled in your Moodle spaces at the time of the snapshot will be able to continue to view them in the Archive (but not edit it). </a:t>
            </a:r>
          </a:p>
          <a:p>
            <a:pPr>
              <a:lnSpc>
                <a:spcPts val="925"/>
              </a:lnSpc>
              <a:spcBef>
                <a:spcPct val="0"/>
              </a:spcBef>
            </a:pPr>
            <a:endParaRPr lang="en-US" sz="900" dirty="0">
              <a:solidFill>
                <a:srgbClr val="404040"/>
              </a:solidFill>
              <a:latin typeface="Public Sans"/>
              <a:ea typeface="Public Sans"/>
              <a:cs typeface="Public Sans"/>
              <a:sym typeface="Public Sans"/>
            </a:endParaRPr>
          </a:p>
        </p:txBody>
      </p:sp>
      <p:sp>
        <p:nvSpPr>
          <p:cNvPr id="60" name="TextBox 60"/>
          <p:cNvSpPr txBox="1"/>
          <p:nvPr/>
        </p:nvSpPr>
        <p:spPr>
          <a:xfrm>
            <a:off x="6859764" y="1810094"/>
            <a:ext cx="1610271" cy="307777"/>
          </a:xfrm>
          <a:prstGeom prst="rect">
            <a:avLst/>
          </a:prstGeom>
        </p:spPr>
        <p:txBody>
          <a:bodyPr lIns="0" tIns="0" rIns="0" bIns="0" rtlCol="0" anchor="t">
            <a:spAutoFit/>
          </a:bodyPr>
          <a:lstStyle/>
          <a:p>
            <a:pPr>
              <a:lnSpc>
                <a:spcPts val="1203"/>
              </a:lnSpc>
            </a:pPr>
            <a:r>
              <a:rPr lang="en-US" sz="1002" b="1">
                <a:solidFill>
                  <a:srgbClr val="404040"/>
                </a:solidFill>
                <a:latin typeface="Public Sans Bold"/>
                <a:ea typeface="Public Sans Bold"/>
                <a:cs typeface="Public Sans Bold"/>
                <a:sym typeface="Public Sans Bold"/>
              </a:rPr>
              <a:t>  Late July - Snapshot &amp;   </a:t>
            </a:r>
          </a:p>
          <a:p>
            <a:pPr>
              <a:lnSpc>
                <a:spcPts val="1203"/>
              </a:lnSpc>
              <a:spcBef>
                <a:spcPct val="0"/>
              </a:spcBef>
            </a:pPr>
            <a:r>
              <a:rPr lang="en-US" sz="1002" b="1">
                <a:solidFill>
                  <a:srgbClr val="404040"/>
                </a:solidFill>
                <a:latin typeface="Public Sans Bold"/>
                <a:ea typeface="Public Sans Bold"/>
                <a:cs typeface="Public Sans Bold"/>
                <a:sym typeface="Public Sans Bold"/>
              </a:rPr>
              <a:t>  Archive</a:t>
            </a:r>
          </a:p>
        </p:txBody>
      </p:sp>
      <p:sp>
        <p:nvSpPr>
          <p:cNvPr id="61" name="TextBox 61"/>
          <p:cNvSpPr txBox="1"/>
          <p:nvPr/>
        </p:nvSpPr>
        <p:spPr>
          <a:xfrm>
            <a:off x="6666162" y="2155750"/>
            <a:ext cx="2254580" cy="1500411"/>
          </a:xfrm>
          <a:prstGeom prst="rect">
            <a:avLst/>
          </a:prstGeom>
        </p:spPr>
        <p:txBody>
          <a:bodyPr wrap="square" lIns="0" tIns="0" rIns="0" bIns="0" rtlCol="0" anchor="t">
            <a:spAutoFit/>
          </a:bodyPr>
          <a:lstStyle/>
          <a:p>
            <a:pPr>
              <a:lnSpc>
                <a:spcPts val="925"/>
              </a:lnSpc>
            </a:pPr>
            <a:r>
              <a:rPr lang="en-US" sz="900" dirty="0">
                <a:solidFill>
                  <a:srgbClr val="404040"/>
                </a:solidFill>
                <a:latin typeface="Public Sans"/>
                <a:ea typeface="Public Sans"/>
                <a:cs typeface="Public Sans"/>
                <a:sym typeface="Public Sans"/>
              </a:rPr>
              <a:t>A copy of Moodle is taken and becomes the Archive for that previous academic year. </a:t>
            </a:r>
          </a:p>
          <a:p>
            <a:pPr>
              <a:lnSpc>
                <a:spcPts val="925"/>
              </a:lnSpc>
            </a:pPr>
            <a:r>
              <a:rPr lang="en-US" sz="900" dirty="0">
                <a:solidFill>
                  <a:srgbClr val="404040"/>
                </a:solidFill>
                <a:latin typeface="Public Sans"/>
                <a:ea typeface="Public Sans"/>
                <a:cs typeface="Public Sans"/>
                <a:sym typeface="Public Sans"/>
              </a:rPr>
              <a:t>Students can view the content, from their previous years, in the Archive. Moodle should not be used for moderation or to store passed assessment, speak to your department for proper assessment storage guidance that is in line with University </a:t>
            </a:r>
            <a:r>
              <a:rPr lang="en-US" sz="900" u="sng" dirty="0">
                <a:solidFill>
                  <a:srgbClr val="404040"/>
                </a:solidFill>
                <a:latin typeface="Public Sans"/>
                <a:ea typeface="Public Sans"/>
                <a:cs typeface="Public Sans"/>
                <a:sym typeface="Public Sans"/>
                <a:hlinkClick r:id="rId17" tooltip="https://www.bath.ac.uk/corporate-information/records-retention-schedule/"/>
              </a:rPr>
              <a:t>Records Retention Schedule</a:t>
            </a:r>
            <a:r>
              <a:rPr lang="en-US" sz="900" dirty="0">
                <a:solidFill>
                  <a:srgbClr val="404040"/>
                </a:solidFill>
                <a:latin typeface="Public Sans"/>
                <a:ea typeface="Public Sans"/>
                <a:cs typeface="Public Sans"/>
                <a:sym typeface="Public Sans"/>
              </a:rPr>
              <a:t> and </a:t>
            </a:r>
            <a:r>
              <a:rPr lang="en-US" sz="900" u="sng" dirty="0">
                <a:solidFill>
                  <a:srgbClr val="404040"/>
                </a:solidFill>
                <a:latin typeface="Public Sans"/>
                <a:ea typeface="Public Sans"/>
                <a:cs typeface="Public Sans"/>
                <a:sym typeface="Public Sans"/>
                <a:hlinkClick r:id="rId18" tooltip="https://www.bath.ac.uk/guides/data-and-information-management-guide/"/>
              </a:rPr>
              <a:t>Data and Information management guide.</a:t>
            </a:r>
          </a:p>
          <a:p>
            <a:pPr>
              <a:lnSpc>
                <a:spcPts val="925"/>
              </a:lnSpc>
            </a:pPr>
            <a:endParaRPr lang="en-US" sz="900" u="sng" dirty="0">
              <a:solidFill>
                <a:srgbClr val="404040"/>
              </a:solidFill>
              <a:latin typeface="Public Sans"/>
              <a:ea typeface="Public Sans"/>
              <a:cs typeface="Public Sans"/>
              <a:sym typeface="Public Sans"/>
              <a:hlinkClick r:id="rId18" tooltip="https://www.bath.ac.uk/guides/data-and-information-management-guide/"/>
            </a:endParaRPr>
          </a:p>
          <a:p>
            <a:pPr>
              <a:lnSpc>
                <a:spcPts val="925"/>
              </a:lnSpc>
            </a:pPr>
            <a:endParaRPr lang="en-US" sz="900" u="sng" dirty="0">
              <a:solidFill>
                <a:srgbClr val="404040"/>
              </a:solidFill>
              <a:latin typeface="Public Sans"/>
              <a:ea typeface="Public Sans"/>
              <a:cs typeface="Public Sans"/>
              <a:sym typeface="Public Sans"/>
              <a:hlinkClick r:id="rId18" tooltip="https://www.bath.ac.uk/guides/data-and-information-management-guide/"/>
            </a:endParaRPr>
          </a:p>
          <a:p>
            <a:pPr>
              <a:lnSpc>
                <a:spcPts val="925"/>
              </a:lnSpc>
              <a:spcBef>
                <a:spcPct val="0"/>
              </a:spcBef>
            </a:pPr>
            <a:endParaRPr lang="en-US" sz="900" u="sng" dirty="0">
              <a:solidFill>
                <a:srgbClr val="404040"/>
              </a:solidFill>
              <a:latin typeface="Public Sans"/>
              <a:ea typeface="Public Sans"/>
              <a:cs typeface="Public Sans"/>
              <a:sym typeface="Public Sans"/>
              <a:hlinkClick r:id="rId18" tooltip="https://www.bath.ac.uk/guides/data-and-information-management-guide/"/>
            </a:endParaRPr>
          </a:p>
        </p:txBody>
      </p:sp>
      <p:sp>
        <p:nvSpPr>
          <p:cNvPr id="62" name="TextBox 62"/>
          <p:cNvSpPr txBox="1"/>
          <p:nvPr/>
        </p:nvSpPr>
        <p:spPr>
          <a:xfrm>
            <a:off x="435257" y="4154252"/>
            <a:ext cx="1473345" cy="153888"/>
          </a:xfrm>
          <a:prstGeom prst="rect">
            <a:avLst/>
          </a:prstGeom>
        </p:spPr>
        <p:txBody>
          <a:bodyPr lIns="0" tIns="0" rIns="0" bIns="0" rtlCol="0" anchor="t">
            <a:spAutoFit/>
          </a:bodyPr>
          <a:lstStyle/>
          <a:p>
            <a:pPr>
              <a:lnSpc>
                <a:spcPts val="1203"/>
              </a:lnSpc>
              <a:spcBef>
                <a:spcPct val="0"/>
              </a:spcBef>
            </a:pPr>
            <a:r>
              <a:rPr lang="en-US" sz="1002" b="1">
                <a:solidFill>
                  <a:srgbClr val="404040"/>
                </a:solidFill>
                <a:latin typeface="Public Sans Bold"/>
                <a:ea typeface="Public Sans Bold"/>
                <a:cs typeface="Public Sans Bold"/>
                <a:sym typeface="Public Sans Bold"/>
              </a:rPr>
              <a:t>   August - Preparation</a:t>
            </a:r>
          </a:p>
        </p:txBody>
      </p:sp>
      <p:sp>
        <p:nvSpPr>
          <p:cNvPr id="63" name="TextBox 63"/>
          <p:cNvSpPr txBox="1"/>
          <p:nvPr/>
        </p:nvSpPr>
        <p:spPr>
          <a:xfrm>
            <a:off x="6626625" y="3892974"/>
            <a:ext cx="2165265" cy="1038746"/>
          </a:xfrm>
          <a:prstGeom prst="rect">
            <a:avLst/>
          </a:prstGeom>
        </p:spPr>
        <p:txBody>
          <a:bodyPr lIns="0" tIns="0" rIns="0" bIns="0" rtlCol="0" anchor="t">
            <a:spAutoFit/>
          </a:bodyPr>
          <a:lstStyle/>
          <a:p>
            <a:pPr>
              <a:lnSpc>
                <a:spcPts val="925"/>
              </a:lnSpc>
            </a:pPr>
            <a:r>
              <a:rPr lang="en-US" sz="900" dirty="0">
                <a:solidFill>
                  <a:srgbClr val="404040"/>
                </a:solidFill>
                <a:latin typeface="Public Sans"/>
                <a:ea typeface="Public Sans"/>
                <a:cs typeface="Public Sans"/>
                <a:sym typeface="Public Sans"/>
              </a:rPr>
              <a:t>Moodle is upgraded every summer. This can result in some changes to functionality or appearance.  Staff should prepare themselves and students that there will be no access to Moodle at this time.</a:t>
            </a:r>
          </a:p>
          <a:p>
            <a:pPr>
              <a:lnSpc>
                <a:spcPts val="925"/>
              </a:lnSpc>
            </a:pPr>
            <a:r>
              <a:rPr lang="en-US" sz="900" dirty="0">
                <a:solidFill>
                  <a:srgbClr val="404040"/>
                </a:solidFill>
                <a:latin typeface="Public Sans"/>
                <a:ea typeface="Public Sans"/>
                <a:cs typeface="Public Sans"/>
                <a:sym typeface="Public Sans"/>
              </a:rPr>
              <a:t>The process is reported in the </a:t>
            </a:r>
            <a:r>
              <a:rPr lang="en-US" sz="900" u="sng" dirty="0">
                <a:solidFill>
                  <a:srgbClr val="404040"/>
                </a:solidFill>
                <a:latin typeface="Public Sans"/>
                <a:ea typeface="Public Sans"/>
                <a:cs typeface="Public Sans"/>
                <a:sym typeface="Public Sans"/>
                <a:hlinkClick r:id="rId19" tooltip="https://telbath.com"/>
              </a:rPr>
              <a:t>TEL Service Blog</a:t>
            </a:r>
            <a:r>
              <a:rPr lang="en-US" sz="900" dirty="0">
                <a:solidFill>
                  <a:srgbClr val="404040"/>
                </a:solidFill>
                <a:latin typeface="Public Sans"/>
                <a:ea typeface="Public Sans"/>
                <a:cs typeface="Public Sans"/>
                <a:sym typeface="Public Sans"/>
              </a:rPr>
              <a:t>, and all staff are encouraged to subscribe to updates. </a:t>
            </a:r>
          </a:p>
          <a:p>
            <a:pPr>
              <a:lnSpc>
                <a:spcPts val="925"/>
              </a:lnSpc>
              <a:spcBef>
                <a:spcPct val="0"/>
              </a:spcBef>
            </a:pPr>
            <a:endParaRPr lang="en-US" sz="900" dirty="0">
              <a:solidFill>
                <a:srgbClr val="404040"/>
              </a:solidFill>
              <a:latin typeface="Public Sans"/>
              <a:ea typeface="Public Sans"/>
              <a:cs typeface="Public Sans"/>
              <a:sym typeface="Public Sans"/>
            </a:endParaRPr>
          </a:p>
        </p:txBody>
      </p:sp>
      <p:sp>
        <p:nvSpPr>
          <p:cNvPr id="64" name="TextBox 64"/>
          <p:cNvSpPr txBox="1"/>
          <p:nvPr/>
        </p:nvSpPr>
        <p:spPr>
          <a:xfrm>
            <a:off x="6618084" y="3526175"/>
            <a:ext cx="1744865" cy="307777"/>
          </a:xfrm>
          <a:prstGeom prst="rect">
            <a:avLst/>
          </a:prstGeom>
        </p:spPr>
        <p:txBody>
          <a:bodyPr wrap="square" lIns="0" tIns="0" rIns="0" bIns="0" rtlCol="0" anchor="t">
            <a:spAutoFit/>
          </a:bodyPr>
          <a:lstStyle/>
          <a:p>
            <a:pPr>
              <a:lnSpc>
                <a:spcPts val="1203"/>
              </a:lnSpc>
            </a:pPr>
            <a:r>
              <a:rPr lang="en-US" sz="1002" b="1" dirty="0">
                <a:solidFill>
                  <a:srgbClr val="404040"/>
                </a:solidFill>
                <a:latin typeface="Public Sans Bold"/>
                <a:ea typeface="Public Sans Bold"/>
                <a:cs typeface="Public Sans Bold"/>
                <a:sym typeface="Public Sans Bold"/>
              </a:rPr>
              <a:t>  Early August - </a:t>
            </a:r>
          </a:p>
          <a:p>
            <a:pPr>
              <a:lnSpc>
                <a:spcPts val="1203"/>
              </a:lnSpc>
              <a:spcBef>
                <a:spcPct val="0"/>
              </a:spcBef>
            </a:pPr>
            <a:r>
              <a:rPr lang="en-US" sz="1002" b="1" dirty="0">
                <a:solidFill>
                  <a:srgbClr val="404040"/>
                </a:solidFill>
                <a:latin typeface="Public Sans Bold"/>
                <a:ea typeface="Public Sans Bold"/>
                <a:cs typeface="Public Sans Bold"/>
                <a:sym typeface="Public Sans Bold"/>
              </a:rPr>
              <a:t>  Moodle upgrade</a:t>
            </a:r>
          </a:p>
        </p:txBody>
      </p:sp>
      <p:sp>
        <p:nvSpPr>
          <p:cNvPr id="65" name="TextBox 65"/>
          <p:cNvSpPr txBox="1"/>
          <p:nvPr/>
        </p:nvSpPr>
        <p:spPr>
          <a:xfrm>
            <a:off x="492228" y="4392368"/>
            <a:ext cx="5036908" cy="577081"/>
          </a:xfrm>
          <a:prstGeom prst="rect">
            <a:avLst/>
          </a:prstGeom>
        </p:spPr>
        <p:txBody>
          <a:bodyPr lIns="0" tIns="0" rIns="0" bIns="0" rtlCol="0" anchor="t">
            <a:spAutoFit/>
          </a:bodyPr>
          <a:lstStyle/>
          <a:p>
            <a:pPr>
              <a:lnSpc>
                <a:spcPts val="925"/>
              </a:lnSpc>
            </a:pPr>
            <a:r>
              <a:rPr lang="en-US" sz="900" dirty="0">
                <a:solidFill>
                  <a:srgbClr val="404040"/>
                </a:solidFill>
                <a:latin typeface="Public Sans"/>
                <a:ea typeface="Public Sans"/>
                <a:cs typeface="Public Sans"/>
                <a:sym typeface="Public Sans"/>
              </a:rPr>
              <a:t>When all student activity has ceased in the Moodle space, it should be reset for a new cohort – only do this once you know that a backup exists and/or the space is included in the Moodle Archive. </a:t>
            </a:r>
          </a:p>
          <a:p>
            <a:pPr>
              <a:lnSpc>
                <a:spcPts val="925"/>
              </a:lnSpc>
            </a:pPr>
            <a:r>
              <a:rPr lang="en-US" sz="900" dirty="0">
                <a:solidFill>
                  <a:srgbClr val="404040"/>
                </a:solidFill>
                <a:latin typeface="Public Sans"/>
                <a:ea typeface="Public Sans"/>
                <a:cs typeface="Public Sans"/>
                <a:sym typeface="Public Sans"/>
              </a:rPr>
              <a:t>You can ‘hide’ the Course whilst you update content, check links, etc. </a:t>
            </a:r>
          </a:p>
          <a:p>
            <a:pPr>
              <a:lnSpc>
                <a:spcPts val="925"/>
              </a:lnSpc>
            </a:pPr>
            <a:r>
              <a:rPr lang="en-US" sz="900" dirty="0">
                <a:solidFill>
                  <a:srgbClr val="404040"/>
                </a:solidFill>
                <a:latin typeface="Public Sans"/>
                <a:ea typeface="Public Sans"/>
                <a:cs typeface="Public Sans"/>
                <a:sym typeface="Public Sans"/>
              </a:rPr>
              <a:t>Moodle spaces should be designed in line with the Bath Blend Baseline, and CASE model. </a:t>
            </a:r>
          </a:p>
          <a:p>
            <a:pPr>
              <a:lnSpc>
                <a:spcPts val="925"/>
              </a:lnSpc>
              <a:spcBef>
                <a:spcPct val="0"/>
              </a:spcBef>
            </a:pPr>
            <a:endParaRPr lang="en-US" sz="771" dirty="0">
              <a:solidFill>
                <a:srgbClr val="404040"/>
              </a:solidFill>
              <a:latin typeface="Public Sans"/>
              <a:ea typeface="Public Sans"/>
              <a:cs typeface="Public Sans"/>
              <a:sym typeface="Public Sans"/>
            </a:endParaRPr>
          </a:p>
        </p:txBody>
      </p:sp>
      <p:sp>
        <p:nvSpPr>
          <p:cNvPr id="66" name="Title 65">
            <a:extLst>
              <a:ext uri="{FF2B5EF4-FFF2-40B4-BE49-F238E27FC236}">
                <a16:creationId xmlns:a16="http://schemas.microsoft.com/office/drawing/2014/main" id="{277CACD8-4FF5-4F8A-AD06-CA9F283BAC60}"/>
              </a:ext>
            </a:extLst>
          </p:cNvPr>
          <p:cNvSpPr>
            <a:spLocks noGrp="1"/>
          </p:cNvSpPr>
          <p:nvPr>
            <p:ph type="title" idx="4294967295"/>
          </p:nvPr>
        </p:nvSpPr>
        <p:spPr>
          <a:xfrm>
            <a:off x="457200" y="-857250"/>
            <a:ext cx="8229600" cy="857250"/>
          </a:xfrm>
        </p:spPr>
        <p:txBody>
          <a:bodyPr vert="horz" lIns="91440" tIns="45720" rIns="91440" bIns="45720" rtlCol="0" anchor="b">
            <a:normAutofit/>
          </a:bodyPr>
          <a:lstStyle/>
          <a:p>
            <a:r>
              <a:rPr lang="en-GB" dirty="0"/>
              <a:t>Moodle Administration cycle</a:t>
            </a:r>
          </a:p>
        </p:txBody>
      </p:sp>
    </p:spTree>
    <p:extLst>
      <p:ext uri="{BB962C8B-B14F-4D97-AF65-F5344CB8AC3E}">
        <p14:creationId xmlns:p14="http://schemas.microsoft.com/office/powerpoint/2010/main" val="5444764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6F9B7-4001-430D-0FD9-D9933DBCDDFA}"/>
              </a:ext>
            </a:extLst>
          </p:cNvPr>
          <p:cNvSpPr>
            <a:spLocks noGrp="1"/>
          </p:cNvSpPr>
          <p:nvPr>
            <p:ph type="title"/>
          </p:nvPr>
        </p:nvSpPr>
        <p:spPr/>
        <p:txBody>
          <a:bodyPr/>
          <a:lstStyle/>
          <a:p>
            <a:r>
              <a:rPr lang="en-GB" dirty="0"/>
              <a:t>Prepare for upgrade</a:t>
            </a:r>
          </a:p>
        </p:txBody>
      </p:sp>
      <p:pic>
        <p:nvPicPr>
          <p:cNvPr id="5" name="Picture 4">
            <a:extLst>
              <a:ext uri="{FF2B5EF4-FFF2-40B4-BE49-F238E27FC236}">
                <a16:creationId xmlns:a16="http://schemas.microsoft.com/office/drawing/2014/main" id="{522CBE8D-2E1F-7C80-1C5E-668CE0ECA163}"/>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71" y="857250"/>
            <a:ext cx="3323654" cy="4286250"/>
          </a:xfrm>
          <a:prstGeom prst="rect">
            <a:avLst/>
          </a:prstGeom>
        </p:spPr>
      </p:pic>
      <p:sp>
        <p:nvSpPr>
          <p:cNvPr id="7" name="TextBox 6">
            <a:extLst>
              <a:ext uri="{FF2B5EF4-FFF2-40B4-BE49-F238E27FC236}">
                <a16:creationId xmlns:a16="http://schemas.microsoft.com/office/drawing/2014/main" id="{4293C39F-A19F-8742-A383-F3D5D2BCFCFB}"/>
              </a:ext>
            </a:extLst>
          </p:cNvPr>
          <p:cNvSpPr txBox="1"/>
          <p:nvPr/>
        </p:nvSpPr>
        <p:spPr>
          <a:xfrm>
            <a:off x="3533776" y="1107549"/>
            <a:ext cx="5412104" cy="4093428"/>
          </a:xfrm>
          <a:prstGeom prst="rect">
            <a:avLst/>
          </a:prstGeom>
          <a:noFill/>
        </p:spPr>
        <p:txBody>
          <a:bodyPr wrap="square">
            <a:spAutoFit/>
          </a:bodyPr>
          <a:lstStyle/>
          <a:p>
            <a:pPr marL="342900" indent="-342900">
              <a:buFont typeface="Arial" panose="020B0604020202020204" pitchFamily="34" charset="0"/>
              <a:buChar char="•"/>
            </a:pPr>
            <a:r>
              <a:rPr lang="en-GB" sz="2000" dirty="0">
                <a:ea typeface="Calibri"/>
                <a:cs typeface="Calibri"/>
              </a:rPr>
              <a:t>Upgrade scheduled for </a:t>
            </a:r>
            <a:r>
              <a:rPr lang="en-GB" sz="2000" dirty="0">
                <a:solidFill>
                  <a:srgbClr val="FF0000"/>
                </a:solidFill>
                <a:ea typeface="Calibri"/>
                <a:cs typeface="Calibri"/>
              </a:rPr>
              <a:t>Wednesday 29</a:t>
            </a:r>
            <a:r>
              <a:rPr lang="en-GB" sz="2000" baseline="30000" dirty="0">
                <a:solidFill>
                  <a:srgbClr val="FF0000"/>
                </a:solidFill>
                <a:ea typeface="Calibri"/>
                <a:cs typeface="Calibri"/>
              </a:rPr>
              <a:t>th</a:t>
            </a:r>
            <a:r>
              <a:rPr lang="en-GB" sz="2000" dirty="0">
                <a:solidFill>
                  <a:srgbClr val="FF0000"/>
                </a:solidFill>
                <a:ea typeface="Calibri"/>
                <a:cs typeface="Calibri"/>
              </a:rPr>
              <a:t> July 2026.</a:t>
            </a:r>
          </a:p>
          <a:p>
            <a:pPr marL="342900" indent="-342900">
              <a:buFont typeface="Arial" panose="020B0604020202020204" pitchFamily="34" charset="0"/>
              <a:buChar char="•"/>
            </a:pPr>
            <a:r>
              <a:rPr lang="en-GB" sz="2000" dirty="0">
                <a:ea typeface="Calibri"/>
                <a:cs typeface="Calibri"/>
              </a:rPr>
              <a:t>Moodle will be offline all day.</a:t>
            </a:r>
          </a:p>
          <a:p>
            <a:pPr marL="342900" indent="-342900">
              <a:buFont typeface="Arial" panose="020B0604020202020204" pitchFamily="34" charset="0"/>
              <a:buChar char="•"/>
            </a:pPr>
            <a:r>
              <a:rPr lang="en-GB" sz="2000" dirty="0">
                <a:ea typeface="Calibri"/>
                <a:cs typeface="Calibri"/>
              </a:rPr>
              <a:t>Upgrade work will take place in the background.</a:t>
            </a:r>
          </a:p>
          <a:p>
            <a:pPr marL="342900" indent="-342900">
              <a:buFont typeface="Arial" panose="020B0604020202020204" pitchFamily="34" charset="0"/>
              <a:buChar char="•"/>
            </a:pPr>
            <a:r>
              <a:rPr lang="en-GB" sz="2000" dirty="0">
                <a:ea typeface="Calibri"/>
                <a:cs typeface="Calibri"/>
              </a:rPr>
              <a:t>Moodle is anticipated to be fully functional on Thursday 30th July.</a:t>
            </a:r>
          </a:p>
          <a:p>
            <a:pPr marL="342900" indent="-342900">
              <a:buFont typeface="Arial" panose="020B0604020202020204" pitchFamily="34" charset="0"/>
              <a:buChar char="•"/>
            </a:pPr>
            <a:r>
              <a:rPr lang="en-GB" sz="2000" dirty="0">
                <a:ea typeface="Calibri"/>
                <a:cs typeface="Calibri"/>
              </a:rPr>
              <a:t>Due to the scale of the work, timelines may move slightly.</a:t>
            </a:r>
          </a:p>
          <a:p>
            <a:pPr marL="342900" indent="-342900">
              <a:buFont typeface="Arial" panose="020B0604020202020204" pitchFamily="34" charset="0"/>
              <a:buChar char="•"/>
            </a:pPr>
            <a:r>
              <a:rPr lang="en-GB" sz="2000" dirty="0">
                <a:solidFill>
                  <a:srgbClr val="FF0000"/>
                </a:solidFill>
                <a:ea typeface="Calibri"/>
                <a:cs typeface="Calibri"/>
              </a:rPr>
              <a:t>We recommend that no assignment submissions, quizzes or activities on Moodle are scheduled for between Monday 27</a:t>
            </a:r>
            <a:r>
              <a:rPr lang="en-GB" sz="2000" baseline="30000" dirty="0">
                <a:solidFill>
                  <a:srgbClr val="FF0000"/>
                </a:solidFill>
                <a:ea typeface="Calibri"/>
                <a:cs typeface="Calibri"/>
              </a:rPr>
              <a:t>th</a:t>
            </a:r>
            <a:r>
              <a:rPr lang="en-GB" sz="2000" dirty="0">
                <a:solidFill>
                  <a:srgbClr val="FF0000"/>
                </a:solidFill>
                <a:ea typeface="Calibri"/>
                <a:cs typeface="Calibri"/>
              </a:rPr>
              <a:t> July and Friday 31</a:t>
            </a:r>
            <a:r>
              <a:rPr lang="en-GB" sz="2000" baseline="30000" dirty="0">
                <a:solidFill>
                  <a:srgbClr val="FF0000"/>
                </a:solidFill>
                <a:ea typeface="Calibri"/>
                <a:cs typeface="Calibri"/>
              </a:rPr>
              <a:t>st</a:t>
            </a:r>
            <a:r>
              <a:rPr lang="en-GB" sz="2000" dirty="0">
                <a:solidFill>
                  <a:srgbClr val="FF0000"/>
                </a:solidFill>
                <a:ea typeface="Calibri"/>
                <a:cs typeface="Calibri"/>
              </a:rPr>
              <a:t> July.</a:t>
            </a:r>
          </a:p>
        </p:txBody>
      </p:sp>
    </p:spTree>
    <p:extLst>
      <p:ext uri="{BB962C8B-B14F-4D97-AF65-F5344CB8AC3E}">
        <p14:creationId xmlns:p14="http://schemas.microsoft.com/office/powerpoint/2010/main" val="32240502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84584-DCBB-5026-0F17-77AA368F9A28}"/>
              </a:ext>
            </a:extLst>
          </p:cNvPr>
          <p:cNvSpPr>
            <a:spLocks noGrp="1"/>
          </p:cNvSpPr>
          <p:nvPr>
            <p:ph type="title"/>
          </p:nvPr>
        </p:nvSpPr>
        <p:spPr/>
        <p:txBody>
          <a:bodyPr/>
          <a:lstStyle/>
          <a:p>
            <a:r>
              <a:rPr lang="en-GB" dirty="0"/>
              <a:t>Assessments during upgrade</a:t>
            </a:r>
          </a:p>
        </p:txBody>
      </p:sp>
      <p:pic>
        <p:nvPicPr>
          <p:cNvPr id="5" name="Content Placeholder 4">
            <a:extLst>
              <a:ext uri="{FF2B5EF4-FFF2-40B4-BE49-F238E27FC236}">
                <a16:creationId xmlns:a16="http://schemas.microsoft.com/office/drawing/2014/main" id="{3C964CE0-0A4A-45ED-0251-1EA47FADDB78}"/>
              </a:ext>
              <a:ext uri="{C183D7F6-B498-43B3-948B-1728B52AA6E4}">
                <adec:decorative xmlns:adec="http://schemas.microsoft.com/office/drawing/2017/decorative" val="1"/>
              </a:ext>
            </a:extLst>
          </p:cNvPr>
          <p:cNvPicPr>
            <a:picLocks noGrp="1" noChangeAspect="1"/>
          </p:cNvPicPr>
          <p:nvPr>
            <p:ph idx="1"/>
          </p:nvPr>
        </p:nvPicPr>
        <p:blipFill>
          <a:blip r:embed="rId2"/>
          <a:stretch>
            <a:fillRect/>
          </a:stretch>
        </p:blipFill>
        <p:spPr>
          <a:xfrm>
            <a:off x="5314951" y="1047750"/>
            <a:ext cx="3371850" cy="3371850"/>
          </a:xfrm>
        </p:spPr>
      </p:pic>
      <p:sp>
        <p:nvSpPr>
          <p:cNvPr id="9" name="TextBox 8">
            <a:extLst>
              <a:ext uri="{FF2B5EF4-FFF2-40B4-BE49-F238E27FC236}">
                <a16:creationId xmlns:a16="http://schemas.microsoft.com/office/drawing/2014/main" id="{7AACF8DE-9E8C-4DBC-A04E-1D8DD5C6F9ED}"/>
              </a:ext>
            </a:extLst>
          </p:cNvPr>
          <p:cNvSpPr txBox="1"/>
          <p:nvPr/>
        </p:nvSpPr>
        <p:spPr>
          <a:xfrm>
            <a:off x="457200" y="1047750"/>
            <a:ext cx="4572000" cy="3693319"/>
          </a:xfrm>
          <a:prstGeom prst="rect">
            <a:avLst/>
          </a:prstGeom>
          <a:noFill/>
        </p:spPr>
        <p:txBody>
          <a:bodyPr wrap="square">
            <a:spAutoFit/>
          </a:bodyPr>
          <a:lstStyle/>
          <a:p>
            <a:pPr marL="285750" indent="-285750">
              <a:buFont typeface="Arial" panose="020B0604020202020204" pitchFamily="34" charset="0"/>
              <a:buChar char="•"/>
            </a:pPr>
            <a:r>
              <a:rPr lang="en-GB" dirty="0"/>
              <a:t>Submissions and quizzes should not be organised at this time as students like staff won’t have access to Moodle. </a:t>
            </a:r>
          </a:p>
          <a:p>
            <a:pPr marL="285750" indent="-285750">
              <a:buFont typeface="Arial" panose="020B0604020202020204" pitchFamily="34" charset="0"/>
              <a:buChar char="•"/>
            </a:pPr>
            <a:r>
              <a:rPr lang="en-GB" dirty="0"/>
              <a:t>If students need any resources to revise, their tutors should advise them to make sure they have created offline versions of materials.</a:t>
            </a:r>
          </a:p>
          <a:p>
            <a:pPr marL="285750" indent="-285750">
              <a:buFont typeface="Arial" panose="020B0604020202020204" pitchFamily="34" charset="0"/>
              <a:buChar char="•"/>
            </a:pPr>
            <a:r>
              <a:rPr lang="en-GB" dirty="0"/>
              <a:t>Staff should not plan on doing any marking or releasing of grades and feedback on Moodle during this period.</a:t>
            </a:r>
          </a:p>
          <a:p>
            <a:pPr marL="285750" indent="-285750">
              <a:buFont typeface="Arial" panose="020B0604020202020204" pitchFamily="34" charset="0"/>
              <a:buChar char="•"/>
            </a:pPr>
            <a:r>
              <a:rPr lang="en-GB" dirty="0"/>
              <a:t>If an assessment is schedule for this period, you will need to arranged alternative means for students to submit.</a:t>
            </a:r>
          </a:p>
        </p:txBody>
      </p:sp>
    </p:spTree>
    <p:extLst>
      <p:ext uri="{BB962C8B-B14F-4D97-AF65-F5344CB8AC3E}">
        <p14:creationId xmlns:p14="http://schemas.microsoft.com/office/powerpoint/2010/main" val="24710214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711B6-31D0-B82B-FCD8-04DB1C4A3136}"/>
              </a:ext>
            </a:extLst>
          </p:cNvPr>
          <p:cNvSpPr>
            <a:spLocks noGrp="1"/>
          </p:cNvSpPr>
          <p:nvPr>
            <p:ph type="title"/>
          </p:nvPr>
        </p:nvSpPr>
        <p:spPr/>
        <p:txBody>
          <a:bodyPr>
            <a:normAutofit/>
          </a:bodyPr>
          <a:lstStyle/>
          <a:p>
            <a:r>
              <a:rPr lang="en-GB" sz="3600" dirty="0"/>
              <a:t>What is available during the upgrade</a:t>
            </a:r>
          </a:p>
        </p:txBody>
      </p:sp>
      <p:pic>
        <p:nvPicPr>
          <p:cNvPr id="1026" name="Picture 2" descr="Panopto logo">
            <a:extLst>
              <a:ext uri="{FF2B5EF4-FFF2-40B4-BE49-F238E27FC236}">
                <a16:creationId xmlns:a16="http://schemas.microsoft.com/office/drawing/2014/main" id="{FF4CD7FD-AAC8-27D9-27E2-644168DF18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5235" y="1149961"/>
            <a:ext cx="3848100" cy="119062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Screenshot of the Moodle archive">
            <a:extLst>
              <a:ext uri="{FF2B5EF4-FFF2-40B4-BE49-F238E27FC236}">
                <a16:creationId xmlns:a16="http://schemas.microsoft.com/office/drawing/2014/main" id="{C6D2DFBE-879D-F753-4D28-705B80517D9B}"/>
              </a:ext>
            </a:extLst>
          </p:cNvPr>
          <p:cNvPicPr>
            <a:picLocks noChangeAspect="1"/>
          </p:cNvPicPr>
          <p:nvPr/>
        </p:nvPicPr>
        <p:blipFill>
          <a:blip r:embed="rId3"/>
          <a:stretch>
            <a:fillRect/>
          </a:stretch>
        </p:blipFill>
        <p:spPr>
          <a:xfrm>
            <a:off x="4572000" y="1979882"/>
            <a:ext cx="4363060" cy="1576608"/>
          </a:xfrm>
          <a:prstGeom prst="rect">
            <a:avLst/>
          </a:prstGeom>
        </p:spPr>
      </p:pic>
      <p:pic>
        <p:nvPicPr>
          <p:cNvPr id="1030" name="Picture 6" descr="Mahara ePortfolio logo">
            <a:extLst>
              <a:ext uri="{FF2B5EF4-FFF2-40B4-BE49-F238E27FC236}">
                <a16:creationId xmlns:a16="http://schemas.microsoft.com/office/drawing/2014/main" id="{5CA0BD28-AB43-2A57-CA11-2D8E84B7149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3737" y="2894282"/>
            <a:ext cx="3509598" cy="18453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20604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F6641-9C4F-8CB0-8133-8C3EC889B069}"/>
              </a:ext>
            </a:extLst>
          </p:cNvPr>
          <p:cNvSpPr>
            <a:spLocks noGrp="1"/>
          </p:cNvSpPr>
          <p:nvPr>
            <p:ph type="title"/>
          </p:nvPr>
        </p:nvSpPr>
        <p:spPr/>
        <p:txBody>
          <a:bodyPr>
            <a:normAutofit fontScale="90000"/>
          </a:bodyPr>
          <a:lstStyle/>
          <a:p>
            <a:r>
              <a:rPr lang="en-GB" dirty="0"/>
              <a:t>Preparing for the Moodle snapshot</a:t>
            </a:r>
          </a:p>
        </p:txBody>
      </p:sp>
      <p:sp>
        <p:nvSpPr>
          <p:cNvPr id="6" name="TextBox 5">
            <a:extLst>
              <a:ext uri="{FF2B5EF4-FFF2-40B4-BE49-F238E27FC236}">
                <a16:creationId xmlns:a16="http://schemas.microsoft.com/office/drawing/2014/main" id="{A5FC869F-78AB-F5FC-8925-B7898606FDBC}"/>
              </a:ext>
            </a:extLst>
          </p:cNvPr>
          <p:cNvSpPr txBox="1"/>
          <p:nvPr/>
        </p:nvSpPr>
        <p:spPr>
          <a:xfrm>
            <a:off x="3533776" y="1240410"/>
            <a:ext cx="4859947" cy="3785652"/>
          </a:xfrm>
          <a:prstGeom prst="rect">
            <a:avLst/>
          </a:prstGeom>
          <a:noFill/>
        </p:spPr>
        <p:txBody>
          <a:bodyPr wrap="square">
            <a:spAutoFit/>
          </a:bodyPr>
          <a:lstStyle/>
          <a:p>
            <a:pPr marL="342900" indent="-342900">
              <a:buFont typeface="Arial" panose="020B0604020202020204" pitchFamily="34" charset="0"/>
              <a:buChar char="•"/>
            </a:pPr>
            <a:r>
              <a:rPr lang="en-GB" sz="2400" dirty="0">
                <a:ea typeface="Calibri"/>
                <a:cs typeface="Calibri"/>
              </a:rPr>
              <a:t>Deadline to prepare for the snapshot </a:t>
            </a:r>
            <a:r>
              <a:rPr lang="en-GB" sz="2400" dirty="0">
                <a:solidFill>
                  <a:srgbClr val="FF0000"/>
                </a:solidFill>
                <a:ea typeface="Calibri"/>
                <a:cs typeface="Calibri"/>
              </a:rPr>
              <a:t>Tuesday 28</a:t>
            </a:r>
            <a:r>
              <a:rPr lang="en-GB" sz="2400" baseline="30000" dirty="0">
                <a:solidFill>
                  <a:srgbClr val="FF0000"/>
                </a:solidFill>
                <a:ea typeface="Calibri"/>
                <a:cs typeface="Calibri"/>
              </a:rPr>
              <a:t>th</a:t>
            </a:r>
            <a:r>
              <a:rPr lang="en-GB" sz="2400" dirty="0">
                <a:solidFill>
                  <a:srgbClr val="FF0000"/>
                </a:solidFill>
                <a:ea typeface="Calibri"/>
                <a:cs typeface="Calibri"/>
              </a:rPr>
              <a:t> July 2026.</a:t>
            </a:r>
          </a:p>
          <a:p>
            <a:pPr marL="342900" indent="-342900">
              <a:buFont typeface="Arial" panose="020B0604020202020204" pitchFamily="34" charset="0"/>
              <a:buChar char="•"/>
            </a:pPr>
            <a:r>
              <a:rPr lang="en-GB" sz="2400" dirty="0">
                <a:ea typeface="Calibri"/>
                <a:cs typeface="Calibri"/>
              </a:rPr>
              <a:t>A copy of a Moodle at a specific moment.</a:t>
            </a:r>
          </a:p>
          <a:p>
            <a:pPr marL="342900" indent="-342900">
              <a:buFont typeface="Arial" panose="020B0604020202020204" pitchFamily="34" charset="0"/>
              <a:buChar char="•"/>
            </a:pPr>
            <a:r>
              <a:rPr lang="en-GB" sz="2400" dirty="0">
                <a:ea typeface="Calibri"/>
                <a:cs typeface="Calibri"/>
              </a:rPr>
              <a:t>Ensure enrolment of participants is correct. Remove unnecessary participants. Add those who require archive access.</a:t>
            </a:r>
          </a:p>
          <a:p>
            <a:pPr marL="342900" indent="-342900">
              <a:buFont typeface="Arial" panose="020B0604020202020204" pitchFamily="34" charset="0"/>
              <a:buChar char="•"/>
            </a:pPr>
            <a:r>
              <a:rPr lang="en-GB" sz="2400" dirty="0">
                <a:ea typeface="Calibri"/>
                <a:cs typeface="Calibri"/>
              </a:rPr>
              <a:t>Check activities and resources have the correct visibility.</a:t>
            </a:r>
          </a:p>
        </p:txBody>
      </p:sp>
      <p:pic>
        <p:nvPicPr>
          <p:cNvPr id="10" name="Content Placeholder 9">
            <a:extLst>
              <a:ext uri="{FF2B5EF4-FFF2-40B4-BE49-F238E27FC236}">
                <a16:creationId xmlns:a16="http://schemas.microsoft.com/office/drawing/2014/main" id="{D0DFFC46-08B2-58E3-5003-C242960A570E}"/>
              </a:ext>
              <a:ext uri="{C183D7F6-B498-43B3-948B-1728B52AA6E4}">
                <adec:decorative xmlns:adec="http://schemas.microsoft.com/office/drawing/2017/decorative" val="1"/>
              </a:ext>
            </a:extLst>
          </p:cNvPr>
          <p:cNvPicPr>
            <a:picLocks noGrp="1" noChangeAspect="1"/>
          </p:cNvPicPr>
          <p:nvPr>
            <p:ph idx="1"/>
          </p:nvPr>
        </p:nvPicPr>
        <p:blipFill>
          <a:blip r:embed="rId2"/>
          <a:stretch>
            <a:fillRect/>
          </a:stretch>
        </p:blipFill>
        <p:spPr>
          <a:xfrm>
            <a:off x="199482" y="1000853"/>
            <a:ext cx="3047619" cy="3427222"/>
          </a:xfrm>
        </p:spPr>
      </p:pic>
    </p:spTree>
    <p:extLst>
      <p:ext uri="{BB962C8B-B14F-4D97-AF65-F5344CB8AC3E}">
        <p14:creationId xmlns:p14="http://schemas.microsoft.com/office/powerpoint/2010/main" val="5284998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8559E-37D8-44F3-076C-D0BE2BD5087A}"/>
              </a:ext>
            </a:extLst>
          </p:cNvPr>
          <p:cNvSpPr>
            <a:spLocks noGrp="1"/>
          </p:cNvSpPr>
          <p:nvPr>
            <p:ph type="title"/>
          </p:nvPr>
        </p:nvSpPr>
        <p:spPr/>
        <p:txBody>
          <a:bodyPr>
            <a:normAutofit fontScale="90000"/>
          </a:bodyPr>
          <a:lstStyle/>
          <a:p>
            <a:r>
              <a:rPr lang="en-GB" dirty="0"/>
              <a:t>Remove unnecessary participants</a:t>
            </a:r>
          </a:p>
        </p:txBody>
      </p:sp>
      <p:pic>
        <p:nvPicPr>
          <p:cNvPr id="5" name="Picture 4" descr="Screenshot of the participants tab in Moodle with the access of teachers highlighted&#10;">
            <a:extLst>
              <a:ext uri="{FF2B5EF4-FFF2-40B4-BE49-F238E27FC236}">
                <a16:creationId xmlns:a16="http://schemas.microsoft.com/office/drawing/2014/main" id="{63177567-F125-054F-A485-6A84CA8ADDAD}"/>
              </a:ext>
            </a:extLst>
          </p:cNvPr>
          <p:cNvPicPr>
            <a:picLocks noChangeAspect="1"/>
          </p:cNvPicPr>
          <p:nvPr/>
        </p:nvPicPr>
        <p:blipFill>
          <a:blip r:embed="rId2"/>
          <a:stretch>
            <a:fillRect/>
          </a:stretch>
        </p:blipFill>
        <p:spPr>
          <a:xfrm>
            <a:off x="738554" y="1137235"/>
            <a:ext cx="7491046" cy="3681343"/>
          </a:xfrm>
          <a:prstGeom prst="rect">
            <a:avLst/>
          </a:prstGeom>
        </p:spPr>
      </p:pic>
    </p:spTree>
    <p:extLst>
      <p:ext uri="{BB962C8B-B14F-4D97-AF65-F5344CB8AC3E}">
        <p14:creationId xmlns:p14="http://schemas.microsoft.com/office/powerpoint/2010/main" val="782261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17068-3CF5-D302-06E0-227EF6D51E0D}"/>
              </a:ext>
            </a:extLst>
          </p:cNvPr>
          <p:cNvSpPr>
            <a:spLocks noGrp="1"/>
          </p:cNvSpPr>
          <p:nvPr>
            <p:ph type="title"/>
          </p:nvPr>
        </p:nvSpPr>
        <p:spPr/>
        <p:txBody>
          <a:bodyPr/>
          <a:lstStyle/>
          <a:p>
            <a:r>
              <a:rPr lang="en-GB" dirty="0"/>
              <a:t>Hide activities</a:t>
            </a:r>
          </a:p>
        </p:txBody>
      </p:sp>
      <p:pic>
        <p:nvPicPr>
          <p:cNvPr id="7" name="Picture 6" descr="Snapshot of how to hide a Moodle activity">
            <a:extLst>
              <a:ext uri="{FF2B5EF4-FFF2-40B4-BE49-F238E27FC236}">
                <a16:creationId xmlns:a16="http://schemas.microsoft.com/office/drawing/2014/main" id="{9F08CC91-DBB2-3097-9A36-B9EE8A8D2025}"/>
              </a:ext>
            </a:extLst>
          </p:cNvPr>
          <p:cNvPicPr>
            <a:picLocks noChangeAspect="1"/>
          </p:cNvPicPr>
          <p:nvPr/>
        </p:nvPicPr>
        <p:blipFill>
          <a:blip r:embed="rId2"/>
          <a:stretch>
            <a:fillRect/>
          </a:stretch>
        </p:blipFill>
        <p:spPr>
          <a:xfrm>
            <a:off x="648677" y="1148404"/>
            <a:ext cx="7580923" cy="3586092"/>
          </a:xfrm>
          <a:prstGeom prst="rect">
            <a:avLst/>
          </a:prstGeom>
        </p:spPr>
      </p:pic>
    </p:spTree>
    <p:extLst>
      <p:ext uri="{BB962C8B-B14F-4D97-AF65-F5344CB8AC3E}">
        <p14:creationId xmlns:p14="http://schemas.microsoft.com/office/powerpoint/2010/main" val="384326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FB8A5-AC9D-712A-60F3-E34623EC3323}"/>
              </a:ext>
            </a:extLst>
          </p:cNvPr>
          <p:cNvSpPr>
            <a:spLocks noGrp="1"/>
          </p:cNvSpPr>
          <p:nvPr>
            <p:ph type="title"/>
          </p:nvPr>
        </p:nvSpPr>
        <p:spPr/>
        <p:txBody>
          <a:bodyPr/>
          <a:lstStyle/>
          <a:p>
            <a:r>
              <a:rPr lang="en-GB" dirty="0"/>
              <a:t>After the upgrade- The snapshot</a:t>
            </a:r>
          </a:p>
        </p:txBody>
      </p:sp>
      <p:sp>
        <p:nvSpPr>
          <p:cNvPr id="3" name="Content Placeholder 2">
            <a:extLst>
              <a:ext uri="{FF2B5EF4-FFF2-40B4-BE49-F238E27FC236}">
                <a16:creationId xmlns:a16="http://schemas.microsoft.com/office/drawing/2014/main" id="{14B9BCB9-2AAB-A566-4C1B-C20EE4A820AE}"/>
              </a:ext>
            </a:extLst>
          </p:cNvPr>
          <p:cNvSpPr>
            <a:spLocks noGrp="1"/>
          </p:cNvSpPr>
          <p:nvPr>
            <p:ph idx="1"/>
          </p:nvPr>
        </p:nvSpPr>
        <p:spPr>
          <a:xfrm>
            <a:off x="3696678" y="1200151"/>
            <a:ext cx="4990122" cy="3778249"/>
          </a:xfrm>
        </p:spPr>
        <p:txBody>
          <a:bodyPr>
            <a:normAutofit fontScale="62500" lnSpcReduction="20000"/>
          </a:bodyPr>
          <a:lstStyle/>
          <a:p>
            <a:r>
              <a:rPr lang="en-GB" dirty="0"/>
              <a:t>Students and staff can access the snapshot in the archive with their </a:t>
            </a:r>
            <a:r>
              <a:rPr lang="en-GB" dirty="0" err="1"/>
              <a:t>UoB</a:t>
            </a:r>
            <a:r>
              <a:rPr lang="en-GB" dirty="0"/>
              <a:t> SSO login details and via VPN.</a:t>
            </a:r>
          </a:p>
          <a:p>
            <a:pPr marL="0" indent="0">
              <a:buNone/>
            </a:pPr>
            <a:endParaRPr lang="en-GB" dirty="0"/>
          </a:p>
          <a:p>
            <a:r>
              <a:rPr lang="en-GB" dirty="0"/>
              <a:t>The archive is a snapshot of Moodle at a specific time, with proper housekeeping past assessments should be captured; however, Moodle should not be used for moderation or to store passed assessment. You should speak to your department for proper assessment storage guidance that is in </a:t>
            </a:r>
            <a:r>
              <a:rPr lang="en-US" dirty="0"/>
              <a:t>line with University </a:t>
            </a:r>
            <a:r>
              <a:rPr lang="en-US" u="sng" dirty="0">
                <a:hlinkClick r:id="rId2"/>
              </a:rPr>
              <a:t>Records Retention Schedule</a:t>
            </a:r>
            <a:r>
              <a:rPr lang="en-US" dirty="0"/>
              <a:t> and </a:t>
            </a:r>
            <a:r>
              <a:rPr lang="en-US" u="sng" dirty="0">
                <a:hlinkClick r:id="rId3"/>
              </a:rPr>
              <a:t>Data and Information management guide.</a:t>
            </a:r>
            <a:endParaRPr lang="en-GB" dirty="0"/>
          </a:p>
        </p:txBody>
      </p:sp>
      <p:pic>
        <p:nvPicPr>
          <p:cNvPr id="5" name="Picture 4" descr="Snaphot of the Moodle archive">
            <a:extLst>
              <a:ext uri="{FF2B5EF4-FFF2-40B4-BE49-F238E27FC236}">
                <a16:creationId xmlns:a16="http://schemas.microsoft.com/office/drawing/2014/main" id="{30F45E4B-11E4-BEC4-7225-59E7D263FE99}"/>
              </a:ext>
            </a:extLst>
          </p:cNvPr>
          <p:cNvPicPr>
            <a:picLocks noChangeAspect="1"/>
          </p:cNvPicPr>
          <p:nvPr/>
        </p:nvPicPr>
        <p:blipFill>
          <a:blip r:embed="rId4"/>
          <a:stretch>
            <a:fillRect/>
          </a:stretch>
        </p:blipFill>
        <p:spPr>
          <a:xfrm>
            <a:off x="293346" y="1200151"/>
            <a:ext cx="3051236" cy="3560885"/>
          </a:xfrm>
          <a:prstGeom prst="rect">
            <a:avLst/>
          </a:prstGeom>
        </p:spPr>
      </p:pic>
    </p:spTree>
    <p:extLst>
      <p:ext uri="{BB962C8B-B14F-4D97-AF65-F5344CB8AC3E}">
        <p14:creationId xmlns:p14="http://schemas.microsoft.com/office/powerpoint/2010/main" val="7993752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8BEBF-3492-E29B-141F-F4E1977FC00E}"/>
              </a:ext>
            </a:extLst>
          </p:cNvPr>
          <p:cNvSpPr>
            <a:spLocks noGrp="1"/>
          </p:cNvSpPr>
          <p:nvPr>
            <p:ph type="title"/>
          </p:nvPr>
        </p:nvSpPr>
        <p:spPr/>
        <p:txBody>
          <a:bodyPr/>
          <a:lstStyle/>
          <a:p>
            <a:r>
              <a:rPr lang="en-GB" dirty="0"/>
              <a:t>Snapshot – what isn’t captured</a:t>
            </a:r>
          </a:p>
        </p:txBody>
      </p:sp>
      <p:sp>
        <p:nvSpPr>
          <p:cNvPr id="3" name="Content Placeholder 2">
            <a:extLst>
              <a:ext uri="{FF2B5EF4-FFF2-40B4-BE49-F238E27FC236}">
                <a16:creationId xmlns:a16="http://schemas.microsoft.com/office/drawing/2014/main" id="{241A0941-5026-7EE5-9468-3BA73FDD0DFE}"/>
              </a:ext>
            </a:extLst>
          </p:cNvPr>
          <p:cNvSpPr>
            <a:spLocks noGrp="1"/>
          </p:cNvSpPr>
          <p:nvPr>
            <p:ph idx="1"/>
          </p:nvPr>
        </p:nvSpPr>
        <p:spPr>
          <a:xfrm>
            <a:off x="2985286" y="1200151"/>
            <a:ext cx="5701513" cy="3394472"/>
          </a:xfrm>
        </p:spPr>
        <p:txBody>
          <a:bodyPr>
            <a:normAutofit fontScale="77500" lnSpcReduction="20000"/>
          </a:bodyPr>
          <a:lstStyle/>
          <a:p>
            <a:r>
              <a:rPr lang="en-GB" dirty="0"/>
              <a:t>For AY2526 Moodle units that have active engagement and activities after 29 July 2026, this material will not be captured in the snapshot. As such students of these units should be informed by their tutors to download any materials they would like to continue having access to.</a:t>
            </a:r>
          </a:p>
          <a:p>
            <a:r>
              <a:rPr lang="en-GB" dirty="0"/>
              <a:t>Staff may need to store materials created at this time outside of Moodle.</a:t>
            </a:r>
          </a:p>
        </p:txBody>
      </p:sp>
      <p:pic>
        <p:nvPicPr>
          <p:cNvPr id="6" name="Picture 5">
            <a:extLst>
              <a:ext uri="{FF2B5EF4-FFF2-40B4-BE49-F238E27FC236}">
                <a16:creationId xmlns:a16="http://schemas.microsoft.com/office/drawing/2014/main" id="{7B2EB9CB-BFEE-D9D5-44B7-A7A05D2F24B6}"/>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62333" y="548877"/>
            <a:ext cx="3047619" cy="3047619"/>
          </a:xfrm>
          <a:prstGeom prst="rect">
            <a:avLst/>
          </a:prstGeom>
        </p:spPr>
      </p:pic>
    </p:spTree>
    <p:extLst>
      <p:ext uri="{BB962C8B-B14F-4D97-AF65-F5344CB8AC3E}">
        <p14:creationId xmlns:p14="http://schemas.microsoft.com/office/powerpoint/2010/main" val="35226912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0F4DC-9F2B-7BD9-47EE-A4D6BA0C1CFD}"/>
              </a:ext>
            </a:extLst>
          </p:cNvPr>
          <p:cNvSpPr>
            <a:spLocks noGrp="1"/>
          </p:cNvSpPr>
          <p:nvPr>
            <p:ph type="title"/>
          </p:nvPr>
        </p:nvSpPr>
        <p:spPr/>
        <p:txBody>
          <a:bodyPr>
            <a:normAutofit/>
          </a:bodyPr>
          <a:lstStyle/>
          <a:p>
            <a:r>
              <a:rPr lang="en-GB" sz="3600" dirty="0"/>
              <a:t>New functions in Moodle – Activities tab</a:t>
            </a:r>
          </a:p>
        </p:txBody>
      </p:sp>
      <p:pic>
        <p:nvPicPr>
          <p:cNvPr id="5" name="Picture 4" descr="Snapshot of a Moodle space with an Activity tab">
            <a:extLst>
              <a:ext uri="{FF2B5EF4-FFF2-40B4-BE49-F238E27FC236}">
                <a16:creationId xmlns:a16="http://schemas.microsoft.com/office/drawing/2014/main" id="{AED2E67C-1FE1-BC78-98F1-BD989129843E}"/>
              </a:ext>
            </a:extLst>
          </p:cNvPr>
          <p:cNvPicPr>
            <a:picLocks noChangeAspect="1"/>
          </p:cNvPicPr>
          <p:nvPr/>
        </p:nvPicPr>
        <p:blipFill>
          <a:blip r:embed="rId2"/>
          <a:stretch>
            <a:fillRect/>
          </a:stretch>
        </p:blipFill>
        <p:spPr>
          <a:xfrm>
            <a:off x="975946" y="1249285"/>
            <a:ext cx="7192108" cy="3135362"/>
          </a:xfrm>
          <a:prstGeom prst="rect">
            <a:avLst/>
          </a:prstGeom>
        </p:spPr>
      </p:pic>
    </p:spTree>
    <p:extLst>
      <p:ext uri="{BB962C8B-B14F-4D97-AF65-F5344CB8AC3E}">
        <p14:creationId xmlns:p14="http://schemas.microsoft.com/office/powerpoint/2010/main" val="11202615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C57CF6-5127-01AB-9B12-E6165675C6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2B9F41-A421-84FD-5C6A-B455CED6D1EC}"/>
              </a:ext>
            </a:extLst>
          </p:cNvPr>
          <p:cNvSpPr>
            <a:spLocks noGrp="1"/>
          </p:cNvSpPr>
          <p:nvPr>
            <p:ph type="title"/>
          </p:nvPr>
        </p:nvSpPr>
        <p:spPr>
          <a:xfrm>
            <a:off x="26377" y="17585"/>
            <a:ext cx="9091246" cy="857250"/>
          </a:xfrm>
        </p:spPr>
        <p:txBody>
          <a:bodyPr>
            <a:normAutofit fontScale="90000"/>
          </a:bodyPr>
          <a:lstStyle/>
          <a:p>
            <a:r>
              <a:rPr lang="en-GB" sz="3600" dirty="0"/>
              <a:t>New </a:t>
            </a:r>
            <a:r>
              <a:rPr lang="en-GB" sz="3100" dirty="0"/>
              <a:t>functions</a:t>
            </a:r>
            <a:r>
              <a:rPr lang="en-GB" sz="3600" dirty="0"/>
              <a:t> in Moodle – Brickfield Accessibility</a:t>
            </a:r>
          </a:p>
        </p:txBody>
      </p:sp>
      <p:pic>
        <p:nvPicPr>
          <p:cNvPr id="4" name="Picture 3" descr="Snapshot of the Brickfield plugin">
            <a:extLst>
              <a:ext uri="{FF2B5EF4-FFF2-40B4-BE49-F238E27FC236}">
                <a16:creationId xmlns:a16="http://schemas.microsoft.com/office/drawing/2014/main" id="{B91FF312-5ECB-DD84-A2A4-5C0B80E61B03}"/>
              </a:ext>
            </a:extLst>
          </p:cNvPr>
          <p:cNvPicPr>
            <a:picLocks noChangeAspect="1"/>
          </p:cNvPicPr>
          <p:nvPr/>
        </p:nvPicPr>
        <p:blipFill>
          <a:blip r:embed="rId2"/>
          <a:stretch>
            <a:fillRect/>
          </a:stretch>
        </p:blipFill>
        <p:spPr>
          <a:xfrm>
            <a:off x="1081454" y="1014134"/>
            <a:ext cx="6805246" cy="3701536"/>
          </a:xfrm>
          <a:prstGeom prst="rect">
            <a:avLst/>
          </a:prstGeom>
        </p:spPr>
      </p:pic>
    </p:spTree>
    <p:extLst>
      <p:ext uri="{BB962C8B-B14F-4D97-AF65-F5344CB8AC3E}">
        <p14:creationId xmlns:p14="http://schemas.microsoft.com/office/powerpoint/2010/main" val="28536545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FE218-FA66-CA6A-7B0C-3EE2753346AE}"/>
              </a:ext>
            </a:extLst>
          </p:cNvPr>
          <p:cNvSpPr>
            <a:spLocks noGrp="1"/>
          </p:cNvSpPr>
          <p:nvPr>
            <p:ph type="title"/>
          </p:nvPr>
        </p:nvSpPr>
        <p:spPr/>
        <p:txBody>
          <a:bodyPr/>
          <a:lstStyle/>
          <a:p>
            <a:r>
              <a:rPr lang="en-GB" dirty="0"/>
              <a:t>Post-upgrade Housekeeping</a:t>
            </a:r>
          </a:p>
        </p:txBody>
      </p:sp>
      <p:sp>
        <p:nvSpPr>
          <p:cNvPr id="3" name="Content Placeholder 2">
            <a:extLst>
              <a:ext uri="{FF2B5EF4-FFF2-40B4-BE49-F238E27FC236}">
                <a16:creationId xmlns:a16="http://schemas.microsoft.com/office/drawing/2014/main" id="{B1E0BA7A-B03C-C297-B1F6-B4305B646D61}"/>
              </a:ext>
            </a:extLst>
          </p:cNvPr>
          <p:cNvSpPr>
            <a:spLocks noGrp="1"/>
          </p:cNvSpPr>
          <p:nvPr>
            <p:ph idx="1"/>
          </p:nvPr>
        </p:nvSpPr>
        <p:spPr>
          <a:xfrm>
            <a:off x="3033346" y="1200151"/>
            <a:ext cx="5653453" cy="3574072"/>
          </a:xfrm>
        </p:spPr>
        <p:txBody>
          <a:bodyPr>
            <a:noAutofit/>
          </a:bodyPr>
          <a:lstStyle/>
          <a:p>
            <a:pPr marL="571500" indent="-457200">
              <a:buFont typeface="Arial" panose="020B0604020202020204" pitchFamily="34" charset="0"/>
              <a:buChar char="•"/>
            </a:pPr>
            <a:r>
              <a:rPr lang="en-GB" sz="2000" dirty="0"/>
              <a:t>Remove any participants that will not need access to you Moodle space for the AY2627 year. Students enrolled via SAMIS cannot be un-enrolled manually. Moodle will unenroll them before the start of semester 1.</a:t>
            </a:r>
          </a:p>
          <a:p>
            <a:pPr marL="571500" indent="-457200">
              <a:buFont typeface="Arial" panose="020B0604020202020204" pitchFamily="34" charset="0"/>
              <a:buChar char="•"/>
            </a:pPr>
            <a:r>
              <a:rPr lang="en-GB" sz="2000" dirty="0"/>
              <a:t>Remove any old assignments. You should not be reusing assignment activities as there can be issues so you can remove old assignments and create new ones for semester 1.</a:t>
            </a:r>
          </a:p>
          <a:p>
            <a:pPr marL="571500" indent="-457200">
              <a:buFont typeface="Arial" panose="020B0604020202020204" pitchFamily="34" charset="0"/>
              <a:buChar char="•"/>
            </a:pPr>
            <a:r>
              <a:rPr lang="en-GB" sz="2000" dirty="0"/>
              <a:t>Reset any activities you want to reuse, such as forums or quizzes.</a:t>
            </a:r>
          </a:p>
          <a:p>
            <a:endParaRPr lang="en-GB" sz="2000" dirty="0"/>
          </a:p>
        </p:txBody>
      </p:sp>
      <p:pic>
        <p:nvPicPr>
          <p:cNvPr id="5" name="Picture 4">
            <a:extLst>
              <a:ext uri="{FF2B5EF4-FFF2-40B4-BE49-F238E27FC236}">
                <a16:creationId xmlns:a16="http://schemas.microsoft.com/office/drawing/2014/main" id="{4A15EAF5-0EC1-7AAD-8625-24B2ABCBFF3A}"/>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367703" y="1047940"/>
            <a:ext cx="3047619" cy="3047619"/>
          </a:xfrm>
          <a:prstGeom prst="rect">
            <a:avLst/>
          </a:prstGeom>
        </p:spPr>
      </p:pic>
    </p:spTree>
    <p:extLst>
      <p:ext uri="{BB962C8B-B14F-4D97-AF65-F5344CB8AC3E}">
        <p14:creationId xmlns:p14="http://schemas.microsoft.com/office/powerpoint/2010/main" val="29540489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1ACC1-4C19-B561-1F0B-C51427690742}"/>
              </a:ext>
            </a:extLst>
          </p:cNvPr>
          <p:cNvSpPr>
            <a:spLocks noGrp="1"/>
          </p:cNvSpPr>
          <p:nvPr>
            <p:ph type="title"/>
          </p:nvPr>
        </p:nvSpPr>
        <p:spPr/>
        <p:txBody>
          <a:bodyPr/>
          <a:lstStyle/>
          <a:p>
            <a:r>
              <a:rPr lang="en-GB" dirty="0"/>
              <a:t>Keep up-to-date </a:t>
            </a:r>
          </a:p>
        </p:txBody>
      </p:sp>
      <p:sp>
        <p:nvSpPr>
          <p:cNvPr id="5" name="TextBox 4">
            <a:extLst>
              <a:ext uri="{FF2B5EF4-FFF2-40B4-BE49-F238E27FC236}">
                <a16:creationId xmlns:a16="http://schemas.microsoft.com/office/drawing/2014/main" id="{0F223B55-3965-417F-99A0-DBE2CBF8CD63}"/>
              </a:ext>
            </a:extLst>
          </p:cNvPr>
          <p:cNvSpPr txBox="1"/>
          <p:nvPr/>
        </p:nvSpPr>
        <p:spPr>
          <a:xfrm>
            <a:off x="5758961" y="1538335"/>
            <a:ext cx="2734407" cy="1200329"/>
          </a:xfrm>
          <a:prstGeom prst="rect">
            <a:avLst/>
          </a:prstGeom>
          <a:noFill/>
        </p:spPr>
        <p:txBody>
          <a:bodyPr wrap="square">
            <a:spAutoFit/>
          </a:bodyPr>
          <a:lstStyle/>
          <a:p>
            <a:r>
              <a:rPr lang="en-US" sz="2400" dirty="0">
                <a:ea typeface="Calibri"/>
                <a:cs typeface="Calibri"/>
              </a:rPr>
              <a:t>Sign up to the </a:t>
            </a:r>
            <a:r>
              <a:rPr lang="en-US" sz="2400" dirty="0">
                <a:ea typeface="Calibri"/>
                <a:cs typeface="Calibri"/>
                <a:hlinkClick r:id="rId2"/>
              </a:rPr>
              <a:t>TEL Service Blog</a:t>
            </a:r>
            <a:r>
              <a:rPr lang="en-US" sz="2400" dirty="0">
                <a:ea typeface="Calibri"/>
                <a:cs typeface="Calibri"/>
              </a:rPr>
              <a:t> for updates.</a:t>
            </a:r>
            <a:endParaRPr lang="en-US" sz="2400" dirty="0"/>
          </a:p>
        </p:txBody>
      </p:sp>
      <p:pic>
        <p:nvPicPr>
          <p:cNvPr id="7" name="Picture 6" descr="Snapshot of the TEL Service blog">
            <a:extLst>
              <a:ext uri="{FF2B5EF4-FFF2-40B4-BE49-F238E27FC236}">
                <a16:creationId xmlns:a16="http://schemas.microsoft.com/office/drawing/2014/main" id="{7EF84A50-2468-035B-2DE0-3FEB2C288701}"/>
              </a:ext>
            </a:extLst>
          </p:cNvPr>
          <p:cNvPicPr>
            <a:picLocks noChangeAspect="1"/>
          </p:cNvPicPr>
          <p:nvPr/>
        </p:nvPicPr>
        <p:blipFill>
          <a:blip r:embed="rId3"/>
          <a:stretch>
            <a:fillRect/>
          </a:stretch>
        </p:blipFill>
        <p:spPr>
          <a:xfrm>
            <a:off x="124395" y="1041889"/>
            <a:ext cx="5357772" cy="3762828"/>
          </a:xfrm>
          <a:prstGeom prst="rect">
            <a:avLst/>
          </a:prstGeom>
        </p:spPr>
      </p:pic>
    </p:spTree>
    <p:extLst>
      <p:ext uri="{BB962C8B-B14F-4D97-AF65-F5344CB8AC3E}">
        <p14:creationId xmlns:p14="http://schemas.microsoft.com/office/powerpoint/2010/main" val="14182102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34DED-4DA0-E21B-51EB-5A624692987E}"/>
              </a:ext>
            </a:extLst>
          </p:cNvPr>
          <p:cNvSpPr>
            <a:spLocks noGrp="1"/>
          </p:cNvSpPr>
          <p:nvPr>
            <p:ph type="title"/>
          </p:nvPr>
        </p:nvSpPr>
        <p:spPr/>
        <p:txBody>
          <a:bodyPr/>
          <a:lstStyle/>
          <a:p>
            <a:r>
              <a:rPr lang="en-GB" dirty="0"/>
              <a:t>Support resources</a:t>
            </a:r>
          </a:p>
        </p:txBody>
      </p:sp>
      <p:sp>
        <p:nvSpPr>
          <p:cNvPr id="3" name="Content Placeholder 2">
            <a:extLst>
              <a:ext uri="{FF2B5EF4-FFF2-40B4-BE49-F238E27FC236}">
                <a16:creationId xmlns:a16="http://schemas.microsoft.com/office/drawing/2014/main" id="{FDFED75D-39C5-B7EC-F28C-3A515E40A266}"/>
              </a:ext>
            </a:extLst>
          </p:cNvPr>
          <p:cNvSpPr>
            <a:spLocks noGrp="1"/>
          </p:cNvSpPr>
          <p:nvPr>
            <p:ph idx="1"/>
          </p:nvPr>
        </p:nvSpPr>
        <p:spPr/>
        <p:txBody>
          <a:bodyPr>
            <a:normAutofit fontScale="92500" lnSpcReduction="20000"/>
          </a:bodyPr>
          <a:lstStyle/>
          <a:p>
            <a:r>
              <a:rPr lang="en-US" u="sng" dirty="0">
                <a:hlinkClick r:id="rId2"/>
              </a:rPr>
              <a:t>Annual Moodle administration cycle overview</a:t>
            </a:r>
            <a:endParaRPr lang="en-GB" dirty="0"/>
          </a:p>
          <a:p>
            <a:r>
              <a:rPr lang="en-GB" dirty="0">
                <a:hlinkClick r:id="rId3"/>
              </a:rPr>
              <a:t>TEL Service Blog</a:t>
            </a:r>
            <a:endParaRPr lang="en-GB" dirty="0"/>
          </a:p>
          <a:p>
            <a:r>
              <a:rPr lang="en-GB" dirty="0">
                <a:hlinkClick r:id="rId4"/>
              </a:rPr>
              <a:t>Moodle Archive Practice Policy</a:t>
            </a:r>
            <a:endParaRPr lang="en-GB" dirty="0"/>
          </a:p>
          <a:p>
            <a:r>
              <a:rPr lang="en-GB" dirty="0">
                <a:hlinkClick r:id="rId5"/>
              </a:rPr>
              <a:t>Moodle Archive</a:t>
            </a:r>
            <a:endParaRPr lang="en-GB" dirty="0"/>
          </a:p>
          <a:p>
            <a:r>
              <a:rPr lang="en-GB" dirty="0">
                <a:hlinkClick r:id="rId6"/>
              </a:rPr>
              <a:t>Need additional support book a 1:1 with an Instructional Designer</a:t>
            </a:r>
            <a:endParaRPr lang="en-GB" dirty="0"/>
          </a:p>
          <a:p>
            <a:r>
              <a:rPr lang="en-GB" dirty="0"/>
              <a:t>Email: </a:t>
            </a:r>
            <a:r>
              <a:rPr lang="en-GB" dirty="0">
                <a:hlinkClick r:id="rId7"/>
              </a:rPr>
              <a:t>tel@bath.ac.uk</a:t>
            </a:r>
            <a:endParaRPr lang="en-GB" dirty="0"/>
          </a:p>
          <a:p>
            <a:endParaRPr lang="en-GB" dirty="0"/>
          </a:p>
          <a:p>
            <a:endParaRPr lang="en-GB" dirty="0"/>
          </a:p>
        </p:txBody>
      </p:sp>
    </p:spTree>
    <p:extLst>
      <p:ext uri="{BB962C8B-B14F-4D97-AF65-F5344CB8AC3E}">
        <p14:creationId xmlns:p14="http://schemas.microsoft.com/office/powerpoint/2010/main" val="31965223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39855-CF35-62EC-02AE-DD9C660F9F81}"/>
              </a:ext>
            </a:extLst>
          </p:cNvPr>
          <p:cNvSpPr>
            <a:spLocks noGrp="1"/>
          </p:cNvSpPr>
          <p:nvPr>
            <p:ph type="title"/>
          </p:nvPr>
        </p:nvSpPr>
        <p:spPr/>
        <p:txBody>
          <a:bodyPr/>
          <a:lstStyle/>
          <a:p>
            <a:r>
              <a:rPr lang="en-GB" dirty="0"/>
              <a:t>Feedback</a:t>
            </a:r>
          </a:p>
        </p:txBody>
      </p:sp>
      <p:sp>
        <p:nvSpPr>
          <p:cNvPr id="3" name="Content Placeholder 2">
            <a:extLst>
              <a:ext uri="{FF2B5EF4-FFF2-40B4-BE49-F238E27FC236}">
                <a16:creationId xmlns:a16="http://schemas.microsoft.com/office/drawing/2014/main" id="{B9A368C5-DE9A-1592-4E9B-A84BBD2C2C2F}"/>
              </a:ext>
            </a:extLst>
          </p:cNvPr>
          <p:cNvSpPr>
            <a:spLocks noGrp="1"/>
          </p:cNvSpPr>
          <p:nvPr>
            <p:ph idx="1"/>
          </p:nvPr>
        </p:nvSpPr>
        <p:spPr>
          <a:xfrm>
            <a:off x="457200" y="1263464"/>
            <a:ext cx="3539067" cy="3394472"/>
          </a:xfrm>
        </p:spPr>
        <p:txBody>
          <a:bodyPr/>
          <a:lstStyle/>
          <a:p>
            <a:pPr marL="0" indent="0">
              <a:buNone/>
            </a:pPr>
            <a:r>
              <a:rPr lang="en-GB" dirty="0"/>
              <a:t>If you have a minute, please fill out our short 5-question </a:t>
            </a:r>
            <a:r>
              <a:rPr lang="en-GB" dirty="0">
                <a:hlinkClick r:id="rId2"/>
              </a:rPr>
              <a:t>feedback form</a:t>
            </a:r>
            <a:r>
              <a:rPr lang="en-GB" dirty="0"/>
              <a:t>. Thank you!</a:t>
            </a:r>
          </a:p>
        </p:txBody>
      </p:sp>
      <p:pic>
        <p:nvPicPr>
          <p:cNvPr id="7" name="Picture 6">
            <a:extLst>
              <a:ext uri="{FF2B5EF4-FFF2-40B4-BE49-F238E27FC236}">
                <a16:creationId xmlns:a16="http://schemas.microsoft.com/office/drawing/2014/main" id="{AED409DD-0AA4-234B-AF5D-3345A9E0E9AC}"/>
              </a:ext>
            </a:extLst>
          </p:cNvPr>
          <p:cNvPicPr>
            <a:picLocks noChangeAspect="1"/>
          </p:cNvPicPr>
          <p:nvPr/>
        </p:nvPicPr>
        <p:blipFill>
          <a:blip r:embed="rId3"/>
          <a:stretch>
            <a:fillRect/>
          </a:stretch>
        </p:blipFill>
        <p:spPr>
          <a:xfrm>
            <a:off x="4765276" y="1274893"/>
            <a:ext cx="3394473" cy="3394473"/>
          </a:xfrm>
          <a:prstGeom prst="rect">
            <a:avLst/>
          </a:prstGeom>
        </p:spPr>
      </p:pic>
    </p:spTree>
    <p:extLst>
      <p:ext uri="{BB962C8B-B14F-4D97-AF65-F5344CB8AC3E}">
        <p14:creationId xmlns:p14="http://schemas.microsoft.com/office/powerpoint/2010/main" val="132781593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PVERSION" val="8"/>
  <p:tag name="TPOS" val="2"/>
  <p:tag name="TPLASTSAVEVERSION" val="6.2 PC"/>
  <p:tag name="TPLASTSAVEPRODUCT" val="TurningPoint web for PowerPoint"/>
  <p:tag name="TPFULLVERSION" val="2.2.2.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Skills Centre Pre-sessional courses Moodle 4.1.potx" id="{6D1C6E46-39E0-4676-9445-F40EEE8A386B}" vid="{7E1972DA-C856-4747-9ED4-52E2A1F27E24}"/>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ills Centre Pre-sessional courses Moodle 4.1.potx" id="{6D1C6E46-39E0-4676-9445-F40EEE8A386B}" vid="{42DD865F-7E68-4B4B-86C8-1D197E5E4F5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TEL Powerpoint Template" ma:contentTypeID="0x0101002E78D665D5F6334884629E8C54327F3800CB0A060F6A0AE44C9DBA04E5BDAE97B2" ma:contentTypeVersion="4" ma:contentTypeDescription="" ma:contentTypeScope="" ma:versionID="051205f5a07d8e9506aeb650445f9e99">
  <xsd:schema xmlns:xsd="http://www.w3.org/2001/XMLSchema" xmlns:xs="http://www.w3.org/2001/XMLSchema" xmlns:p="http://schemas.microsoft.com/office/2006/metadata/properties" xmlns:ns2="12545316-4597-4fad-8d4c-963aca4a7e43" xmlns:ns3="7baf63a6-8159-4531-922f-8d695af1915f" targetNamespace="http://schemas.microsoft.com/office/2006/metadata/properties" ma:root="true" ma:fieldsID="8595c27a5eb40ce5f7b0aea85600fb24" ns2:_="" ns3:_="">
    <xsd:import namespace="12545316-4597-4fad-8d4c-963aca4a7e43"/>
    <xsd:import namespace="7baf63a6-8159-4531-922f-8d695af1915f"/>
    <xsd:element name="properties">
      <xsd:complexType>
        <xsd:sequence>
          <xsd:element name="documentManagement">
            <xsd:complexType>
              <xsd:all>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2545316-4597-4fad-8d4c-963aca4a7e43" elementFormDefault="qualified">
    <xsd:import namespace="http://schemas.microsoft.com/office/2006/documentManagement/types"/>
    <xsd:import namespace="http://schemas.microsoft.com/office/infopath/2007/PartnerControls"/>
    <xsd:element name="lcf76f155ced4ddcb4097134ff3c332f" ma:index="8" nillable="true" ma:displayName="Image Tags_0" ma:hidden="true" ma:internalName="lcf76f155ced4ddcb4097134ff3c332f">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baf63a6-8159-4531-922f-8d695af1915f" elementFormDefault="qualified">
    <xsd:import namespace="http://schemas.microsoft.com/office/2006/documentManagement/types"/>
    <xsd:import namespace="http://schemas.microsoft.com/office/infopath/2007/PartnerControls"/>
    <xsd:element name="TaxCatchAll" ma:index="9" nillable="true" ma:displayName="Taxonomy Catch All Column" ma:hidden="true" ma:list="{b3de8453-3d93-40e3-b7c9-8c4ee99d16ef}" ma:internalName="TaxCatchAll" ma:showField="CatchAllData" ma:web="7ceff3d1-26d0-4a19-9784-ffc192f0c3e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7baf63a6-8159-4531-922f-8d695af1915f" xsi:nil="true"/>
    <lcf76f155ced4ddcb4097134ff3c332f xmlns="12545316-4597-4fad-8d4c-963aca4a7e43" xsi:nil="true"/>
  </documentManagement>
</p:properties>
</file>

<file path=customXml/itemProps1.xml><?xml version="1.0" encoding="utf-8"?>
<ds:datastoreItem xmlns:ds="http://schemas.openxmlformats.org/officeDocument/2006/customXml" ds:itemID="{236F50A7-2C17-43F9-98C3-21466BE6F884}">
  <ds:schemaRefs>
    <ds:schemaRef ds:uri="http://schemas.microsoft.com/sharepoint/v3/contenttype/forms"/>
  </ds:schemaRefs>
</ds:datastoreItem>
</file>

<file path=customXml/itemProps2.xml><?xml version="1.0" encoding="utf-8"?>
<ds:datastoreItem xmlns:ds="http://schemas.openxmlformats.org/officeDocument/2006/customXml" ds:itemID="{BB900C4A-7516-4944-877E-38EB1D2D32C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2545316-4597-4fad-8d4c-963aca4a7e43"/>
    <ds:schemaRef ds:uri="7baf63a6-8159-4531-922f-8d695af1915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EC67E95-36EA-4CEF-AB60-E03A9FF921E0}">
  <ds:schemaRefs>
    <ds:schemaRef ds:uri="http://schemas.microsoft.com/office/2006/metadata/properties"/>
    <ds:schemaRef ds:uri="http://schemas.openxmlformats.org/package/2006/metadata/core-properties"/>
    <ds:schemaRef ds:uri="7baf63a6-8159-4531-922f-8d695af1915f"/>
    <ds:schemaRef ds:uri="http://schemas.microsoft.com/office/2006/documentManagement/types"/>
    <ds:schemaRef ds:uri="http://www.w3.org/XML/1998/namespace"/>
    <ds:schemaRef ds:uri="http://purl.org/dc/dcmitype/"/>
    <ds:schemaRef ds:uri="http://purl.org/dc/elements/1.1/"/>
    <ds:schemaRef ds:uri="http://purl.org/dc/terms/"/>
    <ds:schemaRef ds:uri="http://schemas.microsoft.com/office/infopath/2007/PartnerControls"/>
    <ds:schemaRef ds:uri="12545316-4597-4fad-8d4c-963aca4a7e43"/>
  </ds:schemaRefs>
</ds:datastoreItem>
</file>

<file path=docMetadata/LabelInfo.xml><?xml version="1.0" encoding="utf-8"?>
<clbl:labelList xmlns:clbl="http://schemas.microsoft.com/office/2020/mipLabelMetadata">
  <clbl:label id="{377e3d22-4ea1-422d-b0ad-8fcc89406b9e}" enabled="0" method="" siteId="{377e3d22-4ea1-422d-b0ad-8fcc89406b9e}" removed="1"/>
</clbl:labelList>
</file>

<file path=docProps/app.xml><?xml version="1.0" encoding="utf-8"?>
<Properties xmlns="http://schemas.openxmlformats.org/officeDocument/2006/extended-properties" xmlns:vt="http://schemas.openxmlformats.org/officeDocument/2006/docPropsVTypes">
  <Template>Skills Centre Pre-sessional courses Moodle 4.1</Template>
  <TotalTime>1195</TotalTime>
  <Words>1208</Words>
  <Application>Microsoft Office PowerPoint</Application>
  <PresentationFormat>On-screen Show (16:9)</PresentationFormat>
  <Paragraphs>113</Paragraphs>
  <Slides>19</Slides>
  <Notes>1</Notes>
  <HiddenSlides>0</HiddenSlides>
  <MMClips>0</MMClips>
  <ScaleCrop>false</ScaleCrop>
  <HeadingPairs>
    <vt:vector size="4" baseType="variant">
      <vt:variant>
        <vt:lpstr>Theme</vt:lpstr>
      </vt:variant>
      <vt:variant>
        <vt:i4>2</vt:i4>
      </vt:variant>
      <vt:variant>
        <vt:lpstr>Slide Titles</vt:lpstr>
      </vt:variant>
      <vt:variant>
        <vt:i4>19</vt:i4>
      </vt:variant>
    </vt:vector>
  </HeadingPairs>
  <TitlesOfParts>
    <vt:vector size="21" baseType="lpstr">
      <vt:lpstr>Office Theme</vt:lpstr>
      <vt:lpstr>Custom Design</vt:lpstr>
      <vt:lpstr>Preparing for Moodle upgrade and archiving</vt:lpstr>
      <vt:lpstr>Session outline</vt:lpstr>
      <vt:lpstr>Why are we upgrading?</vt:lpstr>
      <vt:lpstr>Upgrade schedule across the sector</vt:lpstr>
      <vt:lpstr>Moodle Administration cycle</vt:lpstr>
      <vt:lpstr>Prepare for upgrade</vt:lpstr>
      <vt:lpstr>Assessments during upgrade</vt:lpstr>
      <vt:lpstr>What is available during the upgrade</vt:lpstr>
      <vt:lpstr>Preparing for the Moodle snapshot</vt:lpstr>
      <vt:lpstr>Remove unnecessary participants</vt:lpstr>
      <vt:lpstr>Hide activities</vt:lpstr>
      <vt:lpstr>After the upgrade- The snapshot</vt:lpstr>
      <vt:lpstr>Snapshot – what isn’t captured</vt:lpstr>
      <vt:lpstr>New functions in Moodle – Activities tab</vt:lpstr>
      <vt:lpstr>New functions in Moodle – Brickfield Accessibility</vt:lpstr>
      <vt:lpstr>Post-upgrade Housekeeping</vt:lpstr>
      <vt:lpstr>Keep up-to-date </vt:lpstr>
      <vt:lpstr>Support resources</vt:lpstr>
      <vt:lpstr>Feedback</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Tom Brunsdon</dc:creator>
  <cp:keywords/>
  <dc:description/>
  <cp:lastModifiedBy>Lynn Cheong-White</cp:lastModifiedBy>
  <cp:revision>792</cp:revision>
  <dcterms:created xsi:type="dcterms:W3CDTF">2023-01-06T14:50:33Z</dcterms:created>
  <dcterms:modified xsi:type="dcterms:W3CDTF">2026-07-01T08:38:45Z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0x0101002E78D665D5F6334884629E8C54327F3800CB0A060F6A0AE44C9DBA04E5BDAE97B2</vt:lpwstr>
  </property>
  <property fmtid="{D5CDD505-2E9C-101B-9397-08002B2CF9AE}" pid="3" name="Order">
    <vt:r8>1322800</vt:r8>
  </property>
  <property fmtid="{D5CDD505-2E9C-101B-9397-08002B2CF9AE}" pid="4" name="SharedWithUsers">
    <vt:lpwstr/>
  </property>
  <property fmtid="{D5CDD505-2E9C-101B-9397-08002B2CF9AE}" pid="5" name="ComplianceAssetId">
    <vt:lpwstr/>
  </property>
  <property fmtid="{D5CDD505-2E9C-101B-9397-08002B2CF9AE}" pid="6" name="_activity">
    <vt:lpwstr>{"FileActivityType":"9","FileActivityTimeStamp":"2025-06-09T11:08:43.560Z","FileActivityUsersOnPage":[{"DisplayName":"Tom Brunsdon","Id":"tab58@bath.ac.uk"},{"DisplayName":"Dan Green","Id":"dlhg20@bath.ac.uk"}],"FileActivityNavigationId":null}</vt:lpwstr>
  </property>
  <property fmtid="{D5CDD505-2E9C-101B-9397-08002B2CF9AE}" pid="7" name="_ExtendedDescription">
    <vt:lpwstr/>
  </property>
  <property fmtid="{D5CDD505-2E9C-101B-9397-08002B2CF9AE}" pid="8" name="TriggerFlowInfo">
    <vt:lpwstr/>
  </property>
  <property fmtid="{D5CDD505-2E9C-101B-9397-08002B2CF9AE}" pid="9" name="MediaServiceImageTags">
    <vt:lpwstr/>
  </property>
</Properties>
</file>