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sldIdLst>
    <p:sldId id="273" r:id="rId5"/>
    <p:sldId id="286" r:id="rId6"/>
    <p:sldId id="278" r:id="rId7"/>
    <p:sldId id="279" r:id="rId8"/>
    <p:sldId id="282" r:id="rId9"/>
    <p:sldId id="283" r:id="rId10"/>
    <p:sldId id="284" r:id="rId11"/>
    <p:sldId id="285" r:id="rId12"/>
    <p:sldId id="271" r:id="rId1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6164"/>
    <a:srgbClr val="85BDB8"/>
    <a:srgbClr val="92CEC8"/>
    <a:srgbClr val="253737"/>
    <a:srgbClr val="AE5191"/>
    <a:srgbClr val="1A3F82"/>
    <a:srgbClr val="717236"/>
    <a:srgbClr val="7898E0"/>
    <a:srgbClr val="E1EAFF"/>
    <a:srgbClr val="BACFF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17468B-5394-4F14-BD04-58A098F8A7C1}" v="91" dt="2026-07-16T11:33:11.0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hua Lim" userId="33a1bee5-1e14-4aaf-a822-15947ff6db7d" providerId="ADAL" clId="{2E081192-2F07-465A-BB86-1B41C8406D37}"/>
    <pc:docChg chg="undo custSel modSld">
      <pc:chgData name="Joshua Lim" userId="33a1bee5-1e14-4aaf-a822-15947ff6db7d" providerId="ADAL" clId="{2E081192-2F07-465A-BB86-1B41C8406D37}" dt="2019-10-09T10:25:48.082" v="319" actId="20577"/>
      <pc:docMkLst>
        <pc:docMk/>
      </pc:docMkLst>
    </pc:docChg>
  </pc:docChgLst>
  <pc:docChgLst>
    <pc:chgData name="Joshua Lim" userId="33a1bee5-1e14-4aaf-a822-15947ff6db7d" providerId="ADAL" clId="{9156FFAC-E3D6-4A0F-9493-084D732C1646}"/>
    <pc:docChg chg="undo custSel addSld delSld modSld">
      <pc:chgData name="Joshua Lim" userId="33a1bee5-1e14-4aaf-a822-15947ff6db7d" providerId="ADAL" clId="{9156FFAC-E3D6-4A0F-9493-084D732C1646}" dt="2021-12-22T11:36:29.744" v="151" actId="47"/>
      <pc:docMkLst>
        <pc:docMk/>
      </pc:docMkLst>
      <pc:sldChg chg="addSp delSp modSp add del mod modTransition modClrScheme chgLayout">
        <pc:chgData name="Joshua Lim" userId="33a1bee5-1e14-4aaf-a822-15947ff6db7d" providerId="ADAL" clId="{9156FFAC-E3D6-4A0F-9493-084D732C1646}" dt="2021-12-10T16:24:04.134" v="12"/>
        <pc:sldMkLst>
          <pc:docMk/>
          <pc:sldMk cId="2833746720" sldId="256"/>
        </pc:sldMkLst>
      </pc:sldChg>
      <pc:sldChg chg="addSp delSp modSp new del mod modClrScheme modShow chgLayout">
        <pc:chgData name="Joshua Lim" userId="33a1bee5-1e14-4aaf-a822-15947ff6db7d" providerId="ADAL" clId="{9156FFAC-E3D6-4A0F-9493-084D732C1646}" dt="2021-12-22T11:36:28.213" v="150" actId="2696"/>
        <pc:sldMkLst>
          <pc:docMk/>
          <pc:sldMk cId="1111247743" sldId="287"/>
        </pc:sldMkLst>
      </pc:sldChg>
      <pc:sldChg chg="new del">
        <pc:chgData name="Joshua Lim" userId="33a1bee5-1e14-4aaf-a822-15947ff6db7d" providerId="ADAL" clId="{9156FFAC-E3D6-4A0F-9493-084D732C1646}" dt="2021-12-22T11:36:29.744" v="151" actId="47"/>
        <pc:sldMkLst>
          <pc:docMk/>
          <pc:sldMk cId="2825302268" sldId="288"/>
        </pc:sldMkLst>
      </pc:sldChg>
    </pc:docChg>
  </pc:docChgLst>
  <pc:docChgLst>
    <pc:chgData name="Joshua Lim" userId="33a1bee5-1e14-4aaf-a822-15947ff6db7d" providerId="ADAL" clId="{BDB0D87D-1E19-4B5B-8872-DD47FD79E0A8}"/>
    <pc:docChg chg="modSld">
      <pc:chgData name="Joshua Lim" userId="33a1bee5-1e14-4aaf-a822-15947ff6db7d" providerId="ADAL" clId="{BDB0D87D-1E19-4B5B-8872-DD47FD79E0A8}" dt="2022-01-11T11:20:48.809" v="60" actId="20577"/>
      <pc:docMkLst>
        <pc:docMk/>
      </pc:docMkLst>
      <pc:sldChg chg="modSp">
        <pc:chgData name="Joshua Lim" userId="33a1bee5-1e14-4aaf-a822-15947ff6db7d" providerId="ADAL" clId="{BDB0D87D-1E19-4B5B-8872-DD47FD79E0A8}" dt="2022-01-11T11:18:52.858" v="27" actId="20577"/>
        <pc:sldMkLst>
          <pc:docMk/>
          <pc:sldMk cId="957513456" sldId="283"/>
        </pc:sldMkLst>
      </pc:sldChg>
      <pc:sldChg chg="modSp mod">
        <pc:chgData name="Joshua Lim" userId="33a1bee5-1e14-4aaf-a822-15947ff6db7d" providerId="ADAL" clId="{BDB0D87D-1E19-4B5B-8872-DD47FD79E0A8}" dt="2022-01-11T11:20:48.809" v="60" actId="20577"/>
        <pc:sldMkLst>
          <pc:docMk/>
          <pc:sldMk cId="2242022458" sldId="285"/>
        </pc:sldMkLst>
      </pc:sldChg>
    </pc:docChg>
  </pc:docChgLst>
  <pc:docChgLst>
    <pc:chgData name="Jordan Madge" userId="S::jpm69@bath.ac.uk::563be87f-f353-4696-850a-2b3d57cc41a3" providerId="AD" clId="Web-{73C3C1D5-4D2C-1B1D-039F-1CA2102D8133}"/>
    <pc:docChg chg="modSld">
      <pc:chgData name="Jordan Madge" userId="S::jpm69@bath.ac.uk::563be87f-f353-4696-850a-2b3d57cc41a3" providerId="AD" clId="Web-{73C3C1D5-4D2C-1B1D-039F-1CA2102D8133}" dt="2019-10-10T07:34:18.086" v="1" actId="1076"/>
      <pc:docMkLst>
        <pc:docMk/>
      </pc:docMkLst>
    </pc:docChg>
  </pc:docChgLst>
  <pc:docChgLst>
    <pc:chgData name="Jordan Madge" userId="S::jpm69@bath.ac.uk::563be87f-f353-4696-850a-2b3d57cc41a3" providerId="AD" clId="Web-{5FDF510A-3E5C-5C67-06A7-2CBA71B78E69}"/>
    <pc:docChg chg="addSld modSld">
      <pc:chgData name="Jordan Madge" userId="S::jpm69@bath.ac.uk::563be87f-f353-4696-850a-2b3d57cc41a3" providerId="AD" clId="Web-{5FDF510A-3E5C-5C67-06A7-2CBA71B78E69}" dt="2019-10-09T09:32:01.331" v="96" actId="20577"/>
      <pc:docMkLst>
        <pc:docMk/>
      </pc:docMkLst>
    </pc:docChg>
  </pc:docChgLst>
  <pc:docChgLst>
    <pc:chgData name="Yvonne Moore" userId="S::ym394@bath.ac.uk::27a36683-dee3-4a23-908a-e28db8d0be3d" providerId="AD" clId="Web-{DC6954A8-F9B4-7CE1-5436-DC3D1D8A5ABD}"/>
    <pc:docChg chg="modSld">
      <pc:chgData name="Yvonne Moore" userId="S::ym394@bath.ac.uk::27a36683-dee3-4a23-908a-e28db8d0be3d" providerId="AD" clId="Web-{DC6954A8-F9B4-7CE1-5436-DC3D1D8A5ABD}" dt="2025-09-02T11:37:46.011" v="35" actId="20577"/>
      <pc:docMkLst>
        <pc:docMk/>
      </pc:docMkLst>
      <pc:sldChg chg="modSp">
        <pc:chgData name="Yvonne Moore" userId="S::ym394@bath.ac.uk::27a36683-dee3-4a23-908a-e28db8d0be3d" providerId="AD" clId="Web-{DC6954A8-F9B4-7CE1-5436-DC3D1D8A5ABD}" dt="2025-09-02T11:34:06.443" v="6" actId="20577"/>
        <pc:sldMkLst>
          <pc:docMk/>
          <pc:sldMk cId="2707471605" sldId="273"/>
        </pc:sldMkLst>
        <pc:spChg chg="mod">
          <ac:chgData name="Yvonne Moore" userId="S::ym394@bath.ac.uk::27a36683-dee3-4a23-908a-e28db8d0be3d" providerId="AD" clId="Web-{DC6954A8-F9B4-7CE1-5436-DC3D1D8A5ABD}" dt="2025-09-02T11:34:06.443" v="6" actId="20577"/>
          <ac:spMkLst>
            <pc:docMk/>
            <pc:sldMk cId="2707471605" sldId="273"/>
            <ac:spMk id="2" creationId="{00000000-0000-0000-0000-000000000000}"/>
          </ac:spMkLst>
        </pc:spChg>
      </pc:sldChg>
      <pc:sldChg chg="modSp">
        <pc:chgData name="Yvonne Moore" userId="S::ym394@bath.ac.uk::27a36683-dee3-4a23-908a-e28db8d0be3d" providerId="AD" clId="Web-{DC6954A8-F9B4-7CE1-5436-DC3D1D8A5ABD}" dt="2025-09-02T11:35:14.866" v="14" actId="20577"/>
        <pc:sldMkLst>
          <pc:docMk/>
          <pc:sldMk cId="1406573597" sldId="282"/>
        </pc:sldMkLst>
        <pc:spChg chg="mod">
          <ac:chgData name="Yvonne Moore" userId="S::ym394@bath.ac.uk::27a36683-dee3-4a23-908a-e28db8d0be3d" providerId="AD" clId="Web-{DC6954A8-F9B4-7CE1-5436-DC3D1D8A5ABD}" dt="2025-09-02T11:35:14.866" v="14" actId="20577"/>
          <ac:spMkLst>
            <pc:docMk/>
            <pc:sldMk cId="1406573597" sldId="282"/>
            <ac:spMk id="2" creationId="{3B8BBD00-9E52-49F3-A2EB-DDD56D908272}"/>
          </ac:spMkLst>
        </pc:spChg>
      </pc:sldChg>
      <pc:sldChg chg="modSp">
        <pc:chgData name="Yvonne Moore" userId="S::ym394@bath.ac.uk::27a36683-dee3-4a23-908a-e28db8d0be3d" providerId="AD" clId="Web-{DC6954A8-F9B4-7CE1-5436-DC3D1D8A5ABD}" dt="2025-09-02T11:37:46.011" v="35" actId="20577"/>
        <pc:sldMkLst>
          <pc:docMk/>
          <pc:sldMk cId="2924993991" sldId="286"/>
        </pc:sldMkLst>
        <pc:spChg chg="mod">
          <ac:chgData name="Yvonne Moore" userId="S::ym394@bath.ac.uk::27a36683-dee3-4a23-908a-e28db8d0be3d" providerId="AD" clId="Web-{DC6954A8-F9B4-7CE1-5436-DC3D1D8A5ABD}" dt="2025-09-02T11:37:46.011" v="35" actId="20577"/>
          <ac:spMkLst>
            <pc:docMk/>
            <pc:sldMk cId="2924993991" sldId="286"/>
            <ac:spMk id="3" creationId="{4810DD94-12EF-4725-AB7F-4BAF5505290C}"/>
          </ac:spMkLst>
        </pc:spChg>
      </pc:sldChg>
    </pc:docChg>
  </pc:docChgLst>
  <pc:docChgLst>
    <pc:chgData name="Joshua Lim" userId="33a1bee5-1e14-4aaf-a822-15947ff6db7d" providerId="ADAL" clId="{F6D70D19-3959-41E2-B584-95640B906A8D}"/>
    <pc:docChg chg="custSel modSld">
      <pc:chgData name="Joshua Lim" userId="33a1bee5-1e14-4aaf-a822-15947ff6db7d" providerId="ADAL" clId="{F6D70D19-3959-41E2-B584-95640B906A8D}" dt="2026-07-16T11:33:11.019" v="90" actId="1076"/>
      <pc:docMkLst>
        <pc:docMk/>
      </pc:docMkLst>
      <pc:sldChg chg="addSp modSp mod">
        <pc:chgData name="Joshua Lim" userId="33a1bee5-1e14-4aaf-a822-15947ff6db7d" providerId="ADAL" clId="{F6D70D19-3959-41E2-B584-95640B906A8D}" dt="2026-07-16T11:32:03.994" v="40" actId="27636"/>
        <pc:sldMkLst>
          <pc:docMk/>
          <pc:sldMk cId="253008556" sldId="271"/>
        </pc:sldMkLst>
        <pc:spChg chg="add mod">
          <ac:chgData name="Joshua Lim" userId="33a1bee5-1e14-4aaf-a822-15947ff6db7d" providerId="ADAL" clId="{F6D70D19-3959-41E2-B584-95640B906A8D}" dt="2026-07-16T11:32:03.994" v="40" actId="27636"/>
          <ac:spMkLst>
            <pc:docMk/>
            <pc:sldMk cId="253008556" sldId="271"/>
            <ac:spMk id="2" creationId="{C33BEFE9-C93D-78BC-CC8A-573A562166A0}"/>
          </ac:spMkLst>
        </pc:spChg>
      </pc:sldChg>
      <pc:sldChg chg="modSp mod">
        <pc:chgData name="Joshua Lim" userId="33a1bee5-1e14-4aaf-a822-15947ff6db7d" providerId="ADAL" clId="{F6D70D19-3959-41E2-B584-95640B906A8D}" dt="2026-07-16T11:33:11.019" v="90" actId="1076"/>
        <pc:sldMkLst>
          <pc:docMk/>
          <pc:sldMk cId="2707471605" sldId="273"/>
        </pc:sldMkLst>
        <pc:spChg chg="mod">
          <ac:chgData name="Joshua Lim" userId="33a1bee5-1e14-4aaf-a822-15947ff6db7d" providerId="ADAL" clId="{F6D70D19-3959-41E2-B584-95640B906A8D}" dt="2026-07-16T11:33:11.019" v="90" actId="1076"/>
          <ac:spMkLst>
            <pc:docMk/>
            <pc:sldMk cId="2707471605" sldId="273"/>
            <ac:spMk id="4" creationId="{F195FAB7-C235-4820-9BA5-3591BF3F14FF}"/>
          </ac:spMkLst>
        </pc:spChg>
      </pc:sldChg>
      <pc:sldChg chg="modSp mod">
        <pc:chgData name="Joshua Lim" userId="33a1bee5-1e14-4aaf-a822-15947ff6db7d" providerId="ADAL" clId="{F6D70D19-3959-41E2-B584-95640B906A8D}" dt="2026-07-16T11:31:51.059" v="4" actId="962"/>
        <pc:sldMkLst>
          <pc:docMk/>
          <pc:sldMk cId="3558578627" sldId="279"/>
        </pc:sldMkLst>
        <pc:grpChg chg="mod">
          <ac:chgData name="Joshua Lim" userId="33a1bee5-1e14-4aaf-a822-15947ff6db7d" providerId="ADAL" clId="{F6D70D19-3959-41E2-B584-95640B906A8D}" dt="2026-07-16T11:31:51.059" v="4" actId="962"/>
          <ac:grpSpMkLst>
            <pc:docMk/>
            <pc:sldMk cId="3558578627" sldId="279"/>
            <ac:grpSpMk id="15" creationId="{00000000-0000-0000-0000-000000000000}"/>
          </ac:grpSpMkLst>
        </pc:grpChg>
        <pc:cxnChg chg="mod">
          <ac:chgData name="Joshua Lim" userId="33a1bee5-1e14-4aaf-a822-15947ff6db7d" providerId="ADAL" clId="{F6D70D19-3959-41E2-B584-95640B906A8D}" dt="2026-07-16T11:31:34.184" v="0" actId="962"/>
          <ac:cxnSpMkLst>
            <pc:docMk/>
            <pc:sldMk cId="3558578627" sldId="279"/>
            <ac:cxnSpMk id="6" creationId="{00000000-0000-0000-0000-000000000000}"/>
          </ac:cxnSpMkLst>
        </pc:cxnChg>
        <pc:cxnChg chg="mod">
          <ac:chgData name="Joshua Lim" userId="33a1bee5-1e14-4aaf-a822-15947ff6db7d" providerId="ADAL" clId="{F6D70D19-3959-41E2-B584-95640B906A8D}" dt="2026-07-16T11:31:35.888" v="1" actId="962"/>
          <ac:cxnSpMkLst>
            <pc:docMk/>
            <pc:sldMk cId="3558578627" sldId="279"/>
            <ac:cxnSpMk id="22" creationId="{00000000-0000-0000-0000-000000000000}"/>
          </ac:cxnSpMkLst>
        </pc:cxnChg>
        <pc:cxnChg chg="mod">
          <ac:chgData name="Joshua Lim" userId="33a1bee5-1e14-4aaf-a822-15947ff6db7d" providerId="ADAL" clId="{F6D70D19-3959-41E2-B584-95640B906A8D}" dt="2026-07-16T11:31:36.771" v="2" actId="962"/>
          <ac:cxnSpMkLst>
            <pc:docMk/>
            <pc:sldMk cId="3558578627" sldId="279"/>
            <ac:cxnSpMk id="26" creationId="{00000000-0000-0000-0000-000000000000}"/>
          </ac:cxnSpMkLst>
        </pc:cxnChg>
      </pc:sldChg>
      <pc:sldChg chg="modSp mod">
        <pc:chgData name="Joshua Lim" userId="33a1bee5-1e14-4aaf-a822-15947ff6db7d" providerId="ADAL" clId="{F6D70D19-3959-41E2-B584-95640B906A8D}" dt="2026-07-16T11:32:27.434" v="58" actId="20577"/>
        <pc:sldMkLst>
          <pc:docMk/>
          <pc:sldMk cId="957513456" sldId="283"/>
        </pc:sldMkLst>
        <pc:spChg chg="mod">
          <ac:chgData name="Joshua Lim" userId="33a1bee5-1e14-4aaf-a822-15947ff6db7d" providerId="ADAL" clId="{F6D70D19-3959-41E2-B584-95640B906A8D}" dt="2026-07-16T11:32:27.434" v="58" actId="20577"/>
          <ac:spMkLst>
            <pc:docMk/>
            <pc:sldMk cId="957513456" sldId="283"/>
            <ac:spMk id="30" creationId="{0301221A-2E56-45E0-ABF6-FC5A9A0D0953}"/>
          </ac:spMkLst>
        </pc:spChg>
      </pc:sldChg>
      <pc:sldChg chg="modSp mod">
        <pc:chgData name="Joshua Lim" userId="33a1bee5-1e14-4aaf-a822-15947ff6db7d" providerId="ADAL" clId="{F6D70D19-3959-41E2-B584-95640B906A8D}" dt="2026-07-16T11:32:36.684" v="68" actId="20577"/>
        <pc:sldMkLst>
          <pc:docMk/>
          <pc:sldMk cId="1812527908" sldId="284"/>
        </pc:sldMkLst>
        <pc:spChg chg="mod">
          <ac:chgData name="Joshua Lim" userId="33a1bee5-1e14-4aaf-a822-15947ff6db7d" providerId="ADAL" clId="{F6D70D19-3959-41E2-B584-95640B906A8D}" dt="2026-07-16T11:32:36.684" v="68" actId="20577"/>
          <ac:spMkLst>
            <pc:docMk/>
            <pc:sldMk cId="1812527908" sldId="284"/>
            <ac:spMk id="30" creationId="{0301221A-2E56-45E0-ABF6-FC5A9A0D0953}"/>
          </ac:spMkLst>
        </pc:spChg>
      </pc:sldChg>
      <pc:sldChg chg="modSp mod">
        <pc:chgData name="Joshua Lim" userId="33a1bee5-1e14-4aaf-a822-15947ff6db7d" providerId="ADAL" clId="{F6D70D19-3959-41E2-B584-95640B906A8D}" dt="2026-07-16T11:32:43.192" v="78" actId="20577"/>
        <pc:sldMkLst>
          <pc:docMk/>
          <pc:sldMk cId="2242022458" sldId="285"/>
        </pc:sldMkLst>
        <pc:spChg chg="mod">
          <ac:chgData name="Joshua Lim" userId="33a1bee5-1e14-4aaf-a822-15947ff6db7d" providerId="ADAL" clId="{F6D70D19-3959-41E2-B584-95640B906A8D}" dt="2026-07-16T11:32:43.192" v="78" actId="20577"/>
          <ac:spMkLst>
            <pc:docMk/>
            <pc:sldMk cId="2242022458" sldId="285"/>
            <ac:spMk id="30" creationId="{0301221A-2E56-45E0-ABF6-FC5A9A0D0953}"/>
          </ac:spMkLst>
        </pc:spChg>
      </pc:sldChg>
    </pc:docChg>
  </pc:docChgLst>
  <pc:docChgLst>
    <pc:chgData name="Jordan Madge" userId="S::jpm69@bath.ac.uk::563be87f-f353-4696-850a-2b3d57cc41a3" providerId="AD" clId="Web-{CEE6B559-29D8-FDAC-5F57-BF081AA9A9B1}"/>
    <pc:docChg chg="modSld">
      <pc:chgData name="Jordan Madge" userId="S::jpm69@bath.ac.uk::563be87f-f353-4696-850a-2b3d57cc41a3" providerId="AD" clId="Web-{CEE6B559-29D8-FDAC-5F57-BF081AA9A9B1}" dt="2019-10-09T10:33:58.820" v="5" actId="1076"/>
      <pc:docMkLst>
        <pc:docMk/>
      </pc:docMkLst>
    </pc:docChg>
  </pc:docChgLst>
  <pc:docChgLst>
    <pc:chgData name="Joshua Lim" userId="33a1bee5-1e14-4aaf-a822-15947ff6db7d" providerId="ADAL" clId="{DCE6DEBA-0AA4-46A7-B022-569BBC36DE3D}"/>
    <pc:docChg chg="undo custSel addSld delSld modSld">
      <pc:chgData name="Joshua Lim" userId="33a1bee5-1e14-4aaf-a822-15947ff6db7d" providerId="ADAL" clId="{DCE6DEBA-0AA4-46A7-B022-569BBC36DE3D}" dt="2019-11-11T15:22:25.262" v="81" actId="20577"/>
      <pc:docMkLst>
        <pc:docMk/>
      </pc:docMkLst>
      <pc:sldChg chg="add del">
        <pc:chgData name="Joshua Lim" userId="33a1bee5-1e14-4aaf-a822-15947ff6db7d" providerId="ADAL" clId="{DCE6DEBA-0AA4-46A7-B022-569BBC36DE3D}" dt="2019-11-11T15:20:22.363" v="61" actId="2696"/>
        <pc:sldMkLst>
          <pc:docMk/>
          <pc:sldMk cId="253008556" sldId="271"/>
        </pc:sldMkLst>
      </pc:sldChg>
      <pc:sldChg chg="addSp modSp">
        <pc:chgData name="Joshua Lim" userId="33a1bee5-1e14-4aaf-a822-15947ff6db7d" providerId="ADAL" clId="{DCE6DEBA-0AA4-46A7-B022-569BBC36DE3D}" dt="2019-11-11T15:19:30.228" v="57" actId="207"/>
        <pc:sldMkLst>
          <pc:docMk/>
          <pc:sldMk cId="2707471605" sldId="273"/>
        </pc:sldMkLst>
      </pc:sldChg>
      <pc:sldChg chg="add del">
        <pc:chgData name="Joshua Lim" userId="33a1bee5-1e14-4aaf-a822-15947ff6db7d" providerId="ADAL" clId="{DCE6DEBA-0AA4-46A7-B022-569BBC36DE3D}" dt="2019-11-11T15:21:59.966" v="68" actId="2696"/>
        <pc:sldMkLst>
          <pc:docMk/>
          <pc:sldMk cId="3916798955" sldId="274"/>
        </pc:sldMkLst>
      </pc:sldChg>
      <pc:sldChg chg="del">
        <pc:chgData name="Joshua Lim" userId="33a1bee5-1e14-4aaf-a822-15947ff6db7d" providerId="ADAL" clId="{DCE6DEBA-0AA4-46A7-B022-569BBC36DE3D}" dt="2019-11-11T15:20:20.202" v="59" actId="2696"/>
        <pc:sldMkLst>
          <pc:docMk/>
          <pc:sldMk cId="1081156916" sldId="275"/>
        </pc:sldMkLst>
      </pc:sldChg>
      <pc:sldChg chg="del">
        <pc:chgData name="Joshua Lim" userId="33a1bee5-1e14-4aaf-a822-15947ff6db7d" providerId="ADAL" clId="{DCE6DEBA-0AA4-46A7-B022-569BBC36DE3D}" dt="2019-11-11T15:21:54.811" v="66" actId="2696"/>
        <pc:sldMkLst>
          <pc:docMk/>
          <pc:sldMk cId="366713559" sldId="276"/>
        </pc:sldMkLst>
      </pc:sldChg>
      <pc:sldChg chg="del">
        <pc:chgData name="Joshua Lim" userId="33a1bee5-1e14-4aaf-a822-15947ff6db7d" providerId="ADAL" clId="{DCE6DEBA-0AA4-46A7-B022-569BBC36DE3D}" dt="2019-11-11T15:21:56.388" v="67" actId="2696"/>
        <pc:sldMkLst>
          <pc:docMk/>
          <pc:sldMk cId="1337414230" sldId="277"/>
        </pc:sldMkLst>
      </pc:sldChg>
      <pc:sldChg chg="delSp modSp add del">
        <pc:chgData name="Joshua Lim" userId="33a1bee5-1e14-4aaf-a822-15947ff6db7d" providerId="ADAL" clId="{DCE6DEBA-0AA4-46A7-B022-569BBC36DE3D}" dt="2019-11-11T15:22:25.262" v="81" actId="20577"/>
        <pc:sldMkLst>
          <pc:docMk/>
          <pc:sldMk cId="284596518" sldId="278"/>
        </pc:sldMkLst>
      </pc:sldChg>
      <pc:sldChg chg="modSp">
        <pc:chgData name="Joshua Lim" userId="33a1bee5-1e14-4aaf-a822-15947ff6db7d" providerId="ADAL" clId="{DCE6DEBA-0AA4-46A7-B022-569BBC36DE3D}" dt="2019-11-11T15:20:03.300" v="58" actId="20577"/>
        <pc:sldMkLst>
          <pc:docMk/>
          <pc:sldMk cId="1406573597" sldId="282"/>
        </pc:sldMkLst>
      </pc:sldChg>
    </pc:docChg>
  </pc:docChgLst>
  <pc:docChgLst>
    <pc:chgData name="Joshua Lim" userId="33a1bee5-1e14-4aaf-a822-15947ff6db7d" providerId="ADAL" clId="{60B7EF0C-601E-42FB-8A2B-CCB8F69FAA77}"/>
    <pc:docChg chg="undo addSld delSld modSld">
      <pc:chgData name="Joshua Lim" userId="33a1bee5-1e14-4aaf-a822-15947ff6db7d" providerId="ADAL" clId="{60B7EF0C-601E-42FB-8A2B-CCB8F69FAA77}" dt="2019-11-12T09:39:48.013" v="12"/>
      <pc:docMkLst>
        <pc:docMk/>
      </pc:docMkLst>
      <pc:sldChg chg="add del">
        <pc:chgData name="Joshua Lim" userId="33a1bee5-1e14-4aaf-a822-15947ff6db7d" providerId="ADAL" clId="{60B7EF0C-601E-42FB-8A2B-CCB8F69FAA77}" dt="2019-11-12T09:39:48.013" v="12"/>
        <pc:sldMkLst>
          <pc:docMk/>
          <pc:sldMk cId="284596518" sldId="278"/>
        </pc:sldMkLst>
      </pc:sldChg>
      <pc:sldChg chg="add del">
        <pc:chgData name="Joshua Lim" userId="33a1bee5-1e14-4aaf-a822-15947ff6db7d" providerId="ADAL" clId="{60B7EF0C-601E-42FB-8A2B-CCB8F69FAA77}" dt="2019-11-12T09:39:48.013" v="12"/>
        <pc:sldMkLst>
          <pc:docMk/>
          <pc:sldMk cId="3558578627" sldId="279"/>
        </pc:sldMkLst>
      </pc:sldChg>
      <pc:sldChg chg="add del">
        <pc:chgData name="Joshua Lim" userId="33a1bee5-1e14-4aaf-a822-15947ff6db7d" providerId="ADAL" clId="{60B7EF0C-601E-42FB-8A2B-CCB8F69FAA77}" dt="2019-11-12T09:39:48.013" v="12"/>
        <pc:sldMkLst>
          <pc:docMk/>
          <pc:sldMk cId="1406573597" sldId="282"/>
        </pc:sldMkLst>
      </pc:sldChg>
      <pc:sldChg chg="add del">
        <pc:chgData name="Joshua Lim" userId="33a1bee5-1e14-4aaf-a822-15947ff6db7d" providerId="ADAL" clId="{60B7EF0C-601E-42FB-8A2B-CCB8F69FAA77}" dt="2019-11-12T09:39:48.013" v="12"/>
        <pc:sldMkLst>
          <pc:docMk/>
          <pc:sldMk cId="957513456" sldId="283"/>
        </pc:sldMkLst>
      </pc:sldChg>
      <pc:sldChg chg="modSp add del">
        <pc:chgData name="Joshua Lim" userId="33a1bee5-1e14-4aaf-a822-15947ff6db7d" providerId="ADAL" clId="{60B7EF0C-601E-42FB-8A2B-CCB8F69FAA77}" dt="2019-11-12T09:39:48.013" v="12"/>
        <pc:sldMkLst>
          <pc:docMk/>
          <pc:sldMk cId="1812527908" sldId="284"/>
        </pc:sldMkLst>
      </pc:sldChg>
      <pc:sldChg chg="add del">
        <pc:chgData name="Joshua Lim" userId="33a1bee5-1e14-4aaf-a822-15947ff6db7d" providerId="ADAL" clId="{60B7EF0C-601E-42FB-8A2B-CCB8F69FAA77}" dt="2019-11-12T09:39:48.013" v="12"/>
        <pc:sldMkLst>
          <pc:docMk/>
          <pc:sldMk cId="2242022458" sldId="285"/>
        </pc:sldMkLst>
      </pc:sldChg>
      <pc:sldChg chg="add">
        <pc:chgData name="Joshua Lim" userId="33a1bee5-1e14-4aaf-a822-15947ff6db7d" providerId="ADAL" clId="{60B7EF0C-601E-42FB-8A2B-CCB8F69FAA77}" dt="2019-11-12T09:39:48.013" v="12"/>
        <pc:sldMkLst>
          <pc:docMk/>
          <pc:sldMk cId="2924993991" sldId="286"/>
        </pc:sldMkLst>
      </pc:sldChg>
    </pc:docChg>
  </pc:docChgLst>
  <pc:docChgLst>
    <pc:chgData name="Jordan Madge" userId="S::jpm69@bath.ac.uk::563be87f-f353-4696-850a-2b3d57cc41a3" providerId="AD" clId="Web-{1986EE5D-F0CA-4554-B1FB-7DEEE0AEE0C5}"/>
    <pc:docChg chg="modSld">
      <pc:chgData name="Jordan Madge" userId="S::jpm69@bath.ac.uk::563be87f-f353-4696-850a-2b3d57cc41a3" providerId="AD" clId="Web-{1986EE5D-F0CA-4554-B1FB-7DEEE0AEE0C5}" dt="2019-10-09T08:54:12.795" v="3" actId="20577"/>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F88BAB-5EFB-42F6-9812-A744A8A6E600}" type="datetimeFigureOut">
              <a:rPr lang="en-GB" smtClean="0"/>
              <a:t>16/07/2026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A1AD50-9D9E-4C8E-BC94-DACF2E5BE077}" type="slidenum">
              <a:rPr lang="en-GB" smtClean="0"/>
              <a:t>‹#›</a:t>
            </a:fld>
            <a:endParaRPr lang="en-GB"/>
          </a:p>
        </p:txBody>
      </p:sp>
    </p:spTree>
    <p:extLst>
      <p:ext uri="{BB962C8B-B14F-4D97-AF65-F5344CB8AC3E}">
        <p14:creationId xmlns:p14="http://schemas.microsoft.com/office/powerpoint/2010/main" val="2969803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01174"/>
            <a:ext cx="7772400" cy="1102519"/>
          </a:xfrm>
        </p:spPr>
        <p:txBody>
          <a:bodyPr/>
          <a:lstStyle>
            <a:lvl1pPr>
              <a:defRPr b="0" i="0">
                <a:solidFill>
                  <a:srgbClr val="FFFFFF"/>
                </a:solidFill>
                <a:latin typeface="HelveticaNeueLT Std"/>
                <a:cs typeface="HelveticaNeueLT Std"/>
              </a:defRPr>
            </a:lvl1pPr>
          </a:lstStyle>
          <a:p>
            <a:r>
              <a:rPr lang="en-US"/>
              <a:t>Click to edit Master title style</a:t>
            </a:r>
          </a:p>
        </p:txBody>
      </p:sp>
      <p:sp>
        <p:nvSpPr>
          <p:cNvPr id="3" name="Subtitle 2"/>
          <p:cNvSpPr>
            <a:spLocks noGrp="1"/>
          </p:cNvSpPr>
          <p:nvPr>
            <p:ph type="subTitle" idx="1"/>
          </p:nvPr>
        </p:nvSpPr>
        <p:spPr>
          <a:xfrm>
            <a:off x="1371600" y="2644263"/>
            <a:ext cx="6400800" cy="1314450"/>
          </a:xfrm>
        </p:spPr>
        <p:txBody>
          <a:bodyPr/>
          <a:lstStyle>
            <a:lvl1pPr marL="0" indent="0" algn="ctr">
              <a:buNone/>
              <a:defRPr>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rgbClr val="FFFFFF"/>
                </a:solidFill>
              </a:defRPr>
            </a:lvl1pPr>
          </a:lstStyle>
          <a:p>
            <a:fld id="{EE8B2183-1E06-4045-BF6E-2CD4337A3F9C}" type="datetimeFigureOut">
              <a:rPr lang="en-US" smtClean="0"/>
              <a:pPr/>
              <a:t>7/16/2026</a:t>
            </a:fld>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84E0FCD-117B-FD4B-A08D-F9AA7E2568DF}" type="slidenum">
              <a:rPr lang="en-US" smtClean="0"/>
              <a:pPr/>
              <a:t>‹#›</a:t>
            </a:fld>
            <a:endParaRPr lang="en-US"/>
          </a:p>
        </p:txBody>
      </p:sp>
    </p:spTree>
    <p:extLst>
      <p:ext uri="{BB962C8B-B14F-4D97-AF65-F5344CB8AC3E}">
        <p14:creationId xmlns:p14="http://schemas.microsoft.com/office/powerpoint/2010/main" val="64502484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E8B2183-1E06-4045-BF6E-2CD4337A3F9C}" type="datetimeFigureOut">
              <a:rPr lang="en-US" smtClean="0"/>
              <a:t>7/16/2026</a:t>
            </a:fld>
            <a:endParaRPr lang="en-US"/>
          </a:p>
        </p:txBody>
      </p:sp>
      <p:sp>
        <p:nvSpPr>
          <p:cNvPr id="7" name="Slide Number Placeholder 6"/>
          <p:cNvSpPr>
            <a:spLocks noGrp="1"/>
          </p:cNvSpPr>
          <p:nvPr>
            <p:ph type="sldNum" sz="quarter" idx="12"/>
          </p:nvPr>
        </p:nvSpPr>
        <p:spPr/>
        <p:txBody>
          <a:bodyPr/>
          <a:lstStyle/>
          <a:p>
            <a:fld id="{B84E0FCD-117B-FD4B-A08D-F9AA7E2568DF}" type="slidenum">
              <a:rPr lang="en-US" smtClean="0"/>
              <a:t>‹#›</a:t>
            </a:fld>
            <a:endParaRPr lang="en-US"/>
          </a:p>
        </p:txBody>
      </p:sp>
      <p:pic>
        <p:nvPicPr>
          <p:cNvPr id="6" name="Picture 5" descr="CLT-1080-7.0-Tran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4333576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T Logo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211394" y="4767263"/>
            <a:ext cx="2133600" cy="273844"/>
          </a:xfrm>
        </p:spPr>
        <p:txBody>
          <a:bodyPr/>
          <a:lstStyle>
            <a:lvl1pPr>
              <a:defRPr>
                <a:solidFill>
                  <a:srgbClr val="FFFFFF"/>
                </a:solidFill>
              </a:defRPr>
            </a:lvl1pPr>
          </a:lstStyle>
          <a:p>
            <a:fld id="{EE8B2183-1E06-4045-BF6E-2CD4337A3F9C}" type="datetimeFigureOut">
              <a:rPr lang="en-US" smtClean="0"/>
              <a:pPr/>
              <a:t>7/16/2026</a:t>
            </a:fld>
            <a:endParaRPr lang="en-US"/>
          </a:p>
        </p:txBody>
      </p:sp>
    </p:spTree>
    <p:extLst>
      <p:ext uri="{BB962C8B-B14F-4D97-AF65-F5344CB8AC3E}">
        <p14:creationId xmlns:p14="http://schemas.microsoft.com/office/powerpoint/2010/main" val="82947977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Teal)">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28644" y="17527"/>
            <a:ext cx="6458155" cy="857250"/>
          </a:xfrm>
        </p:spPr>
        <p:txBody>
          <a:bodyPr>
            <a:normAutofit/>
          </a:bodyPr>
          <a:lstStyle>
            <a:lvl1pPr>
              <a:defRPr sz="3600">
                <a:solidFill>
                  <a:srgbClr val="FFFFFF"/>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E8B2183-1E06-4045-BF6E-2CD4337A3F9C}" type="datetimeFigureOut">
              <a:rPr lang="en-US" smtClean="0"/>
              <a:t>7/16/2026</a:t>
            </a:fld>
            <a:endParaRPr lang="en-US"/>
          </a:p>
        </p:txBody>
      </p:sp>
      <p:sp>
        <p:nvSpPr>
          <p:cNvPr id="6" name="Slide Number Placeholder 5"/>
          <p:cNvSpPr>
            <a:spLocks noGrp="1"/>
          </p:cNvSpPr>
          <p:nvPr>
            <p:ph type="sldNum" sz="quarter" idx="12"/>
          </p:nvPr>
        </p:nvSpPr>
        <p:spPr/>
        <p:txBody>
          <a:bodyPr/>
          <a:lstStyle/>
          <a:p>
            <a:fld id="{B84E0FCD-117B-FD4B-A08D-F9AA7E2568DF}" type="slidenum">
              <a:rPr lang="en-US" smtClean="0"/>
              <a:t>‹#›</a:t>
            </a:fld>
            <a:endParaRPr lang="en-US"/>
          </a:p>
        </p:txBody>
      </p:sp>
    </p:spTree>
    <p:extLst>
      <p:ext uri="{BB962C8B-B14F-4D97-AF65-F5344CB8AC3E}">
        <p14:creationId xmlns:p14="http://schemas.microsoft.com/office/powerpoint/2010/main" val="26832915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Raspberry)">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28644" y="17527"/>
            <a:ext cx="6458155" cy="857250"/>
          </a:xfrm>
        </p:spPr>
        <p:txBody>
          <a:bodyPr>
            <a:normAutofit/>
          </a:bodyPr>
          <a:lstStyle>
            <a:lvl1pPr>
              <a:defRPr sz="3600">
                <a:solidFill>
                  <a:srgbClr val="FFFFFF"/>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E8B2183-1E06-4045-BF6E-2CD4337A3F9C}" type="datetimeFigureOut">
              <a:rPr lang="en-US" smtClean="0"/>
              <a:t>7/16/2026</a:t>
            </a:fld>
            <a:endParaRPr lang="en-US"/>
          </a:p>
        </p:txBody>
      </p:sp>
      <p:sp>
        <p:nvSpPr>
          <p:cNvPr id="6" name="Slide Number Placeholder 5"/>
          <p:cNvSpPr>
            <a:spLocks noGrp="1"/>
          </p:cNvSpPr>
          <p:nvPr>
            <p:ph type="sldNum" sz="quarter" idx="12"/>
          </p:nvPr>
        </p:nvSpPr>
        <p:spPr/>
        <p:txBody>
          <a:bodyPr/>
          <a:lstStyle/>
          <a:p>
            <a:fld id="{B84E0FCD-117B-FD4B-A08D-F9AA7E2568DF}" type="slidenum">
              <a:rPr lang="en-US" smtClean="0"/>
              <a:t>‹#›</a:t>
            </a:fld>
            <a:endParaRPr lang="en-US"/>
          </a:p>
        </p:txBody>
      </p:sp>
    </p:spTree>
    <p:extLst>
      <p:ext uri="{BB962C8B-B14F-4D97-AF65-F5344CB8AC3E}">
        <p14:creationId xmlns:p14="http://schemas.microsoft.com/office/powerpoint/2010/main" val="1472028986"/>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Raspberry)">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28644" y="17527"/>
            <a:ext cx="6458155" cy="857250"/>
          </a:xfrm>
        </p:spPr>
        <p:txBody>
          <a:bodyPr>
            <a:normAutofit/>
          </a:bodyPr>
          <a:lstStyle>
            <a:lvl1pPr>
              <a:defRPr sz="3600">
                <a:solidFill>
                  <a:srgbClr val="FFFFFF"/>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E8B2183-1E06-4045-BF6E-2CD4337A3F9C}" type="datetimeFigureOut">
              <a:rPr lang="en-US" smtClean="0"/>
              <a:t>7/16/2026</a:t>
            </a:fld>
            <a:endParaRPr lang="en-US"/>
          </a:p>
        </p:txBody>
      </p:sp>
      <p:sp>
        <p:nvSpPr>
          <p:cNvPr id="6" name="Slide Number Placeholder 5"/>
          <p:cNvSpPr>
            <a:spLocks noGrp="1"/>
          </p:cNvSpPr>
          <p:nvPr>
            <p:ph type="sldNum" sz="quarter" idx="12"/>
          </p:nvPr>
        </p:nvSpPr>
        <p:spPr/>
        <p:txBody>
          <a:bodyPr/>
          <a:lstStyle/>
          <a:p>
            <a:fld id="{B84E0FCD-117B-FD4B-A08D-F9AA7E2568DF}" type="slidenum">
              <a:rPr lang="en-US" smtClean="0"/>
              <a:t>‹#›</a:t>
            </a:fld>
            <a:endParaRPr lang="en-US"/>
          </a:p>
        </p:txBody>
      </p:sp>
    </p:spTree>
    <p:extLst>
      <p:ext uri="{BB962C8B-B14F-4D97-AF65-F5344CB8AC3E}">
        <p14:creationId xmlns:p14="http://schemas.microsoft.com/office/powerpoint/2010/main" val="1988567679"/>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mp; Dual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E8B2183-1E06-4045-BF6E-2CD4337A3F9C}" type="datetimeFigureOut">
              <a:rPr lang="en-US" smtClean="0"/>
              <a:t>7/16/2026</a:t>
            </a:fld>
            <a:endParaRPr lang="en-US"/>
          </a:p>
        </p:txBody>
      </p:sp>
      <p:sp>
        <p:nvSpPr>
          <p:cNvPr id="7" name="Slide Number Placeholder 6"/>
          <p:cNvSpPr>
            <a:spLocks noGrp="1"/>
          </p:cNvSpPr>
          <p:nvPr>
            <p:ph type="sldNum" sz="quarter" idx="12"/>
          </p:nvPr>
        </p:nvSpPr>
        <p:spPr/>
        <p:txBody>
          <a:bodyPr/>
          <a:lstStyle/>
          <a:p>
            <a:fld id="{B84E0FCD-117B-FD4B-A08D-F9AA7E2568DF}" type="slidenum">
              <a:rPr lang="en-US" smtClean="0"/>
              <a:t>‹#›</a:t>
            </a:fld>
            <a:endParaRPr lang="en-US"/>
          </a:p>
        </p:txBody>
      </p:sp>
      <p:sp>
        <p:nvSpPr>
          <p:cNvPr id="8" name="Title 1"/>
          <p:cNvSpPr>
            <a:spLocks noGrp="1"/>
          </p:cNvSpPr>
          <p:nvPr>
            <p:ph type="title"/>
          </p:nvPr>
        </p:nvSpPr>
        <p:spPr>
          <a:xfrm>
            <a:off x="2228644" y="17527"/>
            <a:ext cx="6458155" cy="857250"/>
          </a:xfrm>
        </p:spPr>
        <p:txBody>
          <a:bodyPr>
            <a:normAutofit/>
          </a:bodyPr>
          <a:lstStyle>
            <a:lvl1pPr>
              <a:defRPr sz="3600">
                <a:solidFill>
                  <a:srgbClr val="FFFFFF"/>
                </a:solidFill>
              </a:defRPr>
            </a:lvl1pPr>
          </a:lstStyle>
          <a:p>
            <a:r>
              <a:rPr lang="en-US"/>
              <a:t>Click to edit Master title style</a:t>
            </a:r>
          </a:p>
        </p:txBody>
      </p:sp>
    </p:spTree>
    <p:extLst>
      <p:ext uri="{BB962C8B-B14F-4D97-AF65-F5344CB8AC3E}">
        <p14:creationId xmlns:p14="http://schemas.microsoft.com/office/powerpoint/2010/main" val="3117923165"/>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mp; Dual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E8B2183-1E06-4045-BF6E-2CD4337A3F9C}" type="datetimeFigureOut">
              <a:rPr lang="en-US" smtClean="0"/>
              <a:t>7/16/2026</a:t>
            </a:fld>
            <a:endParaRPr lang="en-US"/>
          </a:p>
        </p:txBody>
      </p:sp>
      <p:sp>
        <p:nvSpPr>
          <p:cNvPr id="7" name="Slide Number Placeholder 6"/>
          <p:cNvSpPr>
            <a:spLocks noGrp="1"/>
          </p:cNvSpPr>
          <p:nvPr>
            <p:ph type="sldNum" sz="quarter" idx="12"/>
          </p:nvPr>
        </p:nvSpPr>
        <p:spPr/>
        <p:txBody>
          <a:bodyPr/>
          <a:lstStyle/>
          <a:p>
            <a:fld id="{B84E0FCD-117B-FD4B-A08D-F9AA7E2568DF}" type="slidenum">
              <a:rPr lang="en-US" smtClean="0"/>
              <a:t>‹#›</a:t>
            </a:fld>
            <a:endParaRPr lang="en-US"/>
          </a:p>
        </p:txBody>
      </p:sp>
      <p:sp>
        <p:nvSpPr>
          <p:cNvPr id="8" name="Title 1"/>
          <p:cNvSpPr>
            <a:spLocks noGrp="1"/>
          </p:cNvSpPr>
          <p:nvPr>
            <p:ph type="title"/>
          </p:nvPr>
        </p:nvSpPr>
        <p:spPr>
          <a:xfrm>
            <a:off x="2228644" y="17527"/>
            <a:ext cx="6458155" cy="857250"/>
          </a:xfrm>
        </p:spPr>
        <p:txBody>
          <a:bodyPr>
            <a:normAutofit/>
          </a:bodyPr>
          <a:lstStyle>
            <a:lvl1pPr>
              <a:defRPr sz="3600">
                <a:solidFill>
                  <a:srgbClr val="000000"/>
                </a:solidFill>
              </a:defRPr>
            </a:lvl1pPr>
          </a:lstStyle>
          <a:p>
            <a:r>
              <a:rPr lang="en-US"/>
              <a:t>Click to edit Master title style</a:t>
            </a:r>
          </a:p>
        </p:txBody>
      </p:sp>
    </p:spTree>
    <p:extLst>
      <p:ext uri="{BB962C8B-B14F-4D97-AF65-F5344CB8AC3E}">
        <p14:creationId xmlns:p14="http://schemas.microsoft.com/office/powerpoint/2010/main" val="159848476"/>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E8B2183-1E06-4045-BF6E-2CD4337A3F9C}" type="datetimeFigureOut">
              <a:rPr lang="en-US" smtClean="0"/>
              <a:t>7/16/2026</a:t>
            </a:fld>
            <a:endParaRPr lang="en-US"/>
          </a:p>
        </p:txBody>
      </p:sp>
      <p:sp>
        <p:nvSpPr>
          <p:cNvPr id="5" name="Slide Number Placeholder 4"/>
          <p:cNvSpPr>
            <a:spLocks noGrp="1"/>
          </p:cNvSpPr>
          <p:nvPr>
            <p:ph type="sldNum" sz="quarter" idx="12"/>
          </p:nvPr>
        </p:nvSpPr>
        <p:spPr/>
        <p:txBody>
          <a:bodyPr/>
          <a:lstStyle/>
          <a:p>
            <a:fld id="{B84E0FCD-117B-FD4B-A08D-F9AA7E2568DF}" type="slidenum">
              <a:rPr lang="en-US" smtClean="0"/>
              <a:t>‹#›</a:t>
            </a:fld>
            <a:endParaRPr lang="en-US"/>
          </a:p>
        </p:txBody>
      </p:sp>
      <p:sp>
        <p:nvSpPr>
          <p:cNvPr id="7" name="Title 1"/>
          <p:cNvSpPr txBox="1">
            <a:spLocks/>
          </p:cNvSpPr>
          <p:nvPr userDrawn="1"/>
        </p:nvSpPr>
        <p:spPr>
          <a:xfrm>
            <a:off x="2228644" y="17527"/>
            <a:ext cx="6458155" cy="85725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3600" kern="1200">
                <a:solidFill>
                  <a:srgbClr val="FFFFFF"/>
                </a:solidFill>
                <a:latin typeface="Helvetica Neue LT Std 55 Roman"/>
                <a:ea typeface="+mj-ea"/>
                <a:cs typeface="+mj-cs"/>
              </a:defRPr>
            </a:lvl1pPr>
          </a:lstStyle>
          <a:p>
            <a:r>
              <a:rPr lang="en-GB"/>
              <a:t>Click to edit Master title style</a:t>
            </a:r>
            <a:endParaRPr lang="en-US"/>
          </a:p>
        </p:txBody>
      </p:sp>
      <p:sp>
        <p:nvSpPr>
          <p:cNvPr id="6" name="Text Placeholder 2"/>
          <p:cNvSpPr>
            <a:spLocks noGrp="1"/>
          </p:cNvSpPr>
          <p:nvPr>
            <p:ph type="body" idx="1"/>
          </p:nvPr>
        </p:nvSpPr>
        <p:spPr>
          <a:xfrm>
            <a:off x="457200" y="1151335"/>
            <a:ext cx="4040188" cy="78234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Content Placeholder 3"/>
          <p:cNvSpPr>
            <a:spLocks noGrp="1"/>
          </p:cNvSpPr>
          <p:nvPr>
            <p:ph sz="half" idx="2"/>
          </p:nvPr>
        </p:nvSpPr>
        <p:spPr>
          <a:xfrm>
            <a:off x="457200" y="1933676"/>
            <a:ext cx="4040188" cy="266094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4"/>
          <p:cNvSpPr>
            <a:spLocks noGrp="1"/>
          </p:cNvSpPr>
          <p:nvPr>
            <p:ph type="body" sz="quarter" idx="3"/>
          </p:nvPr>
        </p:nvSpPr>
        <p:spPr>
          <a:xfrm>
            <a:off x="4645026" y="1151335"/>
            <a:ext cx="4041775" cy="78234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Content Placeholder 5"/>
          <p:cNvSpPr>
            <a:spLocks noGrp="1"/>
          </p:cNvSpPr>
          <p:nvPr>
            <p:ph sz="quarter" idx="4"/>
          </p:nvPr>
        </p:nvSpPr>
        <p:spPr>
          <a:xfrm>
            <a:off x="4645026" y="1933676"/>
            <a:ext cx="4041775" cy="266094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379154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3034789"/>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1909648"/>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E8B2183-1E06-4045-BF6E-2CD4337A3F9C}" type="datetimeFigureOut">
              <a:rPr lang="en-US" smtClean="0"/>
              <a:t>7/16/2026</a:t>
            </a:fld>
            <a:endParaRPr lang="en-US"/>
          </a:p>
        </p:txBody>
      </p:sp>
      <p:sp>
        <p:nvSpPr>
          <p:cNvPr id="6" name="Slide Number Placeholder 5"/>
          <p:cNvSpPr>
            <a:spLocks noGrp="1"/>
          </p:cNvSpPr>
          <p:nvPr>
            <p:ph type="sldNum" sz="quarter" idx="12"/>
          </p:nvPr>
        </p:nvSpPr>
        <p:spPr/>
        <p:txBody>
          <a:bodyPr/>
          <a:lstStyle/>
          <a:p>
            <a:fld id="{B84E0FCD-117B-FD4B-A08D-F9AA7E2568DF}" type="slidenum">
              <a:rPr lang="en-US" smtClean="0"/>
              <a:t>‹#›</a:t>
            </a:fld>
            <a:endParaRPr lang="en-US"/>
          </a:p>
        </p:txBody>
      </p:sp>
      <p:pic>
        <p:nvPicPr>
          <p:cNvPr id="5" name="Picture 4" descr="CLT-1080-7.0-Trans.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845019199"/>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2830"/>
            <a:ext cx="5111750" cy="42053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7"/>
            <a:ext cx="3008313" cy="333180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E8B2183-1E06-4045-BF6E-2CD4337A3F9C}" type="datetimeFigureOut">
              <a:rPr lang="en-US" smtClean="0"/>
              <a:t>7/16/2026</a:t>
            </a:fld>
            <a:endParaRPr lang="en-US"/>
          </a:p>
        </p:txBody>
      </p:sp>
      <p:sp>
        <p:nvSpPr>
          <p:cNvPr id="7" name="Slide Number Placeholder 6"/>
          <p:cNvSpPr>
            <a:spLocks noGrp="1"/>
          </p:cNvSpPr>
          <p:nvPr>
            <p:ph type="sldNum" sz="quarter" idx="12"/>
          </p:nvPr>
        </p:nvSpPr>
        <p:spPr/>
        <p:txBody>
          <a:bodyPr/>
          <a:lstStyle/>
          <a:p>
            <a:fld id="{B84E0FCD-117B-FD4B-A08D-F9AA7E2568DF}" type="slidenum">
              <a:rPr lang="en-US" smtClean="0"/>
              <a:t>‹#›</a:t>
            </a:fld>
            <a:endParaRPr lang="en-US"/>
          </a:p>
        </p:txBody>
      </p:sp>
      <p:pic>
        <p:nvPicPr>
          <p:cNvPr id="6" name="Picture 5" descr="CLT-1080-7.0-Grey-Log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69226" y="4207285"/>
            <a:ext cx="1991032" cy="1119955"/>
          </a:xfrm>
          <a:prstGeom prst="rect">
            <a:avLst/>
          </a:prstGeom>
        </p:spPr>
      </p:pic>
    </p:spTree>
    <p:extLst>
      <p:ext uri="{BB962C8B-B14F-4D97-AF65-F5344CB8AC3E}">
        <p14:creationId xmlns:p14="http://schemas.microsoft.com/office/powerpoint/2010/main" val="2048117839"/>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22436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b="0" i="0">
                <a:solidFill>
                  <a:schemeClr val="tx1">
                    <a:tint val="75000"/>
                  </a:schemeClr>
                </a:solidFill>
                <a:latin typeface="HelveticaNeueLT Std Thin"/>
                <a:cs typeface="HelveticaNeueLT Std Thin"/>
              </a:defRPr>
            </a:lvl1pPr>
          </a:lstStyle>
          <a:p>
            <a:fld id="{EE8B2183-1E06-4045-BF6E-2CD4337A3F9C}" type="datetimeFigureOut">
              <a:rPr lang="en-US" smtClean="0"/>
              <a:pPr/>
              <a:t>7/16/2026</a:t>
            </a:fld>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b="0" i="0">
                <a:solidFill>
                  <a:schemeClr val="tx1">
                    <a:tint val="75000"/>
                  </a:schemeClr>
                </a:solidFill>
                <a:latin typeface="HelveticaNeueLT Std Thin"/>
                <a:cs typeface="HelveticaNeueLT Std Thin"/>
              </a:defRPr>
            </a:lvl1pPr>
          </a:lstStyle>
          <a:p>
            <a:fld id="{B84E0FCD-117B-FD4B-A08D-F9AA7E2568DF}" type="slidenum">
              <a:rPr lang="en-US" smtClean="0"/>
              <a:pPr/>
              <a:t>‹#›</a:t>
            </a:fld>
            <a:endParaRPr lang="en-US"/>
          </a:p>
        </p:txBody>
      </p:sp>
    </p:spTree>
    <p:extLst>
      <p:ext uri="{BB962C8B-B14F-4D97-AF65-F5344CB8AC3E}">
        <p14:creationId xmlns:p14="http://schemas.microsoft.com/office/powerpoint/2010/main" val="2479200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5" r:id="rId4"/>
    <p:sldLayoutId id="2147483663" r:id="rId5"/>
    <p:sldLayoutId id="2147483664" r:id="rId6"/>
    <p:sldLayoutId id="2147483662" r:id="rId7"/>
    <p:sldLayoutId id="2147483651" r:id="rId8"/>
    <p:sldLayoutId id="2147483656" r:id="rId9"/>
    <p:sldLayoutId id="2147483657" r:id="rId10"/>
    <p:sldLayoutId id="2147483661" r:id="rId11"/>
  </p:sldLayoutIdLst>
  <p:transition>
    <p:fade/>
  </p:transition>
  <p:txStyles>
    <p:titleStyle>
      <a:lvl1pPr algn="ctr" defTabSz="457200" rtl="0" eaLnBrk="1" latinLnBrk="0" hangingPunct="1">
        <a:spcBef>
          <a:spcPct val="0"/>
        </a:spcBef>
        <a:buNone/>
        <a:defRPr sz="4400" kern="1200">
          <a:solidFill>
            <a:schemeClr val="tx1"/>
          </a:solidFill>
          <a:latin typeface="Helvetica Neue LT Std 55 Roman"/>
          <a:ea typeface="+mj-ea"/>
          <a:cs typeface="+mj-cs"/>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HelveticaNeueLT Std Lt"/>
          <a:ea typeface="+mn-ea"/>
          <a:cs typeface="HelveticaNeueLT Std Lt"/>
        </a:defRPr>
      </a:lvl1pPr>
      <a:lvl2pPr marL="742950" indent="-285750" algn="l" defTabSz="457200" rtl="0" eaLnBrk="1" latinLnBrk="0" hangingPunct="1">
        <a:spcBef>
          <a:spcPct val="20000"/>
        </a:spcBef>
        <a:buFont typeface="Arial"/>
        <a:buChar char="–"/>
        <a:defRPr sz="2800" b="0" i="0" kern="1200">
          <a:solidFill>
            <a:schemeClr val="tx1"/>
          </a:solidFill>
          <a:latin typeface="HelveticaNeueLT Std Lt"/>
          <a:ea typeface="+mn-ea"/>
          <a:cs typeface="HelveticaNeueLT Std Lt"/>
        </a:defRPr>
      </a:lvl2pPr>
      <a:lvl3pPr marL="1143000" indent="-228600" algn="l" defTabSz="457200" rtl="0" eaLnBrk="1" latinLnBrk="0" hangingPunct="1">
        <a:spcBef>
          <a:spcPct val="20000"/>
        </a:spcBef>
        <a:buFont typeface="Arial"/>
        <a:buChar char="•"/>
        <a:defRPr sz="2400" b="0" i="0" kern="1200">
          <a:solidFill>
            <a:schemeClr val="tx1"/>
          </a:solidFill>
          <a:latin typeface="HelveticaNeueLT Std Lt"/>
          <a:ea typeface="+mn-ea"/>
          <a:cs typeface="HelveticaNeueLT Std Lt"/>
        </a:defRPr>
      </a:lvl3pPr>
      <a:lvl4pPr marL="1600200" indent="-228600" algn="l" defTabSz="457200" rtl="0" eaLnBrk="1" latinLnBrk="0" hangingPunct="1">
        <a:spcBef>
          <a:spcPct val="20000"/>
        </a:spcBef>
        <a:buFont typeface="Arial"/>
        <a:buChar char="–"/>
        <a:defRPr sz="2000" b="0" i="0" kern="1200">
          <a:solidFill>
            <a:schemeClr val="tx1"/>
          </a:solidFill>
          <a:latin typeface="HelveticaNeueLT Std Lt"/>
          <a:ea typeface="+mn-ea"/>
          <a:cs typeface="HelveticaNeueLT Std Lt"/>
        </a:defRPr>
      </a:lvl4pPr>
      <a:lvl5pPr marL="2057400" indent="-228600" algn="l" defTabSz="457200" rtl="0" eaLnBrk="1" latinLnBrk="0" hangingPunct="1">
        <a:spcBef>
          <a:spcPct val="20000"/>
        </a:spcBef>
        <a:buFont typeface="Arial"/>
        <a:buChar char="»"/>
        <a:defRPr sz="2000" b="0" i="0" kern="1200">
          <a:solidFill>
            <a:schemeClr val="tx1"/>
          </a:solidFill>
          <a:latin typeface="HelveticaNeueLT Std Lt"/>
          <a:ea typeface="+mn-ea"/>
          <a:cs typeface="HelveticaNeueLT Std L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mailto:https://webpaproject.lboro.ac.uk/academic-guidance/a-worked-example-of-the-scoring-algorith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 Id="rId5" Type="http://schemas.openxmlformats.org/officeDocument/2006/relationships/image" Target="../media/image35.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t>Group Peer Evaluation </a:t>
            </a:r>
            <a:br>
              <a:rPr lang="en-US"/>
            </a:br>
            <a:r>
              <a:rPr lang="en-US"/>
              <a:t>in Moodle</a:t>
            </a:r>
          </a:p>
        </p:txBody>
      </p:sp>
      <p:sp>
        <p:nvSpPr>
          <p:cNvPr id="3" name="Subtitle 2"/>
          <p:cNvSpPr>
            <a:spLocks noGrp="1"/>
          </p:cNvSpPr>
          <p:nvPr>
            <p:ph type="subTitle" idx="1"/>
          </p:nvPr>
        </p:nvSpPr>
        <p:spPr/>
        <p:txBody>
          <a:bodyPr/>
          <a:lstStyle/>
          <a:p>
            <a:r>
              <a:rPr lang="en-US"/>
              <a:t>Grade Calculation</a:t>
            </a:r>
          </a:p>
        </p:txBody>
      </p:sp>
      <p:sp>
        <p:nvSpPr>
          <p:cNvPr id="4" name="TextBox 3">
            <a:extLst>
              <a:ext uri="{FF2B5EF4-FFF2-40B4-BE49-F238E27FC236}">
                <a16:creationId xmlns:a16="http://schemas.microsoft.com/office/drawing/2014/main" id="{F195FAB7-C235-4820-9BA5-3591BF3F14FF}"/>
              </a:ext>
            </a:extLst>
          </p:cNvPr>
          <p:cNvSpPr txBox="1"/>
          <p:nvPr/>
        </p:nvSpPr>
        <p:spPr>
          <a:xfrm>
            <a:off x="7115239" y="4710502"/>
            <a:ext cx="2028761" cy="369332"/>
          </a:xfrm>
          <a:prstGeom prst="rect">
            <a:avLst/>
          </a:prstGeom>
          <a:noFill/>
        </p:spPr>
        <p:txBody>
          <a:bodyPr wrap="none" rtlCol="0">
            <a:spAutoFit/>
          </a:bodyPr>
          <a:lstStyle/>
          <a:p>
            <a:r>
              <a:rPr lang="en-GB">
                <a:solidFill>
                  <a:schemeClr val="bg1"/>
                </a:solidFill>
              </a:rPr>
              <a:t>Last edit 16/7/2026</a:t>
            </a:r>
          </a:p>
        </p:txBody>
      </p:sp>
    </p:spTree>
    <p:extLst>
      <p:ext uri="{BB962C8B-B14F-4D97-AF65-F5344CB8AC3E}">
        <p14:creationId xmlns:p14="http://schemas.microsoft.com/office/powerpoint/2010/main" val="270747160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10BC9-EA2F-4CBF-9D3F-62991AEE4E6E}"/>
              </a:ext>
            </a:extLst>
          </p:cNvPr>
          <p:cNvSpPr>
            <a:spLocks noGrp="1"/>
          </p:cNvSpPr>
          <p:nvPr>
            <p:ph type="title"/>
          </p:nvPr>
        </p:nvSpPr>
        <p:spPr/>
        <p:txBody>
          <a:bodyPr/>
          <a:lstStyle/>
          <a:p>
            <a:r>
              <a:rPr lang="en-GB"/>
              <a:t>Algorithm overview</a:t>
            </a:r>
          </a:p>
        </p:txBody>
      </p:sp>
      <p:sp>
        <p:nvSpPr>
          <p:cNvPr id="3" name="Content Placeholder 2">
            <a:extLst>
              <a:ext uri="{FF2B5EF4-FFF2-40B4-BE49-F238E27FC236}">
                <a16:creationId xmlns:a16="http://schemas.microsoft.com/office/drawing/2014/main" id="{4810DD94-12EF-4725-AB7F-4BAF5505290C}"/>
              </a:ext>
            </a:extLst>
          </p:cNvPr>
          <p:cNvSpPr>
            <a:spLocks noGrp="1"/>
          </p:cNvSpPr>
          <p:nvPr>
            <p:ph idx="1"/>
          </p:nvPr>
        </p:nvSpPr>
        <p:spPr>
          <a:xfrm>
            <a:off x="457200" y="1131571"/>
            <a:ext cx="8359140" cy="3605365"/>
          </a:xfrm>
        </p:spPr>
        <p:txBody>
          <a:bodyPr vert="horz" lIns="91440" tIns="45720" rIns="91440" bIns="45720" rtlCol="0" anchor="t">
            <a:normAutofit fontScale="92500" lnSpcReduction="10000"/>
          </a:bodyPr>
          <a:lstStyle/>
          <a:p>
            <a:pPr>
              <a:lnSpc>
                <a:spcPct val="110000"/>
              </a:lnSpc>
              <a:spcBef>
                <a:spcPts val="600"/>
              </a:spcBef>
              <a:spcAft>
                <a:spcPts val="600"/>
              </a:spcAft>
            </a:pPr>
            <a:r>
              <a:rPr lang="en-GB" sz="1600">
                <a:latin typeface="Calibri"/>
                <a:ea typeface="Calibri"/>
                <a:cs typeface="Calibri"/>
              </a:rPr>
              <a:t>The group assignment is awarded an academic mark.</a:t>
            </a:r>
            <a:endParaRPr lang="en-US" sz="1600"/>
          </a:p>
          <a:p>
            <a:pPr>
              <a:lnSpc>
                <a:spcPct val="110000"/>
              </a:lnSpc>
              <a:spcBef>
                <a:spcPts val="600"/>
              </a:spcBef>
              <a:spcAft>
                <a:spcPts val="600"/>
              </a:spcAft>
            </a:pPr>
            <a:r>
              <a:rPr lang="en-GB" sz="1600">
                <a:latin typeface="Calibri"/>
                <a:ea typeface="Calibri"/>
                <a:cs typeface="Calibri"/>
              </a:rPr>
              <a:t>The final grade is made up of</a:t>
            </a:r>
          </a:p>
          <a:p>
            <a:pPr lvl="1">
              <a:lnSpc>
                <a:spcPct val="110000"/>
              </a:lnSpc>
              <a:spcBef>
                <a:spcPts val="600"/>
              </a:spcBef>
              <a:spcAft>
                <a:spcPts val="600"/>
              </a:spcAft>
            </a:pPr>
            <a:r>
              <a:rPr lang="en-GB" sz="1500">
                <a:latin typeface="Calibri"/>
                <a:ea typeface="Calibri"/>
                <a:cs typeface="Calibri"/>
              </a:rPr>
              <a:t>A weighted academic mark (same for all group members)</a:t>
            </a:r>
          </a:p>
          <a:p>
            <a:pPr lvl="1">
              <a:lnSpc>
                <a:spcPct val="110000"/>
              </a:lnSpc>
              <a:spcBef>
                <a:spcPts val="600"/>
              </a:spcBef>
              <a:spcAft>
                <a:spcPts val="600"/>
              </a:spcAft>
            </a:pPr>
            <a:r>
              <a:rPr lang="en-GB" sz="1500">
                <a:latin typeface="Calibri"/>
                <a:ea typeface="Calibri"/>
                <a:cs typeface="Calibri"/>
              </a:rPr>
              <a:t>A group peer assessment mark that is weighted by the academic mark </a:t>
            </a:r>
            <a:r>
              <a:rPr lang="en-GB" sz="1500" b="1">
                <a:latin typeface="Calibri"/>
                <a:ea typeface="Calibri"/>
                <a:cs typeface="Calibri"/>
              </a:rPr>
              <a:t>and </a:t>
            </a:r>
            <a:r>
              <a:rPr lang="en-GB" sz="1500">
                <a:latin typeface="Calibri"/>
                <a:ea typeface="Calibri"/>
                <a:cs typeface="Calibri"/>
              </a:rPr>
              <a:t>peer assessment</a:t>
            </a:r>
            <a:endParaRPr lang="en-GB" sz="1500" b="1">
              <a:latin typeface="Calibri"/>
              <a:ea typeface="Calibri"/>
              <a:cs typeface="Calibri"/>
            </a:endParaRPr>
          </a:p>
          <a:p>
            <a:pPr>
              <a:lnSpc>
                <a:spcPct val="110000"/>
              </a:lnSpc>
              <a:spcBef>
                <a:spcPts val="600"/>
              </a:spcBef>
              <a:spcAft>
                <a:spcPts val="600"/>
              </a:spcAft>
            </a:pPr>
            <a:r>
              <a:rPr lang="en-GB" sz="1600">
                <a:latin typeface="Calibri"/>
                <a:ea typeface="Calibri"/>
                <a:cs typeface="Calibri"/>
              </a:rPr>
              <a:t>The weighting of the peer assessment scores students is based on peers scores normalised by how many marks are allocated by that reviewer (this ensures generous/ungenerous markers have a comparable effect).</a:t>
            </a:r>
          </a:p>
          <a:p>
            <a:pPr>
              <a:lnSpc>
                <a:spcPct val="110000"/>
              </a:lnSpc>
              <a:spcBef>
                <a:spcPts val="600"/>
              </a:spcBef>
              <a:spcAft>
                <a:spcPts val="600"/>
              </a:spcAft>
            </a:pPr>
            <a:r>
              <a:rPr lang="en-GB" sz="1600">
                <a:latin typeface="Calibri"/>
                <a:ea typeface="Calibri"/>
                <a:cs typeface="Calibri"/>
              </a:rPr>
              <a:t>There is also a weighting to take into account non-submitters do not artificially drag everyone’s mark down.</a:t>
            </a:r>
          </a:p>
          <a:p>
            <a:pPr>
              <a:lnSpc>
                <a:spcPct val="110000"/>
              </a:lnSpc>
              <a:spcBef>
                <a:spcPts val="600"/>
              </a:spcBef>
              <a:spcAft>
                <a:spcPts val="600"/>
              </a:spcAft>
            </a:pPr>
            <a:r>
              <a:rPr lang="en-GB" sz="1600">
                <a:latin typeface="Calibri"/>
                <a:ea typeface="Calibri"/>
                <a:cs typeface="Calibri"/>
              </a:rPr>
              <a:t>The algorithm implemented in the Moodle Group Peer Evaluation plugin is based on the </a:t>
            </a:r>
            <a:r>
              <a:rPr lang="en-GB" sz="1600">
                <a:latin typeface="Calibri"/>
                <a:ea typeface="Calibri"/>
                <a:cs typeface="Calibri"/>
                <a:hlinkClick r:id="rId2"/>
              </a:rPr>
              <a:t>open source WebPA project’s algorithm</a:t>
            </a:r>
            <a:r>
              <a:rPr lang="en-GB" sz="1600">
                <a:latin typeface="Calibri"/>
                <a:ea typeface="Calibri"/>
                <a:cs typeface="Calibri"/>
              </a:rPr>
              <a:t>.</a:t>
            </a:r>
          </a:p>
        </p:txBody>
      </p:sp>
    </p:spTree>
    <p:extLst>
      <p:ext uri="{BB962C8B-B14F-4D97-AF65-F5344CB8AC3E}">
        <p14:creationId xmlns:p14="http://schemas.microsoft.com/office/powerpoint/2010/main" val="292499399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0301221A-2E56-45E0-ABF6-FC5A9A0D0953}"/>
              </a:ext>
            </a:extLst>
          </p:cNvPr>
          <p:cNvSpPr>
            <a:spLocks noGrp="1"/>
          </p:cNvSpPr>
          <p:nvPr>
            <p:ph type="title"/>
          </p:nvPr>
        </p:nvSpPr>
        <p:spPr/>
        <p:txBody>
          <a:bodyPr/>
          <a:lstStyle/>
          <a:p>
            <a:r>
              <a:rPr lang="en-GB"/>
              <a:t>Notation and terminology </a:t>
            </a:r>
          </a:p>
        </p:txBody>
      </p:sp>
      <mc:AlternateContent xmlns:mc="http://schemas.openxmlformats.org/markup-compatibility/2006">
        <mc:Choice xmlns:a14="http://schemas.microsoft.com/office/drawing/2010/main" Requires="a14">
          <p:sp>
            <p:nvSpPr>
              <p:cNvPr id="2" name="TextBox 1"/>
              <p:cNvSpPr txBox="1"/>
              <p:nvPr/>
            </p:nvSpPr>
            <p:spPr>
              <a:xfrm>
                <a:off x="93885" y="1505936"/>
                <a:ext cx="2616557" cy="73334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m:rPr>
                          <m:sty m:val="p"/>
                        </m:rPr>
                        <a:rPr lang="en-GB" b="0" i="0" smtClean="0">
                          <a:latin typeface="Cambria Math" panose="02040503050406030204" pitchFamily="18" charset="0"/>
                        </a:rPr>
                        <m:t>S</m:t>
                      </m:r>
                      <m:r>
                        <a:rPr lang="en-GB" b="0" i="1" smtClean="0">
                          <a:latin typeface="Cambria Math" panose="02040503050406030204" pitchFamily="18" charset="0"/>
                        </a:rPr>
                        <m:t>𝑐𝑜𝑟𝑒𝑠</m:t>
                      </m:r>
                      <m:r>
                        <a:rPr lang="en-GB" b="1" i="0" smtClean="0">
                          <a:latin typeface="Cambria Math" panose="02040503050406030204" pitchFamily="18" charset="0"/>
                        </a:rPr>
                        <m:t>=</m:t>
                      </m:r>
                      <m:d>
                        <m:dPr>
                          <m:ctrlPr>
                            <a:rPr lang="en-GB" b="1" i="1" smtClean="0">
                              <a:latin typeface="Cambria Math" panose="02040503050406030204" pitchFamily="18" charset="0"/>
                            </a:rPr>
                          </m:ctrlPr>
                        </m:dPr>
                        <m:e>
                          <m:m>
                            <m:mPr>
                              <m:mcs>
                                <m:mc>
                                  <m:mcPr>
                                    <m:count m:val="3"/>
                                    <m:mcJc m:val="center"/>
                                  </m:mcPr>
                                </m:mc>
                              </m:mcs>
                              <m:ctrlPr>
                                <a:rPr lang="en-GB" i="1" smtClean="0">
                                  <a:latin typeface="Cambria Math" panose="02040503050406030204" pitchFamily="18" charset="0"/>
                                </a:rPr>
                              </m:ctrlPr>
                            </m:mPr>
                            <m:mr>
                              <m:e>
                                <m:sSub>
                                  <m:sSubPr>
                                    <m:ctrlPr>
                                      <a:rPr lang="en-GB" i="1" smtClean="0">
                                        <a:latin typeface="Cambria Math" panose="02040503050406030204" pitchFamily="18" charset="0"/>
                                      </a:rPr>
                                    </m:ctrlPr>
                                  </m:sSubPr>
                                  <m:e>
                                    <m:r>
                                      <a:rPr lang="en-GB" b="0" i="1" smtClean="0">
                                        <a:latin typeface="Cambria Math" panose="02040503050406030204" pitchFamily="18" charset="0"/>
                                      </a:rPr>
                                      <m:t>𝑥</m:t>
                                    </m:r>
                                  </m:e>
                                  <m:sub>
                                    <m:r>
                                      <a:rPr lang="en-GB" b="0" i="1" smtClean="0">
                                        <a:latin typeface="Cambria Math" panose="02040503050406030204" pitchFamily="18" charset="0"/>
                                      </a:rPr>
                                      <m:t>11</m:t>
                                    </m:r>
                                  </m:sub>
                                </m:sSub>
                              </m:e>
                              <m:e>
                                <m:r>
                                  <a:rPr lang="en-GB" b="0" i="1" smtClean="0">
                                    <a:latin typeface="Cambria Math" panose="02040503050406030204" pitchFamily="18" charset="0"/>
                                  </a:rPr>
                                  <m:t>⋯</m:t>
                                </m:r>
                              </m:e>
                              <m:e>
                                <m:sSub>
                                  <m:sSubPr>
                                    <m:ctrlPr>
                                      <a:rPr lang="en-GB" i="1" smtClean="0">
                                        <a:latin typeface="Cambria Math" panose="02040503050406030204" pitchFamily="18" charset="0"/>
                                      </a:rPr>
                                    </m:ctrlPr>
                                  </m:sSubPr>
                                  <m:e>
                                    <m:r>
                                      <a:rPr lang="en-GB" b="0" i="1" smtClean="0">
                                        <a:latin typeface="Cambria Math" panose="02040503050406030204" pitchFamily="18" charset="0"/>
                                      </a:rPr>
                                      <m:t>𝑥</m:t>
                                    </m:r>
                                  </m:e>
                                  <m:sub>
                                    <m:r>
                                      <a:rPr lang="en-GB" b="0" i="1" smtClean="0">
                                        <a:latin typeface="Cambria Math" panose="02040503050406030204" pitchFamily="18" charset="0"/>
                                      </a:rPr>
                                      <m:t>1</m:t>
                                    </m:r>
                                    <m:r>
                                      <a:rPr lang="en-GB" b="0" i="1" smtClean="0">
                                        <a:latin typeface="Cambria Math" panose="02040503050406030204" pitchFamily="18" charset="0"/>
                                      </a:rPr>
                                      <m:t>𝑛</m:t>
                                    </m:r>
                                  </m:sub>
                                </m:sSub>
                              </m:e>
                            </m:mr>
                            <m:mr>
                              <m:e>
                                <m:r>
                                  <a:rPr lang="en-GB" b="0" i="1" smtClean="0">
                                    <a:latin typeface="Cambria Math" panose="02040503050406030204" pitchFamily="18" charset="0"/>
                                  </a:rPr>
                                  <m:t>⋮</m:t>
                                </m:r>
                              </m:e>
                              <m:e>
                                <m:r>
                                  <a:rPr lang="en-GB" b="0" i="1" smtClean="0">
                                    <a:latin typeface="Cambria Math" panose="02040503050406030204" pitchFamily="18" charset="0"/>
                                  </a:rPr>
                                  <m:t>⋱</m:t>
                                </m:r>
                              </m:e>
                              <m:e>
                                <m:r>
                                  <a:rPr lang="en-GB" b="0" i="1" smtClean="0">
                                    <a:latin typeface="Cambria Math" panose="02040503050406030204" pitchFamily="18" charset="0"/>
                                  </a:rPr>
                                  <m:t>⋮</m:t>
                                </m:r>
                              </m:e>
                            </m:mr>
                            <m:mr>
                              <m:e>
                                <m:sSub>
                                  <m:sSubPr>
                                    <m:ctrlPr>
                                      <a:rPr lang="en-GB" i="1" smtClean="0">
                                        <a:latin typeface="Cambria Math" panose="02040503050406030204" pitchFamily="18" charset="0"/>
                                      </a:rPr>
                                    </m:ctrlPr>
                                  </m:sSubPr>
                                  <m:e>
                                    <m:r>
                                      <a:rPr lang="en-GB" b="0" i="1" smtClean="0">
                                        <a:latin typeface="Cambria Math" panose="02040503050406030204" pitchFamily="18" charset="0"/>
                                      </a:rPr>
                                      <m:t>𝑥</m:t>
                                    </m:r>
                                  </m:e>
                                  <m:sub>
                                    <m:r>
                                      <a:rPr lang="en-GB" b="0" i="1" smtClean="0">
                                        <a:latin typeface="Cambria Math" panose="02040503050406030204" pitchFamily="18" charset="0"/>
                                      </a:rPr>
                                      <m:t>𝑛</m:t>
                                    </m:r>
                                    <m:r>
                                      <a:rPr lang="en-GB" b="0" i="1" smtClean="0">
                                        <a:latin typeface="Cambria Math" panose="02040503050406030204" pitchFamily="18" charset="0"/>
                                      </a:rPr>
                                      <m:t>1</m:t>
                                    </m:r>
                                  </m:sub>
                                </m:sSub>
                              </m:e>
                              <m:e>
                                <m:r>
                                  <a:rPr lang="en-GB" b="0" i="1" smtClean="0">
                                    <a:latin typeface="Cambria Math" panose="02040503050406030204" pitchFamily="18" charset="0"/>
                                  </a:rPr>
                                  <m:t>⋯</m:t>
                                </m:r>
                              </m:e>
                              <m:e>
                                <m:sSub>
                                  <m:sSubPr>
                                    <m:ctrlPr>
                                      <a:rPr lang="en-GB" i="1" smtClean="0">
                                        <a:latin typeface="Cambria Math" panose="02040503050406030204" pitchFamily="18" charset="0"/>
                                      </a:rPr>
                                    </m:ctrlPr>
                                  </m:sSubPr>
                                  <m:e>
                                    <m:r>
                                      <a:rPr lang="en-GB" b="0" i="1" smtClean="0">
                                        <a:latin typeface="Cambria Math" panose="02040503050406030204" pitchFamily="18" charset="0"/>
                                      </a:rPr>
                                      <m:t>𝑥</m:t>
                                    </m:r>
                                  </m:e>
                                  <m:sub>
                                    <m:r>
                                      <a:rPr lang="en-GB" b="0" i="1" smtClean="0">
                                        <a:latin typeface="Cambria Math" panose="02040503050406030204" pitchFamily="18" charset="0"/>
                                      </a:rPr>
                                      <m:t>𝑛𝑛</m:t>
                                    </m:r>
                                  </m:sub>
                                </m:sSub>
                              </m:e>
                            </m:mr>
                          </m:m>
                        </m:e>
                      </m:d>
                    </m:oMath>
                  </m:oMathPara>
                </a14:m>
                <a:endParaRPr lang="en-GB"/>
              </a:p>
            </p:txBody>
          </p:sp>
        </mc:Choice>
        <mc:Fallback>
          <p:sp>
            <p:nvSpPr>
              <p:cNvPr id="2" name="TextBox 1"/>
              <p:cNvSpPr txBox="1">
                <a:spLocks noRot="1" noChangeAspect="1" noMove="1" noResize="1" noEditPoints="1" noAdjustHandles="1" noChangeArrowheads="1" noChangeShapeType="1" noTextEdit="1"/>
              </p:cNvSpPr>
              <p:nvPr/>
            </p:nvSpPr>
            <p:spPr>
              <a:xfrm>
                <a:off x="93885" y="1505936"/>
                <a:ext cx="2616557" cy="733342"/>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TextBox 6"/>
              <p:cNvSpPr txBox="1"/>
              <p:nvPr/>
            </p:nvSpPr>
            <p:spPr>
              <a:xfrm>
                <a:off x="232660" y="2680828"/>
                <a:ext cx="2339009" cy="1938992"/>
              </a:xfrm>
              <a:prstGeom prst="rect">
                <a:avLst/>
              </a:prstGeom>
              <a:noFill/>
            </p:spPr>
            <p:txBody>
              <a:bodyPr wrap="square" rtlCol="0">
                <a:spAutoFit/>
              </a:bodyPr>
              <a:lstStyle/>
              <a:p>
                <a:pPr algn="just"/>
                <a:r>
                  <a:rPr lang="en-GB" sz="1200"/>
                  <a:t>This is an array of each of scores awarded from each of the team members. For example, </a:t>
                </a:r>
                <a14:m>
                  <m:oMath xmlns:m="http://schemas.openxmlformats.org/officeDocument/2006/math">
                    <m:sSub>
                      <m:sSubPr>
                        <m:ctrlPr>
                          <a:rPr lang="en-GB" sz="1200" i="1">
                            <a:latin typeface="Cambria Math" panose="02040503050406030204" pitchFamily="18" charset="0"/>
                          </a:rPr>
                        </m:ctrlPr>
                      </m:sSubPr>
                      <m:e>
                        <m:r>
                          <a:rPr lang="en-GB" sz="1200" i="1">
                            <a:latin typeface="Cambria Math" panose="02040503050406030204" pitchFamily="18" charset="0"/>
                          </a:rPr>
                          <m:t>𝑥</m:t>
                        </m:r>
                      </m:e>
                      <m:sub>
                        <m:r>
                          <a:rPr lang="en-GB" sz="1200" i="1">
                            <a:latin typeface="Cambria Math" panose="02040503050406030204" pitchFamily="18" charset="0"/>
                          </a:rPr>
                          <m:t>1</m:t>
                        </m:r>
                        <m:r>
                          <a:rPr lang="en-GB" sz="1200" b="0" i="1" smtClean="0">
                            <a:latin typeface="Cambria Math" panose="02040503050406030204" pitchFamily="18" charset="0"/>
                          </a:rPr>
                          <m:t>3</m:t>
                        </m:r>
                      </m:sub>
                    </m:sSub>
                  </m:oMath>
                </a14:m>
                <a:r>
                  <a:rPr lang="en-GB" sz="1200"/>
                  <a:t> represents the score awarded to member 3 by member 1 and </a:t>
                </a:r>
                <a14:m>
                  <m:oMath xmlns:m="http://schemas.openxmlformats.org/officeDocument/2006/math">
                    <m:r>
                      <a:rPr lang="en-GB" sz="1200" i="1">
                        <a:latin typeface="Cambria Math" panose="02040503050406030204" pitchFamily="18" charset="0"/>
                      </a:rPr>
                      <m:t>𝑛</m:t>
                    </m:r>
                  </m:oMath>
                </a14:m>
                <a:r>
                  <a:rPr lang="en-GB" sz="1200"/>
                  <a:t> is the number of people in the group.</a:t>
                </a:r>
              </a:p>
              <a:p>
                <a:pPr algn="just"/>
                <a:endParaRPr lang="en-GB" sz="1200"/>
              </a:p>
              <a:p>
                <a:pPr algn="just"/>
                <a:r>
                  <a:rPr lang="en-GB" sz="1200"/>
                  <a:t>Note: in the settings, self-assessment can be turned off.</a:t>
                </a:r>
              </a:p>
            </p:txBody>
          </p:sp>
        </mc:Choice>
        <mc:Fallback>
          <p:sp>
            <p:nvSpPr>
              <p:cNvPr id="7" name="TextBox 6"/>
              <p:cNvSpPr txBox="1">
                <a:spLocks noRot="1" noChangeAspect="1" noMove="1" noResize="1" noEditPoints="1" noAdjustHandles="1" noChangeArrowheads="1" noChangeShapeType="1" noTextEdit="1"/>
              </p:cNvSpPr>
              <p:nvPr/>
            </p:nvSpPr>
            <p:spPr>
              <a:xfrm>
                <a:off x="232660" y="2680828"/>
                <a:ext cx="2339009" cy="1938992"/>
              </a:xfrm>
              <a:prstGeom prst="rect">
                <a:avLst/>
              </a:prstGeom>
              <a:blipFill>
                <a:blip r:embed="rId3"/>
                <a:stretch>
                  <a:fillRect t="-314" r="-260" b="-157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Rectangle 11"/>
              <p:cNvSpPr/>
              <p:nvPr/>
            </p:nvSpPr>
            <p:spPr>
              <a:xfrm>
                <a:off x="3386831" y="1371421"/>
                <a:ext cx="2183548" cy="1015663"/>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r>
                        <a:rPr lang="en-GB" b="0" i="1" smtClean="0">
                          <a:latin typeface="Cambria Math" panose="02040503050406030204" pitchFamily="18" charset="0"/>
                        </a:rPr>
                        <m:t>𝐴𝑐𝑎𝑑𝑒𝑚𝑖𝑐</m:t>
                      </m:r>
                      <m:r>
                        <a:rPr lang="en-GB" b="0" i="0" smtClean="0">
                          <a:latin typeface="Cambria Math" panose="02040503050406030204" pitchFamily="18" charset="0"/>
                        </a:rPr>
                        <m:t> </m:t>
                      </m:r>
                      <m:r>
                        <a:rPr lang="en-GB" b="0" i="1" smtClean="0">
                          <a:latin typeface="Cambria Math" panose="02040503050406030204" pitchFamily="18" charset="0"/>
                        </a:rPr>
                        <m:t>𝑚𝑎𝑟𝑘</m:t>
                      </m:r>
                      <m:r>
                        <a:rPr lang="en-GB" b="0" i="0" smtClean="0">
                          <a:latin typeface="Cambria Math" panose="02040503050406030204" pitchFamily="18" charset="0"/>
                        </a:rPr>
                        <m:t>, </m:t>
                      </m:r>
                      <m:r>
                        <m:rPr>
                          <m:sty m:val="p"/>
                        </m:rPr>
                        <a:rPr lang="en-GB" b="0" i="0" smtClean="0">
                          <a:latin typeface="Cambria Math" panose="02040503050406030204" pitchFamily="18" charset="0"/>
                        </a:rPr>
                        <m:t>A</m:t>
                      </m:r>
                      <m:r>
                        <a:rPr lang="en-GB" b="0" i="0" smtClean="0">
                          <a:latin typeface="Cambria Math" panose="02040503050406030204" pitchFamily="18" charset="0"/>
                        </a:rPr>
                        <m:t> </m:t>
                      </m:r>
                    </m:oMath>
                  </m:oMathPara>
                </a14:m>
                <a:endParaRPr lang="en-GB" b="0" i="0">
                  <a:latin typeface="Cambria Math" panose="02040503050406030204" pitchFamily="18" charset="0"/>
                </a:endParaRPr>
              </a:p>
              <a:p>
                <a:pPr algn="ctr"/>
                <a:r>
                  <a:rPr lang="en-GB" sz="1200">
                    <a:latin typeface="+mj-lt"/>
                  </a:rPr>
                  <a:t>W</a:t>
                </a:r>
                <a:r>
                  <a:rPr lang="en-GB" sz="1200" b="0" i="0">
                    <a:latin typeface="+mj-lt"/>
                  </a:rPr>
                  <a:t>here</a:t>
                </a:r>
                <a:r>
                  <a:rPr lang="en-GB" b="0" i="0">
                    <a:latin typeface="Cambria Math" panose="02040503050406030204" pitchFamily="18" charset="0"/>
                  </a:rPr>
                  <a:t> </a:t>
                </a:r>
                <a14:m>
                  <m:oMath xmlns:m="http://schemas.openxmlformats.org/officeDocument/2006/math">
                    <m:r>
                      <a:rPr lang="en-GB" sz="1200" b="0" i="1" smtClean="0">
                        <a:latin typeface="Cambria Math" panose="02040503050406030204" pitchFamily="18" charset="0"/>
                      </a:rPr>
                      <m:t>𝐴</m:t>
                    </m:r>
                    <m:r>
                      <a:rPr lang="en-GB" sz="1200" b="0" i="1" smtClean="0">
                        <a:latin typeface="Cambria Math" panose="02040503050406030204" pitchFamily="18" charset="0"/>
                      </a:rPr>
                      <m:t>=</m:t>
                    </m:r>
                    <m:r>
                      <a:rPr lang="en-GB" sz="1200" b="0" i="1" smtClean="0">
                        <a:latin typeface="Cambria Math" panose="02040503050406030204" pitchFamily="18" charset="0"/>
                      </a:rPr>
                      <m:t>𝐹</m:t>
                    </m:r>
                    <m:r>
                      <a:rPr lang="en-GB" sz="1200" b="0" i="1" smtClean="0">
                        <a:latin typeface="Cambria Math" panose="02040503050406030204" pitchFamily="18" charset="0"/>
                      </a:rPr>
                      <m:t>+</m:t>
                    </m:r>
                    <m:r>
                      <a:rPr lang="en-GB" sz="1200" b="0" i="1" smtClean="0">
                        <a:latin typeface="Cambria Math" panose="02040503050406030204" pitchFamily="18" charset="0"/>
                      </a:rPr>
                      <m:t>𝑃</m:t>
                    </m:r>
                  </m:oMath>
                </a14:m>
                <a:endParaRPr lang="en-GB" sz="1200" i="1">
                  <a:latin typeface="Cambria Math" panose="02040503050406030204" pitchFamily="18" charset="0"/>
                </a:endParaRPr>
              </a:p>
              <a:p>
                <a:pPr algn="ctr"/>
                <a:endParaRPr lang="en-GB" sz="1200" i="1">
                  <a:latin typeface="Cambria Math" panose="02040503050406030204" pitchFamily="18" charset="0"/>
                </a:endParaRPr>
              </a:p>
              <a:p>
                <a:pPr algn="ctr"/>
                <a14:m>
                  <m:oMathPara xmlns:m="http://schemas.openxmlformats.org/officeDocument/2006/math">
                    <m:oMathParaPr>
                      <m:jc m:val="left"/>
                    </m:oMathParaPr>
                    <m:oMath xmlns:m="http://schemas.openxmlformats.org/officeDocument/2006/math">
                      <m:r>
                        <a:rPr lang="en-GB" sz="1200" b="1">
                          <a:latin typeface="Cambria Math" panose="02040503050406030204" pitchFamily="18" charset="0"/>
                        </a:rPr>
                        <m:t>𝐍</m:t>
                      </m:r>
                      <m:r>
                        <a:rPr lang="en-GB" sz="1200" b="1" i="1">
                          <a:latin typeface="Cambria Math" panose="02040503050406030204" pitchFamily="18" charset="0"/>
                        </a:rPr>
                        <m:t>𝒐𝒕𝒆</m:t>
                      </m:r>
                      <m:r>
                        <a:rPr lang="en-GB" sz="1200" b="1" i="1">
                          <a:latin typeface="Cambria Math" panose="02040503050406030204" pitchFamily="18" charset="0"/>
                        </a:rPr>
                        <m:t>: </m:t>
                      </m:r>
                      <m:r>
                        <a:rPr lang="en-GB" sz="1200" i="1">
                          <a:latin typeface="Cambria Math" panose="02040503050406030204" pitchFamily="18" charset="0"/>
                        </a:rPr>
                        <m:t>0</m:t>
                      </m:r>
                      <m:r>
                        <a:rPr lang="en-GB" sz="1200" i="1">
                          <a:latin typeface="Cambria Math" panose="02040503050406030204" pitchFamily="18" charset="0"/>
                          <a:ea typeface="Cambria Math" panose="02040503050406030204" pitchFamily="18" charset="0"/>
                        </a:rPr>
                        <m:t>≤</m:t>
                      </m:r>
                      <m:r>
                        <a:rPr lang="en-GB" sz="1200" i="1">
                          <a:latin typeface="Cambria Math" panose="02040503050406030204" pitchFamily="18" charset="0"/>
                          <a:ea typeface="Cambria Math" panose="02040503050406030204" pitchFamily="18" charset="0"/>
                        </a:rPr>
                        <m:t>𝐴</m:t>
                      </m:r>
                      <m:r>
                        <a:rPr lang="en-GB" sz="1200" i="1">
                          <a:latin typeface="Cambria Math" panose="02040503050406030204" pitchFamily="18" charset="0"/>
                          <a:ea typeface="Cambria Math" panose="02040503050406030204" pitchFamily="18" charset="0"/>
                        </a:rPr>
                        <m:t>≤100</m:t>
                      </m:r>
                    </m:oMath>
                  </m:oMathPara>
                </a14:m>
                <a:endParaRPr lang="en-GB" sz="1200" i="1">
                  <a:latin typeface="Cambria Math" panose="02040503050406030204" pitchFamily="18" charset="0"/>
                </a:endParaRPr>
              </a:p>
            </p:txBody>
          </p:sp>
        </mc:Choice>
        <mc:Fallback>
          <p:sp>
            <p:nvSpPr>
              <p:cNvPr id="12" name="Rectangle 11"/>
              <p:cNvSpPr>
                <a:spLocks noRot="1" noChangeAspect="1" noMove="1" noResize="1" noEditPoints="1" noAdjustHandles="1" noChangeArrowheads="1" noChangeShapeType="1" noTextEdit="1"/>
              </p:cNvSpPr>
              <p:nvPr/>
            </p:nvSpPr>
            <p:spPr>
              <a:xfrm>
                <a:off x="3386831" y="1371421"/>
                <a:ext cx="2183548" cy="1015663"/>
              </a:xfrm>
              <a:prstGeom prst="rect">
                <a:avLst/>
              </a:prstGeom>
              <a:blipFill>
                <a:blip r:embed="rId4"/>
                <a:stretch>
                  <a:fillRect/>
                </a:stretch>
              </a:blipFill>
            </p:spPr>
            <p:txBody>
              <a:bodyPr/>
              <a:lstStyle/>
              <a:p>
                <a:r>
                  <a:rPr lang="en-US">
                    <a:noFill/>
                  </a:rPr>
                  <a:t> </a:t>
                </a:r>
              </a:p>
            </p:txBody>
          </p:sp>
        </mc:Fallback>
      </mc:AlternateContent>
      <p:sp>
        <p:nvSpPr>
          <p:cNvPr id="10" name="TextBox 9"/>
          <p:cNvSpPr txBox="1"/>
          <p:nvPr/>
        </p:nvSpPr>
        <p:spPr>
          <a:xfrm>
            <a:off x="3010216" y="2571750"/>
            <a:ext cx="2936779" cy="2308324"/>
          </a:xfrm>
          <a:prstGeom prst="rect">
            <a:avLst/>
          </a:prstGeom>
          <a:noFill/>
        </p:spPr>
        <p:txBody>
          <a:bodyPr wrap="square" rtlCol="0">
            <a:spAutoFit/>
          </a:bodyPr>
          <a:lstStyle/>
          <a:p>
            <a:pPr algn="just"/>
            <a:r>
              <a:rPr lang="en-GB" sz="1200"/>
              <a:t>This is the examiner mark for the group project before taking group weighting into consideration.</a:t>
            </a:r>
          </a:p>
          <a:p>
            <a:pPr algn="just"/>
            <a:endParaRPr lang="en-GB" sz="1200"/>
          </a:p>
          <a:p>
            <a:pPr algn="just"/>
            <a:r>
              <a:rPr lang="en-GB" sz="1200"/>
              <a:t>The academic mark is broken down into F, the fixed score and P, the peer assessed score. This is because in reality, it may not be desirable to adjust the entire mark by peer assessment since it could lead to a large spread of marks. </a:t>
            </a:r>
          </a:p>
          <a:p>
            <a:endParaRPr lang="en-GB" sz="1200"/>
          </a:p>
          <a:p>
            <a:endParaRPr lang="en-GB" sz="1200"/>
          </a:p>
        </p:txBody>
      </p:sp>
      <mc:AlternateContent xmlns:mc="http://schemas.openxmlformats.org/markup-compatibility/2006">
        <mc:Choice xmlns:a14="http://schemas.microsoft.com/office/drawing/2010/main" Requires="a14">
          <p:sp>
            <p:nvSpPr>
              <p:cNvPr id="6" name="TextBox 5"/>
              <p:cNvSpPr txBox="1"/>
              <p:nvPr/>
            </p:nvSpPr>
            <p:spPr>
              <a:xfrm>
                <a:off x="6320611" y="1567800"/>
                <a:ext cx="2218040" cy="5539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𝑇𝑜𝑡𝑎𝑙</m:t>
                      </m:r>
                      <m:r>
                        <a:rPr lang="en-GB" b="0" i="1" smtClean="0">
                          <a:latin typeface="Cambria Math" panose="02040503050406030204" pitchFamily="18" charset="0"/>
                        </a:rPr>
                        <m:t> </m:t>
                      </m:r>
                      <m:r>
                        <a:rPr lang="en-GB" b="0" i="1" smtClean="0">
                          <a:latin typeface="Cambria Math" panose="02040503050406030204" pitchFamily="18" charset="0"/>
                        </a:rPr>
                        <m:t>𝐴𝑤𝑎𝑟𝑑𝑒𝑑</m:t>
                      </m:r>
                      <m:r>
                        <a:rPr lang="en-GB" b="0" i="1" smtClean="0">
                          <a:latin typeface="Cambria Math" panose="02040503050406030204" pitchFamily="18" charset="0"/>
                        </a:rPr>
                        <m:t>,</m:t>
                      </m:r>
                    </m:oMath>
                  </m:oMathPara>
                </a14:m>
                <a:endParaRPr lang="en-GB" b="0" i="1">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 </m:t>
                      </m:r>
                      <m:d>
                        <m:dPr>
                          <m:ctrlPr>
                            <a:rPr lang="en-GB" b="0" i="1" smtClean="0">
                              <a:latin typeface="Cambria Math" panose="02040503050406030204" pitchFamily="18" charset="0"/>
                            </a:rPr>
                          </m:ctrlPr>
                        </m:dPr>
                        <m:e>
                          <m:m>
                            <m:mPr>
                              <m:mcs>
                                <m:mc>
                                  <m:mcPr>
                                    <m:count m:val="3"/>
                                    <m:mcJc m:val="center"/>
                                  </m:mcPr>
                                </m:mc>
                              </m:mcs>
                              <m:ctrlPr>
                                <a:rPr lang="en-GB" b="0" i="1" smtClean="0">
                                  <a:latin typeface="Cambria Math" panose="02040503050406030204" pitchFamily="18" charset="0"/>
                                </a:rPr>
                              </m:ctrlPr>
                            </m:mPr>
                            <m:mr>
                              <m:e>
                                <m:sSub>
                                  <m:sSubPr>
                                    <m:ctrlPr>
                                      <a:rPr lang="en-GB" b="0" i="1" smtClean="0">
                                        <a:latin typeface="Cambria Math" panose="02040503050406030204" pitchFamily="18" charset="0"/>
                                      </a:rPr>
                                    </m:ctrlPr>
                                  </m:sSubPr>
                                  <m:e>
                                    <m:r>
                                      <a:rPr lang="en-GB" b="0" i="1" smtClean="0">
                                        <a:latin typeface="Cambria Math" panose="02040503050406030204" pitchFamily="18" charset="0"/>
                                      </a:rPr>
                                      <m:t>𝑎</m:t>
                                    </m:r>
                                  </m:e>
                                  <m:sub>
                                    <m:r>
                                      <a:rPr lang="en-GB" b="0" i="1" smtClean="0">
                                        <a:latin typeface="Cambria Math" panose="02040503050406030204" pitchFamily="18" charset="0"/>
                                      </a:rPr>
                                      <m:t>1</m:t>
                                    </m:r>
                                  </m:sub>
                                </m:sSub>
                              </m:e>
                              <m:e>
                                <m:r>
                                  <a:rPr lang="en-GB" b="0" i="1" smtClean="0">
                                    <a:latin typeface="Cambria Math" panose="02040503050406030204" pitchFamily="18" charset="0"/>
                                  </a:rPr>
                                  <m:t>…</m:t>
                                </m:r>
                              </m:e>
                              <m:e>
                                <m:sSub>
                                  <m:sSubPr>
                                    <m:ctrlPr>
                                      <a:rPr lang="en-GB" b="0" i="1" smtClean="0">
                                        <a:latin typeface="Cambria Math" panose="02040503050406030204" pitchFamily="18" charset="0"/>
                                      </a:rPr>
                                    </m:ctrlPr>
                                  </m:sSubPr>
                                  <m:e>
                                    <m:r>
                                      <a:rPr lang="en-GB" b="0" i="1" smtClean="0">
                                        <a:latin typeface="Cambria Math" panose="02040503050406030204" pitchFamily="18" charset="0"/>
                                      </a:rPr>
                                      <m:t>𝑎</m:t>
                                    </m:r>
                                  </m:e>
                                  <m:sub>
                                    <m:r>
                                      <a:rPr lang="en-GB" b="0" i="1" smtClean="0">
                                        <a:latin typeface="Cambria Math" panose="02040503050406030204" pitchFamily="18" charset="0"/>
                                      </a:rPr>
                                      <m:t>𝑛</m:t>
                                    </m:r>
                                  </m:sub>
                                </m:sSub>
                              </m:e>
                            </m:mr>
                          </m:m>
                        </m:e>
                      </m:d>
                      <m:r>
                        <a:rPr lang="en-GB" b="0" i="1" smtClean="0">
                          <a:latin typeface="Cambria Math" panose="02040503050406030204" pitchFamily="18" charset="0"/>
                        </a:rPr>
                        <m:t> </m:t>
                      </m:r>
                    </m:oMath>
                  </m:oMathPara>
                </a14:m>
                <a:endParaRPr lang="en-GB"/>
              </a:p>
            </p:txBody>
          </p:sp>
        </mc:Choice>
        <mc:Fallback>
          <p:sp>
            <p:nvSpPr>
              <p:cNvPr id="6" name="TextBox 5"/>
              <p:cNvSpPr txBox="1">
                <a:spLocks noRot="1" noChangeAspect="1" noMove="1" noResize="1" noEditPoints="1" noAdjustHandles="1" noChangeArrowheads="1" noChangeShapeType="1" noTextEdit="1"/>
              </p:cNvSpPr>
              <p:nvPr/>
            </p:nvSpPr>
            <p:spPr>
              <a:xfrm>
                <a:off x="6320611" y="1567800"/>
                <a:ext cx="2218040" cy="553998"/>
              </a:xfrm>
              <a:prstGeom prst="rect">
                <a:avLst/>
              </a:prstGeom>
              <a:blipFill>
                <a:blip r:embed="rId5"/>
                <a:stretch>
                  <a:fillRect/>
                </a:stretch>
              </a:blipFill>
            </p:spPr>
            <p:txBody>
              <a:bodyPr/>
              <a:lstStyle/>
              <a:p>
                <a:r>
                  <a:rPr lang="en-US">
                    <a:noFill/>
                  </a:rPr>
                  <a:t> </a:t>
                </a:r>
              </a:p>
            </p:txBody>
          </p:sp>
        </mc:Fallback>
      </mc:AlternateContent>
      <p:sp>
        <p:nvSpPr>
          <p:cNvPr id="16" name="TextBox 15"/>
          <p:cNvSpPr txBox="1"/>
          <p:nvPr/>
        </p:nvSpPr>
        <p:spPr>
          <a:xfrm>
            <a:off x="6392515" y="2494539"/>
            <a:ext cx="611065" cy="276999"/>
          </a:xfrm>
          <a:prstGeom prst="rect">
            <a:avLst/>
          </a:prstGeom>
          <a:noFill/>
        </p:spPr>
        <p:txBody>
          <a:bodyPr wrap="none" rtlCol="0">
            <a:spAutoFit/>
          </a:bodyPr>
          <a:lstStyle/>
          <a:p>
            <a:r>
              <a:rPr lang="en-GB" sz="1200"/>
              <a:t>Where</a:t>
            </a:r>
            <a:endParaRPr lang="en-GB"/>
          </a:p>
        </p:txBody>
      </p:sp>
      <mc:AlternateContent xmlns:mc="http://schemas.openxmlformats.org/markup-compatibility/2006">
        <mc:Choice xmlns:a14="http://schemas.microsoft.com/office/drawing/2010/main" Requires="a14">
          <p:sp>
            <p:nvSpPr>
              <p:cNvPr id="15" name="TextBox 14"/>
              <p:cNvSpPr txBox="1"/>
              <p:nvPr/>
            </p:nvSpPr>
            <p:spPr>
              <a:xfrm>
                <a:off x="7003580" y="2239278"/>
                <a:ext cx="1227259" cy="78752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en-GB" b="0" i="1" smtClean="0">
                              <a:latin typeface="Cambria Math" panose="02040503050406030204" pitchFamily="18" charset="0"/>
                            </a:rPr>
                            <m:t>𝑎</m:t>
                          </m:r>
                        </m:e>
                        <m:sub>
                          <m:r>
                            <a:rPr lang="en-GB" b="0" i="1" smtClean="0">
                              <a:latin typeface="Cambria Math" panose="02040503050406030204" pitchFamily="18" charset="0"/>
                            </a:rPr>
                            <m:t>𝑖</m:t>
                          </m:r>
                        </m:sub>
                      </m:sSub>
                      <m:r>
                        <a:rPr lang="en-GB" b="0" i="1" smtClean="0">
                          <a:latin typeface="Cambria Math" panose="02040503050406030204" pitchFamily="18" charset="0"/>
                        </a:rPr>
                        <m:t>= </m:t>
                      </m:r>
                      <m:nary>
                        <m:naryPr>
                          <m:chr m:val="∑"/>
                          <m:ctrlPr>
                            <a:rPr lang="en-GB" i="1" dirty="0" smtClean="0">
                              <a:latin typeface="Cambria Math" panose="02040503050406030204" pitchFamily="18" charset="0"/>
                            </a:rPr>
                          </m:ctrlPr>
                        </m:naryPr>
                        <m:sub>
                          <m:r>
                            <m:rPr>
                              <m:brk m:alnAt="23"/>
                            </m:rPr>
                            <a:rPr lang="en-GB" b="0" i="1" dirty="0" smtClean="0">
                              <a:latin typeface="Cambria Math" panose="02040503050406030204" pitchFamily="18" charset="0"/>
                            </a:rPr>
                            <m:t>𝑗</m:t>
                          </m:r>
                          <m:r>
                            <a:rPr lang="en-GB" b="0" i="1" dirty="0" smtClean="0">
                              <a:latin typeface="Cambria Math" panose="02040503050406030204" pitchFamily="18" charset="0"/>
                            </a:rPr>
                            <m:t>=1</m:t>
                          </m:r>
                        </m:sub>
                        <m:sup>
                          <m:r>
                            <a:rPr lang="en-GB" b="0" i="1" dirty="0" smtClean="0">
                              <a:latin typeface="Cambria Math" panose="02040503050406030204" pitchFamily="18" charset="0"/>
                            </a:rPr>
                            <m:t>𝑛</m:t>
                          </m:r>
                        </m:sup>
                        <m:e>
                          <m:sSub>
                            <m:sSubPr>
                              <m:ctrlPr>
                                <a:rPr lang="en-GB" i="1" dirty="0" smtClean="0">
                                  <a:latin typeface="Cambria Math" panose="02040503050406030204" pitchFamily="18" charset="0"/>
                                </a:rPr>
                              </m:ctrlPr>
                            </m:sSubPr>
                            <m:e>
                              <m:r>
                                <a:rPr lang="en-GB" b="0" i="1" dirty="0" smtClean="0">
                                  <a:latin typeface="Cambria Math" panose="02040503050406030204" pitchFamily="18" charset="0"/>
                                </a:rPr>
                                <m:t>𝑥</m:t>
                              </m:r>
                            </m:e>
                            <m:sub>
                              <m:r>
                                <a:rPr lang="en-GB" b="0" i="1" dirty="0" smtClean="0">
                                  <a:latin typeface="Cambria Math" panose="02040503050406030204" pitchFamily="18" charset="0"/>
                                </a:rPr>
                                <m:t>𝑖𝑗</m:t>
                              </m:r>
                            </m:sub>
                          </m:sSub>
                        </m:e>
                      </m:nary>
                    </m:oMath>
                  </m:oMathPara>
                </a14:m>
                <a:endParaRPr lang="en-GB"/>
              </a:p>
            </p:txBody>
          </p:sp>
        </mc:Choice>
        <mc:Fallback>
          <p:sp>
            <p:nvSpPr>
              <p:cNvPr id="15" name="TextBox 14"/>
              <p:cNvSpPr txBox="1">
                <a:spLocks noRot="1" noChangeAspect="1" noMove="1" noResize="1" noEditPoints="1" noAdjustHandles="1" noChangeArrowheads="1" noChangeShapeType="1" noTextEdit="1"/>
              </p:cNvSpPr>
              <p:nvPr/>
            </p:nvSpPr>
            <p:spPr>
              <a:xfrm>
                <a:off x="7003580" y="2239278"/>
                <a:ext cx="1227259" cy="787523"/>
              </a:xfrm>
              <a:prstGeom prst="rect">
                <a:avLst/>
              </a:prstGeom>
              <a:blipFill>
                <a:blip r:embed="rId6"/>
                <a:stretch>
                  <a:fillRect/>
                </a:stretch>
              </a:blipFill>
            </p:spPr>
            <p:txBody>
              <a:bodyPr/>
              <a:lstStyle/>
              <a:p>
                <a:r>
                  <a:rPr lang="en-US">
                    <a:noFill/>
                  </a:rPr>
                  <a:t> </a:t>
                </a:r>
              </a:p>
            </p:txBody>
          </p:sp>
        </mc:Fallback>
      </mc:AlternateContent>
      <p:sp>
        <p:nvSpPr>
          <p:cNvPr id="11" name="TextBox 10"/>
          <p:cNvSpPr txBox="1"/>
          <p:nvPr/>
        </p:nvSpPr>
        <p:spPr>
          <a:xfrm>
            <a:off x="6392515" y="3282062"/>
            <a:ext cx="2146136" cy="646331"/>
          </a:xfrm>
          <a:prstGeom prst="rect">
            <a:avLst/>
          </a:prstGeom>
          <a:noFill/>
        </p:spPr>
        <p:txBody>
          <a:bodyPr wrap="square" rtlCol="0">
            <a:spAutoFit/>
          </a:bodyPr>
          <a:lstStyle/>
          <a:p>
            <a:pPr algn="just"/>
            <a:r>
              <a:rPr lang="en-GB" sz="1200"/>
              <a:t>This is an array of total sum of scores </a:t>
            </a:r>
            <a:r>
              <a:rPr lang="en-GB" sz="1200" b="1" u="sng"/>
              <a:t>awarded</a:t>
            </a:r>
            <a:r>
              <a:rPr lang="en-GB" sz="1200"/>
              <a:t> by each member. </a:t>
            </a:r>
          </a:p>
        </p:txBody>
      </p:sp>
    </p:spTree>
    <p:extLst>
      <p:ext uri="{BB962C8B-B14F-4D97-AF65-F5344CB8AC3E}">
        <p14:creationId xmlns:p14="http://schemas.microsoft.com/office/powerpoint/2010/main" val="28459651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0301221A-2E56-45E0-ABF6-FC5A9A0D0953}"/>
              </a:ext>
            </a:extLst>
          </p:cNvPr>
          <p:cNvSpPr>
            <a:spLocks noGrp="1"/>
          </p:cNvSpPr>
          <p:nvPr>
            <p:ph type="title"/>
          </p:nvPr>
        </p:nvSpPr>
        <p:spPr/>
        <p:txBody>
          <a:bodyPr/>
          <a:lstStyle/>
          <a:p>
            <a:r>
              <a:rPr lang="en-US"/>
              <a:t>Algorithm</a:t>
            </a:r>
            <a:endParaRPr lang="en-GB"/>
          </a:p>
        </p:txBody>
      </p:sp>
      <mc:AlternateContent xmlns:mc="http://schemas.openxmlformats.org/markup-compatibility/2006">
        <mc:Choice xmlns:a14="http://schemas.microsoft.com/office/drawing/2010/main" Requires="a14">
          <p:sp>
            <p:nvSpPr>
              <p:cNvPr id="24" name="TextBox 23"/>
              <p:cNvSpPr txBox="1"/>
              <p:nvPr/>
            </p:nvSpPr>
            <p:spPr>
              <a:xfrm>
                <a:off x="1844909" y="1048348"/>
                <a:ext cx="5187446" cy="307777"/>
              </a:xfrm>
              <a:prstGeom prst="rect">
                <a:avLst/>
              </a:prstGeom>
              <a:noFill/>
            </p:spPr>
            <p:txBody>
              <a:bodyPr wrap="none" rtlCol="0">
                <a:spAutoFit/>
              </a:bodyPr>
              <a:lstStyle/>
              <a:p>
                <a14:m>
                  <m:oMath xmlns:m="http://schemas.openxmlformats.org/officeDocument/2006/math">
                    <m:sSub>
                      <m:sSubPr>
                        <m:ctrlPr>
                          <a:rPr lang="en-GB" sz="1400" i="1" smtClean="0">
                            <a:latin typeface="Cambria Math" panose="02040503050406030204" pitchFamily="18" charset="0"/>
                          </a:rPr>
                        </m:ctrlPr>
                      </m:sSubPr>
                      <m:e>
                        <m:r>
                          <a:rPr lang="en-GB" sz="1400" i="1">
                            <a:latin typeface="Cambria Math" panose="02040503050406030204" pitchFamily="18" charset="0"/>
                          </a:rPr>
                          <m:t>𝐹𝑖𝑛𝑎𝑙</m:t>
                        </m:r>
                      </m:e>
                      <m:sub>
                        <m:r>
                          <a:rPr lang="en-GB" sz="1400" i="1">
                            <a:latin typeface="Cambria Math" panose="02040503050406030204" pitchFamily="18" charset="0"/>
                          </a:rPr>
                          <m:t>𝑖</m:t>
                        </m:r>
                      </m:sub>
                    </m:sSub>
                  </m:oMath>
                </a14:m>
                <a:r>
                  <a:rPr lang="en-GB" sz="1400"/>
                  <a:t> (The final grade awarded to student </a:t>
                </a:r>
                <a14:m>
                  <m:oMath xmlns:m="http://schemas.openxmlformats.org/officeDocument/2006/math">
                    <m:r>
                      <a:rPr lang="en-GB" sz="1400" i="1">
                        <a:latin typeface="Cambria Math" panose="02040503050406030204" pitchFamily="18" charset="0"/>
                      </a:rPr>
                      <m:t>𝑖</m:t>
                    </m:r>
                    <m:r>
                      <a:rPr lang="en-GB" sz="1400" b="0" i="1" smtClean="0">
                        <a:latin typeface="Cambria Math" panose="02040503050406030204" pitchFamily="18" charset="0"/>
                      </a:rPr>
                      <m:t>)</m:t>
                    </m:r>
                  </m:oMath>
                </a14:m>
                <a:r>
                  <a:rPr lang="en-GB" sz="1400"/>
                  <a:t> is calculated as follows</a:t>
                </a:r>
              </a:p>
            </p:txBody>
          </p:sp>
        </mc:Choice>
        <mc:Fallback>
          <p:sp>
            <p:nvSpPr>
              <p:cNvPr id="24" name="TextBox 23"/>
              <p:cNvSpPr txBox="1">
                <a:spLocks noRot="1" noChangeAspect="1" noMove="1" noResize="1" noEditPoints="1" noAdjustHandles="1" noChangeArrowheads="1" noChangeShapeType="1" noTextEdit="1"/>
              </p:cNvSpPr>
              <p:nvPr/>
            </p:nvSpPr>
            <p:spPr>
              <a:xfrm>
                <a:off x="1844909" y="1048348"/>
                <a:ext cx="5187446" cy="307777"/>
              </a:xfrm>
              <a:prstGeom prst="rect">
                <a:avLst/>
              </a:prstGeom>
              <a:blipFill>
                <a:blip r:embed="rId2"/>
                <a:stretch>
                  <a:fillRect t="-4000" b="-2000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8" name="TextBox 17"/>
              <p:cNvSpPr txBox="1"/>
              <p:nvPr/>
            </p:nvSpPr>
            <p:spPr>
              <a:xfrm>
                <a:off x="2480957" y="1513740"/>
                <a:ext cx="361310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GB" sz="2400" i="1" smtClean="0">
                              <a:latin typeface="Cambria Math" panose="02040503050406030204" pitchFamily="18" charset="0"/>
                            </a:rPr>
                          </m:ctrlPr>
                        </m:sSubPr>
                        <m:e>
                          <m:r>
                            <a:rPr lang="en-GB" sz="2400" b="0" i="1" smtClean="0">
                              <a:latin typeface="Cambria Math" panose="02040503050406030204" pitchFamily="18" charset="0"/>
                            </a:rPr>
                            <m:t>𝐹𝑖𝑛𝑎𝑙</m:t>
                          </m:r>
                        </m:e>
                        <m:sub>
                          <m:r>
                            <a:rPr lang="en-GB" sz="2400" b="0" i="1" smtClean="0">
                              <a:latin typeface="Cambria Math" panose="02040503050406030204" pitchFamily="18" charset="0"/>
                            </a:rPr>
                            <m:t>𝑖</m:t>
                          </m:r>
                        </m:sub>
                      </m:sSub>
                      <m:r>
                        <a:rPr lang="en-GB" sz="2400" b="0" i="1" smtClean="0">
                          <a:latin typeface="Cambria Math" panose="02040503050406030204" pitchFamily="18" charset="0"/>
                        </a:rPr>
                        <m:t>=</m:t>
                      </m:r>
                      <m:r>
                        <a:rPr lang="en-GB" sz="2400" b="0" i="1" smtClean="0">
                          <a:latin typeface="Cambria Math" panose="02040503050406030204" pitchFamily="18" charset="0"/>
                        </a:rPr>
                        <m:t>𝐹</m:t>
                      </m:r>
                      <m:r>
                        <a:rPr lang="en-GB" sz="2400" b="0" i="1" smtClean="0">
                          <a:latin typeface="Cambria Math" panose="02040503050406030204" pitchFamily="18" charset="0"/>
                        </a:rPr>
                        <m:t>+(</m:t>
                      </m:r>
                      <m:r>
                        <a:rPr lang="en-GB" sz="2400" b="0" i="1" smtClean="0">
                          <a:latin typeface="Cambria Math" panose="02040503050406030204" pitchFamily="18" charset="0"/>
                        </a:rPr>
                        <m:t>𝑃</m:t>
                      </m:r>
                      <m:r>
                        <a:rPr lang="en-GB" sz="2400" b="0" i="1" smtClean="0">
                          <a:latin typeface="Cambria Math" panose="02040503050406030204" pitchFamily="18" charset="0"/>
                        </a:rPr>
                        <m:t>×</m:t>
                      </m:r>
                      <m:sSub>
                        <m:sSubPr>
                          <m:ctrlPr>
                            <a:rPr lang="en-GB" sz="2400" b="0" i="1" smtClean="0">
                              <a:latin typeface="Cambria Math" panose="02040503050406030204" pitchFamily="18" charset="0"/>
                              <a:ea typeface="Cambria Math" panose="02040503050406030204" pitchFamily="18" charset="0"/>
                            </a:rPr>
                          </m:ctrlPr>
                        </m:sSubPr>
                        <m:e>
                          <m:r>
                            <a:rPr lang="en-GB" sz="2400" b="0" i="1" smtClean="0">
                              <a:latin typeface="Cambria Math" panose="02040503050406030204" pitchFamily="18" charset="0"/>
                              <a:ea typeface="Cambria Math" panose="02040503050406030204" pitchFamily="18" charset="0"/>
                            </a:rPr>
                            <m:t>𝑅</m:t>
                          </m:r>
                        </m:e>
                        <m:sub>
                          <m:r>
                            <a:rPr lang="en-GB" sz="2400" b="0" i="1" smtClean="0">
                              <a:latin typeface="Cambria Math" panose="02040503050406030204" pitchFamily="18" charset="0"/>
                              <a:ea typeface="Cambria Math" panose="02040503050406030204" pitchFamily="18" charset="0"/>
                            </a:rPr>
                            <m:t>𝑖</m:t>
                          </m:r>
                        </m:sub>
                      </m:sSub>
                      <m:r>
                        <a:rPr lang="en-GB" sz="2400" b="0" i="1" smtClean="0">
                          <a:latin typeface="Cambria Math" panose="02040503050406030204" pitchFamily="18" charset="0"/>
                          <a:ea typeface="Cambria Math" panose="02040503050406030204" pitchFamily="18" charset="0"/>
                        </a:rPr>
                        <m:t> ×</m:t>
                      </m:r>
                      <m:r>
                        <a:rPr lang="en-GB" sz="2400" b="0" i="1" smtClean="0">
                          <a:latin typeface="Cambria Math" panose="02040503050406030204" pitchFamily="18" charset="0"/>
                          <a:ea typeface="Cambria Math" panose="02040503050406030204" pitchFamily="18" charset="0"/>
                        </a:rPr>
                        <m:t>𝐾</m:t>
                      </m:r>
                      <m:r>
                        <a:rPr lang="en-GB" sz="2400" b="0" i="1" smtClean="0">
                          <a:latin typeface="Cambria Math" panose="02040503050406030204" pitchFamily="18" charset="0"/>
                          <a:ea typeface="Cambria Math" panose="02040503050406030204" pitchFamily="18" charset="0"/>
                        </a:rPr>
                        <m:t>)</m:t>
                      </m:r>
                    </m:oMath>
                  </m:oMathPara>
                </a14:m>
                <a:endParaRPr lang="en-GB" sz="2400"/>
              </a:p>
            </p:txBody>
          </p:sp>
        </mc:Choice>
        <mc:Fallback>
          <p:sp>
            <p:nvSpPr>
              <p:cNvPr id="18" name="TextBox 17"/>
              <p:cNvSpPr txBox="1">
                <a:spLocks noRot="1" noChangeAspect="1" noMove="1" noResize="1" noEditPoints="1" noAdjustHandles="1" noChangeArrowheads="1" noChangeShapeType="1" noTextEdit="1"/>
              </p:cNvSpPr>
              <p:nvPr/>
            </p:nvSpPr>
            <p:spPr>
              <a:xfrm>
                <a:off x="2480957" y="1513740"/>
                <a:ext cx="3613105" cy="369332"/>
              </a:xfrm>
              <a:prstGeom prst="rect">
                <a:avLst/>
              </a:prstGeom>
              <a:blipFill>
                <a:blip r:embed="rId3"/>
                <a:stretch>
                  <a:fillRect l="-1686" r="-2361" b="-34426"/>
                </a:stretch>
              </a:blipFill>
            </p:spPr>
            <p:txBody>
              <a:bodyPr/>
              <a:lstStyle/>
              <a:p>
                <a:r>
                  <a:rPr lang="en-US">
                    <a:noFill/>
                  </a:rPr>
                  <a:t> </a:t>
                </a:r>
              </a:p>
            </p:txBody>
          </p:sp>
        </mc:Fallback>
      </mc:AlternateContent>
      <p:cxnSp>
        <p:nvCxnSpPr>
          <p:cNvPr id="6" name="Straight Arrow Connector 5">
            <a:extLst>
              <a:ext uri="{C183D7F6-B498-43B3-948B-1728B52AA6E4}">
                <adec:decorative xmlns:adec="http://schemas.microsoft.com/office/drawing/2017/decorative" val="1"/>
              </a:ext>
            </a:extLst>
          </p:cNvPr>
          <p:cNvCxnSpPr/>
          <p:nvPr/>
        </p:nvCxnSpPr>
        <p:spPr>
          <a:xfrm>
            <a:off x="5876185" y="1932465"/>
            <a:ext cx="312580" cy="291417"/>
          </a:xfrm>
          <a:prstGeom prst="straightConnector1">
            <a:avLst/>
          </a:prstGeom>
          <a:ln w="3175">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C183D7F6-B498-43B3-948B-1728B52AA6E4}">
                <adec:decorative xmlns:adec="http://schemas.microsoft.com/office/drawing/2017/decorative" val="1"/>
              </a:ext>
            </a:extLst>
          </p:cNvPr>
          <p:cNvCxnSpPr/>
          <p:nvPr/>
        </p:nvCxnSpPr>
        <p:spPr>
          <a:xfrm flipH="1">
            <a:off x="5082209" y="1973903"/>
            <a:ext cx="26504" cy="477244"/>
          </a:xfrm>
          <a:prstGeom prst="straightConnector1">
            <a:avLst/>
          </a:prstGeom>
          <a:ln w="3175">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C183D7F6-B498-43B3-948B-1728B52AA6E4}">
                <adec:decorative xmlns:adec="http://schemas.microsoft.com/office/drawing/2017/decorative" val="1"/>
              </a:ext>
            </a:extLst>
          </p:cNvPr>
          <p:cNvCxnSpPr/>
          <p:nvPr/>
        </p:nvCxnSpPr>
        <p:spPr>
          <a:xfrm flipH="1">
            <a:off x="2480960" y="1995132"/>
            <a:ext cx="1098544" cy="733990"/>
          </a:xfrm>
          <a:prstGeom prst="straightConnector1">
            <a:avLst/>
          </a:prstGeom>
          <a:ln w="3175">
            <a:solidFill>
              <a:schemeClr val="tx1"/>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mc:Choice xmlns:a14="http://schemas.microsoft.com/office/drawing/2010/main" Requires="a14">
          <p:sp>
            <p:nvSpPr>
              <p:cNvPr id="3" name="TextBox 2"/>
              <p:cNvSpPr txBox="1"/>
              <p:nvPr/>
            </p:nvSpPr>
            <p:spPr>
              <a:xfrm>
                <a:off x="592522" y="2429304"/>
                <a:ext cx="1888435" cy="1292662"/>
              </a:xfrm>
              <a:prstGeom prst="rect">
                <a:avLst/>
              </a:prstGeom>
              <a:noFill/>
            </p:spPr>
            <p:txBody>
              <a:bodyPr wrap="square" rtlCol="0">
                <a:spAutoFit/>
              </a:bodyPr>
              <a:lstStyle/>
              <a:p>
                <a:r>
                  <a:rPr lang="en-GB" sz="1200" b="0">
                    <a:latin typeface="+mj-lt"/>
                  </a:rPr>
                  <a:t>Note (from previous slide)</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𝐴</m:t>
                      </m:r>
                      <m:r>
                        <a:rPr lang="en-GB" b="0" i="1" smtClean="0">
                          <a:latin typeface="Cambria Math" panose="02040503050406030204" pitchFamily="18" charset="0"/>
                        </a:rPr>
                        <m:t>=</m:t>
                      </m:r>
                      <m:r>
                        <a:rPr lang="en-GB" i="1">
                          <a:latin typeface="Cambria Math" panose="02040503050406030204" pitchFamily="18" charset="0"/>
                        </a:rPr>
                        <m:t>𝐹</m:t>
                      </m:r>
                      <m:r>
                        <a:rPr lang="en-GB" i="1">
                          <a:latin typeface="Cambria Math" panose="02040503050406030204" pitchFamily="18" charset="0"/>
                        </a:rPr>
                        <m:t>+</m:t>
                      </m:r>
                      <m:r>
                        <a:rPr lang="en-GB" i="1">
                          <a:latin typeface="Cambria Math" panose="02040503050406030204" pitchFamily="18" charset="0"/>
                        </a:rPr>
                        <m:t>𝑃</m:t>
                      </m:r>
                      <m:r>
                        <a:rPr lang="en-GB" b="0" i="1" smtClean="0">
                          <a:latin typeface="Cambria Math" panose="02040503050406030204" pitchFamily="18" charset="0"/>
                        </a:rPr>
                        <m:t> </m:t>
                      </m:r>
                    </m:oMath>
                  </m:oMathPara>
                </a14:m>
                <a:endParaRPr lang="en-GB" b="0"/>
              </a:p>
              <a:p>
                <a:r>
                  <a:rPr lang="en-GB" sz="1200"/>
                  <a:t>Where </a:t>
                </a:r>
                <a14:m>
                  <m:oMath xmlns:m="http://schemas.openxmlformats.org/officeDocument/2006/math">
                    <m:r>
                      <a:rPr lang="en-GB" sz="1200" i="1">
                        <a:latin typeface="Cambria Math" panose="02040503050406030204" pitchFamily="18" charset="0"/>
                      </a:rPr>
                      <m:t>𝐹</m:t>
                    </m:r>
                  </m:oMath>
                </a14:m>
                <a:r>
                  <a:rPr lang="en-GB" sz="1200"/>
                  <a:t> is the proportion of the academic mark </a:t>
                </a:r>
                <a:r>
                  <a:rPr lang="en-GB" sz="1200" b="1" u="sng"/>
                  <a:t>fixed</a:t>
                </a:r>
                <a:r>
                  <a:rPr lang="en-GB" sz="1200"/>
                  <a:t> and </a:t>
                </a:r>
                <a14:m>
                  <m:oMath xmlns:m="http://schemas.openxmlformats.org/officeDocument/2006/math">
                    <m:r>
                      <a:rPr lang="en-GB" sz="1200" i="1">
                        <a:latin typeface="Cambria Math" panose="02040503050406030204" pitchFamily="18" charset="0"/>
                      </a:rPr>
                      <m:t>𝑃</m:t>
                    </m:r>
                  </m:oMath>
                </a14:m>
                <a:r>
                  <a:rPr lang="en-GB" sz="1200"/>
                  <a:t> is the proportion </a:t>
                </a:r>
                <a:r>
                  <a:rPr lang="en-GB" sz="1200" b="1" u="sng"/>
                  <a:t>peer assessed. </a:t>
                </a:r>
              </a:p>
            </p:txBody>
          </p:sp>
        </mc:Choice>
        <mc:Fallback>
          <p:sp>
            <p:nvSpPr>
              <p:cNvPr id="3" name="TextBox 2"/>
              <p:cNvSpPr txBox="1">
                <a:spLocks noRot="1" noChangeAspect="1" noMove="1" noResize="1" noEditPoints="1" noAdjustHandles="1" noChangeArrowheads="1" noChangeShapeType="1" noTextEdit="1"/>
              </p:cNvSpPr>
              <p:nvPr/>
            </p:nvSpPr>
            <p:spPr>
              <a:xfrm>
                <a:off x="592522" y="2429304"/>
                <a:ext cx="1888435" cy="1292662"/>
              </a:xfrm>
              <a:prstGeom prst="rect">
                <a:avLst/>
              </a:prstGeom>
              <a:blipFill>
                <a:blip r:embed="rId4"/>
                <a:stretch>
                  <a:fillRect t="-472" b="-283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TextBox 3"/>
              <p:cNvSpPr txBox="1"/>
              <p:nvPr/>
            </p:nvSpPr>
            <p:spPr>
              <a:xfrm>
                <a:off x="3174221" y="2537744"/>
                <a:ext cx="2358887" cy="1015663"/>
              </a:xfrm>
              <a:prstGeom prst="rect">
                <a:avLst/>
              </a:prstGeom>
              <a:noFill/>
            </p:spPr>
            <p:txBody>
              <a:bodyPr wrap="square" rtlCol="0">
                <a:spAutoFit/>
              </a:bodyPr>
              <a:lstStyle/>
              <a:p>
                <a:pPr algn="just"/>
                <a14:m>
                  <m:oMath xmlns:m="http://schemas.openxmlformats.org/officeDocument/2006/math">
                    <m:sSub>
                      <m:sSubPr>
                        <m:ctrlPr>
                          <a:rPr lang="en-GB" sz="1200" i="1" smtClean="0">
                            <a:latin typeface="Cambria Math" panose="02040503050406030204" pitchFamily="18" charset="0"/>
                            <a:cs typeface="Calibri"/>
                          </a:rPr>
                        </m:ctrlPr>
                      </m:sSubPr>
                      <m:e>
                        <m:r>
                          <a:rPr lang="en-GB" sz="1200" b="0" i="1" smtClean="0">
                            <a:latin typeface="Cambria Math" panose="02040503050406030204" pitchFamily="18" charset="0"/>
                            <a:cs typeface="Calibri"/>
                          </a:rPr>
                          <m:t>𝑅</m:t>
                        </m:r>
                      </m:e>
                      <m:sub>
                        <m:r>
                          <a:rPr lang="en-GB" sz="1200" i="1">
                            <a:latin typeface="Cambria Math" panose="02040503050406030204" pitchFamily="18" charset="0"/>
                            <a:cs typeface="Calibri"/>
                          </a:rPr>
                          <m:t>𝑖</m:t>
                        </m:r>
                      </m:sub>
                    </m:sSub>
                  </m:oMath>
                </a14:m>
                <a:r>
                  <a:rPr lang="en-GB" sz="1200"/>
                  <a:t> is the Peer Reviewed Weighting awarded to student </a:t>
                </a:r>
                <a14:m>
                  <m:oMath xmlns:m="http://schemas.openxmlformats.org/officeDocument/2006/math">
                    <m:r>
                      <a:rPr lang="en-GB" sz="1200" i="1">
                        <a:latin typeface="Cambria Math" panose="02040503050406030204" pitchFamily="18" charset="0"/>
                        <a:cs typeface="Calibri"/>
                      </a:rPr>
                      <m:t>𝑖</m:t>
                    </m:r>
                  </m:oMath>
                </a14:m>
                <a:r>
                  <a:rPr lang="en-GB" sz="1200"/>
                  <a:t>. It is the sum of peer scores normalised by the total allocated by each peer reviewer. It is calculated by:</a:t>
                </a:r>
              </a:p>
            </p:txBody>
          </p:sp>
        </mc:Choice>
        <mc:Fallback>
          <p:sp>
            <p:nvSpPr>
              <p:cNvPr id="4" name="TextBox 3"/>
              <p:cNvSpPr txBox="1">
                <a:spLocks noRot="1" noChangeAspect="1" noMove="1" noResize="1" noEditPoints="1" noAdjustHandles="1" noChangeArrowheads="1" noChangeShapeType="1" noTextEdit="1"/>
              </p:cNvSpPr>
              <p:nvPr/>
            </p:nvSpPr>
            <p:spPr>
              <a:xfrm>
                <a:off x="3174221" y="2537744"/>
                <a:ext cx="2358887" cy="1015663"/>
              </a:xfrm>
              <a:prstGeom prst="rect">
                <a:avLst/>
              </a:prstGeom>
              <a:blipFill>
                <a:blip r:embed="rId5"/>
                <a:stretch>
                  <a:fillRect l="-258" b="-359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B72FE0F0-37D1-4226-87CA-0A8411A8871A}"/>
                  </a:ext>
                </a:extLst>
              </p:cNvPr>
              <p:cNvSpPr txBox="1"/>
              <p:nvPr/>
            </p:nvSpPr>
            <p:spPr>
              <a:xfrm>
                <a:off x="2877727" y="3397161"/>
                <a:ext cx="2743199" cy="11978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000" baseline="-25000"/>
              </a:p>
              <a:p>
                <a:pPr/>
                <a14:m>
                  <m:oMathPara xmlns:m="http://schemas.openxmlformats.org/officeDocument/2006/math">
                    <m:oMathParaPr>
                      <m:jc m:val="centerGroup"/>
                    </m:oMathParaPr>
                    <m:oMath xmlns:m="http://schemas.openxmlformats.org/officeDocument/2006/math">
                      <m:sSub>
                        <m:sSubPr>
                          <m:ctrlPr>
                            <a:rPr lang="en-GB" sz="2000" b="0" i="1" smtClean="0">
                              <a:latin typeface="Cambria Math" panose="02040503050406030204" pitchFamily="18" charset="0"/>
                              <a:cs typeface="Calibri"/>
                            </a:rPr>
                          </m:ctrlPr>
                        </m:sSubPr>
                        <m:e>
                          <m:r>
                            <a:rPr lang="en-GB" sz="2000" b="0" i="1" smtClean="0">
                              <a:latin typeface="Cambria Math" panose="02040503050406030204" pitchFamily="18" charset="0"/>
                              <a:cs typeface="Calibri"/>
                            </a:rPr>
                            <m:t>𝑅</m:t>
                          </m:r>
                        </m:e>
                        <m:sub>
                          <m:r>
                            <a:rPr lang="en-GB" sz="2000" b="0" i="1" smtClean="0">
                              <a:latin typeface="Cambria Math" panose="02040503050406030204" pitchFamily="18" charset="0"/>
                              <a:cs typeface="Calibri"/>
                            </a:rPr>
                            <m:t>𝑖</m:t>
                          </m:r>
                        </m:sub>
                      </m:sSub>
                      <m:r>
                        <a:rPr lang="en-GB" sz="2000" b="0" i="1" smtClean="0">
                          <a:latin typeface="Cambria Math" panose="02040503050406030204" pitchFamily="18" charset="0"/>
                          <a:cs typeface="Calibri"/>
                        </a:rPr>
                        <m:t>=</m:t>
                      </m:r>
                      <m:nary>
                        <m:naryPr>
                          <m:chr m:val="∑"/>
                          <m:ctrlPr>
                            <a:rPr lang="en-GB" sz="2000" i="1" smtClean="0">
                              <a:latin typeface="Cambria Math" panose="02040503050406030204" pitchFamily="18" charset="0"/>
                              <a:cs typeface="Calibri"/>
                            </a:rPr>
                          </m:ctrlPr>
                        </m:naryPr>
                        <m:sub>
                          <m:r>
                            <m:rPr>
                              <m:brk m:alnAt="23"/>
                            </m:rPr>
                            <a:rPr lang="en-GB" sz="2000" b="0" i="1" smtClean="0">
                              <a:latin typeface="Cambria Math" panose="02040503050406030204" pitchFamily="18" charset="0"/>
                              <a:cs typeface="Calibri"/>
                            </a:rPr>
                            <m:t>𝑗</m:t>
                          </m:r>
                          <m:r>
                            <a:rPr lang="en-GB" sz="2000" b="0" i="1" smtClean="0">
                              <a:latin typeface="Cambria Math" panose="02040503050406030204" pitchFamily="18" charset="0"/>
                              <a:cs typeface="Calibri"/>
                            </a:rPr>
                            <m:t>=1</m:t>
                          </m:r>
                        </m:sub>
                        <m:sup>
                          <m:r>
                            <a:rPr lang="en-GB" sz="2000" b="0" i="1" smtClean="0">
                              <a:latin typeface="Cambria Math" panose="02040503050406030204" pitchFamily="18" charset="0"/>
                              <a:cs typeface="Calibri"/>
                            </a:rPr>
                            <m:t>𝑁</m:t>
                          </m:r>
                        </m:sup>
                        <m:e>
                          <m:f>
                            <m:fPr>
                              <m:ctrlPr>
                                <a:rPr lang="en-GB" sz="2000" i="1" smtClean="0">
                                  <a:latin typeface="Cambria Math" panose="02040503050406030204" pitchFamily="18" charset="0"/>
                                  <a:cs typeface="Calibri"/>
                                </a:rPr>
                              </m:ctrlPr>
                            </m:fPr>
                            <m:num>
                              <m:sSub>
                                <m:sSubPr>
                                  <m:ctrlPr>
                                    <a:rPr lang="en-GB" sz="2000" i="1" smtClean="0">
                                      <a:latin typeface="Cambria Math" panose="02040503050406030204" pitchFamily="18" charset="0"/>
                                      <a:cs typeface="Calibri"/>
                                    </a:rPr>
                                  </m:ctrlPr>
                                </m:sSubPr>
                                <m:e>
                                  <m:r>
                                    <a:rPr lang="en-GB" sz="2000" b="0" i="1" smtClean="0">
                                      <a:latin typeface="Cambria Math" panose="02040503050406030204" pitchFamily="18" charset="0"/>
                                      <a:cs typeface="Calibri"/>
                                    </a:rPr>
                                    <m:t>𝑥</m:t>
                                  </m:r>
                                </m:e>
                                <m:sub>
                                  <m:r>
                                    <a:rPr lang="en-GB" sz="2000" b="0" i="1" smtClean="0">
                                      <a:latin typeface="Cambria Math" panose="02040503050406030204" pitchFamily="18" charset="0"/>
                                      <a:cs typeface="Calibri"/>
                                    </a:rPr>
                                    <m:t>𝑖𝑗</m:t>
                                  </m:r>
                                </m:sub>
                              </m:sSub>
                            </m:num>
                            <m:den>
                              <m:sSub>
                                <m:sSubPr>
                                  <m:ctrlPr>
                                    <a:rPr lang="en-GB" sz="2000" i="1" smtClean="0">
                                      <a:latin typeface="Cambria Math" panose="02040503050406030204" pitchFamily="18" charset="0"/>
                                      <a:cs typeface="Calibri"/>
                                    </a:rPr>
                                  </m:ctrlPr>
                                </m:sSubPr>
                                <m:e>
                                  <m:r>
                                    <a:rPr lang="en-GB" sz="2000" b="0" i="1" smtClean="0">
                                      <a:latin typeface="Cambria Math" panose="02040503050406030204" pitchFamily="18" charset="0"/>
                                      <a:cs typeface="Calibri"/>
                                    </a:rPr>
                                    <m:t>𝑎</m:t>
                                  </m:r>
                                </m:e>
                                <m:sub>
                                  <m:r>
                                    <a:rPr lang="en-GB" sz="2000" b="0" i="1" smtClean="0">
                                      <a:latin typeface="Cambria Math" panose="02040503050406030204" pitchFamily="18" charset="0"/>
                                      <a:cs typeface="Calibri"/>
                                    </a:rPr>
                                    <m:t>𝑗</m:t>
                                  </m:r>
                                </m:sub>
                              </m:sSub>
                            </m:den>
                          </m:f>
                        </m:e>
                      </m:nary>
                    </m:oMath>
                  </m:oMathPara>
                </a14:m>
                <a:endParaRPr lang="en-GB" sz="2000">
                  <a:cs typeface="Calibri"/>
                </a:endParaRPr>
              </a:p>
            </p:txBody>
          </p:sp>
        </mc:Choice>
        <mc:Fallback>
          <p:sp>
            <p:nvSpPr>
              <p:cNvPr id="13" name="TextBox 12">
                <a:extLst>
                  <a:ext uri="{FF2B5EF4-FFF2-40B4-BE49-F238E27FC236}">
                    <a16:creationId xmlns:a16="http://schemas.microsoft.com/office/drawing/2014/main" id="{B72FE0F0-37D1-4226-87CA-0A8411A8871A}"/>
                  </a:ext>
                </a:extLst>
              </p:cNvPr>
              <p:cNvSpPr txBox="1">
                <a:spLocks noRot="1" noChangeAspect="1" noMove="1" noResize="1" noEditPoints="1" noAdjustHandles="1" noChangeArrowheads="1" noChangeShapeType="1" noTextEdit="1"/>
              </p:cNvSpPr>
              <p:nvPr/>
            </p:nvSpPr>
            <p:spPr>
              <a:xfrm>
                <a:off x="2877727" y="3397161"/>
                <a:ext cx="2743199" cy="1197828"/>
              </a:xfrm>
              <a:prstGeom prst="rect">
                <a:avLst/>
              </a:prstGeom>
              <a:blipFill>
                <a:blip r:embed="rId6"/>
                <a:stretch>
                  <a:fillRect/>
                </a:stretch>
              </a:blipFill>
            </p:spPr>
            <p:txBody>
              <a:bodyPr/>
              <a:lstStyle/>
              <a:p>
                <a:r>
                  <a:rPr lang="en-US">
                    <a:noFill/>
                  </a:rPr>
                  <a:t> </a:t>
                </a:r>
              </a:p>
            </p:txBody>
          </p:sp>
        </mc:Fallback>
      </mc:AlternateContent>
      <p:grpSp>
        <p:nvGrpSpPr>
          <p:cNvPr id="15" name="Group 14">
            <a:extLst>
              <a:ext uri="{C183D7F6-B498-43B3-948B-1728B52AA6E4}">
                <adec:decorative xmlns:adec="http://schemas.microsoft.com/office/drawing/2017/decorative" val="1"/>
              </a:ext>
            </a:extLst>
          </p:cNvPr>
          <p:cNvGrpSpPr/>
          <p:nvPr/>
        </p:nvGrpSpPr>
        <p:grpSpPr>
          <a:xfrm>
            <a:off x="5876185" y="2471331"/>
            <a:ext cx="2978205" cy="2123658"/>
            <a:chOff x="6149118" y="1931420"/>
            <a:chExt cx="2978205" cy="2123658"/>
          </a:xfrm>
        </p:grpSpPr>
        <mc:AlternateContent xmlns:mc="http://schemas.openxmlformats.org/markup-compatibility/2006">
          <mc:Choice xmlns:a14="http://schemas.microsoft.com/office/drawing/2010/main" Requires="a14">
            <p:sp>
              <p:nvSpPr>
                <p:cNvPr id="12" name="TextBox 11"/>
                <p:cNvSpPr txBox="1"/>
                <p:nvPr/>
              </p:nvSpPr>
              <p:spPr>
                <a:xfrm>
                  <a:off x="6149118" y="1931420"/>
                  <a:ext cx="2978205" cy="2123658"/>
                </a:xfrm>
                <a:prstGeom prst="rect">
                  <a:avLst/>
                </a:prstGeom>
                <a:noFill/>
              </p:spPr>
              <p:txBody>
                <a:bodyPr wrap="square" rtlCol="0">
                  <a:spAutoFit/>
                </a:bodyPr>
                <a:lstStyle/>
                <a:p>
                  <a:pPr algn="just"/>
                  <a:r>
                    <a:rPr lang="en-GB" sz="1200"/>
                    <a:t>The constant K is what is known as the Fudge factor. </a:t>
                  </a:r>
                </a:p>
                <a:p>
                  <a:pPr algn="just"/>
                  <a:r>
                    <a:rPr lang="en-GB" sz="1200"/>
                    <a:t>This takes into account the scenario where not everyone in the group submits a score.</a:t>
                  </a:r>
                </a:p>
                <a:p>
                  <a:pPr algn="ctr"/>
                  <a:endParaRPr lang="en-GB" sz="1200"/>
                </a:p>
                <a:p>
                  <a:pPr algn="ctr"/>
                  <a:endParaRPr lang="en-GB" sz="1200"/>
                </a:p>
                <a:p>
                  <a:pPr algn="ctr"/>
                  <a:endParaRPr lang="en-GB" sz="1200"/>
                </a:p>
                <a:p>
                  <a:pPr algn="ctr"/>
                  <a:endParaRPr lang="en-GB" sz="1200"/>
                </a:p>
                <a:p>
                  <a:pPr algn="just"/>
                  <a14:m>
                    <m:oMath xmlns:m="http://schemas.openxmlformats.org/officeDocument/2006/math">
                      <m:r>
                        <a:rPr lang="en-GB" sz="1200" i="1">
                          <a:latin typeface="Cambria Math" panose="02040503050406030204" pitchFamily="18" charset="0"/>
                        </a:rPr>
                        <m:t>𝑁</m:t>
                      </m:r>
                      <m:r>
                        <a:rPr lang="en-GB" sz="1200" i="1">
                          <a:latin typeface="Cambria Math" panose="02040503050406030204" pitchFamily="18" charset="0"/>
                        </a:rPr>
                        <m:t> </m:t>
                      </m:r>
                    </m:oMath>
                  </a14:m>
                  <a:r>
                    <a:rPr lang="en-GB" sz="1200"/>
                    <a:t>= Number of students in group</a:t>
                  </a:r>
                </a:p>
                <a:p>
                  <a:pPr algn="just"/>
                  <a14:m>
                    <m:oMath xmlns:m="http://schemas.openxmlformats.org/officeDocument/2006/math">
                      <m:sSub>
                        <m:sSubPr>
                          <m:ctrlPr>
                            <a:rPr lang="en-GB" sz="1200" i="1" smtClean="0">
                              <a:latin typeface="Cambria Math" panose="02040503050406030204" pitchFamily="18" charset="0"/>
                            </a:rPr>
                          </m:ctrlPr>
                        </m:sSubPr>
                        <m:e>
                          <m:r>
                            <a:rPr lang="en-GB" sz="1200" b="0" i="1" smtClean="0">
                              <a:latin typeface="Cambria Math" panose="02040503050406030204" pitchFamily="18" charset="0"/>
                            </a:rPr>
                            <m:t>𝑁</m:t>
                          </m:r>
                        </m:e>
                        <m:sub>
                          <m:r>
                            <a:rPr lang="en-GB" sz="1200" b="0" i="1" smtClean="0">
                              <a:latin typeface="Cambria Math" panose="02040503050406030204" pitchFamily="18" charset="0"/>
                            </a:rPr>
                            <m:t>𝑠</m:t>
                          </m:r>
                        </m:sub>
                      </m:sSub>
                    </m:oMath>
                  </a14:m>
                  <a:r>
                    <a:rPr lang="en-GB" sz="1200"/>
                    <a:t>= Number of students who submitted a score.</a:t>
                  </a:r>
                </a:p>
              </p:txBody>
            </p:sp>
          </mc:Choice>
          <mc:Fallback>
            <p:sp>
              <p:nvSpPr>
                <p:cNvPr id="12" name="TextBox 11"/>
                <p:cNvSpPr txBox="1">
                  <a:spLocks noRot="1" noChangeAspect="1" noMove="1" noResize="1" noEditPoints="1" noAdjustHandles="1" noChangeArrowheads="1" noChangeShapeType="1" noTextEdit="1"/>
                </p:cNvSpPr>
                <p:nvPr/>
              </p:nvSpPr>
              <p:spPr>
                <a:xfrm>
                  <a:off x="6149118" y="1931420"/>
                  <a:ext cx="2978205" cy="2123658"/>
                </a:xfrm>
                <a:prstGeom prst="rect">
                  <a:avLst/>
                </a:prstGeom>
                <a:blipFill>
                  <a:blip r:embed="rId7"/>
                  <a:stretch>
                    <a:fillRect l="-205" b="-114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TextBox 15"/>
                <p:cNvSpPr txBox="1"/>
                <p:nvPr/>
              </p:nvSpPr>
              <p:spPr>
                <a:xfrm>
                  <a:off x="7264079" y="2749214"/>
                  <a:ext cx="818365" cy="56534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ea typeface="Cambria Math" panose="02040503050406030204" pitchFamily="18" charset="0"/>
                          </a:rPr>
                          <m:t>𝐾</m:t>
                        </m:r>
                        <m:r>
                          <a:rPr lang="en-GB" i="1">
                            <a:latin typeface="Cambria Math" panose="02040503050406030204" pitchFamily="18" charset="0"/>
                            <a:ea typeface="Cambria Math" panose="02040503050406030204" pitchFamily="18" charset="0"/>
                          </a:rPr>
                          <m:t> =</m:t>
                        </m:r>
                        <m:f>
                          <m:fPr>
                            <m:ctrlPr>
                              <a:rPr lang="en-GB" b="0" i="1" smtClean="0">
                                <a:latin typeface="Cambria Math" panose="02040503050406030204" pitchFamily="18" charset="0"/>
                              </a:rPr>
                            </m:ctrlPr>
                          </m:fPr>
                          <m:num>
                            <m:r>
                              <a:rPr lang="en-GB" b="0" i="1" smtClean="0">
                                <a:latin typeface="Cambria Math" panose="02040503050406030204" pitchFamily="18" charset="0"/>
                              </a:rPr>
                              <m:t>𝑁</m:t>
                            </m:r>
                          </m:num>
                          <m:den>
                            <m:sSub>
                              <m:sSubPr>
                                <m:ctrlPr>
                                  <a:rPr lang="en-GB" i="1">
                                    <a:latin typeface="Cambria Math" panose="02040503050406030204" pitchFamily="18" charset="0"/>
                                  </a:rPr>
                                </m:ctrlPr>
                              </m:sSubPr>
                              <m:e>
                                <m:r>
                                  <a:rPr lang="en-GB" i="1">
                                    <a:latin typeface="Cambria Math" panose="02040503050406030204" pitchFamily="18" charset="0"/>
                                  </a:rPr>
                                  <m:t>𝑁</m:t>
                                </m:r>
                              </m:e>
                              <m:sub>
                                <m:r>
                                  <a:rPr lang="en-GB" i="1">
                                    <a:latin typeface="Cambria Math" panose="02040503050406030204" pitchFamily="18" charset="0"/>
                                  </a:rPr>
                                  <m:t>𝑠</m:t>
                                </m:r>
                              </m:sub>
                            </m:sSub>
                          </m:den>
                        </m:f>
                      </m:oMath>
                    </m:oMathPara>
                  </a14:m>
                  <a:endParaRPr lang="en-GB"/>
                </a:p>
              </p:txBody>
            </p:sp>
          </mc:Choice>
          <mc:Fallback>
            <p:sp>
              <p:nvSpPr>
                <p:cNvPr id="16" name="TextBox 15"/>
                <p:cNvSpPr txBox="1">
                  <a:spLocks noRot="1" noChangeAspect="1" noMove="1" noResize="1" noEditPoints="1" noAdjustHandles="1" noChangeArrowheads="1" noChangeShapeType="1" noTextEdit="1"/>
                </p:cNvSpPr>
                <p:nvPr/>
              </p:nvSpPr>
              <p:spPr>
                <a:xfrm>
                  <a:off x="7264079" y="2749214"/>
                  <a:ext cx="818365" cy="565348"/>
                </a:xfrm>
                <a:prstGeom prst="rect">
                  <a:avLst/>
                </a:prstGeom>
                <a:blipFill>
                  <a:blip r:embed="rId8"/>
                  <a:stretch>
                    <a:fillRect/>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sp>
            <p:nvSpPr>
              <p:cNvPr id="27" name="TextBox 26"/>
              <p:cNvSpPr txBox="1"/>
              <p:nvPr/>
            </p:nvSpPr>
            <p:spPr>
              <a:xfrm>
                <a:off x="357809" y="4678017"/>
                <a:ext cx="6188765" cy="276999"/>
              </a:xfrm>
              <a:prstGeom prst="rect">
                <a:avLst/>
              </a:prstGeom>
              <a:noFill/>
            </p:spPr>
            <p:txBody>
              <a:bodyPr wrap="square" rtlCol="0">
                <a:spAutoFit/>
              </a:bodyPr>
              <a:lstStyle/>
              <a:p>
                <a:r>
                  <a:rPr lang="en-GB" sz="1200" b="1"/>
                  <a:t>Note: If </a:t>
                </a:r>
                <a14:m>
                  <m:oMath xmlns:m="http://schemas.openxmlformats.org/officeDocument/2006/math">
                    <m:sSub>
                      <m:sSubPr>
                        <m:ctrlPr>
                          <a:rPr lang="en-GB" sz="1200" b="1" i="1">
                            <a:latin typeface="Cambria Math" panose="02040503050406030204" pitchFamily="18" charset="0"/>
                          </a:rPr>
                        </m:ctrlPr>
                      </m:sSubPr>
                      <m:e>
                        <m:r>
                          <a:rPr lang="en-GB" sz="1200" b="1" i="1">
                            <a:latin typeface="Cambria Math" panose="02040503050406030204" pitchFamily="18" charset="0"/>
                          </a:rPr>
                          <m:t>𝑭𝒊𝒏𝒂𝒍</m:t>
                        </m:r>
                      </m:e>
                      <m:sub>
                        <m:r>
                          <a:rPr lang="en-GB" sz="1200" b="1" i="1">
                            <a:latin typeface="Cambria Math" panose="02040503050406030204" pitchFamily="18" charset="0"/>
                          </a:rPr>
                          <m:t>𝒊</m:t>
                        </m:r>
                      </m:sub>
                    </m:sSub>
                    <m:r>
                      <a:rPr lang="en-GB" sz="1200" b="1" i="1" smtClean="0">
                        <a:latin typeface="Cambria Math" panose="02040503050406030204" pitchFamily="18" charset="0"/>
                      </a:rPr>
                      <m:t>&gt;</m:t>
                    </m:r>
                    <m:r>
                      <a:rPr lang="en-GB" sz="1200" b="1" i="1" smtClean="0">
                        <a:latin typeface="Cambria Math" panose="02040503050406030204" pitchFamily="18" charset="0"/>
                      </a:rPr>
                      <m:t>𝟏𝟎𝟎</m:t>
                    </m:r>
                  </m:oMath>
                </a14:m>
                <a:r>
                  <a:rPr lang="en-GB" sz="1200" b="1"/>
                  <a:t> the score is fixed at 100 since we can’t have marks greater than 100%</a:t>
                </a:r>
              </a:p>
            </p:txBody>
          </p:sp>
        </mc:Choice>
        <mc:Fallback>
          <p:sp>
            <p:nvSpPr>
              <p:cNvPr id="27" name="TextBox 26"/>
              <p:cNvSpPr txBox="1">
                <a:spLocks noRot="1" noChangeAspect="1" noMove="1" noResize="1" noEditPoints="1" noAdjustHandles="1" noChangeArrowheads="1" noChangeShapeType="1" noTextEdit="1"/>
              </p:cNvSpPr>
              <p:nvPr/>
            </p:nvSpPr>
            <p:spPr>
              <a:xfrm>
                <a:off x="357809" y="4678017"/>
                <a:ext cx="6188765" cy="276999"/>
              </a:xfrm>
              <a:prstGeom prst="rect">
                <a:avLst/>
              </a:prstGeom>
              <a:blipFill>
                <a:blip r:embed="rId9"/>
                <a:stretch>
                  <a:fillRect l="-99" b="-15217"/>
                </a:stretch>
              </a:blipFill>
            </p:spPr>
            <p:txBody>
              <a:bodyPr/>
              <a:lstStyle/>
              <a:p>
                <a:r>
                  <a:rPr lang="en-US">
                    <a:noFill/>
                  </a:rPr>
                  <a:t> </a:t>
                </a:r>
              </a:p>
            </p:txBody>
          </p:sp>
        </mc:Fallback>
      </mc:AlternateContent>
    </p:spTree>
    <p:extLst>
      <p:ext uri="{BB962C8B-B14F-4D97-AF65-F5344CB8AC3E}">
        <p14:creationId xmlns:p14="http://schemas.microsoft.com/office/powerpoint/2010/main" val="355857862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0301221A-2E56-45E0-ABF6-FC5A9A0D0953}"/>
              </a:ext>
            </a:extLst>
          </p:cNvPr>
          <p:cNvSpPr>
            <a:spLocks noGrp="1"/>
          </p:cNvSpPr>
          <p:nvPr>
            <p:ph type="title"/>
          </p:nvPr>
        </p:nvSpPr>
        <p:spPr/>
        <p:txBody>
          <a:bodyPr/>
          <a:lstStyle/>
          <a:p>
            <a:r>
              <a:rPr lang="en-US"/>
              <a:t>Example</a:t>
            </a:r>
            <a:endParaRPr lang="en-GB"/>
          </a:p>
        </p:txBody>
      </p:sp>
      <p:sp>
        <p:nvSpPr>
          <p:cNvPr id="4" name="TextBox 3"/>
          <p:cNvSpPr txBox="1"/>
          <p:nvPr/>
        </p:nvSpPr>
        <p:spPr>
          <a:xfrm>
            <a:off x="931179" y="980661"/>
            <a:ext cx="7311231" cy="1754326"/>
          </a:xfrm>
          <a:prstGeom prst="rect">
            <a:avLst/>
          </a:prstGeom>
          <a:noFill/>
        </p:spPr>
        <p:txBody>
          <a:bodyPr wrap="square" rtlCol="0">
            <a:spAutoFit/>
          </a:bodyPr>
          <a:lstStyle/>
          <a:p>
            <a:r>
              <a:rPr lang="en-GB" sz="1200"/>
              <a:t>There are 4 members in a group: Alice, Bob, Claire and David.*</a:t>
            </a:r>
          </a:p>
          <a:p>
            <a:pPr marL="171450" indent="-171450">
              <a:buFont typeface="Arial" panose="020B0604020202020204" pitchFamily="34" charset="0"/>
              <a:buChar char="•"/>
            </a:pPr>
            <a:r>
              <a:rPr lang="en-GB" sz="1200"/>
              <a:t>Alice scores herself 4, Bob 2, Claire 4 and David 3.   </a:t>
            </a:r>
          </a:p>
          <a:p>
            <a:pPr marL="171450" indent="-171450">
              <a:buFont typeface="Arial" panose="020B0604020202020204" pitchFamily="34" charset="0"/>
              <a:buChar char="•"/>
            </a:pPr>
            <a:r>
              <a:rPr lang="en-GB" sz="1200"/>
              <a:t>Bob scores Alice 3, himself 3, Claire 5 and David 3.</a:t>
            </a:r>
          </a:p>
          <a:p>
            <a:pPr marL="171450" indent="-171450">
              <a:buFont typeface="Arial" panose="020B0604020202020204" pitchFamily="34" charset="0"/>
              <a:buChar char="•"/>
            </a:pPr>
            <a:r>
              <a:rPr lang="en-GB" sz="1200"/>
              <a:t>Claire scores Alice 3, Bob 2, herself 5 and David 4.</a:t>
            </a:r>
          </a:p>
          <a:p>
            <a:pPr marL="171450" indent="-171450">
              <a:buFont typeface="Arial" panose="020B0604020202020204" pitchFamily="34" charset="0"/>
              <a:buChar char="•"/>
            </a:pPr>
            <a:r>
              <a:rPr lang="en-GB" sz="1200"/>
              <a:t>David does not take part in peer assessing. </a:t>
            </a:r>
          </a:p>
          <a:p>
            <a:pPr marL="171450" indent="-171450">
              <a:buFont typeface="Arial" panose="020B0604020202020204" pitchFamily="34" charset="0"/>
              <a:buChar char="•"/>
            </a:pPr>
            <a:endParaRPr lang="en-GB" sz="1200"/>
          </a:p>
          <a:p>
            <a:r>
              <a:rPr lang="en-GB" sz="1200"/>
              <a:t>The academic mark awarded for the group submission is 80/100, where 25% of the final score is peer assessed. </a:t>
            </a:r>
          </a:p>
          <a:p>
            <a:r>
              <a:rPr lang="en-GB" sz="1200"/>
              <a:t>Calculate the score for each member. </a:t>
            </a:r>
          </a:p>
          <a:p>
            <a:endParaRPr lang="en-GB" sz="1200"/>
          </a:p>
        </p:txBody>
      </p:sp>
      <mc:AlternateContent xmlns:mc="http://schemas.openxmlformats.org/markup-compatibility/2006">
        <mc:Choice xmlns:a14="http://schemas.microsoft.com/office/drawing/2010/main" Requires="a14">
          <p:sp>
            <p:nvSpPr>
              <p:cNvPr id="3" name="TextBox 2"/>
              <p:cNvSpPr txBox="1"/>
              <p:nvPr/>
            </p:nvSpPr>
            <p:spPr>
              <a:xfrm>
                <a:off x="1651883" y="2952236"/>
                <a:ext cx="2503121" cy="91973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𝑆𝑐𝑜𝑟𝑒𝑠</m:t>
                      </m:r>
                      <m:r>
                        <a:rPr lang="en-GB" sz="1600" i="1">
                          <a:latin typeface="Cambria Math" panose="02040503050406030204" pitchFamily="18" charset="0"/>
                        </a:rPr>
                        <m:t> </m:t>
                      </m:r>
                      <m:r>
                        <a:rPr lang="en-GB" sz="1600" i="1" smtClean="0">
                          <a:latin typeface="Cambria Math" panose="02040503050406030204" pitchFamily="18" charset="0"/>
                        </a:rPr>
                        <m:t>=</m:t>
                      </m:r>
                      <m:d>
                        <m:dPr>
                          <m:ctrlPr>
                            <a:rPr lang="en-GB" sz="1600" i="1" smtClean="0">
                              <a:latin typeface="Cambria Math" panose="02040503050406030204" pitchFamily="18" charset="0"/>
                            </a:rPr>
                          </m:ctrlPr>
                        </m:dPr>
                        <m:e>
                          <m:m>
                            <m:mPr>
                              <m:mcs>
                                <m:mc>
                                  <m:mcPr>
                                    <m:count m:val="4"/>
                                    <m:mcJc m:val="center"/>
                                  </m:mcPr>
                                </m:mc>
                              </m:mcs>
                              <m:ctrlPr>
                                <a:rPr lang="en-GB" sz="1600" b="0" i="1" smtClean="0">
                                  <a:latin typeface="Cambria Math" panose="02040503050406030204" pitchFamily="18" charset="0"/>
                                </a:rPr>
                              </m:ctrlPr>
                            </m:mPr>
                            <m:mr>
                              <m:e>
                                <m:r>
                                  <m:rPr>
                                    <m:brk m:alnAt="7"/>
                                  </m:rPr>
                                  <a:rPr lang="en-GB" sz="1600" b="0" i="1" smtClean="0">
                                    <a:latin typeface="Cambria Math" panose="02040503050406030204" pitchFamily="18" charset="0"/>
                                  </a:rPr>
                                  <m:t>4</m:t>
                                </m:r>
                              </m:e>
                              <m:e>
                                <m:r>
                                  <a:rPr lang="en-GB" sz="1600" b="0" i="1" smtClean="0">
                                    <a:latin typeface="Cambria Math" panose="02040503050406030204" pitchFamily="18" charset="0"/>
                                  </a:rPr>
                                  <m:t>2</m:t>
                                </m:r>
                              </m:e>
                              <m:e>
                                <m:r>
                                  <a:rPr lang="en-GB" sz="1600" b="0" i="1" smtClean="0">
                                    <a:latin typeface="Cambria Math" panose="02040503050406030204" pitchFamily="18" charset="0"/>
                                  </a:rPr>
                                  <m:t>4</m:t>
                                </m:r>
                              </m:e>
                              <m:e>
                                <m:r>
                                  <a:rPr lang="en-GB" sz="1600" b="0" i="1" smtClean="0">
                                    <a:latin typeface="Cambria Math" panose="02040503050406030204" pitchFamily="18" charset="0"/>
                                  </a:rPr>
                                  <m:t>3</m:t>
                                </m:r>
                              </m:e>
                            </m:mr>
                            <m:mr>
                              <m:e>
                                <m:r>
                                  <a:rPr lang="en-GB" sz="1600" b="0" i="1" smtClean="0">
                                    <a:latin typeface="Cambria Math" panose="02040503050406030204" pitchFamily="18" charset="0"/>
                                  </a:rPr>
                                  <m:t>3</m:t>
                                </m:r>
                              </m:e>
                              <m:e>
                                <m:r>
                                  <a:rPr lang="en-GB" sz="1600" b="0" i="1" smtClean="0">
                                    <a:latin typeface="Cambria Math" panose="02040503050406030204" pitchFamily="18" charset="0"/>
                                  </a:rPr>
                                  <m:t>3</m:t>
                                </m:r>
                              </m:e>
                              <m:e>
                                <m:r>
                                  <a:rPr lang="en-GB" sz="1600" b="0" i="1" smtClean="0">
                                    <a:latin typeface="Cambria Math" panose="02040503050406030204" pitchFamily="18" charset="0"/>
                                  </a:rPr>
                                  <m:t>5</m:t>
                                </m:r>
                              </m:e>
                              <m:e>
                                <m:r>
                                  <a:rPr lang="en-GB" sz="1600" b="0" i="1" smtClean="0">
                                    <a:latin typeface="Cambria Math" panose="02040503050406030204" pitchFamily="18" charset="0"/>
                                  </a:rPr>
                                  <m:t>3</m:t>
                                </m:r>
                              </m:e>
                            </m:mr>
                            <m:mr>
                              <m:e>
                                <m:r>
                                  <a:rPr lang="en-GB" sz="1600" b="0" i="1" smtClean="0">
                                    <a:latin typeface="Cambria Math" panose="02040503050406030204" pitchFamily="18" charset="0"/>
                                  </a:rPr>
                                  <m:t>3</m:t>
                                </m:r>
                              </m:e>
                              <m:e>
                                <m:r>
                                  <a:rPr lang="en-GB" sz="1600" b="0" i="1" smtClean="0">
                                    <a:latin typeface="Cambria Math" panose="02040503050406030204" pitchFamily="18" charset="0"/>
                                  </a:rPr>
                                  <m:t>2</m:t>
                                </m:r>
                              </m:e>
                              <m:e>
                                <m:r>
                                  <a:rPr lang="en-GB" sz="1600" b="0" i="1" smtClean="0">
                                    <a:latin typeface="Cambria Math" panose="02040503050406030204" pitchFamily="18" charset="0"/>
                                  </a:rPr>
                                  <m:t>5</m:t>
                                </m:r>
                              </m:e>
                              <m:e>
                                <m:r>
                                  <a:rPr lang="en-GB" sz="1600" b="0" i="1" smtClean="0">
                                    <a:latin typeface="Cambria Math" panose="02040503050406030204" pitchFamily="18" charset="0"/>
                                  </a:rPr>
                                  <m:t>4</m:t>
                                </m:r>
                              </m:e>
                            </m:mr>
                            <m:mr>
                              <m:e>
                                <m:r>
                                  <a:rPr lang="en-GB" sz="1600" b="0" i="1" smtClean="0">
                                    <a:latin typeface="Cambria Math" panose="02040503050406030204" pitchFamily="18" charset="0"/>
                                  </a:rPr>
                                  <m:t>−</m:t>
                                </m:r>
                              </m:e>
                              <m:e>
                                <m:r>
                                  <a:rPr lang="en-GB" sz="1600" b="0" i="1" smtClean="0">
                                    <a:latin typeface="Cambria Math" panose="02040503050406030204" pitchFamily="18" charset="0"/>
                                  </a:rPr>
                                  <m:t>−</m:t>
                                </m:r>
                              </m:e>
                              <m:e>
                                <m:r>
                                  <a:rPr lang="en-GB" sz="1600" b="0" i="1" smtClean="0">
                                    <a:latin typeface="Cambria Math" panose="02040503050406030204" pitchFamily="18" charset="0"/>
                                  </a:rPr>
                                  <m:t>−</m:t>
                                </m:r>
                              </m:e>
                              <m:e>
                                <m:r>
                                  <a:rPr lang="en-GB" sz="1600" b="0" i="1" smtClean="0">
                                    <a:latin typeface="Cambria Math" panose="02040503050406030204" pitchFamily="18" charset="0"/>
                                  </a:rPr>
                                  <m:t>−</m:t>
                                </m:r>
                              </m:e>
                            </m:mr>
                          </m:m>
                        </m:e>
                      </m:d>
                    </m:oMath>
                  </m:oMathPara>
                </a14:m>
                <a:endParaRPr lang="en-GB" sz="1600"/>
              </a:p>
            </p:txBody>
          </p:sp>
        </mc:Choice>
        <mc:Fallback>
          <p:sp>
            <p:nvSpPr>
              <p:cNvPr id="3" name="TextBox 2"/>
              <p:cNvSpPr txBox="1">
                <a:spLocks noRot="1" noChangeAspect="1" noMove="1" noResize="1" noEditPoints="1" noAdjustHandles="1" noChangeArrowheads="1" noChangeShapeType="1" noTextEdit="1"/>
              </p:cNvSpPr>
              <p:nvPr/>
            </p:nvSpPr>
            <p:spPr>
              <a:xfrm>
                <a:off x="1651883" y="2952236"/>
                <a:ext cx="2503121" cy="919739"/>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4286636" y="3258218"/>
                <a:ext cx="3955774" cy="30777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GB" sz="1400" i="1" smtClean="0">
                          <a:latin typeface="Cambria Math" panose="02040503050406030204" pitchFamily="18" charset="0"/>
                        </a:rPr>
                        <m:t>𝑇𝑜𝑡𝑎𝑙</m:t>
                      </m:r>
                      <m:r>
                        <a:rPr lang="en-GB" sz="1400" i="1" smtClean="0">
                          <a:latin typeface="Cambria Math" panose="02040503050406030204" pitchFamily="18" charset="0"/>
                        </a:rPr>
                        <m:t> </m:t>
                      </m:r>
                      <m:r>
                        <a:rPr lang="en-GB" sz="1400" i="1" smtClean="0">
                          <a:latin typeface="Cambria Math" panose="02040503050406030204" pitchFamily="18" charset="0"/>
                        </a:rPr>
                        <m:t>𝐴𝑤𝑎𝑟𝑑𝑒𝑑</m:t>
                      </m:r>
                      <m:r>
                        <a:rPr lang="en-GB" sz="1400" b="0" i="1" smtClean="0">
                          <a:latin typeface="Cambria Math" panose="02040503050406030204" pitchFamily="18" charset="0"/>
                        </a:rPr>
                        <m:t>=</m:t>
                      </m:r>
                      <m:r>
                        <a:rPr lang="en-GB" sz="1400" b="0" i="1" smtClean="0">
                          <a:latin typeface="Cambria Math" panose="02040503050406030204" pitchFamily="18" charset="0"/>
                        </a:rPr>
                        <m:t>𝑎</m:t>
                      </m:r>
                      <m:r>
                        <a:rPr lang="en-GB" sz="1400" b="0" i="1" smtClean="0">
                          <a:latin typeface="Cambria Math" panose="02040503050406030204" pitchFamily="18" charset="0"/>
                        </a:rPr>
                        <m:t>= </m:t>
                      </m:r>
                      <m:d>
                        <m:dPr>
                          <m:ctrlPr>
                            <a:rPr lang="en-GB" sz="1400" i="1">
                              <a:latin typeface="Cambria Math" panose="02040503050406030204" pitchFamily="18" charset="0"/>
                            </a:rPr>
                          </m:ctrlPr>
                        </m:dPr>
                        <m:e>
                          <m:m>
                            <m:mPr>
                              <m:mcs>
                                <m:mc>
                                  <m:mcPr>
                                    <m:count m:val="4"/>
                                    <m:mcJc m:val="center"/>
                                  </m:mcPr>
                                </m:mc>
                              </m:mcs>
                              <m:ctrlPr>
                                <a:rPr lang="en-GB" sz="1400" b="0" i="1" smtClean="0">
                                  <a:latin typeface="Cambria Math" panose="02040503050406030204" pitchFamily="18" charset="0"/>
                                </a:rPr>
                              </m:ctrlPr>
                            </m:mPr>
                            <m:mr>
                              <m:e>
                                <m:r>
                                  <a:rPr lang="en-GB" sz="1400" b="0" i="1" smtClean="0">
                                    <a:latin typeface="Cambria Math" panose="02040503050406030204" pitchFamily="18" charset="0"/>
                                  </a:rPr>
                                  <m:t>13</m:t>
                                </m:r>
                              </m:e>
                              <m:e>
                                <m:r>
                                  <a:rPr lang="en-GB" sz="1400" b="0" i="1" smtClean="0">
                                    <a:latin typeface="Cambria Math" panose="02040503050406030204" pitchFamily="18" charset="0"/>
                                  </a:rPr>
                                  <m:t>14</m:t>
                                </m:r>
                              </m:e>
                              <m:e>
                                <m:r>
                                  <a:rPr lang="en-GB" sz="1400" b="0" i="1" smtClean="0">
                                    <a:latin typeface="Cambria Math" panose="02040503050406030204" pitchFamily="18" charset="0"/>
                                  </a:rPr>
                                  <m:t>14</m:t>
                                </m:r>
                              </m:e>
                              <m:e>
                                <m:r>
                                  <a:rPr lang="en-GB" sz="1400" b="0" i="1" smtClean="0">
                                    <a:latin typeface="Cambria Math" panose="02040503050406030204" pitchFamily="18" charset="0"/>
                                  </a:rPr>
                                  <m:t>0</m:t>
                                </m:r>
                              </m:e>
                            </m:mr>
                          </m:m>
                        </m:e>
                      </m:d>
                      <m:r>
                        <a:rPr lang="en-GB" sz="1400" i="1">
                          <a:latin typeface="Cambria Math" panose="02040503050406030204" pitchFamily="18" charset="0"/>
                        </a:rPr>
                        <m:t> </m:t>
                      </m:r>
                    </m:oMath>
                  </m:oMathPara>
                </a14:m>
                <a:endParaRPr lang="en-GB"/>
              </a:p>
            </p:txBody>
          </p:sp>
        </mc:Choice>
        <mc:Fallback>
          <p:sp>
            <p:nvSpPr>
              <p:cNvPr id="5" name="Rectangle 4"/>
              <p:cNvSpPr>
                <a:spLocks noRot="1" noChangeAspect="1" noMove="1" noResize="1" noEditPoints="1" noAdjustHandles="1" noChangeArrowheads="1" noChangeShapeType="1" noTextEdit="1"/>
              </p:cNvSpPr>
              <p:nvPr/>
            </p:nvSpPr>
            <p:spPr>
              <a:xfrm>
                <a:off x="4286636" y="3258218"/>
                <a:ext cx="3955774" cy="307777"/>
              </a:xfrm>
              <a:prstGeom prst="rect">
                <a:avLst/>
              </a:prstGeom>
              <a:blipFill>
                <a:blip r:embed="rId3"/>
                <a:stretch>
                  <a:fillRect/>
                </a:stretch>
              </a:blipFill>
            </p:spPr>
            <p:txBody>
              <a:bodyPr/>
              <a:lstStyle/>
              <a:p>
                <a:r>
                  <a:rPr lang="en-US">
                    <a:noFill/>
                  </a:rPr>
                  <a:t> </a:t>
                </a:r>
              </a:p>
            </p:txBody>
          </p:sp>
        </mc:Fallback>
      </mc:AlternateContent>
      <p:sp>
        <p:nvSpPr>
          <p:cNvPr id="2" name="Rectangle 1">
            <a:extLst>
              <a:ext uri="{FF2B5EF4-FFF2-40B4-BE49-F238E27FC236}">
                <a16:creationId xmlns:a16="http://schemas.microsoft.com/office/drawing/2014/main" id="{3B8BBD00-9E52-49F3-A2EB-DDD56D908272}"/>
              </a:ext>
            </a:extLst>
          </p:cNvPr>
          <p:cNvSpPr/>
          <p:nvPr/>
        </p:nvSpPr>
        <p:spPr>
          <a:xfrm>
            <a:off x="900" y="4866501"/>
            <a:ext cx="9143100" cy="276999"/>
          </a:xfrm>
          <a:prstGeom prst="rect">
            <a:avLst/>
          </a:prstGeom>
        </p:spPr>
        <p:txBody>
          <a:bodyPr wrap="square" lIns="91440" tIns="45720" rIns="91440" bIns="45720" anchor="t">
            <a:spAutoFit/>
          </a:bodyPr>
          <a:lstStyle/>
          <a:p>
            <a:pPr algn="ctr"/>
            <a:r>
              <a:rPr lang="en-GB" sz="1200"/>
              <a:t>*In this example students are allowed to self-assess (alternatively, this option can be turned off in the Group Peer Evaluation tool).</a:t>
            </a:r>
          </a:p>
        </p:txBody>
      </p:sp>
    </p:spTree>
    <p:extLst>
      <p:ext uri="{BB962C8B-B14F-4D97-AF65-F5344CB8AC3E}">
        <p14:creationId xmlns:p14="http://schemas.microsoft.com/office/powerpoint/2010/main" val="140657359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0301221A-2E56-45E0-ABF6-FC5A9A0D0953}"/>
              </a:ext>
            </a:extLst>
          </p:cNvPr>
          <p:cNvSpPr>
            <a:spLocks noGrp="1"/>
          </p:cNvSpPr>
          <p:nvPr>
            <p:ph type="title"/>
          </p:nvPr>
        </p:nvSpPr>
        <p:spPr/>
        <p:txBody>
          <a:bodyPr/>
          <a:lstStyle/>
          <a:p>
            <a:r>
              <a:rPr lang="en-US"/>
              <a:t>Example: steps 1-3</a:t>
            </a:r>
            <a:endParaRPr lang="en-GB"/>
          </a:p>
        </p:txBody>
      </p:sp>
      <p:sp>
        <p:nvSpPr>
          <p:cNvPr id="11" name="TextBox 10">
            <a:extLst>
              <a:ext uri="{FF2B5EF4-FFF2-40B4-BE49-F238E27FC236}">
                <a16:creationId xmlns:a16="http://schemas.microsoft.com/office/drawing/2014/main" id="{466A569C-A12E-40F2-B1B2-C38D73000E4A}"/>
              </a:ext>
            </a:extLst>
          </p:cNvPr>
          <p:cNvSpPr txBox="1"/>
          <p:nvPr/>
        </p:nvSpPr>
        <p:spPr>
          <a:xfrm>
            <a:off x="931179" y="980661"/>
            <a:ext cx="7311231" cy="1754326"/>
          </a:xfrm>
          <a:prstGeom prst="rect">
            <a:avLst/>
          </a:prstGeom>
          <a:noFill/>
        </p:spPr>
        <p:txBody>
          <a:bodyPr wrap="square" rtlCol="0">
            <a:spAutoFit/>
          </a:bodyPr>
          <a:lstStyle/>
          <a:p>
            <a:r>
              <a:rPr lang="en-GB" sz="1200"/>
              <a:t>There are 4 members in a group: Alice, Bob, Claire and David.*</a:t>
            </a:r>
          </a:p>
          <a:p>
            <a:pPr marL="171450" indent="-171450">
              <a:buFont typeface="Arial" panose="020B0604020202020204" pitchFamily="34" charset="0"/>
              <a:buChar char="•"/>
            </a:pPr>
            <a:r>
              <a:rPr lang="en-GB" sz="1200"/>
              <a:t>Alice scores herself 4, Bob 2, Claire 4 and David 3.   </a:t>
            </a:r>
          </a:p>
          <a:p>
            <a:pPr marL="171450" indent="-171450">
              <a:buFont typeface="Arial" panose="020B0604020202020204" pitchFamily="34" charset="0"/>
              <a:buChar char="•"/>
            </a:pPr>
            <a:r>
              <a:rPr lang="en-GB" sz="1200"/>
              <a:t>Bob scores Alice 3, himself 3, Claire 5 and David 3.</a:t>
            </a:r>
          </a:p>
          <a:p>
            <a:pPr marL="171450" indent="-171450">
              <a:buFont typeface="Arial" panose="020B0604020202020204" pitchFamily="34" charset="0"/>
              <a:buChar char="•"/>
            </a:pPr>
            <a:r>
              <a:rPr lang="en-GB" sz="1200"/>
              <a:t>Claire scores Alice 3, Bob 2, herself 5 and David 4.</a:t>
            </a:r>
          </a:p>
          <a:p>
            <a:pPr marL="171450" indent="-171450">
              <a:buFont typeface="Arial" panose="020B0604020202020204" pitchFamily="34" charset="0"/>
              <a:buChar char="•"/>
            </a:pPr>
            <a:r>
              <a:rPr lang="en-GB" sz="1200"/>
              <a:t>David does not take part in peer assessing. </a:t>
            </a:r>
          </a:p>
          <a:p>
            <a:pPr marL="171450" indent="-171450">
              <a:buFont typeface="Arial" panose="020B0604020202020204" pitchFamily="34" charset="0"/>
              <a:buChar char="•"/>
            </a:pPr>
            <a:endParaRPr lang="en-GB" sz="1200"/>
          </a:p>
          <a:p>
            <a:r>
              <a:rPr lang="en-GB" sz="1200"/>
              <a:t>The academic mark awarded for the group submission is 80/100, where 25% of the final score is peer assessed. </a:t>
            </a:r>
          </a:p>
          <a:p>
            <a:r>
              <a:rPr lang="en-GB" sz="1200"/>
              <a:t>Calculate the score for each member. </a:t>
            </a:r>
          </a:p>
          <a:p>
            <a:endParaRPr lang="en-GB" sz="1200"/>
          </a:p>
        </p:txBody>
      </p:sp>
      <p:sp>
        <p:nvSpPr>
          <p:cNvPr id="2" name="TextBox 1"/>
          <p:cNvSpPr txBox="1"/>
          <p:nvPr/>
        </p:nvSpPr>
        <p:spPr>
          <a:xfrm>
            <a:off x="119268" y="2580946"/>
            <a:ext cx="779765" cy="369332"/>
          </a:xfrm>
          <a:prstGeom prst="rect">
            <a:avLst/>
          </a:prstGeom>
          <a:noFill/>
        </p:spPr>
        <p:txBody>
          <a:bodyPr wrap="none" rtlCol="0">
            <a:spAutoFit/>
          </a:bodyPr>
          <a:lstStyle/>
          <a:p>
            <a:r>
              <a:rPr lang="en-GB" b="1" i="1" u="sng"/>
              <a:t>Step 1</a:t>
            </a:r>
          </a:p>
        </p:txBody>
      </p:sp>
      <mc:AlternateContent xmlns:mc="http://schemas.openxmlformats.org/markup-compatibility/2006">
        <mc:Choice xmlns:a14="http://schemas.microsoft.com/office/drawing/2010/main" Requires="a14">
          <p:sp>
            <p:nvSpPr>
              <p:cNvPr id="3" name="TextBox 2"/>
              <p:cNvSpPr txBox="1"/>
              <p:nvPr/>
            </p:nvSpPr>
            <p:spPr>
              <a:xfrm>
                <a:off x="296848" y="2876979"/>
                <a:ext cx="2503121" cy="91973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𝑆𝑐𝑜𝑟𝑒𝑠</m:t>
                      </m:r>
                      <m:r>
                        <a:rPr lang="en-GB" sz="1600" i="1">
                          <a:latin typeface="Cambria Math" panose="02040503050406030204" pitchFamily="18" charset="0"/>
                        </a:rPr>
                        <m:t> </m:t>
                      </m:r>
                      <m:r>
                        <a:rPr lang="en-GB" sz="1600" i="1" smtClean="0">
                          <a:latin typeface="Cambria Math" panose="02040503050406030204" pitchFamily="18" charset="0"/>
                        </a:rPr>
                        <m:t>=</m:t>
                      </m:r>
                      <m:d>
                        <m:dPr>
                          <m:ctrlPr>
                            <a:rPr lang="en-GB" sz="1600" i="1" smtClean="0">
                              <a:latin typeface="Cambria Math" panose="02040503050406030204" pitchFamily="18" charset="0"/>
                            </a:rPr>
                          </m:ctrlPr>
                        </m:dPr>
                        <m:e>
                          <m:m>
                            <m:mPr>
                              <m:mcs>
                                <m:mc>
                                  <m:mcPr>
                                    <m:count m:val="4"/>
                                    <m:mcJc m:val="center"/>
                                  </m:mcPr>
                                </m:mc>
                              </m:mcs>
                              <m:ctrlPr>
                                <a:rPr lang="en-GB" sz="1600" b="0" i="1" smtClean="0">
                                  <a:latin typeface="Cambria Math" panose="02040503050406030204" pitchFamily="18" charset="0"/>
                                </a:rPr>
                              </m:ctrlPr>
                            </m:mPr>
                            <m:mr>
                              <m:e>
                                <m:r>
                                  <m:rPr>
                                    <m:brk m:alnAt="7"/>
                                  </m:rPr>
                                  <a:rPr lang="en-GB" sz="1600" b="0" i="1" smtClean="0">
                                    <a:latin typeface="Cambria Math" panose="02040503050406030204" pitchFamily="18" charset="0"/>
                                  </a:rPr>
                                  <m:t>4</m:t>
                                </m:r>
                              </m:e>
                              <m:e>
                                <m:r>
                                  <a:rPr lang="en-GB" sz="1600" b="0" i="1" smtClean="0">
                                    <a:latin typeface="Cambria Math" panose="02040503050406030204" pitchFamily="18" charset="0"/>
                                  </a:rPr>
                                  <m:t>2</m:t>
                                </m:r>
                              </m:e>
                              <m:e>
                                <m:r>
                                  <a:rPr lang="en-GB" sz="1600" b="0" i="1" smtClean="0">
                                    <a:latin typeface="Cambria Math" panose="02040503050406030204" pitchFamily="18" charset="0"/>
                                  </a:rPr>
                                  <m:t>4</m:t>
                                </m:r>
                              </m:e>
                              <m:e>
                                <m:r>
                                  <a:rPr lang="en-GB" sz="1600" b="0" i="1" smtClean="0">
                                    <a:latin typeface="Cambria Math" panose="02040503050406030204" pitchFamily="18" charset="0"/>
                                  </a:rPr>
                                  <m:t>3</m:t>
                                </m:r>
                              </m:e>
                            </m:mr>
                            <m:mr>
                              <m:e>
                                <m:r>
                                  <a:rPr lang="en-GB" sz="1600" b="0" i="1" smtClean="0">
                                    <a:latin typeface="Cambria Math" panose="02040503050406030204" pitchFamily="18" charset="0"/>
                                  </a:rPr>
                                  <m:t>3</m:t>
                                </m:r>
                              </m:e>
                              <m:e>
                                <m:r>
                                  <a:rPr lang="en-GB" sz="1600" b="0" i="1" smtClean="0">
                                    <a:latin typeface="Cambria Math" panose="02040503050406030204" pitchFamily="18" charset="0"/>
                                  </a:rPr>
                                  <m:t>3</m:t>
                                </m:r>
                              </m:e>
                              <m:e>
                                <m:r>
                                  <a:rPr lang="en-GB" sz="1600" b="0" i="1" smtClean="0">
                                    <a:latin typeface="Cambria Math" panose="02040503050406030204" pitchFamily="18" charset="0"/>
                                  </a:rPr>
                                  <m:t>5</m:t>
                                </m:r>
                              </m:e>
                              <m:e>
                                <m:r>
                                  <a:rPr lang="en-GB" sz="1600" b="0" i="1" smtClean="0">
                                    <a:latin typeface="Cambria Math" panose="02040503050406030204" pitchFamily="18" charset="0"/>
                                  </a:rPr>
                                  <m:t>3</m:t>
                                </m:r>
                              </m:e>
                            </m:mr>
                            <m:mr>
                              <m:e>
                                <m:r>
                                  <a:rPr lang="en-GB" sz="1600" b="0" i="1" smtClean="0">
                                    <a:latin typeface="Cambria Math" panose="02040503050406030204" pitchFamily="18" charset="0"/>
                                  </a:rPr>
                                  <m:t>3</m:t>
                                </m:r>
                              </m:e>
                              <m:e>
                                <m:r>
                                  <a:rPr lang="en-GB" sz="1600" b="0" i="1" smtClean="0">
                                    <a:latin typeface="Cambria Math" panose="02040503050406030204" pitchFamily="18" charset="0"/>
                                  </a:rPr>
                                  <m:t>2</m:t>
                                </m:r>
                              </m:e>
                              <m:e>
                                <m:r>
                                  <a:rPr lang="en-GB" sz="1600" b="0" i="1" smtClean="0">
                                    <a:latin typeface="Cambria Math" panose="02040503050406030204" pitchFamily="18" charset="0"/>
                                  </a:rPr>
                                  <m:t>5</m:t>
                                </m:r>
                              </m:e>
                              <m:e>
                                <m:r>
                                  <a:rPr lang="en-GB" sz="1600" b="0" i="1" smtClean="0">
                                    <a:latin typeface="Cambria Math" panose="02040503050406030204" pitchFamily="18" charset="0"/>
                                  </a:rPr>
                                  <m:t>4</m:t>
                                </m:r>
                              </m:e>
                            </m:mr>
                            <m:mr>
                              <m:e>
                                <m:r>
                                  <a:rPr lang="en-GB" sz="1600" b="0" i="1" smtClean="0">
                                    <a:latin typeface="Cambria Math" panose="02040503050406030204" pitchFamily="18" charset="0"/>
                                  </a:rPr>
                                  <m:t>−</m:t>
                                </m:r>
                              </m:e>
                              <m:e>
                                <m:r>
                                  <a:rPr lang="en-GB" sz="1600" b="0" i="1" smtClean="0">
                                    <a:latin typeface="Cambria Math" panose="02040503050406030204" pitchFamily="18" charset="0"/>
                                  </a:rPr>
                                  <m:t>−</m:t>
                                </m:r>
                              </m:e>
                              <m:e>
                                <m:r>
                                  <a:rPr lang="en-GB" sz="1600" b="0" i="1" smtClean="0">
                                    <a:latin typeface="Cambria Math" panose="02040503050406030204" pitchFamily="18" charset="0"/>
                                  </a:rPr>
                                  <m:t>−</m:t>
                                </m:r>
                              </m:e>
                              <m:e>
                                <m:r>
                                  <a:rPr lang="en-GB" sz="1600" b="0" i="1" smtClean="0">
                                    <a:latin typeface="Cambria Math" panose="02040503050406030204" pitchFamily="18" charset="0"/>
                                  </a:rPr>
                                  <m:t>−</m:t>
                                </m:r>
                              </m:e>
                            </m:mr>
                          </m:m>
                        </m:e>
                      </m:d>
                    </m:oMath>
                  </m:oMathPara>
                </a14:m>
                <a:endParaRPr lang="en-GB" sz="1600"/>
              </a:p>
            </p:txBody>
          </p:sp>
        </mc:Choice>
        <mc:Fallback>
          <p:sp>
            <p:nvSpPr>
              <p:cNvPr id="3" name="TextBox 2"/>
              <p:cNvSpPr txBox="1">
                <a:spLocks noRot="1" noChangeAspect="1" noMove="1" noResize="1" noEditPoints="1" noAdjustHandles="1" noChangeArrowheads="1" noChangeShapeType="1" noTextEdit="1"/>
              </p:cNvSpPr>
              <p:nvPr/>
            </p:nvSpPr>
            <p:spPr>
              <a:xfrm>
                <a:off x="296848" y="2876979"/>
                <a:ext cx="2503121" cy="919739"/>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326004" y="4092751"/>
                <a:ext cx="3955774" cy="30777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GB" sz="1400" i="1" smtClean="0">
                          <a:latin typeface="Cambria Math" panose="02040503050406030204" pitchFamily="18" charset="0"/>
                        </a:rPr>
                        <m:t>𝑇𝑜𝑡𝑎𝑙</m:t>
                      </m:r>
                      <m:r>
                        <a:rPr lang="en-GB" sz="1400" i="1" smtClean="0">
                          <a:latin typeface="Cambria Math" panose="02040503050406030204" pitchFamily="18" charset="0"/>
                        </a:rPr>
                        <m:t> </m:t>
                      </m:r>
                      <m:r>
                        <a:rPr lang="en-GB" sz="1400" i="1" smtClean="0">
                          <a:latin typeface="Cambria Math" panose="02040503050406030204" pitchFamily="18" charset="0"/>
                        </a:rPr>
                        <m:t>𝐴𝑤𝑎𝑟𝑑𝑒𝑑</m:t>
                      </m:r>
                      <m:r>
                        <a:rPr lang="en-GB" sz="1400" b="0" i="1" smtClean="0">
                          <a:latin typeface="Cambria Math" panose="02040503050406030204" pitchFamily="18" charset="0"/>
                        </a:rPr>
                        <m:t>= </m:t>
                      </m:r>
                      <m:d>
                        <m:dPr>
                          <m:ctrlPr>
                            <a:rPr lang="en-GB" sz="1400" i="1">
                              <a:latin typeface="Cambria Math" panose="02040503050406030204" pitchFamily="18" charset="0"/>
                            </a:rPr>
                          </m:ctrlPr>
                        </m:dPr>
                        <m:e>
                          <m:m>
                            <m:mPr>
                              <m:mcs>
                                <m:mc>
                                  <m:mcPr>
                                    <m:count m:val="4"/>
                                    <m:mcJc m:val="center"/>
                                  </m:mcPr>
                                </m:mc>
                              </m:mcs>
                              <m:ctrlPr>
                                <a:rPr lang="en-GB" sz="1400" b="0" i="1" smtClean="0">
                                  <a:latin typeface="Cambria Math" panose="02040503050406030204" pitchFamily="18" charset="0"/>
                                </a:rPr>
                              </m:ctrlPr>
                            </m:mPr>
                            <m:mr>
                              <m:e>
                                <m:r>
                                  <a:rPr lang="en-GB" sz="1400" b="0" i="1" smtClean="0">
                                    <a:latin typeface="Cambria Math" panose="02040503050406030204" pitchFamily="18" charset="0"/>
                                  </a:rPr>
                                  <m:t>13</m:t>
                                </m:r>
                              </m:e>
                              <m:e>
                                <m:r>
                                  <a:rPr lang="en-GB" sz="1400" b="0" i="1" smtClean="0">
                                    <a:latin typeface="Cambria Math" panose="02040503050406030204" pitchFamily="18" charset="0"/>
                                  </a:rPr>
                                  <m:t>14</m:t>
                                </m:r>
                              </m:e>
                              <m:e>
                                <m:r>
                                  <a:rPr lang="en-GB" sz="1400" b="0" i="1" smtClean="0">
                                    <a:latin typeface="Cambria Math" panose="02040503050406030204" pitchFamily="18" charset="0"/>
                                  </a:rPr>
                                  <m:t>14</m:t>
                                </m:r>
                              </m:e>
                              <m:e>
                                <m:r>
                                  <a:rPr lang="en-GB" sz="1400" b="0" i="1" smtClean="0">
                                    <a:latin typeface="Cambria Math" panose="02040503050406030204" pitchFamily="18" charset="0"/>
                                  </a:rPr>
                                  <m:t>0</m:t>
                                </m:r>
                              </m:e>
                            </m:mr>
                          </m:m>
                        </m:e>
                      </m:d>
                      <m:r>
                        <a:rPr lang="en-GB" sz="1400" i="1">
                          <a:latin typeface="Cambria Math" panose="02040503050406030204" pitchFamily="18" charset="0"/>
                        </a:rPr>
                        <m:t> </m:t>
                      </m:r>
                    </m:oMath>
                  </m:oMathPara>
                </a14:m>
                <a:endParaRPr lang="en-GB"/>
              </a:p>
            </p:txBody>
          </p:sp>
        </mc:Choice>
        <mc:Fallback>
          <p:sp>
            <p:nvSpPr>
              <p:cNvPr id="5" name="Rectangle 4"/>
              <p:cNvSpPr>
                <a:spLocks noRot="1" noChangeAspect="1" noMove="1" noResize="1" noEditPoints="1" noAdjustHandles="1" noChangeArrowheads="1" noChangeShapeType="1" noTextEdit="1"/>
              </p:cNvSpPr>
              <p:nvPr/>
            </p:nvSpPr>
            <p:spPr>
              <a:xfrm>
                <a:off x="-326004" y="4092751"/>
                <a:ext cx="3955774" cy="307777"/>
              </a:xfrm>
              <a:prstGeom prst="rect">
                <a:avLst/>
              </a:prstGeom>
              <a:blipFill>
                <a:blip r:embed="rId3"/>
                <a:stretch>
                  <a:fillRect/>
                </a:stretch>
              </a:blipFill>
            </p:spPr>
            <p:txBody>
              <a:bodyPr/>
              <a:lstStyle/>
              <a:p>
                <a:r>
                  <a:rPr lang="en-US">
                    <a:noFill/>
                  </a:rPr>
                  <a:t> </a:t>
                </a:r>
              </a:p>
            </p:txBody>
          </p:sp>
        </mc:Fallback>
      </mc:AlternateContent>
      <p:sp>
        <p:nvSpPr>
          <p:cNvPr id="7" name="TextBox 6"/>
          <p:cNvSpPr txBox="1"/>
          <p:nvPr/>
        </p:nvSpPr>
        <p:spPr>
          <a:xfrm>
            <a:off x="3683956" y="2656205"/>
            <a:ext cx="5243297" cy="738664"/>
          </a:xfrm>
          <a:prstGeom prst="rect">
            <a:avLst/>
          </a:prstGeom>
          <a:noFill/>
        </p:spPr>
        <p:txBody>
          <a:bodyPr wrap="square" rtlCol="0">
            <a:spAutoFit/>
          </a:bodyPr>
          <a:lstStyle/>
          <a:p>
            <a:r>
              <a:rPr lang="en-GB" b="1" i="1" u="sng"/>
              <a:t>Step 2</a:t>
            </a:r>
          </a:p>
          <a:p>
            <a:r>
              <a:rPr lang="en-GB" sz="1200"/>
              <a:t>25% of final score is peer assessed, so 20 marks are peer assessed and 60 are fixed. So F=60 and P=20. </a:t>
            </a:r>
          </a:p>
        </p:txBody>
      </p:sp>
      <mc:AlternateContent xmlns:mc="http://schemas.openxmlformats.org/markup-compatibility/2006">
        <mc:Choice xmlns:a14="http://schemas.microsoft.com/office/drawing/2010/main" Requires="a14">
          <p:sp>
            <p:nvSpPr>
              <p:cNvPr id="8" name="TextBox 7"/>
              <p:cNvSpPr txBox="1"/>
              <p:nvPr/>
            </p:nvSpPr>
            <p:spPr>
              <a:xfrm>
                <a:off x="3683956" y="3502645"/>
                <a:ext cx="5243297" cy="831510"/>
              </a:xfrm>
              <a:prstGeom prst="rect">
                <a:avLst/>
              </a:prstGeom>
              <a:noFill/>
            </p:spPr>
            <p:txBody>
              <a:bodyPr wrap="square" rtlCol="0">
                <a:spAutoFit/>
              </a:bodyPr>
              <a:lstStyle/>
              <a:p>
                <a:r>
                  <a:rPr lang="en-GB" b="1" i="1" u="sng"/>
                  <a:t>Step 3</a:t>
                </a:r>
              </a:p>
              <a:p>
                <a:r>
                  <a:rPr lang="en-GB" sz="1200"/>
                  <a:t>The fudge factor is </a:t>
                </a:r>
                <a14:m>
                  <m:oMath xmlns:m="http://schemas.openxmlformats.org/officeDocument/2006/math">
                    <m:r>
                      <m:rPr>
                        <m:sty m:val="p"/>
                      </m:rPr>
                      <a:rPr lang="en-GB" sz="1200">
                        <a:latin typeface="Cambria Math" panose="02040503050406030204" pitchFamily="18" charset="0"/>
                      </a:rPr>
                      <m:t>K</m:t>
                    </m:r>
                    <m:r>
                      <a:rPr lang="en-GB" sz="1200" b="0" i="0" smtClean="0">
                        <a:latin typeface="Cambria Math" panose="02040503050406030204" pitchFamily="18" charset="0"/>
                      </a:rPr>
                      <m:t>= </m:t>
                    </m:r>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4</m:t>
                        </m:r>
                      </m:num>
                      <m:den>
                        <m:r>
                          <a:rPr lang="en-GB" sz="1200" b="0" i="1" smtClean="0">
                            <a:latin typeface="Cambria Math" panose="02040503050406030204" pitchFamily="18" charset="0"/>
                          </a:rPr>
                          <m:t>3</m:t>
                        </m:r>
                      </m:den>
                    </m:f>
                    <m:r>
                      <a:rPr lang="en-GB" sz="1200" b="0" i="0" smtClean="0">
                        <a:latin typeface="Cambria Math" panose="02040503050406030204" pitchFamily="18" charset="0"/>
                      </a:rPr>
                      <m:t>=1.33</m:t>
                    </m:r>
                  </m:oMath>
                </a14:m>
                <a:r>
                  <a:rPr lang="en-GB" sz="1200"/>
                  <a:t> since there are 4 people in the group but only 3 gave a peer assessed score. </a:t>
                </a:r>
              </a:p>
            </p:txBody>
          </p:sp>
        </mc:Choice>
        <mc:Fallback>
          <p:sp>
            <p:nvSpPr>
              <p:cNvPr id="8" name="TextBox 7"/>
              <p:cNvSpPr txBox="1">
                <a:spLocks noRot="1" noChangeAspect="1" noMove="1" noResize="1" noEditPoints="1" noAdjustHandles="1" noChangeArrowheads="1" noChangeShapeType="1" noTextEdit="1"/>
              </p:cNvSpPr>
              <p:nvPr/>
            </p:nvSpPr>
            <p:spPr>
              <a:xfrm>
                <a:off x="3683956" y="3502645"/>
                <a:ext cx="5243297" cy="831510"/>
              </a:xfrm>
              <a:prstGeom prst="rect">
                <a:avLst/>
              </a:prstGeom>
              <a:blipFill>
                <a:blip r:embed="rId4"/>
                <a:stretch>
                  <a:fillRect l="-930" t="-4412" r="-233" b="-3676"/>
                </a:stretch>
              </a:blipFill>
            </p:spPr>
            <p:txBody>
              <a:bodyPr/>
              <a:lstStyle/>
              <a:p>
                <a:r>
                  <a:rPr lang="en-US">
                    <a:noFill/>
                  </a:rPr>
                  <a:t> </a:t>
                </a:r>
              </a:p>
            </p:txBody>
          </p:sp>
        </mc:Fallback>
      </mc:AlternateContent>
    </p:spTree>
    <p:extLst>
      <p:ext uri="{BB962C8B-B14F-4D97-AF65-F5344CB8AC3E}">
        <p14:creationId xmlns:p14="http://schemas.microsoft.com/office/powerpoint/2010/main" val="957513456"/>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0301221A-2E56-45E0-ABF6-FC5A9A0D0953}"/>
              </a:ext>
            </a:extLst>
          </p:cNvPr>
          <p:cNvSpPr>
            <a:spLocks noGrp="1"/>
          </p:cNvSpPr>
          <p:nvPr>
            <p:ph type="title"/>
          </p:nvPr>
        </p:nvSpPr>
        <p:spPr/>
        <p:txBody>
          <a:bodyPr/>
          <a:lstStyle/>
          <a:p>
            <a:r>
              <a:rPr lang="en-US"/>
              <a:t>Example: : step 4</a:t>
            </a:r>
            <a:endParaRPr lang="en-GB"/>
          </a:p>
        </p:txBody>
      </p:sp>
      <p:sp>
        <p:nvSpPr>
          <p:cNvPr id="11" name="TextBox 10">
            <a:extLst>
              <a:ext uri="{FF2B5EF4-FFF2-40B4-BE49-F238E27FC236}">
                <a16:creationId xmlns:a16="http://schemas.microsoft.com/office/drawing/2014/main" id="{2D72B5EC-9B77-4CD6-AFA2-B76EFC43E48C}"/>
              </a:ext>
            </a:extLst>
          </p:cNvPr>
          <p:cNvSpPr txBox="1"/>
          <p:nvPr/>
        </p:nvSpPr>
        <p:spPr>
          <a:xfrm>
            <a:off x="931179" y="980661"/>
            <a:ext cx="7311231" cy="1754326"/>
          </a:xfrm>
          <a:prstGeom prst="rect">
            <a:avLst/>
          </a:prstGeom>
          <a:noFill/>
        </p:spPr>
        <p:txBody>
          <a:bodyPr wrap="square" rtlCol="0">
            <a:spAutoFit/>
          </a:bodyPr>
          <a:lstStyle/>
          <a:p>
            <a:r>
              <a:rPr lang="en-GB" sz="1200"/>
              <a:t>There are 4 members in a group: Alice, Bob, Claire and David.*</a:t>
            </a:r>
          </a:p>
          <a:p>
            <a:pPr marL="171450" indent="-171450">
              <a:buFont typeface="Arial" panose="020B0604020202020204" pitchFamily="34" charset="0"/>
              <a:buChar char="•"/>
            </a:pPr>
            <a:r>
              <a:rPr lang="en-GB" sz="1200"/>
              <a:t>Alice scores herself 4, Bob 2, Claire 4 and David 3.   </a:t>
            </a:r>
          </a:p>
          <a:p>
            <a:pPr marL="171450" indent="-171450">
              <a:buFont typeface="Arial" panose="020B0604020202020204" pitchFamily="34" charset="0"/>
              <a:buChar char="•"/>
            </a:pPr>
            <a:r>
              <a:rPr lang="en-GB" sz="1200"/>
              <a:t>Bob scores Alice 3, himself 3, Claire 5 and David 3.</a:t>
            </a:r>
          </a:p>
          <a:p>
            <a:pPr marL="171450" indent="-171450">
              <a:buFont typeface="Arial" panose="020B0604020202020204" pitchFamily="34" charset="0"/>
              <a:buChar char="•"/>
            </a:pPr>
            <a:r>
              <a:rPr lang="en-GB" sz="1200"/>
              <a:t>Claire scores Alice 3, Bob 2, herself 5 and David 4.</a:t>
            </a:r>
          </a:p>
          <a:p>
            <a:pPr marL="171450" indent="-171450">
              <a:buFont typeface="Arial" panose="020B0604020202020204" pitchFamily="34" charset="0"/>
              <a:buChar char="•"/>
            </a:pPr>
            <a:r>
              <a:rPr lang="en-GB" sz="1200"/>
              <a:t>David does not take part in peer assessing. </a:t>
            </a:r>
          </a:p>
          <a:p>
            <a:pPr marL="171450" indent="-171450">
              <a:buFont typeface="Arial" panose="020B0604020202020204" pitchFamily="34" charset="0"/>
              <a:buChar char="•"/>
            </a:pPr>
            <a:endParaRPr lang="en-GB" sz="1200"/>
          </a:p>
          <a:p>
            <a:r>
              <a:rPr lang="en-GB" sz="1200"/>
              <a:t>The academic mark awarded for the group submission is 80/100, where 25% of the final score is peer assessed. </a:t>
            </a:r>
          </a:p>
          <a:p>
            <a:r>
              <a:rPr lang="en-GB" sz="1200"/>
              <a:t>Calculate the score for each member. </a:t>
            </a:r>
          </a:p>
          <a:p>
            <a:endParaRPr lang="en-GB" sz="1200"/>
          </a:p>
        </p:txBody>
      </p:sp>
      <p:sp>
        <p:nvSpPr>
          <p:cNvPr id="2" name="TextBox 1"/>
          <p:cNvSpPr txBox="1"/>
          <p:nvPr/>
        </p:nvSpPr>
        <p:spPr>
          <a:xfrm>
            <a:off x="119268" y="2568231"/>
            <a:ext cx="775725" cy="369332"/>
          </a:xfrm>
          <a:prstGeom prst="rect">
            <a:avLst/>
          </a:prstGeom>
          <a:noFill/>
        </p:spPr>
        <p:txBody>
          <a:bodyPr wrap="none" rtlCol="0">
            <a:spAutoFit/>
          </a:bodyPr>
          <a:lstStyle/>
          <a:p>
            <a:r>
              <a:rPr lang="en-GB" b="1" i="1" u="sng"/>
              <a:t>Step 4</a:t>
            </a:r>
          </a:p>
        </p:txBody>
      </p:sp>
      <p:sp>
        <p:nvSpPr>
          <p:cNvPr id="9" name="Rectangle 8"/>
          <p:cNvSpPr/>
          <p:nvPr/>
        </p:nvSpPr>
        <p:spPr>
          <a:xfrm>
            <a:off x="119268" y="2853278"/>
            <a:ext cx="1835759" cy="276999"/>
          </a:xfrm>
          <a:prstGeom prst="rect">
            <a:avLst/>
          </a:prstGeom>
        </p:spPr>
        <p:txBody>
          <a:bodyPr wrap="none">
            <a:spAutoFit/>
          </a:bodyPr>
          <a:lstStyle/>
          <a:p>
            <a:r>
              <a:rPr lang="en-GB" sz="1200" i="1"/>
              <a:t>Calculate weighted values </a:t>
            </a:r>
          </a:p>
        </p:txBody>
      </p:sp>
      <mc:AlternateContent xmlns:mc="http://schemas.openxmlformats.org/markup-compatibility/2006">
        <mc:Choice xmlns:a14="http://schemas.microsoft.com/office/drawing/2010/main" Requires="a14">
          <p:sp>
            <p:nvSpPr>
              <p:cNvPr id="3" name="TextBox 2"/>
              <p:cNvSpPr txBox="1"/>
              <p:nvPr/>
            </p:nvSpPr>
            <p:spPr>
              <a:xfrm>
                <a:off x="461283" y="3415324"/>
                <a:ext cx="2503121" cy="91973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𝑆𝑐𝑜𝑟𝑒𝑠</m:t>
                      </m:r>
                      <m:r>
                        <a:rPr lang="en-GB" sz="1600" i="1">
                          <a:latin typeface="Cambria Math" panose="02040503050406030204" pitchFamily="18" charset="0"/>
                        </a:rPr>
                        <m:t> </m:t>
                      </m:r>
                      <m:r>
                        <a:rPr lang="en-GB" sz="1600" i="1" smtClean="0">
                          <a:latin typeface="Cambria Math" panose="02040503050406030204" pitchFamily="18" charset="0"/>
                        </a:rPr>
                        <m:t>=</m:t>
                      </m:r>
                      <m:d>
                        <m:dPr>
                          <m:ctrlPr>
                            <a:rPr lang="en-GB" sz="1600" i="1" smtClean="0">
                              <a:latin typeface="Cambria Math" panose="02040503050406030204" pitchFamily="18" charset="0"/>
                            </a:rPr>
                          </m:ctrlPr>
                        </m:dPr>
                        <m:e>
                          <m:m>
                            <m:mPr>
                              <m:mcs>
                                <m:mc>
                                  <m:mcPr>
                                    <m:count m:val="4"/>
                                    <m:mcJc m:val="center"/>
                                  </m:mcPr>
                                </m:mc>
                              </m:mcs>
                              <m:ctrlPr>
                                <a:rPr lang="en-GB" sz="1600" b="0" i="1" smtClean="0">
                                  <a:latin typeface="Cambria Math" panose="02040503050406030204" pitchFamily="18" charset="0"/>
                                </a:rPr>
                              </m:ctrlPr>
                            </m:mPr>
                            <m:mr>
                              <m:e>
                                <m:r>
                                  <m:rPr>
                                    <m:brk m:alnAt="7"/>
                                  </m:rPr>
                                  <a:rPr lang="en-GB" sz="1600" b="0" i="1" smtClean="0">
                                    <a:latin typeface="Cambria Math" panose="02040503050406030204" pitchFamily="18" charset="0"/>
                                  </a:rPr>
                                  <m:t>4</m:t>
                                </m:r>
                              </m:e>
                              <m:e>
                                <m:r>
                                  <a:rPr lang="en-GB" sz="1600" b="0" i="1" smtClean="0">
                                    <a:latin typeface="Cambria Math" panose="02040503050406030204" pitchFamily="18" charset="0"/>
                                  </a:rPr>
                                  <m:t>2</m:t>
                                </m:r>
                              </m:e>
                              <m:e>
                                <m:r>
                                  <a:rPr lang="en-GB" sz="1600" b="0" i="1" smtClean="0">
                                    <a:latin typeface="Cambria Math" panose="02040503050406030204" pitchFamily="18" charset="0"/>
                                  </a:rPr>
                                  <m:t>4</m:t>
                                </m:r>
                              </m:e>
                              <m:e>
                                <m:r>
                                  <a:rPr lang="en-GB" sz="1600" b="0" i="1" smtClean="0">
                                    <a:latin typeface="Cambria Math" panose="02040503050406030204" pitchFamily="18" charset="0"/>
                                  </a:rPr>
                                  <m:t>3</m:t>
                                </m:r>
                              </m:e>
                            </m:mr>
                            <m:mr>
                              <m:e>
                                <m:r>
                                  <a:rPr lang="en-GB" sz="1600" b="0" i="1" smtClean="0">
                                    <a:latin typeface="Cambria Math" panose="02040503050406030204" pitchFamily="18" charset="0"/>
                                  </a:rPr>
                                  <m:t>3</m:t>
                                </m:r>
                              </m:e>
                              <m:e>
                                <m:r>
                                  <a:rPr lang="en-GB" sz="1600" b="0" i="1" smtClean="0">
                                    <a:latin typeface="Cambria Math" panose="02040503050406030204" pitchFamily="18" charset="0"/>
                                  </a:rPr>
                                  <m:t>3</m:t>
                                </m:r>
                              </m:e>
                              <m:e>
                                <m:r>
                                  <a:rPr lang="en-GB" sz="1600" b="0" i="1" smtClean="0">
                                    <a:latin typeface="Cambria Math" panose="02040503050406030204" pitchFamily="18" charset="0"/>
                                  </a:rPr>
                                  <m:t>5</m:t>
                                </m:r>
                              </m:e>
                              <m:e>
                                <m:r>
                                  <a:rPr lang="en-GB" sz="1600" b="0" i="1" smtClean="0">
                                    <a:latin typeface="Cambria Math" panose="02040503050406030204" pitchFamily="18" charset="0"/>
                                  </a:rPr>
                                  <m:t>3</m:t>
                                </m:r>
                              </m:e>
                            </m:mr>
                            <m:mr>
                              <m:e>
                                <m:r>
                                  <a:rPr lang="en-GB" sz="1600" b="0" i="1" smtClean="0">
                                    <a:latin typeface="Cambria Math" panose="02040503050406030204" pitchFamily="18" charset="0"/>
                                  </a:rPr>
                                  <m:t>3</m:t>
                                </m:r>
                              </m:e>
                              <m:e>
                                <m:r>
                                  <a:rPr lang="en-GB" sz="1600" b="0" i="1" smtClean="0">
                                    <a:latin typeface="Cambria Math" panose="02040503050406030204" pitchFamily="18" charset="0"/>
                                  </a:rPr>
                                  <m:t>2</m:t>
                                </m:r>
                              </m:e>
                              <m:e>
                                <m:r>
                                  <a:rPr lang="en-GB" sz="1600" b="0" i="1" smtClean="0">
                                    <a:latin typeface="Cambria Math" panose="02040503050406030204" pitchFamily="18" charset="0"/>
                                  </a:rPr>
                                  <m:t>5</m:t>
                                </m:r>
                              </m:e>
                              <m:e>
                                <m:r>
                                  <a:rPr lang="en-GB" sz="1600" b="0" i="1" smtClean="0">
                                    <a:latin typeface="Cambria Math" panose="02040503050406030204" pitchFamily="18" charset="0"/>
                                  </a:rPr>
                                  <m:t>4</m:t>
                                </m:r>
                              </m:e>
                            </m:mr>
                            <m:mr>
                              <m:e>
                                <m:r>
                                  <a:rPr lang="en-GB" sz="1600" b="0" i="1" smtClean="0">
                                    <a:latin typeface="Cambria Math" panose="02040503050406030204" pitchFamily="18" charset="0"/>
                                  </a:rPr>
                                  <m:t>−</m:t>
                                </m:r>
                              </m:e>
                              <m:e>
                                <m:r>
                                  <a:rPr lang="en-GB" sz="1600" b="0" i="1" smtClean="0">
                                    <a:latin typeface="Cambria Math" panose="02040503050406030204" pitchFamily="18" charset="0"/>
                                  </a:rPr>
                                  <m:t>−</m:t>
                                </m:r>
                              </m:e>
                              <m:e>
                                <m:r>
                                  <a:rPr lang="en-GB" sz="1600" b="0" i="1" smtClean="0">
                                    <a:latin typeface="Cambria Math" panose="02040503050406030204" pitchFamily="18" charset="0"/>
                                  </a:rPr>
                                  <m:t>−</m:t>
                                </m:r>
                              </m:e>
                              <m:e>
                                <m:r>
                                  <a:rPr lang="en-GB" sz="1600" b="0" i="1" smtClean="0">
                                    <a:latin typeface="Cambria Math" panose="02040503050406030204" pitchFamily="18" charset="0"/>
                                  </a:rPr>
                                  <m:t>−</m:t>
                                </m:r>
                              </m:e>
                            </m:mr>
                          </m:m>
                        </m:e>
                      </m:d>
                    </m:oMath>
                  </m:oMathPara>
                </a14:m>
                <a:endParaRPr lang="en-GB" sz="1600"/>
              </a:p>
            </p:txBody>
          </p:sp>
        </mc:Choice>
        <mc:Fallback>
          <p:sp>
            <p:nvSpPr>
              <p:cNvPr id="3" name="TextBox 2"/>
              <p:cNvSpPr txBox="1">
                <a:spLocks noRot="1" noChangeAspect="1" noMove="1" noResize="1" noEditPoints="1" noAdjustHandles="1" noChangeArrowheads="1" noChangeShapeType="1" noTextEdit="1"/>
              </p:cNvSpPr>
              <p:nvPr/>
            </p:nvSpPr>
            <p:spPr>
              <a:xfrm>
                <a:off x="461283" y="3415324"/>
                <a:ext cx="2503121" cy="919739"/>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265044" y="4590004"/>
                <a:ext cx="3955774" cy="30777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GB" sz="1400" i="1" smtClean="0">
                          <a:latin typeface="Cambria Math" panose="02040503050406030204" pitchFamily="18" charset="0"/>
                        </a:rPr>
                        <m:t>𝑇𝑜𝑡𝑎𝑙</m:t>
                      </m:r>
                      <m:r>
                        <a:rPr lang="en-GB" sz="1400" i="1" smtClean="0">
                          <a:latin typeface="Cambria Math" panose="02040503050406030204" pitchFamily="18" charset="0"/>
                        </a:rPr>
                        <m:t> </m:t>
                      </m:r>
                      <m:r>
                        <a:rPr lang="en-GB" sz="1400" i="1" smtClean="0">
                          <a:latin typeface="Cambria Math" panose="02040503050406030204" pitchFamily="18" charset="0"/>
                        </a:rPr>
                        <m:t>𝐴𝑤𝑎𝑟𝑑𝑒𝑑</m:t>
                      </m:r>
                      <m:r>
                        <a:rPr lang="en-GB" sz="1400" b="0" i="1" smtClean="0">
                          <a:latin typeface="Cambria Math" panose="02040503050406030204" pitchFamily="18" charset="0"/>
                        </a:rPr>
                        <m:t>= </m:t>
                      </m:r>
                      <m:d>
                        <m:dPr>
                          <m:ctrlPr>
                            <a:rPr lang="en-GB" sz="1400" i="1">
                              <a:latin typeface="Cambria Math" panose="02040503050406030204" pitchFamily="18" charset="0"/>
                            </a:rPr>
                          </m:ctrlPr>
                        </m:dPr>
                        <m:e>
                          <m:m>
                            <m:mPr>
                              <m:mcs>
                                <m:mc>
                                  <m:mcPr>
                                    <m:count m:val="4"/>
                                    <m:mcJc m:val="center"/>
                                  </m:mcPr>
                                </m:mc>
                              </m:mcs>
                              <m:ctrlPr>
                                <a:rPr lang="en-GB" sz="1400" b="0" i="1" smtClean="0">
                                  <a:latin typeface="Cambria Math" panose="02040503050406030204" pitchFamily="18" charset="0"/>
                                </a:rPr>
                              </m:ctrlPr>
                            </m:mPr>
                            <m:mr>
                              <m:e>
                                <m:r>
                                  <a:rPr lang="en-GB" sz="1400" b="0" i="1" smtClean="0">
                                    <a:latin typeface="Cambria Math" panose="02040503050406030204" pitchFamily="18" charset="0"/>
                                  </a:rPr>
                                  <m:t>13</m:t>
                                </m:r>
                              </m:e>
                              <m:e>
                                <m:r>
                                  <a:rPr lang="en-GB" sz="1400" b="0" i="1" smtClean="0">
                                    <a:latin typeface="Cambria Math" panose="02040503050406030204" pitchFamily="18" charset="0"/>
                                  </a:rPr>
                                  <m:t>14</m:t>
                                </m:r>
                              </m:e>
                              <m:e>
                                <m:r>
                                  <a:rPr lang="en-GB" sz="1400" b="0" i="1" smtClean="0">
                                    <a:latin typeface="Cambria Math" panose="02040503050406030204" pitchFamily="18" charset="0"/>
                                  </a:rPr>
                                  <m:t>14</m:t>
                                </m:r>
                              </m:e>
                              <m:e>
                                <m:r>
                                  <a:rPr lang="en-GB" sz="1400" b="0" i="1" smtClean="0">
                                    <a:latin typeface="Cambria Math" panose="02040503050406030204" pitchFamily="18" charset="0"/>
                                  </a:rPr>
                                  <m:t>0</m:t>
                                </m:r>
                              </m:e>
                            </m:mr>
                          </m:m>
                        </m:e>
                      </m:d>
                      <m:r>
                        <a:rPr lang="en-GB" sz="1400" i="1">
                          <a:latin typeface="Cambria Math" panose="02040503050406030204" pitchFamily="18" charset="0"/>
                        </a:rPr>
                        <m:t> </m:t>
                      </m:r>
                    </m:oMath>
                  </m:oMathPara>
                </a14:m>
                <a:endParaRPr lang="en-GB"/>
              </a:p>
            </p:txBody>
          </p:sp>
        </mc:Choice>
        <mc:Fallback>
          <p:sp>
            <p:nvSpPr>
              <p:cNvPr id="5" name="Rectangle 4"/>
              <p:cNvSpPr>
                <a:spLocks noRot="1" noChangeAspect="1" noMove="1" noResize="1" noEditPoints="1" noAdjustHandles="1" noChangeArrowheads="1" noChangeShapeType="1" noTextEdit="1"/>
              </p:cNvSpPr>
              <p:nvPr/>
            </p:nvSpPr>
            <p:spPr>
              <a:xfrm>
                <a:off x="-265044" y="4590004"/>
                <a:ext cx="3955774" cy="307777"/>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B79EC4DD-2BB4-4916-B529-74C6B6DA31EC}"/>
                  </a:ext>
                </a:extLst>
              </p:cNvPr>
              <p:cNvSpPr txBox="1"/>
              <p:nvPr/>
            </p:nvSpPr>
            <p:spPr>
              <a:xfrm>
                <a:off x="3810814" y="3137235"/>
                <a:ext cx="1759478" cy="11978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000" baseline="-25000"/>
              </a:p>
              <a:p>
                <a:pPr/>
                <a14:m>
                  <m:oMathPara xmlns:m="http://schemas.openxmlformats.org/officeDocument/2006/math">
                    <m:oMathParaPr>
                      <m:jc m:val="centerGroup"/>
                    </m:oMathParaPr>
                    <m:oMath xmlns:m="http://schemas.openxmlformats.org/officeDocument/2006/math">
                      <m:sSub>
                        <m:sSubPr>
                          <m:ctrlPr>
                            <a:rPr lang="en-GB" sz="2000" b="0" i="1" smtClean="0">
                              <a:latin typeface="Cambria Math" panose="02040503050406030204" pitchFamily="18" charset="0"/>
                              <a:cs typeface="Calibri"/>
                            </a:rPr>
                          </m:ctrlPr>
                        </m:sSubPr>
                        <m:e>
                          <m:r>
                            <a:rPr lang="en-GB" sz="2000" b="0" i="1" smtClean="0">
                              <a:latin typeface="Cambria Math" panose="02040503050406030204" pitchFamily="18" charset="0"/>
                              <a:cs typeface="Calibri"/>
                            </a:rPr>
                            <m:t>𝑅</m:t>
                          </m:r>
                        </m:e>
                        <m:sub>
                          <m:r>
                            <a:rPr lang="en-GB" sz="2000" b="0" i="1" smtClean="0">
                              <a:latin typeface="Cambria Math" panose="02040503050406030204" pitchFamily="18" charset="0"/>
                              <a:cs typeface="Calibri"/>
                            </a:rPr>
                            <m:t>𝑖</m:t>
                          </m:r>
                        </m:sub>
                      </m:sSub>
                      <m:r>
                        <a:rPr lang="en-GB" sz="2000" b="0" i="1" smtClean="0">
                          <a:latin typeface="Cambria Math" panose="02040503050406030204" pitchFamily="18" charset="0"/>
                          <a:cs typeface="Calibri"/>
                        </a:rPr>
                        <m:t>=</m:t>
                      </m:r>
                      <m:nary>
                        <m:naryPr>
                          <m:chr m:val="∑"/>
                          <m:ctrlPr>
                            <a:rPr lang="en-GB" sz="2000" i="1" smtClean="0">
                              <a:latin typeface="Cambria Math" panose="02040503050406030204" pitchFamily="18" charset="0"/>
                              <a:cs typeface="Calibri"/>
                            </a:rPr>
                          </m:ctrlPr>
                        </m:naryPr>
                        <m:sub>
                          <m:r>
                            <m:rPr>
                              <m:brk m:alnAt="23"/>
                            </m:rPr>
                            <a:rPr lang="en-GB" sz="2000" b="0" i="1" smtClean="0">
                              <a:latin typeface="Cambria Math" panose="02040503050406030204" pitchFamily="18" charset="0"/>
                              <a:cs typeface="Calibri"/>
                            </a:rPr>
                            <m:t>𝑗</m:t>
                          </m:r>
                          <m:r>
                            <a:rPr lang="en-GB" sz="2000" b="0" i="1" smtClean="0">
                              <a:latin typeface="Cambria Math" panose="02040503050406030204" pitchFamily="18" charset="0"/>
                              <a:cs typeface="Calibri"/>
                            </a:rPr>
                            <m:t>=1</m:t>
                          </m:r>
                        </m:sub>
                        <m:sup>
                          <m:r>
                            <a:rPr lang="en-GB" sz="2000" b="0" i="1" smtClean="0">
                              <a:latin typeface="Cambria Math" panose="02040503050406030204" pitchFamily="18" charset="0"/>
                              <a:cs typeface="Calibri"/>
                            </a:rPr>
                            <m:t>𝑁</m:t>
                          </m:r>
                        </m:sup>
                        <m:e>
                          <m:f>
                            <m:fPr>
                              <m:ctrlPr>
                                <a:rPr lang="en-GB" sz="2000" i="1" smtClean="0">
                                  <a:latin typeface="Cambria Math" panose="02040503050406030204" pitchFamily="18" charset="0"/>
                                  <a:cs typeface="Calibri"/>
                                </a:rPr>
                              </m:ctrlPr>
                            </m:fPr>
                            <m:num>
                              <m:sSub>
                                <m:sSubPr>
                                  <m:ctrlPr>
                                    <a:rPr lang="en-GB" sz="2000" i="1" smtClean="0">
                                      <a:latin typeface="Cambria Math" panose="02040503050406030204" pitchFamily="18" charset="0"/>
                                      <a:cs typeface="Calibri"/>
                                    </a:rPr>
                                  </m:ctrlPr>
                                </m:sSubPr>
                                <m:e>
                                  <m:r>
                                    <a:rPr lang="en-GB" sz="2000" b="0" i="1" smtClean="0">
                                      <a:latin typeface="Cambria Math" panose="02040503050406030204" pitchFamily="18" charset="0"/>
                                      <a:cs typeface="Calibri"/>
                                    </a:rPr>
                                    <m:t>𝑥</m:t>
                                  </m:r>
                                </m:e>
                                <m:sub>
                                  <m:r>
                                    <a:rPr lang="en-GB" sz="2000" b="0" i="1" smtClean="0">
                                      <a:latin typeface="Cambria Math" panose="02040503050406030204" pitchFamily="18" charset="0"/>
                                      <a:cs typeface="Calibri"/>
                                    </a:rPr>
                                    <m:t>𝑖𝑗</m:t>
                                  </m:r>
                                </m:sub>
                              </m:sSub>
                            </m:num>
                            <m:den>
                              <m:sSub>
                                <m:sSubPr>
                                  <m:ctrlPr>
                                    <a:rPr lang="en-GB" sz="2000" i="1" smtClean="0">
                                      <a:latin typeface="Cambria Math" panose="02040503050406030204" pitchFamily="18" charset="0"/>
                                      <a:cs typeface="Calibri"/>
                                    </a:rPr>
                                  </m:ctrlPr>
                                </m:sSubPr>
                                <m:e>
                                  <m:r>
                                    <a:rPr lang="en-GB" sz="2000" b="0" i="1" smtClean="0">
                                      <a:latin typeface="Cambria Math" panose="02040503050406030204" pitchFamily="18" charset="0"/>
                                      <a:cs typeface="Calibri"/>
                                    </a:rPr>
                                    <m:t>𝑎</m:t>
                                  </m:r>
                                </m:e>
                                <m:sub>
                                  <m:r>
                                    <a:rPr lang="en-GB" sz="2000" b="0" i="1" smtClean="0">
                                      <a:latin typeface="Cambria Math" panose="02040503050406030204" pitchFamily="18" charset="0"/>
                                      <a:cs typeface="Calibri"/>
                                    </a:rPr>
                                    <m:t>𝑗</m:t>
                                  </m:r>
                                </m:sub>
                              </m:sSub>
                            </m:den>
                          </m:f>
                        </m:e>
                      </m:nary>
                    </m:oMath>
                  </m:oMathPara>
                </a14:m>
                <a:endParaRPr lang="en-GB" sz="2000">
                  <a:cs typeface="Calibri"/>
                </a:endParaRPr>
              </a:p>
            </p:txBody>
          </p:sp>
        </mc:Choice>
        <mc:Fallback>
          <p:sp>
            <p:nvSpPr>
              <p:cNvPr id="12" name="TextBox 11">
                <a:extLst>
                  <a:ext uri="{FF2B5EF4-FFF2-40B4-BE49-F238E27FC236}">
                    <a16:creationId xmlns:a16="http://schemas.microsoft.com/office/drawing/2014/main" id="{B79EC4DD-2BB4-4916-B529-74C6B6DA31EC}"/>
                  </a:ext>
                </a:extLst>
              </p:cNvPr>
              <p:cNvSpPr txBox="1">
                <a:spLocks noRot="1" noChangeAspect="1" noMove="1" noResize="1" noEditPoints="1" noAdjustHandles="1" noChangeArrowheads="1" noChangeShapeType="1" noTextEdit="1"/>
              </p:cNvSpPr>
              <p:nvPr/>
            </p:nvSpPr>
            <p:spPr>
              <a:xfrm>
                <a:off x="3810814" y="3137235"/>
                <a:ext cx="1759478" cy="1197828"/>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TextBox 7"/>
              <p:cNvSpPr txBox="1"/>
              <p:nvPr/>
            </p:nvSpPr>
            <p:spPr>
              <a:xfrm>
                <a:off x="5880683" y="2694228"/>
                <a:ext cx="2868783" cy="236192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sz="1400" i="1" smtClean="0">
                              <a:latin typeface="Cambria Math" panose="02040503050406030204" pitchFamily="18" charset="0"/>
                            </a:rPr>
                          </m:ctrlPr>
                        </m:sSubPr>
                        <m:e>
                          <m:r>
                            <a:rPr lang="en-GB" sz="1400" b="0" i="1" smtClean="0">
                              <a:latin typeface="Cambria Math" panose="02040503050406030204" pitchFamily="18" charset="0"/>
                            </a:rPr>
                            <m:t>𝑅</m:t>
                          </m:r>
                        </m:e>
                        <m:sub>
                          <m:r>
                            <a:rPr lang="en-GB" sz="1400" b="0" i="1" smtClean="0">
                              <a:latin typeface="Cambria Math" panose="02040503050406030204" pitchFamily="18" charset="0"/>
                            </a:rPr>
                            <m:t>1</m:t>
                          </m:r>
                        </m:sub>
                      </m:sSub>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4</m:t>
                          </m:r>
                        </m:num>
                        <m:den>
                          <m:r>
                            <a:rPr lang="en-GB" sz="1400" b="0" i="1" smtClean="0">
                              <a:latin typeface="Cambria Math" panose="02040503050406030204" pitchFamily="18" charset="0"/>
                            </a:rPr>
                            <m:t>13</m:t>
                          </m:r>
                        </m:den>
                      </m:f>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3</m:t>
                          </m:r>
                        </m:num>
                        <m:den>
                          <m:r>
                            <a:rPr lang="en-GB" sz="1400" b="0" i="1" smtClean="0">
                              <a:latin typeface="Cambria Math" panose="02040503050406030204" pitchFamily="18" charset="0"/>
                            </a:rPr>
                            <m:t>14</m:t>
                          </m:r>
                        </m:den>
                      </m:f>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3</m:t>
                          </m:r>
                        </m:num>
                        <m:den>
                          <m:r>
                            <a:rPr lang="en-GB" sz="1400" b="0" i="1" smtClean="0">
                              <a:latin typeface="Cambria Math" panose="02040503050406030204" pitchFamily="18" charset="0"/>
                            </a:rPr>
                            <m:t>14</m:t>
                          </m:r>
                        </m:den>
                      </m:f>
                      <m:r>
                        <a:rPr lang="en-GB" sz="1400" b="0" i="1" smtClean="0">
                          <a:latin typeface="Cambria Math" panose="02040503050406030204" pitchFamily="18" charset="0"/>
                        </a:rPr>
                        <m:t>=0.736</m:t>
                      </m:r>
                    </m:oMath>
                  </m:oMathPara>
                </a14:m>
                <a:endParaRPr lang="en-GB" sz="1400" b="0"/>
              </a:p>
              <a:p>
                <a:endParaRPr lang="en-GB" sz="1400" b="0"/>
              </a:p>
              <a:p>
                <a:pPr/>
                <a14:m>
                  <m:oMathPara xmlns:m="http://schemas.openxmlformats.org/officeDocument/2006/math">
                    <m:oMathParaPr>
                      <m:jc m:val="centerGroup"/>
                    </m:oMathParaPr>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𝑅</m:t>
                          </m:r>
                        </m:e>
                        <m:sub>
                          <m:r>
                            <a:rPr lang="en-GB" sz="1400" b="0" i="1" smtClean="0">
                              <a:latin typeface="Cambria Math" panose="02040503050406030204" pitchFamily="18" charset="0"/>
                            </a:rPr>
                            <m:t>2</m:t>
                          </m:r>
                        </m:sub>
                      </m:sSub>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2</m:t>
                          </m:r>
                        </m:num>
                        <m:den>
                          <m:r>
                            <a:rPr lang="en-GB" sz="1400" b="0" i="1" smtClean="0">
                              <a:latin typeface="Cambria Math" panose="02040503050406030204" pitchFamily="18" charset="0"/>
                            </a:rPr>
                            <m:t>13</m:t>
                          </m:r>
                        </m:den>
                      </m:f>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3</m:t>
                          </m:r>
                        </m:num>
                        <m:den>
                          <m:r>
                            <a:rPr lang="en-GB" sz="1400" b="0" i="1" smtClean="0">
                              <a:latin typeface="Cambria Math" panose="02040503050406030204" pitchFamily="18" charset="0"/>
                            </a:rPr>
                            <m:t>14</m:t>
                          </m:r>
                        </m:den>
                      </m:f>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2</m:t>
                          </m:r>
                        </m:num>
                        <m:den>
                          <m:r>
                            <a:rPr lang="en-GB" sz="1400" b="0" i="1" smtClean="0">
                              <a:latin typeface="Cambria Math" panose="02040503050406030204" pitchFamily="18" charset="0"/>
                            </a:rPr>
                            <m:t>14</m:t>
                          </m:r>
                        </m:den>
                      </m:f>
                      <m:r>
                        <a:rPr lang="en-GB" sz="1400" b="0" i="1" smtClean="0">
                          <a:latin typeface="Cambria Math" panose="02040503050406030204" pitchFamily="18" charset="0"/>
                        </a:rPr>
                        <m:t>=0.511</m:t>
                      </m:r>
                    </m:oMath>
                  </m:oMathPara>
                </a14:m>
                <a:endParaRPr lang="en-GB" sz="1400" b="0"/>
              </a:p>
              <a:p>
                <a:endParaRPr lang="en-GB" sz="1400" b="0"/>
              </a:p>
              <a:p>
                <a:pPr/>
                <a14:m>
                  <m:oMathPara xmlns:m="http://schemas.openxmlformats.org/officeDocument/2006/math">
                    <m:oMathParaPr>
                      <m:jc m:val="centerGroup"/>
                    </m:oMathParaPr>
                    <m:oMath xmlns:m="http://schemas.openxmlformats.org/officeDocument/2006/math">
                      <m:sSub>
                        <m:sSubPr>
                          <m:ctrlPr>
                            <a:rPr lang="en-GB" sz="1400" i="1" smtClean="0">
                              <a:latin typeface="Cambria Math" panose="02040503050406030204" pitchFamily="18" charset="0"/>
                            </a:rPr>
                          </m:ctrlPr>
                        </m:sSubPr>
                        <m:e>
                          <m:r>
                            <a:rPr lang="en-GB" sz="1400" b="0" i="1" smtClean="0">
                              <a:latin typeface="Cambria Math" panose="02040503050406030204" pitchFamily="18" charset="0"/>
                            </a:rPr>
                            <m:t>𝑅</m:t>
                          </m:r>
                        </m:e>
                        <m:sub>
                          <m:r>
                            <a:rPr lang="en-GB" sz="1400" b="0" i="1" smtClean="0">
                              <a:latin typeface="Cambria Math" panose="02040503050406030204" pitchFamily="18" charset="0"/>
                            </a:rPr>
                            <m:t>3</m:t>
                          </m:r>
                        </m:sub>
                      </m:sSub>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4</m:t>
                          </m:r>
                        </m:num>
                        <m:den>
                          <m:r>
                            <a:rPr lang="en-GB" sz="1400" b="0" i="1" smtClean="0">
                              <a:latin typeface="Cambria Math" panose="02040503050406030204" pitchFamily="18" charset="0"/>
                            </a:rPr>
                            <m:t>13</m:t>
                          </m:r>
                        </m:den>
                      </m:f>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5</m:t>
                          </m:r>
                        </m:num>
                        <m:den>
                          <m:r>
                            <a:rPr lang="en-GB" sz="1400" b="0" i="1" smtClean="0">
                              <a:latin typeface="Cambria Math" panose="02040503050406030204" pitchFamily="18" charset="0"/>
                            </a:rPr>
                            <m:t>14</m:t>
                          </m:r>
                        </m:den>
                      </m:f>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5</m:t>
                          </m:r>
                        </m:num>
                        <m:den>
                          <m:r>
                            <a:rPr lang="en-GB" sz="1400" b="0" i="1" smtClean="0">
                              <a:latin typeface="Cambria Math" panose="02040503050406030204" pitchFamily="18" charset="0"/>
                            </a:rPr>
                            <m:t>14</m:t>
                          </m:r>
                        </m:den>
                      </m:f>
                      <m:r>
                        <a:rPr lang="en-GB" sz="1400" b="0" i="1" smtClean="0">
                          <a:latin typeface="Cambria Math" panose="02040503050406030204" pitchFamily="18" charset="0"/>
                        </a:rPr>
                        <m:t>=1.022</m:t>
                      </m:r>
                    </m:oMath>
                  </m:oMathPara>
                </a14:m>
                <a:endParaRPr lang="en-GB" sz="1400"/>
              </a:p>
              <a:p>
                <a:endParaRPr lang="en-GB" sz="1400"/>
              </a:p>
              <a:p>
                <a:pPr/>
                <a14:m>
                  <m:oMathPara xmlns:m="http://schemas.openxmlformats.org/officeDocument/2006/math">
                    <m:oMathParaPr>
                      <m:jc m:val="centerGroup"/>
                    </m:oMathParaPr>
                    <m:oMath xmlns:m="http://schemas.openxmlformats.org/officeDocument/2006/math">
                      <m:sSub>
                        <m:sSubPr>
                          <m:ctrlPr>
                            <a:rPr lang="en-GB" sz="1400" i="1" smtClean="0">
                              <a:latin typeface="Cambria Math" panose="02040503050406030204" pitchFamily="18" charset="0"/>
                            </a:rPr>
                          </m:ctrlPr>
                        </m:sSubPr>
                        <m:e>
                          <m:r>
                            <a:rPr lang="en-GB" sz="1400" b="0" i="1" smtClean="0">
                              <a:latin typeface="Cambria Math" panose="02040503050406030204" pitchFamily="18" charset="0"/>
                            </a:rPr>
                            <m:t>𝑅</m:t>
                          </m:r>
                        </m:e>
                        <m:sub>
                          <m:r>
                            <a:rPr lang="en-GB" sz="1400" b="0" i="1" smtClean="0">
                              <a:latin typeface="Cambria Math" panose="02040503050406030204" pitchFamily="18" charset="0"/>
                            </a:rPr>
                            <m:t>4</m:t>
                          </m:r>
                        </m:sub>
                      </m:sSub>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3</m:t>
                          </m:r>
                        </m:num>
                        <m:den>
                          <m:r>
                            <a:rPr lang="en-GB" sz="1400" b="0" i="1" smtClean="0">
                              <a:latin typeface="Cambria Math" panose="02040503050406030204" pitchFamily="18" charset="0"/>
                            </a:rPr>
                            <m:t>13</m:t>
                          </m:r>
                        </m:den>
                      </m:f>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3</m:t>
                          </m:r>
                        </m:num>
                        <m:den>
                          <m:r>
                            <a:rPr lang="en-GB" sz="1400" b="0" i="1" smtClean="0">
                              <a:latin typeface="Cambria Math" panose="02040503050406030204" pitchFamily="18" charset="0"/>
                            </a:rPr>
                            <m:t>14</m:t>
                          </m:r>
                        </m:den>
                      </m:f>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4</m:t>
                          </m:r>
                        </m:num>
                        <m:den>
                          <m:r>
                            <a:rPr lang="en-GB" sz="1400" b="0" i="1" smtClean="0">
                              <a:latin typeface="Cambria Math" panose="02040503050406030204" pitchFamily="18" charset="0"/>
                            </a:rPr>
                            <m:t>14</m:t>
                          </m:r>
                        </m:den>
                      </m:f>
                      <m:r>
                        <a:rPr lang="en-GB" sz="1400" b="0" i="1" smtClean="0">
                          <a:latin typeface="Cambria Math" panose="02040503050406030204" pitchFamily="18" charset="0"/>
                        </a:rPr>
                        <m:t>=0.731</m:t>
                      </m:r>
                    </m:oMath>
                  </m:oMathPara>
                </a14:m>
                <a:endParaRPr lang="en-GB" sz="1400"/>
              </a:p>
            </p:txBody>
          </p:sp>
        </mc:Choice>
        <mc:Fallback>
          <p:sp>
            <p:nvSpPr>
              <p:cNvPr id="8" name="TextBox 7"/>
              <p:cNvSpPr txBox="1">
                <a:spLocks noRot="1" noChangeAspect="1" noMove="1" noResize="1" noEditPoints="1" noAdjustHandles="1" noChangeArrowheads="1" noChangeShapeType="1" noTextEdit="1"/>
              </p:cNvSpPr>
              <p:nvPr/>
            </p:nvSpPr>
            <p:spPr>
              <a:xfrm>
                <a:off x="5880683" y="2694228"/>
                <a:ext cx="2868783" cy="2361929"/>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812527908"/>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0301221A-2E56-45E0-ABF6-FC5A9A0D0953}"/>
              </a:ext>
            </a:extLst>
          </p:cNvPr>
          <p:cNvSpPr>
            <a:spLocks noGrp="1"/>
          </p:cNvSpPr>
          <p:nvPr>
            <p:ph type="title"/>
          </p:nvPr>
        </p:nvSpPr>
        <p:spPr/>
        <p:txBody>
          <a:bodyPr/>
          <a:lstStyle/>
          <a:p>
            <a:r>
              <a:rPr lang="en-US"/>
              <a:t>Example: : step 5</a:t>
            </a:r>
            <a:endParaRPr lang="en-GB"/>
          </a:p>
        </p:txBody>
      </p:sp>
      <p:sp>
        <p:nvSpPr>
          <p:cNvPr id="14" name="TextBox 13">
            <a:extLst>
              <a:ext uri="{FF2B5EF4-FFF2-40B4-BE49-F238E27FC236}">
                <a16:creationId xmlns:a16="http://schemas.microsoft.com/office/drawing/2014/main" id="{CFCE3E60-1FD5-4097-9425-E84DB8B39F0B}"/>
              </a:ext>
            </a:extLst>
          </p:cNvPr>
          <p:cNvSpPr txBox="1"/>
          <p:nvPr/>
        </p:nvSpPr>
        <p:spPr>
          <a:xfrm>
            <a:off x="931179" y="980661"/>
            <a:ext cx="7311231" cy="1754326"/>
          </a:xfrm>
          <a:prstGeom prst="rect">
            <a:avLst/>
          </a:prstGeom>
          <a:noFill/>
        </p:spPr>
        <p:txBody>
          <a:bodyPr wrap="square" rtlCol="0">
            <a:spAutoFit/>
          </a:bodyPr>
          <a:lstStyle/>
          <a:p>
            <a:r>
              <a:rPr lang="en-GB" sz="1200"/>
              <a:t>There are 4 members in a group: Alice, Bob, Claire and David.*</a:t>
            </a:r>
          </a:p>
          <a:p>
            <a:pPr marL="171450" indent="-171450">
              <a:buFont typeface="Arial" panose="020B0604020202020204" pitchFamily="34" charset="0"/>
              <a:buChar char="•"/>
            </a:pPr>
            <a:r>
              <a:rPr lang="en-GB" sz="1200"/>
              <a:t>Alice scores herself 4, Bob 2, Claire 4 and David 3.   </a:t>
            </a:r>
          </a:p>
          <a:p>
            <a:pPr marL="171450" indent="-171450">
              <a:buFont typeface="Arial" panose="020B0604020202020204" pitchFamily="34" charset="0"/>
              <a:buChar char="•"/>
            </a:pPr>
            <a:r>
              <a:rPr lang="en-GB" sz="1200"/>
              <a:t>Bob scores Alice 3, himself 3, Claire 5 and David 3.</a:t>
            </a:r>
          </a:p>
          <a:p>
            <a:pPr marL="171450" indent="-171450">
              <a:buFont typeface="Arial" panose="020B0604020202020204" pitchFamily="34" charset="0"/>
              <a:buChar char="•"/>
            </a:pPr>
            <a:r>
              <a:rPr lang="en-GB" sz="1200"/>
              <a:t>Claire scores Alice 3, Bob 2, herself 5 and David 4.</a:t>
            </a:r>
          </a:p>
          <a:p>
            <a:pPr marL="171450" indent="-171450">
              <a:buFont typeface="Arial" panose="020B0604020202020204" pitchFamily="34" charset="0"/>
              <a:buChar char="•"/>
            </a:pPr>
            <a:r>
              <a:rPr lang="en-GB" sz="1200"/>
              <a:t>David does not take part in peer assessing. </a:t>
            </a:r>
          </a:p>
          <a:p>
            <a:pPr marL="171450" indent="-171450">
              <a:buFont typeface="Arial" panose="020B0604020202020204" pitchFamily="34" charset="0"/>
              <a:buChar char="•"/>
            </a:pPr>
            <a:endParaRPr lang="en-GB" sz="1200"/>
          </a:p>
          <a:p>
            <a:r>
              <a:rPr lang="en-GB" sz="1200"/>
              <a:t>The academic mark awarded for the group submission is 80/100, where 25% of the final score is peer assessed. </a:t>
            </a:r>
          </a:p>
          <a:p>
            <a:r>
              <a:rPr lang="en-GB" sz="1200"/>
              <a:t>Calculate the score for each member. </a:t>
            </a:r>
          </a:p>
          <a:p>
            <a:endParaRPr lang="en-GB" sz="1200"/>
          </a:p>
        </p:txBody>
      </p:sp>
      <p:sp>
        <p:nvSpPr>
          <p:cNvPr id="2" name="TextBox 1"/>
          <p:cNvSpPr txBox="1"/>
          <p:nvPr/>
        </p:nvSpPr>
        <p:spPr>
          <a:xfrm>
            <a:off x="119268" y="2656205"/>
            <a:ext cx="775725" cy="369332"/>
          </a:xfrm>
          <a:prstGeom prst="rect">
            <a:avLst/>
          </a:prstGeom>
          <a:noFill/>
        </p:spPr>
        <p:txBody>
          <a:bodyPr wrap="none" rtlCol="0">
            <a:spAutoFit/>
          </a:bodyPr>
          <a:lstStyle/>
          <a:p>
            <a:r>
              <a:rPr lang="en-GB" b="1" i="1" u="sng"/>
              <a:t>Step 5</a:t>
            </a:r>
          </a:p>
        </p:txBody>
      </p:sp>
      <p:sp>
        <p:nvSpPr>
          <p:cNvPr id="9" name="Rectangle 8"/>
          <p:cNvSpPr/>
          <p:nvPr/>
        </p:nvSpPr>
        <p:spPr>
          <a:xfrm>
            <a:off x="130405" y="2953964"/>
            <a:ext cx="2166234" cy="276999"/>
          </a:xfrm>
          <a:prstGeom prst="rect">
            <a:avLst/>
          </a:prstGeom>
        </p:spPr>
        <p:txBody>
          <a:bodyPr wrap="none">
            <a:spAutoFit/>
          </a:bodyPr>
          <a:lstStyle/>
          <a:p>
            <a:r>
              <a:rPr lang="en-GB" sz="1200" i="1"/>
              <a:t>Put everything into the formula </a:t>
            </a:r>
          </a:p>
        </p:txBody>
      </p:sp>
      <mc:AlternateContent xmlns:mc="http://schemas.openxmlformats.org/markup-compatibility/2006">
        <mc:Choice xmlns:a14="http://schemas.microsoft.com/office/drawing/2010/main" Requires="a14">
          <p:sp>
            <p:nvSpPr>
              <p:cNvPr id="6" name="TextBox 5"/>
              <p:cNvSpPr txBox="1"/>
              <p:nvPr/>
            </p:nvSpPr>
            <p:spPr>
              <a:xfrm>
                <a:off x="268328" y="3224259"/>
                <a:ext cx="4131965" cy="276999"/>
              </a:xfrm>
              <a:prstGeom prst="rect">
                <a:avLst/>
              </a:prstGeom>
              <a:noFill/>
            </p:spPr>
            <p:txBody>
              <a:bodyPr wrap="none" lIns="0" tIns="0" rIns="0" bIns="0" rtlCol="0">
                <a:spAutoFit/>
              </a:bodyPr>
              <a:lstStyle/>
              <a:p>
                <a14:m>
                  <m:oMath xmlns:m="http://schemas.openxmlformats.org/officeDocument/2006/math">
                    <m:sSub>
                      <m:sSubPr>
                        <m:ctrlPr>
                          <a:rPr lang="en-GB" i="1" smtClean="0">
                            <a:latin typeface="Cambria Math" panose="02040503050406030204" pitchFamily="18" charset="0"/>
                            <a:ea typeface="Cambria Math" panose="02040503050406030204" pitchFamily="18" charset="0"/>
                          </a:rPr>
                        </m:ctrlPr>
                      </m:sSubPr>
                      <m:e>
                        <m:r>
                          <a:rPr lang="en-GB" b="0" i="1" smtClean="0">
                            <a:latin typeface="Cambria Math" panose="02040503050406030204" pitchFamily="18" charset="0"/>
                            <a:ea typeface="Cambria Math" panose="02040503050406030204" pitchFamily="18" charset="0"/>
                          </a:rPr>
                          <m:t>𝐹𝑖𝑛𝑎𝑙</m:t>
                        </m:r>
                      </m:e>
                      <m:sub>
                        <m:r>
                          <a:rPr lang="en-GB" b="0" i="1" smtClean="0">
                            <a:latin typeface="Cambria Math" panose="02040503050406030204" pitchFamily="18" charset="0"/>
                            <a:ea typeface="Cambria Math" panose="02040503050406030204" pitchFamily="18" charset="0"/>
                          </a:rPr>
                          <m:t>1</m:t>
                        </m:r>
                      </m:sub>
                    </m:sSub>
                    <m:r>
                      <a:rPr lang="en-GB" b="0" i="1" smtClean="0">
                        <a:latin typeface="Cambria Math" panose="02040503050406030204" pitchFamily="18" charset="0"/>
                        <a:ea typeface="Cambria Math" panose="02040503050406030204" pitchFamily="18" charset="0"/>
                      </a:rPr>
                      <m:t>=60+20×0.736×1.33=7</m:t>
                    </m:r>
                  </m:oMath>
                </a14:m>
                <a:r>
                  <a:rPr lang="en-GB">
                    <a:latin typeface="Cambria Math" panose="02040503050406030204" pitchFamily="18" charset="0"/>
                    <a:ea typeface="Cambria Math" panose="02040503050406030204" pitchFamily="18" charset="0"/>
                  </a:rPr>
                  <a:t>9.63</a:t>
                </a:r>
              </a:p>
            </p:txBody>
          </p:sp>
        </mc:Choice>
        <mc:Fallback>
          <p:sp>
            <p:nvSpPr>
              <p:cNvPr id="6" name="TextBox 5"/>
              <p:cNvSpPr txBox="1">
                <a:spLocks noRot="1" noChangeAspect="1" noMove="1" noResize="1" noEditPoints="1" noAdjustHandles="1" noChangeArrowheads="1" noChangeShapeType="1" noTextEdit="1"/>
              </p:cNvSpPr>
              <p:nvPr/>
            </p:nvSpPr>
            <p:spPr>
              <a:xfrm>
                <a:off x="268328" y="3224259"/>
                <a:ext cx="4131965" cy="276999"/>
              </a:xfrm>
              <a:prstGeom prst="rect">
                <a:avLst/>
              </a:prstGeom>
              <a:blipFill>
                <a:blip r:embed="rId2"/>
                <a:stretch>
                  <a:fillRect l="-2065" t="-31111" r="-2655" b="-4888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TextBox 9"/>
              <p:cNvSpPr txBox="1"/>
              <p:nvPr/>
            </p:nvSpPr>
            <p:spPr>
              <a:xfrm>
                <a:off x="259522" y="3614229"/>
                <a:ext cx="418858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ea typeface="Cambria Math" panose="02040503050406030204" pitchFamily="18" charset="0"/>
                            </a:rPr>
                          </m:ctrlPr>
                        </m:sSubPr>
                        <m:e>
                          <m:r>
                            <a:rPr lang="en-GB" b="0" i="1" smtClean="0">
                              <a:latin typeface="Cambria Math" panose="02040503050406030204" pitchFamily="18" charset="0"/>
                              <a:ea typeface="Cambria Math" panose="02040503050406030204" pitchFamily="18" charset="0"/>
                            </a:rPr>
                            <m:t>𝐹𝑖𝑛𝑎𝑙</m:t>
                          </m:r>
                        </m:e>
                        <m:sub>
                          <m:r>
                            <a:rPr lang="en-GB" b="0" i="1" smtClean="0">
                              <a:latin typeface="Cambria Math" panose="02040503050406030204" pitchFamily="18" charset="0"/>
                              <a:ea typeface="Cambria Math" panose="02040503050406030204" pitchFamily="18" charset="0"/>
                            </a:rPr>
                            <m:t>2</m:t>
                          </m:r>
                        </m:sub>
                      </m:sSub>
                      <m:r>
                        <a:rPr lang="en-GB" b="0" i="1" smtClean="0">
                          <a:latin typeface="Cambria Math" panose="02040503050406030204" pitchFamily="18" charset="0"/>
                          <a:ea typeface="Cambria Math" panose="02040503050406030204" pitchFamily="18" charset="0"/>
                        </a:rPr>
                        <m:t>=60+20×0.511×1.33=</m:t>
                      </m:r>
                      <m:r>
                        <m:rPr>
                          <m:nor/>
                        </m:rPr>
                        <a:rPr lang="en-GB" dirty="0">
                          <a:latin typeface="Cambria Math" panose="02040503050406030204" pitchFamily="18" charset="0"/>
                          <a:ea typeface="Cambria Math" panose="02040503050406030204" pitchFamily="18" charset="0"/>
                        </a:rPr>
                        <m:t>7</m:t>
                      </m:r>
                      <m:r>
                        <m:rPr>
                          <m:nor/>
                        </m:rPr>
                        <a:rPr lang="en-GB" b="0" i="0" dirty="0" smtClean="0">
                          <a:latin typeface="Cambria Math" panose="02040503050406030204" pitchFamily="18" charset="0"/>
                          <a:ea typeface="Cambria Math" panose="02040503050406030204" pitchFamily="18" charset="0"/>
                        </a:rPr>
                        <m:t>3</m:t>
                      </m:r>
                      <m:r>
                        <m:rPr>
                          <m:nor/>
                        </m:rPr>
                        <a:rPr lang="en-GB" dirty="0">
                          <a:latin typeface="Cambria Math" panose="02040503050406030204" pitchFamily="18" charset="0"/>
                          <a:ea typeface="Cambria Math" panose="02040503050406030204" pitchFamily="18" charset="0"/>
                        </a:rPr>
                        <m:t>.</m:t>
                      </m:r>
                      <m:r>
                        <m:rPr>
                          <m:nor/>
                        </m:rPr>
                        <a:rPr lang="en-GB" b="0" i="0" dirty="0" smtClean="0">
                          <a:latin typeface="Cambria Math" panose="02040503050406030204" pitchFamily="18" charset="0"/>
                          <a:ea typeface="Cambria Math" panose="02040503050406030204" pitchFamily="18" charset="0"/>
                        </a:rPr>
                        <m:t>63</m:t>
                      </m:r>
                    </m:oMath>
                  </m:oMathPara>
                </a14:m>
                <a:endParaRPr lang="en-GB">
                  <a:latin typeface="Cambria Math" panose="02040503050406030204" pitchFamily="18" charset="0"/>
                  <a:ea typeface="Cambria Math" panose="02040503050406030204" pitchFamily="18" charset="0"/>
                </a:endParaRPr>
              </a:p>
            </p:txBody>
          </p:sp>
        </mc:Choice>
        <mc:Fallback>
          <p:sp>
            <p:nvSpPr>
              <p:cNvPr id="10" name="TextBox 9"/>
              <p:cNvSpPr txBox="1">
                <a:spLocks noRot="1" noChangeAspect="1" noMove="1" noResize="1" noEditPoints="1" noAdjustHandles="1" noChangeArrowheads="1" noChangeShapeType="1" noTextEdit="1"/>
              </p:cNvSpPr>
              <p:nvPr/>
            </p:nvSpPr>
            <p:spPr>
              <a:xfrm>
                <a:off x="259522" y="3614229"/>
                <a:ext cx="4188583" cy="276999"/>
              </a:xfrm>
              <a:prstGeom prst="rect">
                <a:avLst/>
              </a:prstGeom>
              <a:blipFill>
                <a:blip r:embed="rId3"/>
                <a:stretch>
                  <a:fillRect l="-1019" r="-873" b="-1777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TextBox 10"/>
              <p:cNvSpPr txBox="1"/>
              <p:nvPr/>
            </p:nvSpPr>
            <p:spPr>
              <a:xfrm>
                <a:off x="301200" y="3985374"/>
                <a:ext cx="4124462" cy="276999"/>
              </a:xfrm>
              <a:prstGeom prst="rect">
                <a:avLst/>
              </a:prstGeom>
              <a:noFill/>
            </p:spPr>
            <p:txBody>
              <a:bodyPr wrap="none" lIns="0" tIns="0" rIns="0" bIns="0" rtlCol="0">
                <a:spAutoFit/>
              </a:bodyPr>
              <a:lstStyle/>
              <a:p>
                <a14:m>
                  <m:oMath xmlns:m="http://schemas.openxmlformats.org/officeDocument/2006/math">
                    <m:sSub>
                      <m:sSubPr>
                        <m:ctrlPr>
                          <a:rPr lang="en-GB" i="1" smtClean="0">
                            <a:latin typeface="Cambria Math" panose="02040503050406030204" pitchFamily="18" charset="0"/>
                            <a:ea typeface="Cambria Math" panose="02040503050406030204" pitchFamily="18" charset="0"/>
                          </a:rPr>
                        </m:ctrlPr>
                      </m:sSubPr>
                      <m:e>
                        <m:r>
                          <a:rPr lang="en-GB" b="0" i="1" smtClean="0">
                            <a:latin typeface="Cambria Math" panose="02040503050406030204" pitchFamily="18" charset="0"/>
                            <a:ea typeface="Cambria Math" panose="02040503050406030204" pitchFamily="18" charset="0"/>
                          </a:rPr>
                          <m:t>𝐹𝑖𝑛𝑎𝑙</m:t>
                        </m:r>
                      </m:e>
                      <m:sub>
                        <m:r>
                          <a:rPr lang="en-GB" b="0" i="1" smtClean="0">
                            <a:latin typeface="Cambria Math" panose="02040503050406030204" pitchFamily="18" charset="0"/>
                            <a:ea typeface="Cambria Math" panose="02040503050406030204" pitchFamily="18" charset="0"/>
                          </a:rPr>
                          <m:t>3</m:t>
                        </m:r>
                      </m:sub>
                    </m:sSub>
                    <m:r>
                      <a:rPr lang="en-GB" b="0" i="1" smtClean="0">
                        <a:latin typeface="Cambria Math" panose="02040503050406030204" pitchFamily="18" charset="0"/>
                        <a:ea typeface="Cambria Math" panose="02040503050406030204" pitchFamily="18" charset="0"/>
                      </a:rPr>
                      <m:t>=60+20×1.022×1.33= </m:t>
                    </m:r>
                  </m:oMath>
                </a14:m>
                <a:r>
                  <a:rPr lang="en-GB">
                    <a:latin typeface="Cambria Math" panose="02040503050406030204" pitchFamily="18" charset="0"/>
                    <a:ea typeface="Cambria Math" panose="02040503050406030204" pitchFamily="18" charset="0"/>
                  </a:rPr>
                  <a:t>87.25</a:t>
                </a:r>
              </a:p>
            </p:txBody>
          </p:sp>
        </mc:Choice>
        <mc:Fallback>
          <p:sp>
            <p:nvSpPr>
              <p:cNvPr id="11" name="TextBox 10"/>
              <p:cNvSpPr txBox="1">
                <a:spLocks noRot="1" noChangeAspect="1" noMove="1" noResize="1" noEditPoints="1" noAdjustHandles="1" noChangeArrowheads="1" noChangeShapeType="1" noTextEdit="1"/>
              </p:cNvSpPr>
              <p:nvPr/>
            </p:nvSpPr>
            <p:spPr>
              <a:xfrm>
                <a:off x="301200" y="3985374"/>
                <a:ext cx="4124462" cy="276999"/>
              </a:xfrm>
              <a:prstGeom prst="rect">
                <a:avLst/>
              </a:prstGeom>
              <a:blipFill>
                <a:blip r:embed="rId4"/>
                <a:stretch>
                  <a:fillRect l="-2068" t="-31111" r="-2659" b="-4888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TextBox 11"/>
              <p:cNvSpPr txBox="1"/>
              <p:nvPr/>
            </p:nvSpPr>
            <p:spPr>
              <a:xfrm>
                <a:off x="265666" y="4394169"/>
                <a:ext cx="4137286" cy="276999"/>
              </a:xfrm>
              <a:prstGeom prst="rect">
                <a:avLst/>
              </a:prstGeom>
              <a:noFill/>
            </p:spPr>
            <p:txBody>
              <a:bodyPr wrap="none" lIns="0" tIns="0" rIns="0" bIns="0" rtlCol="0">
                <a:spAutoFit/>
              </a:bodyPr>
              <a:lstStyle/>
              <a:p>
                <a14:m>
                  <m:oMath xmlns:m="http://schemas.openxmlformats.org/officeDocument/2006/math">
                    <m:sSub>
                      <m:sSubPr>
                        <m:ctrlPr>
                          <a:rPr lang="en-GB" i="1" smtClean="0">
                            <a:latin typeface="Cambria Math" panose="02040503050406030204" pitchFamily="18" charset="0"/>
                            <a:ea typeface="Cambria Math" panose="02040503050406030204" pitchFamily="18" charset="0"/>
                          </a:rPr>
                        </m:ctrlPr>
                      </m:sSubPr>
                      <m:e>
                        <m:r>
                          <a:rPr lang="en-GB" b="0" i="1" smtClean="0">
                            <a:latin typeface="Cambria Math" panose="02040503050406030204" pitchFamily="18" charset="0"/>
                            <a:ea typeface="Cambria Math" panose="02040503050406030204" pitchFamily="18" charset="0"/>
                          </a:rPr>
                          <m:t>𝐹𝑖𝑛𝑎𝑙</m:t>
                        </m:r>
                      </m:e>
                      <m:sub>
                        <m:r>
                          <a:rPr lang="en-GB" b="0" i="1" smtClean="0">
                            <a:latin typeface="Cambria Math" panose="02040503050406030204" pitchFamily="18" charset="0"/>
                            <a:ea typeface="Cambria Math" panose="02040503050406030204" pitchFamily="18" charset="0"/>
                          </a:rPr>
                          <m:t>4</m:t>
                        </m:r>
                      </m:sub>
                    </m:sSub>
                    <m:r>
                      <a:rPr lang="en-GB" b="0" i="1" smtClean="0">
                        <a:latin typeface="Cambria Math" panose="02040503050406030204" pitchFamily="18" charset="0"/>
                        <a:ea typeface="Cambria Math" panose="02040503050406030204" pitchFamily="18" charset="0"/>
                      </a:rPr>
                      <m:t>=60+20×0.731×1.33=79.</m:t>
                    </m:r>
                  </m:oMath>
                </a14:m>
                <a:r>
                  <a:rPr lang="en-GB">
                    <a:latin typeface="Cambria Math" panose="02040503050406030204" pitchFamily="18" charset="0"/>
                    <a:ea typeface="Cambria Math" panose="02040503050406030204" pitchFamily="18" charset="0"/>
                  </a:rPr>
                  <a:t>49</a:t>
                </a:r>
              </a:p>
            </p:txBody>
          </p:sp>
        </mc:Choice>
        <mc:Fallback>
          <p:sp>
            <p:nvSpPr>
              <p:cNvPr id="12" name="TextBox 11"/>
              <p:cNvSpPr txBox="1">
                <a:spLocks noRot="1" noChangeAspect="1" noMove="1" noResize="1" noEditPoints="1" noAdjustHandles="1" noChangeArrowheads="1" noChangeShapeType="1" noTextEdit="1"/>
              </p:cNvSpPr>
              <p:nvPr/>
            </p:nvSpPr>
            <p:spPr>
              <a:xfrm>
                <a:off x="265666" y="4394169"/>
                <a:ext cx="4137286" cy="276999"/>
              </a:xfrm>
              <a:prstGeom prst="rect">
                <a:avLst/>
              </a:prstGeom>
              <a:blipFill>
                <a:blip r:embed="rId5"/>
                <a:stretch>
                  <a:fillRect l="-2065" t="-31111" r="-2507" b="-48889"/>
                </a:stretch>
              </a:blipFill>
            </p:spPr>
            <p:txBody>
              <a:bodyPr/>
              <a:lstStyle/>
              <a:p>
                <a:r>
                  <a:rPr lang="en-US">
                    <a:noFill/>
                  </a:rPr>
                  <a:t> </a:t>
                </a:r>
              </a:p>
            </p:txBody>
          </p:sp>
        </mc:Fallback>
      </mc:AlternateContent>
      <p:sp>
        <p:nvSpPr>
          <p:cNvPr id="7" name="TextBox 6"/>
          <p:cNvSpPr txBox="1"/>
          <p:nvPr/>
        </p:nvSpPr>
        <p:spPr>
          <a:xfrm>
            <a:off x="5579606" y="3222047"/>
            <a:ext cx="2257140" cy="1477328"/>
          </a:xfrm>
          <a:prstGeom prst="rect">
            <a:avLst/>
          </a:prstGeom>
          <a:noFill/>
        </p:spPr>
        <p:txBody>
          <a:bodyPr wrap="square" rtlCol="0">
            <a:spAutoFit/>
          </a:bodyPr>
          <a:lstStyle/>
          <a:p>
            <a:r>
              <a:rPr lang="en-GB" i="1"/>
              <a:t>Therefore</a:t>
            </a:r>
          </a:p>
          <a:p>
            <a:pPr marL="285750" indent="-285750">
              <a:buFont typeface="Wingdings" panose="05000000000000000000" pitchFamily="2" charset="2"/>
              <a:buChar char="§"/>
            </a:pPr>
            <a:r>
              <a:rPr lang="en-GB"/>
              <a:t>Alice scores 80%</a:t>
            </a:r>
          </a:p>
          <a:p>
            <a:pPr marL="285750" indent="-285750">
              <a:buFont typeface="Wingdings" panose="05000000000000000000" pitchFamily="2" charset="2"/>
              <a:buChar char="§"/>
            </a:pPr>
            <a:r>
              <a:rPr lang="en-GB"/>
              <a:t>Bob scores 74% </a:t>
            </a:r>
          </a:p>
          <a:p>
            <a:pPr marL="285750" indent="-285750">
              <a:buFont typeface="Wingdings" panose="05000000000000000000" pitchFamily="2" charset="2"/>
              <a:buChar char="§"/>
            </a:pPr>
            <a:r>
              <a:rPr lang="en-GB"/>
              <a:t>Claire scores 88%</a:t>
            </a:r>
          </a:p>
          <a:p>
            <a:pPr marL="285750" indent="-285750">
              <a:buFont typeface="Wingdings" panose="05000000000000000000" pitchFamily="2" charset="2"/>
              <a:buChar char="§"/>
            </a:pPr>
            <a:r>
              <a:rPr lang="en-GB"/>
              <a:t>David scores 78%</a:t>
            </a:r>
          </a:p>
        </p:txBody>
      </p:sp>
    </p:spTree>
    <p:extLst>
      <p:ext uri="{BB962C8B-B14F-4D97-AF65-F5344CB8AC3E}">
        <p14:creationId xmlns:p14="http://schemas.microsoft.com/office/powerpoint/2010/main" val="2242022458"/>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BEFE9-C93D-78BC-CC8A-573A562166A0}"/>
              </a:ext>
            </a:extLst>
          </p:cNvPr>
          <p:cNvSpPr>
            <a:spLocks noGrp="1"/>
          </p:cNvSpPr>
          <p:nvPr>
            <p:ph type="title" idx="4294967295"/>
          </p:nvPr>
        </p:nvSpPr>
        <p:spPr>
          <a:xfrm>
            <a:off x="457200" y="-857250"/>
            <a:ext cx="8229600" cy="857250"/>
          </a:xfrm>
        </p:spPr>
        <p:txBody>
          <a:bodyPr vert="horz" lIns="91440" tIns="45720" rIns="91440" bIns="45720" rtlCol="0" anchor="b">
            <a:normAutofit fontScale="90000"/>
          </a:bodyPr>
          <a:lstStyle/>
          <a:p>
            <a:r>
              <a:rPr lang="en-GB"/>
              <a:t>Centre for Learning and Teaching</a:t>
            </a:r>
          </a:p>
        </p:txBody>
      </p:sp>
    </p:spTree>
    <p:extLst>
      <p:ext uri="{BB962C8B-B14F-4D97-AF65-F5344CB8AC3E}">
        <p14:creationId xmlns:p14="http://schemas.microsoft.com/office/powerpoint/2010/main" val="253008556"/>
      </p:ext>
    </p:extLst>
  </p:cSld>
  <p:clrMapOvr>
    <a:masterClrMapping/>
  </p:clrMapOvr>
  <p:transition>
    <p:fade/>
  </p:transition>
</p:sld>
</file>

<file path=ppt/theme/theme1.xml><?xml version="1.0" encoding="utf-8"?>
<a:theme xmlns:a="http://schemas.openxmlformats.org/drawingml/2006/main" name="CLT 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4E96E221-532C-574F-A3CF-CC7D42E9D62E}" vid="{C05CF61B-2826-B54A-A132-109E13CA743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EEE55A77E0F074C93C131AE07AEC2E8" ma:contentTypeVersion="6" ma:contentTypeDescription="Create a new document." ma:contentTypeScope="" ma:versionID="bfd8c47f72eb7a43c17b4999226e3326">
  <xsd:schema xmlns:xsd="http://www.w3.org/2001/XMLSchema" xmlns:xs="http://www.w3.org/2001/XMLSchema" xmlns:p="http://schemas.microsoft.com/office/2006/metadata/properties" xmlns:ns2="dff55dd7-1f57-43cc-9a43-a93fb12033f1" xmlns:ns3="a8e0c709-f0a1-4480-bcb4-88914c8bf3d4" targetNamespace="http://schemas.microsoft.com/office/2006/metadata/properties" ma:root="true" ma:fieldsID="860eda9c0c13f3ea12b8b2989b4f22ff" ns2:_="" ns3:_="">
    <xsd:import namespace="dff55dd7-1f57-43cc-9a43-a93fb12033f1"/>
    <xsd:import namespace="a8e0c709-f0a1-4480-bcb4-88914c8bf3d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f55dd7-1f57-43cc-9a43-a93fb12033f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8e0c709-f0a1-4480-bcb4-88914c8bf3d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190108-CC00-4D82-96CA-AD7D8C347828}">
  <ds:schemaRefs>
    <ds:schemaRef ds:uri="a8e0c709-f0a1-4480-bcb4-88914c8bf3d4"/>
    <ds:schemaRef ds:uri="dff55dd7-1f57-43cc-9a43-a93fb12033f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3B4CB36-1671-43C2-916B-DD81B0652A59}">
  <ds:schemaRefs>
    <ds:schemaRef ds:uri="http://schemas.microsoft.com/sharepoint/v3/contenttype/forms"/>
  </ds:schemaRefs>
</ds:datastoreItem>
</file>

<file path=customXml/itemProps3.xml><?xml version="1.0" encoding="utf-8"?>
<ds:datastoreItem xmlns:ds="http://schemas.openxmlformats.org/officeDocument/2006/customXml" ds:itemID="{2181D3A2-2A1B-48F7-88A1-02749B9D6AA8}">
  <ds:schemaRefs>
    <ds:schemaRef ds:uri="a8e0c709-f0a1-4480-bcb4-88914c8bf3d4"/>
    <ds:schemaRef ds:uri="dff55dd7-1f57-43cc-9a43-a93fb12033f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CLT PPT Template</Template>
  <Application>Microsoft Office PowerPoint</Application>
  <PresentationFormat>On-screen Show (16:9)</PresentationFormat>
  <Slides>9</Slides>
  <Notes>0</Notes>
  <HiddenSlides>0</HiddenSlide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CLT PPT Template</vt:lpstr>
      <vt:lpstr>Group Peer Evaluation  in Moodle</vt:lpstr>
      <vt:lpstr>Algorithm overview</vt:lpstr>
      <vt:lpstr>Notation and terminology </vt:lpstr>
      <vt:lpstr>Algorithm</vt:lpstr>
      <vt:lpstr>Example</vt:lpstr>
      <vt:lpstr>Example: steps 1-3</vt:lpstr>
      <vt:lpstr>Example: : step 4</vt:lpstr>
      <vt:lpstr>Example: : step 5</vt:lpstr>
      <vt:lpstr>Centre for Learning and Teaching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Group Peer Assessment in Moodle</dc:title>
  <dc:subject/>
  <dc:creator>Joshua Lim</dc:creator>
  <cp:keywords/>
  <dc:description/>
  <cp:revision>1</cp:revision>
  <dcterms:created xsi:type="dcterms:W3CDTF">2018-12-04T10:06:38Z</dcterms:created>
  <dcterms:modified xsi:type="dcterms:W3CDTF">2026-07-16T11:33:16Z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0x0101004EEE55A77E0F074C93C131AE07AEC2E8</vt:lpwstr>
  </property>
</Properties>
</file>