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12192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07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25" d="100"/>
          <a:sy n="125" d="100"/>
        </p:scale>
        <p:origin x="474" y="-50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9FDD2-4383-4A5B-B01C-E357FCF37394}" type="datetimeFigureOut">
              <a:t>6/1/2026</a:t>
            </a:fld>
            <a:endParaRPr lang="en-GB"/>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B8DD87-9074-4AD7-9EC8-641C53BF8D8C}" type="slidenum">
              <a:t>‹#›</a:t>
            </a:fld>
            <a:endParaRPr lang="en-GB"/>
          </a:p>
        </p:txBody>
      </p:sp>
    </p:spTree>
    <p:extLst>
      <p:ext uri="{BB962C8B-B14F-4D97-AF65-F5344CB8AC3E}">
        <p14:creationId xmlns:p14="http://schemas.microsoft.com/office/powerpoint/2010/main" val="278655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Participants informed others of the date – included friends and family.  5 didn't share location, but other did in a variety of ways – sent location, had emergency text ready, met in public spaces. Precautions were different if the potential partner was already known. Only told friends which maybe reflective of secrecy and could be a vulnerability due to friends being under-resourced or uncertain of when to become concerned. Doesn't accommodate spontaneity</a:t>
            </a:r>
          </a:p>
          <a:p>
            <a:r>
              <a:rPr lang="en-GB"/>
              <a:t>Profiling –</a:t>
            </a:r>
            <a:r>
              <a:rPr lang="en-GB" b="1"/>
              <a:t> vibes</a:t>
            </a:r>
            <a:r>
              <a:rPr lang="en-GB"/>
              <a:t> – wearing, temperament</a:t>
            </a:r>
            <a:endParaRPr lang="en-US"/>
          </a:p>
          <a:p>
            <a:r>
              <a:rPr lang="en-GB" b="1"/>
              <a:t>Behaviour</a:t>
            </a:r>
            <a:r>
              <a:rPr lang="en-GB"/>
              <a:t> towards others, </a:t>
            </a:r>
            <a:endParaRPr lang="en-US"/>
          </a:p>
          <a:p>
            <a:r>
              <a:rPr lang="en-GB" b="1"/>
              <a:t>Respect</a:t>
            </a:r>
            <a:r>
              <a:rPr lang="en-GB"/>
              <a:t> towards the person / appropriateness</a:t>
            </a:r>
            <a:endParaRPr lang="en-US"/>
          </a:p>
          <a:p>
            <a:endParaRPr lang="en-GB">
              <a:ea typeface="Calibri"/>
              <a:cs typeface="Calibri"/>
            </a:endParaRPr>
          </a:p>
        </p:txBody>
      </p:sp>
      <p:sp>
        <p:nvSpPr>
          <p:cNvPr id="4" name="Slide Number Placeholder 3"/>
          <p:cNvSpPr>
            <a:spLocks noGrp="1"/>
          </p:cNvSpPr>
          <p:nvPr>
            <p:ph type="sldNum" sz="quarter" idx="5"/>
          </p:nvPr>
        </p:nvSpPr>
        <p:spPr/>
        <p:txBody>
          <a:bodyPr/>
          <a:lstStyle/>
          <a:p>
            <a:fld id="{4FB8DD87-9074-4AD7-9EC8-641C53BF8D8C}" type="slidenum">
              <a:t>1</a:t>
            </a:fld>
            <a:endParaRPr lang="en-GB"/>
          </a:p>
        </p:txBody>
      </p:sp>
    </p:spTree>
    <p:extLst>
      <p:ext uri="{BB962C8B-B14F-4D97-AF65-F5344CB8AC3E}">
        <p14:creationId xmlns:p14="http://schemas.microsoft.com/office/powerpoint/2010/main" val="1384258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995312"/>
            <a:ext cx="5143500" cy="4244622"/>
          </a:xfrm>
        </p:spPr>
        <p:txBody>
          <a:bodyPr anchor="b"/>
          <a:lstStyle>
            <a:lvl1pPr algn="ctr">
              <a:defRPr sz="3375"/>
            </a:lvl1pPr>
          </a:lstStyle>
          <a:p>
            <a:r>
              <a:rPr lang="en-GB"/>
              <a:t>Click to edit Master title style</a:t>
            </a:r>
          </a:p>
        </p:txBody>
      </p:sp>
      <p:sp>
        <p:nvSpPr>
          <p:cNvPr id="3" name="Subtitl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649111"/>
            <a:ext cx="1478756" cy="10332156"/>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471487" y="649111"/>
            <a:ext cx="4350544" cy="1033215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5"/>
            <a:ext cx="5915025" cy="5071532"/>
          </a:xfrm>
        </p:spPr>
        <p:txBody>
          <a:bodyPr anchor="b"/>
          <a:lstStyle>
            <a:lvl1pPr>
              <a:defRPr sz="3375"/>
            </a:lvl1pPr>
          </a:lstStyle>
          <a:p>
            <a:r>
              <a:rPr lang="en-GB"/>
              <a:t>Click to edit Master title style</a:t>
            </a:r>
          </a:p>
        </p:txBody>
      </p:sp>
      <p:sp>
        <p:nvSpPr>
          <p:cNvPr id="3" name="Text Placeholder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01/06/2026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471488"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3471863"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2"/>
            <a:ext cx="5915025" cy="2356556"/>
          </a:xfrm>
        </p:spPr>
        <p:txBody>
          <a:bodyPr/>
          <a:lstStyle/>
          <a:p>
            <a:r>
              <a:rPr lang="en-GB"/>
              <a:t>Click to edit Master title style</a:t>
            </a:r>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01/06/2026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01/06/2026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01/06/2026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3" cy="2844800"/>
          </a:xfrm>
        </p:spPr>
        <p:txBody>
          <a:bodyPr anchor="b"/>
          <a:lstStyle>
            <a:lvl1pPr>
              <a:defRPr sz="1800"/>
            </a:lvl1pPr>
          </a:lstStyle>
          <a:p>
            <a:r>
              <a:rPr lang="en-GB"/>
              <a:t>Click to edit Master title style</a:t>
            </a:r>
          </a:p>
        </p:txBody>
      </p:sp>
      <p:sp>
        <p:nvSpPr>
          <p:cNvPr id="3" name="Content Placeholder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3" cy="2844800"/>
          </a:xfrm>
        </p:spPr>
        <p:txBody>
          <a:bodyPr anchor="b"/>
          <a:lstStyle>
            <a:lvl1pPr>
              <a:defRPr sz="1800"/>
            </a:lvl1pPr>
          </a:lstStyle>
          <a:p>
            <a:r>
              <a:rPr lang="en-GB"/>
              <a:t>Click to edit Master title style</a:t>
            </a:r>
          </a:p>
        </p:txBody>
      </p:sp>
      <p:sp>
        <p:nvSpPr>
          <p:cNvPr id="3" name="Picture Placeholder 2"/>
          <p:cNvSpPr>
            <a:spLocks noGrp="1" noChangeAspect="1"/>
          </p:cNvSpPr>
          <p:nvPr>
            <p:ph type="pic" idx="1"/>
          </p:nvPr>
        </p:nvSpPr>
        <p:spPr>
          <a:xfrm>
            <a:off x="2915543" y="1755423"/>
            <a:ext cx="3471863" cy="8664222"/>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GB"/>
              <a:t>Click icon to add picture</a:t>
            </a:r>
          </a:p>
        </p:txBody>
      </p:sp>
      <p:sp>
        <p:nvSpPr>
          <p:cNvPr id="4" name="Text Placeholder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846CE7D5-CF57-46EF-B807-FDD0502418D4}" type="datetimeFigureOut">
              <a:rPr lang="en-GB" smtClean="0"/>
              <a:t>01/06/2026</a:t>
            </a:fld>
            <a:endParaRPr lang="en-GB"/>
          </a:p>
        </p:txBody>
      </p:sp>
      <p:sp>
        <p:nvSpPr>
          <p:cNvPr id="5" name="Footer Placeholder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7074F">
            <a:alpha val="28000"/>
          </a:srgbClr>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6BDA1F4-102A-DB78-753B-93121997C492}"/>
              </a:ext>
            </a:extLst>
          </p:cNvPr>
          <p:cNvSpPr/>
          <p:nvPr/>
        </p:nvSpPr>
        <p:spPr>
          <a:xfrm>
            <a:off x="96566" y="2781948"/>
            <a:ext cx="6581829" cy="272925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96567" y="1573780"/>
            <a:ext cx="6581830" cy="1056482"/>
          </a:xfrm>
          <a:solidFill>
            <a:schemeClr val="bg1"/>
          </a:solidFill>
        </p:spPr>
        <p:txBody>
          <a:bodyPr vert="horz" lIns="91440" tIns="45720" rIns="91440" bIns="45720" rtlCol="0" anchor="t">
            <a:normAutofit/>
          </a:bodyPr>
          <a:lstStyle/>
          <a:p>
            <a:pPr algn="l">
              <a:lnSpc>
                <a:spcPct val="100000"/>
              </a:lnSpc>
              <a:spcBef>
                <a:spcPts val="0"/>
              </a:spcBef>
            </a:pPr>
            <a:r>
              <a:rPr lang="en-GB" sz="1500" b="1" dirty="0"/>
              <a:t>Context and Background</a:t>
            </a:r>
            <a:r>
              <a:rPr lang="en-US" sz="1500" dirty="0"/>
              <a:t> </a:t>
            </a:r>
          </a:p>
          <a:p>
            <a:pPr algn="l">
              <a:lnSpc>
                <a:spcPct val="100000"/>
              </a:lnSpc>
              <a:spcBef>
                <a:spcPts val="0"/>
              </a:spcBef>
            </a:pPr>
            <a:r>
              <a:rPr lang="en-GB" sz="1100" dirty="0"/>
              <a:t>In this study we explored, how young adults keep themselves safe when they are selecting romantic partners. Young adults are experimenting and developing intimate relationships. Unlike established long-term relationships these relationships may involve people who are relatively unfamiliar, which can introduce unique challenges and risks that endanger personal safety.</a:t>
            </a:r>
            <a:endParaRPr lang="en-US" sz="1100" dirty="0"/>
          </a:p>
        </p:txBody>
      </p:sp>
      <p:sp>
        <p:nvSpPr>
          <p:cNvPr id="6" name="TextBox 5">
            <a:extLst>
              <a:ext uri="{FF2B5EF4-FFF2-40B4-BE49-F238E27FC236}">
                <a16:creationId xmlns:a16="http://schemas.microsoft.com/office/drawing/2014/main" id="{9CC47EAF-EF0D-58F1-8030-68E4729CEF8A}"/>
              </a:ext>
            </a:extLst>
          </p:cNvPr>
          <p:cNvSpPr txBox="1"/>
          <p:nvPr/>
        </p:nvSpPr>
        <p:spPr>
          <a:xfrm>
            <a:off x="96566" y="2825565"/>
            <a:ext cx="2884593" cy="21852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dirty="0"/>
              <a:t>Research question</a:t>
            </a:r>
            <a:r>
              <a:rPr lang="en-US" sz="1400" dirty="0"/>
              <a:t> </a:t>
            </a:r>
          </a:p>
          <a:p>
            <a:r>
              <a:rPr lang="en-GB" sz="1100" dirty="0"/>
              <a:t>Partner selection is a socially and technologically shaped process. Young people's decisions are influenced by cultural norms, digital platforms, family expectations, geography and availability of potential partners. Understanding these influences can reveal points of vulnerability, including susceptibility to online grooming, misrepresentation, social pressure, and risky relationship formation.</a:t>
            </a:r>
            <a:r>
              <a:rPr lang="en-US" sz="1100" dirty="0"/>
              <a:t> </a:t>
            </a:r>
          </a:p>
          <a:p>
            <a:pPr marL="285750" indent="-285750">
              <a:buFont typeface="Arial,Sans-Serif"/>
              <a:buChar char="•"/>
            </a:pPr>
            <a:endParaRPr lang="en-US" sz="1200" dirty="0">
              <a:latin typeface="Arial"/>
              <a:cs typeface="Arial"/>
            </a:endParaRPr>
          </a:p>
        </p:txBody>
      </p:sp>
      <p:sp>
        <p:nvSpPr>
          <p:cNvPr id="8" name="TextBox 7">
            <a:extLst>
              <a:ext uri="{FF2B5EF4-FFF2-40B4-BE49-F238E27FC236}">
                <a16:creationId xmlns:a16="http://schemas.microsoft.com/office/drawing/2014/main" id="{A46DD27A-09B2-B45C-64A4-372D7D53915A}"/>
              </a:ext>
            </a:extLst>
          </p:cNvPr>
          <p:cNvSpPr txBox="1"/>
          <p:nvPr/>
        </p:nvSpPr>
        <p:spPr>
          <a:xfrm>
            <a:off x="2914169" y="2760609"/>
            <a:ext cx="3847265" cy="30085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dirty="0"/>
              <a:t>Methodology and data collection</a:t>
            </a:r>
            <a:r>
              <a:rPr lang="en-US" sz="1400" dirty="0"/>
              <a:t> </a:t>
            </a:r>
          </a:p>
          <a:p>
            <a:r>
              <a:rPr lang="en-US" sz="1100" b="1" dirty="0">
                <a:ea typeface="+mn-lt"/>
                <a:cs typeface="+mn-lt"/>
              </a:rPr>
              <a:t>Key research questions include:</a:t>
            </a:r>
            <a:endParaRPr lang="en-US" sz="1100" dirty="0"/>
          </a:p>
          <a:p>
            <a:r>
              <a:rPr lang="en-US" sz="1100" i="1" dirty="0">
                <a:ea typeface="+mn-lt"/>
                <a:cs typeface="+mn-lt"/>
              </a:rPr>
              <a:t>Where do individuals meet potential romantic partners? </a:t>
            </a:r>
            <a:endParaRPr lang="en-US" sz="1100" i="1" dirty="0"/>
          </a:p>
          <a:p>
            <a:pPr marL="285750" indent="-285750">
              <a:buFont typeface="Arial"/>
              <a:buChar char="•"/>
            </a:pPr>
            <a:r>
              <a:rPr lang="en-US" sz="1100" dirty="0">
                <a:ea typeface="+mn-lt"/>
                <a:cs typeface="+mn-lt"/>
              </a:rPr>
              <a:t>Online platforms (e.g., dating applications and social media) </a:t>
            </a:r>
            <a:endParaRPr lang="en-US" sz="1100" dirty="0"/>
          </a:p>
          <a:p>
            <a:pPr marL="285750" indent="-285750">
              <a:buFont typeface="Arial"/>
              <a:buChar char="•"/>
            </a:pPr>
            <a:r>
              <a:rPr lang="en-US" sz="1100" dirty="0">
                <a:ea typeface="+mn-lt"/>
                <a:cs typeface="+mn-lt"/>
              </a:rPr>
              <a:t>Physical venues (e.g., pubs, clubs, and other social settings) </a:t>
            </a:r>
            <a:endParaRPr lang="en-US" sz="1100" dirty="0"/>
          </a:p>
          <a:p>
            <a:pPr marL="285750" indent="-285750">
              <a:buFont typeface="Arial"/>
              <a:buChar char="•"/>
            </a:pPr>
            <a:r>
              <a:rPr lang="en-US" sz="1100" dirty="0">
                <a:ea typeface="+mn-lt"/>
                <a:cs typeface="+mn-lt"/>
              </a:rPr>
              <a:t>Existing social networks (e.g., friends, workplaces, educational settings) </a:t>
            </a:r>
            <a:endParaRPr lang="en-US" sz="1100" dirty="0"/>
          </a:p>
          <a:p>
            <a:r>
              <a:rPr lang="en-US" sz="1100" i="1" dirty="0">
                <a:ea typeface="+mn-lt"/>
                <a:cs typeface="+mn-lt"/>
              </a:rPr>
              <a:t>How do romantic relationships develop over time? </a:t>
            </a:r>
            <a:endParaRPr lang="en-US" sz="1100" i="1" dirty="0"/>
          </a:p>
          <a:p>
            <a:pPr marL="285750" indent="-285750">
              <a:buFont typeface="Arial"/>
              <a:buChar char="•"/>
            </a:pPr>
            <a:r>
              <a:rPr lang="en-US" sz="1100" dirty="0">
                <a:ea typeface="+mn-lt"/>
                <a:cs typeface="+mn-lt"/>
              </a:rPr>
              <a:t>What is the typical duration between an initial meeting and perceiving the relationship as established or committed? </a:t>
            </a:r>
            <a:endParaRPr lang="en-US" sz="1100" dirty="0"/>
          </a:p>
          <a:p>
            <a:r>
              <a:rPr lang="en-US" sz="1100" i="1" dirty="0">
                <a:ea typeface="+mn-lt"/>
                <a:cs typeface="+mn-lt"/>
              </a:rPr>
              <a:t>How are romantic partners selected? </a:t>
            </a:r>
            <a:endParaRPr lang="en-US" sz="1100" i="1" dirty="0"/>
          </a:p>
          <a:p>
            <a:pPr marL="285750" indent="-285750">
              <a:buFont typeface="Arial"/>
              <a:buChar char="•"/>
            </a:pPr>
            <a:r>
              <a:rPr lang="en-US" sz="1100" dirty="0">
                <a:ea typeface="+mn-lt"/>
                <a:cs typeface="+mn-lt"/>
              </a:rPr>
              <a:t>What factors influence partner choice and relationship formation?</a:t>
            </a:r>
            <a:endParaRPr lang="en-US" sz="1100" dirty="0"/>
          </a:p>
          <a:p>
            <a:endParaRPr lang="en-US" sz="1050" dirty="0"/>
          </a:p>
        </p:txBody>
      </p:sp>
      <p:sp>
        <p:nvSpPr>
          <p:cNvPr id="10" name="TextBox 9">
            <a:extLst>
              <a:ext uri="{FF2B5EF4-FFF2-40B4-BE49-F238E27FC236}">
                <a16:creationId xmlns:a16="http://schemas.microsoft.com/office/drawing/2014/main" id="{6F649438-D57F-9597-D8B4-F96DA41E0B60}"/>
              </a:ext>
            </a:extLst>
          </p:cNvPr>
          <p:cNvSpPr txBox="1"/>
          <p:nvPr/>
        </p:nvSpPr>
        <p:spPr>
          <a:xfrm>
            <a:off x="91141" y="10963477"/>
            <a:ext cx="6621205" cy="1154162"/>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t>Why the research is important</a:t>
            </a:r>
            <a:r>
              <a:rPr lang="en-US" sz="1400" dirty="0"/>
              <a:t> </a:t>
            </a:r>
          </a:p>
          <a:p>
            <a:r>
              <a:rPr lang="en-US" sz="1100" dirty="0"/>
              <a:t>Research on how young relationships form is important because these early connections influence how we communicate, trust, and build future relationships throughout life. By continuing to study what helps young people form healthy bonds, future research can lead to better support, resources, and education that help them grow into confident, caring adults, and reduce their exposure to harm.</a:t>
            </a:r>
          </a:p>
          <a:p>
            <a:endParaRPr lang="en-US" sz="1100" dirty="0"/>
          </a:p>
        </p:txBody>
      </p:sp>
      <p:sp>
        <p:nvSpPr>
          <p:cNvPr id="11" name="Cloud 10">
            <a:extLst>
              <a:ext uri="{FF2B5EF4-FFF2-40B4-BE49-F238E27FC236}">
                <a16:creationId xmlns:a16="http://schemas.microsoft.com/office/drawing/2014/main" id="{D4AA47BE-9A44-E110-41B2-D3416D765C4A}"/>
              </a:ext>
            </a:extLst>
          </p:cNvPr>
          <p:cNvSpPr/>
          <p:nvPr/>
        </p:nvSpPr>
        <p:spPr>
          <a:xfrm rot="180000">
            <a:off x="397987" y="14581"/>
            <a:ext cx="6099921" cy="1412352"/>
          </a:xfrm>
          <a:prstGeom prst="cloud">
            <a:avLst/>
          </a:prstGeom>
          <a:solidFill>
            <a:schemeClr val="bg1"/>
          </a:solid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Title 1">
            <a:extLst>
              <a:ext uri="{FF2B5EF4-FFF2-40B4-BE49-F238E27FC236}">
                <a16:creationId xmlns:a16="http://schemas.microsoft.com/office/drawing/2014/main" id="{A2D41C43-A7FC-9F14-E89B-8687841D87DA}"/>
              </a:ext>
            </a:extLst>
          </p:cNvPr>
          <p:cNvSpPr>
            <a:spLocks noGrp="1"/>
          </p:cNvSpPr>
          <p:nvPr/>
        </p:nvSpPr>
        <p:spPr>
          <a:xfrm>
            <a:off x="1525569" y="209351"/>
            <a:ext cx="4382174" cy="747601"/>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a:solidFill>
                  <a:schemeClr val="tx1">
                    <a:lumMod val="95000"/>
                    <a:lumOff val="5000"/>
                  </a:schemeClr>
                </a:solidFill>
              </a:rPr>
              <a:t>How do Young People choose Romantic Partners and why?</a:t>
            </a:r>
            <a:endParaRPr lang="en-US" sz="2400">
              <a:solidFill>
                <a:schemeClr val="tx1">
                  <a:lumMod val="95000"/>
                  <a:lumOff val="5000"/>
                </a:schemeClr>
              </a:solidFill>
            </a:endParaRPr>
          </a:p>
        </p:txBody>
      </p:sp>
      <p:sp>
        <p:nvSpPr>
          <p:cNvPr id="14" name="TextBox 13">
            <a:extLst>
              <a:ext uri="{FF2B5EF4-FFF2-40B4-BE49-F238E27FC236}">
                <a16:creationId xmlns:a16="http://schemas.microsoft.com/office/drawing/2014/main" id="{5F19EB5E-4845-218F-744F-28C814AC6B9C}"/>
              </a:ext>
            </a:extLst>
          </p:cNvPr>
          <p:cNvSpPr txBox="1"/>
          <p:nvPr/>
        </p:nvSpPr>
        <p:spPr>
          <a:xfrm>
            <a:off x="89713" y="5687862"/>
            <a:ext cx="6595533" cy="1892826"/>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200" b="1" dirty="0"/>
              <a:t>Findings</a:t>
            </a:r>
          </a:p>
          <a:p>
            <a:r>
              <a:rPr lang="en-GB" sz="1050" dirty="0"/>
              <a:t>We had 16 Responses.</a:t>
            </a:r>
          </a:p>
          <a:p>
            <a:r>
              <a:rPr lang="en-GB" sz="1050" dirty="0"/>
              <a:t>Participants had a range of 1- 3  partners prior to participation</a:t>
            </a:r>
          </a:p>
          <a:p>
            <a:r>
              <a:rPr lang="en-GB" sz="1050" dirty="0"/>
              <a:t>Participants'  safety precautions for the first date included: informing friends and  family of the date, having an emergency contact, sending location to friends and meeting in public spaces. If the participant had an already  established relationship which was based on friendship, often the precautions were relaxed, when dating began, this too has unique safety considerations – which require further exploration.</a:t>
            </a:r>
          </a:p>
          <a:p>
            <a:r>
              <a:rPr lang="en-GB" sz="1050" dirty="0"/>
              <a:t>5 of the participants did not prepare safety precautions, and a majority informed friends over family (this could well reflect the distance from family due to the student representation within our sample. Participants safety assessment of the date fell under 3 categories: </a:t>
            </a:r>
            <a:r>
              <a:rPr lang="en-GB" sz="1050" b="1" dirty="0"/>
              <a:t>The demeanour and presentation</a:t>
            </a:r>
            <a:r>
              <a:rPr lang="en-GB" sz="1050" dirty="0"/>
              <a:t> of the individual, </a:t>
            </a:r>
            <a:r>
              <a:rPr lang="en-GB" sz="1050" b="1" dirty="0"/>
              <a:t>the behaviour</a:t>
            </a:r>
            <a:r>
              <a:rPr lang="en-GB" sz="1050" dirty="0"/>
              <a:t> towards other people and the </a:t>
            </a:r>
            <a:r>
              <a:rPr lang="en-GB" sz="1050" b="1" dirty="0"/>
              <a:t>respect towards the participant.</a:t>
            </a:r>
          </a:p>
        </p:txBody>
      </p:sp>
      <p:sp>
        <p:nvSpPr>
          <p:cNvPr id="15" name="TextBox 14">
            <a:extLst>
              <a:ext uri="{FF2B5EF4-FFF2-40B4-BE49-F238E27FC236}">
                <a16:creationId xmlns:a16="http://schemas.microsoft.com/office/drawing/2014/main" id="{2EE0F1C3-AD59-0791-8345-CAB494CE5E00}"/>
              </a:ext>
            </a:extLst>
          </p:cNvPr>
          <p:cNvSpPr txBox="1"/>
          <p:nvPr/>
        </p:nvSpPr>
        <p:spPr>
          <a:xfrm>
            <a:off x="96568" y="9512987"/>
            <a:ext cx="6610350" cy="1323439"/>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dirty="0"/>
              <a:t>Future Research Implications</a:t>
            </a:r>
            <a:endParaRPr lang="en-US" sz="1400" b="1" dirty="0"/>
          </a:p>
          <a:p>
            <a:pPr marL="285750" indent="-285750">
              <a:buFont typeface="Arial"/>
              <a:buChar char="•"/>
            </a:pPr>
            <a:r>
              <a:rPr lang="en-GB" sz="1100" dirty="0">
                <a:ea typeface="+mn-lt"/>
                <a:cs typeface="+mn-lt"/>
              </a:rPr>
              <a:t>Future research should incorporate focus groups or interviews alongside surveys to gain deeper insight into why individuals choose certain safety precautions and how they assess risk in dating situations.</a:t>
            </a:r>
            <a:endParaRPr lang="en-GB" sz="1100" dirty="0"/>
          </a:p>
          <a:p>
            <a:pPr marL="285750" indent="-285750">
              <a:buFont typeface="Arial"/>
              <a:buChar char="•"/>
            </a:pPr>
            <a:r>
              <a:rPr lang="en-GB" sz="1100" dirty="0">
                <a:ea typeface="+mn-lt"/>
                <a:cs typeface="+mn-lt"/>
              </a:rPr>
              <a:t>Future studies should use a larger and more diverse sample, collected over a longer and less academically pressured period, to improve the representativeness and reliability of findings surrounding dating safety behaviours and perceptions of trust.</a:t>
            </a:r>
            <a:endParaRPr lang="en-GB" sz="1100" dirty="0"/>
          </a:p>
        </p:txBody>
      </p:sp>
      <p:sp>
        <p:nvSpPr>
          <p:cNvPr id="16" name="TextBox 15">
            <a:extLst>
              <a:ext uri="{FF2B5EF4-FFF2-40B4-BE49-F238E27FC236}">
                <a16:creationId xmlns:a16="http://schemas.microsoft.com/office/drawing/2014/main" id="{48C6D66E-292B-4B3A-C7A8-87344708AB32}"/>
              </a:ext>
            </a:extLst>
          </p:cNvPr>
          <p:cNvSpPr txBox="1"/>
          <p:nvPr/>
        </p:nvSpPr>
        <p:spPr>
          <a:xfrm>
            <a:off x="96566" y="7723944"/>
            <a:ext cx="6587067" cy="1661993"/>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1400" b="1" dirty="0"/>
              <a:t>Limitations</a:t>
            </a:r>
            <a:endParaRPr lang="en-US" sz="1400" b="1" dirty="0"/>
          </a:p>
          <a:p>
            <a:pPr marL="285750" indent="-285750">
              <a:buFont typeface="Arial"/>
              <a:buChar char="•"/>
            </a:pPr>
            <a:r>
              <a:rPr lang="en-GB" sz="1100" dirty="0">
                <a:ea typeface="+mn-lt"/>
                <a:cs typeface="+mn-lt"/>
              </a:rPr>
              <a:t>The survey design did not allow for spontaneity or deeper exploration of participants’ reasoning, limiting insight into the “why” behind the findings.</a:t>
            </a:r>
            <a:endParaRPr lang="en-GB" sz="1100" dirty="0"/>
          </a:p>
          <a:p>
            <a:pPr marL="285750" indent="-285750">
              <a:buFont typeface="Arial"/>
              <a:buChar char="•"/>
            </a:pPr>
            <a:r>
              <a:rPr lang="en-GB" sz="1100" dirty="0">
                <a:ea typeface="+mn-lt"/>
                <a:cs typeface="+mn-lt"/>
              </a:rPr>
              <a:t>The inclusion of an “Other” response option introduced ambiguity in some answers, which we had initially intended to clarify through focus groups. Future studies could reduce vagueness by refining response categories and allowing a longer data collection period.</a:t>
            </a:r>
          </a:p>
          <a:p>
            <a:pPr marL="285750" indent="-285750">
              <a:buFont typeface="Arial"/>
              <a:buChar char="•"/>
            </a:pPr>
            <a:r>
              <a:rPr lang="en-GB" sz="1100" dirty="0">
                <a:ea typeface="+mn-lt"/>
                <a:cs typeface="+mn-lt"/>
              </a:rPr>
              <a:t>The research was conducted during the assessment season, which may have affected participation and response quality. Conducting future research during a less academically pressured period could improve the data collection process.</a:t>
            </a:r>
          </a:p>
        </p:txBody>
      </p:sp>
      <p:sp>
        <p:nvSpPr>
          <p:cNvPr id="5" name="Heart 4">
            <a:extLst>
              <a:ext uri="{FF2B5EF4-FFF2-40B4-BE49-F238E27FC236}">
                <a16:creationId xmlns:a16="http://schemas.microsoft.com/office/drawing/2014/main" id="{D6EC68B5-0535-33B6-706A-BA5D714515D7}"/>
              </a:ext>
            </a:extLst>
          </p:cNvPr>
          <p:cNvSpPr/>
          <p:nvPr/>
        </p:nvSpPr>
        <p:spPr>
          <a:xfrm>
            <a:off x="141091" y="121934"/>
            <a:ext cx="224117" cy="212911"/>
          </a:xfrm>
          <a:prstGeom prst="hear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Heart 6">
            <a:extLst>
              <a:ext uri="{FF2B5EF4-FFF2-40B4-BE49-F238E27FC236}">
                <a16:creationId xmlns:a16="http://schemas.microsoft.com/office/drawing/2014/main" id="{779CB9A8-0CF3-ABDF-383B-2D298513F6EE}"/>
              </a:ext>
            </a:extLst>
          </p:cNvPr>
          <p:cNvSpPr/>
          <p:nvPr/>
        </p:nvSpPr>
        <p:spPr>
          <a:xfrm>
            <a:off x="515279" y="1089154"/>
            <a:ext cx="291352" cy="224117"/>
          </a:xfrm>
          <a:prstGeom prst="hear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Heart 8">
            <a:extLst>
              <a:ext uri="{FF2B5EF4-FFF2-40B4-BE49-F238E27FC236}">
                <a16:creationId xmlns:a16="http://schemas.microsoft.com/office/drawing/2014/main" id="{D01C3AC8-0EC7-C982-29F8-9966FB8F2CAF}"/>
              </a:ext>
            </a:extLst>
          </p:cNvPr>
          <p:cNvSpPr/>
          <p:nvPr/>
        </p:nvSpPr>
        <p:spPr>
          <a:xfrm>
            <a:off x="5722373" y="1217461"/>
            <a:ext cx="291352" cy="280775"/>
          </a:xfrm>
          <a:prstGeom prst="hear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Heart 12">
            <a:extLst>
              <a:ext uri="{FF2B5EF4-FFF2-40B4-BE49-F238E27FC236}">
                <a16:creationId xmlns:a16="http://schemas.microsoft.com/office/drawing/2014/main" id="{A28061E0-3C68-E01A-B535-22816ACAFE21}"/>
              </a:ext>
            </a:extLst>
          </p:cNvPr>
          <p:cNvSpPr/>
          <p:nvPr/>
        </p:nvSpPr>
        <p:spPr>
          <a:xfrm>
            <a:off x="907675" y="5021479"/>
            <a:ext cx="605117" cy="392205"/>
          </a:xfrm>
          <a:prstGeom prst="hear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B93DEC49-08A7-8F0E-F1AE-C4F46E935B19}"/>
              </a:ext>
            </a:extLst>
          </p:cNvPr>
          <p:cNvPicPr>
            <a:picLocks noChangeAspect="1"/>
          </p:cNvPicPr>
          <p:nvPr/>
        </p:nvPicPr>
        <p:blipFill>
          <a:blip r:embed="rId3"/>
          <a:stretch>
            <a:fillRect/>
          </a:stretch>
        </p:blipFill>
        <p:spPr>
          <a:xfrm>
            <a:off x="5677232" y="5795061"/>
            <a:ext cx="461022" cy="301437"/>
          </a:xfrm>
          <a:prstGeom prst="rect">
            <a:avLst/>
          </a:prstGeom>
        </p:spPr>
      </p:pic>
      <p:pic>
        <p:nvPicPr>
          <p:cNvPr id="19" name="Picture 18">
            <a:extLst>
              <a:ext uri="{FF2B5EF4-FFF2-40B4-BE49-F238E27FC236}">
                <a16:creationId xmlns:a16="http://schemas.microsoft.com/office/drawing/2014/main" id="{43749D91-FD5B-77E6-8E77-3D1457320D2A}"/>
              </a:ext>
            </a:extLst>
          </p:cNvPr>
          <p:cNvPicPr>
            <a:picLocks noChangeAspect="1"/>
          </p:cNvPicPr>
          <p:nvPr/>
        </p:nvPicPr>
        <p:blipFill>
          <a:blip r:embed="rId4"/>
          <a:stretch>
            <a:fillRect/>
          </a:stretch>
        </p:blipFill>
        <p:spPr>
          <a:xfrm>
            <a:off x="4115119" y="9174278"/>
            <a:ext cx="250615" cy="161581"/>
          </a:xfrm>
          <a:prstGeom prst="rect">
            <a:avLst/>
          </a:prstGeom>
        </p:spPr>
      </p:pic>
      <p:pic>
        <p:nvPicPr>
          <p:cNvPr id="21" name="Picture 20">
            <a:extLst>
              <a:ext uri="{FF2B5EF4-FFF2-40B4-BE49-F238E27FC236}">
                <a16:creationId xmlns:a16="http://schemas.microsoft.com/office/drawing/2014/main" id="{C6D23EC3-FBC8-1706-3471-CE6EE1B752CF}"/>
              </a:ext>
            </a:extLst>
          </p:cNvPr>
          <p:cNvPicPr>
            <a:picLocks noChangeAspect="1"/>
          </p:cNvPicPr>
          <p:nvPr/>
        </p:nvPicPr>
        <p:blipFill>
          <a:blip r:embed="rId5"/>
          <a:stretch>
            <a:fillRect/>
          </a:stretch>
        </p:blipFill>
        <p:spPr>
          <a:xfrm>
            <a:off x="1538862" y="7779522"/>
            <a:ext cx="249958" cy="158510"/>
          </a:xfrm>
          <a:prstGeom prst="rect">
            <a:avLst/>
          </a:prstGeom>
        </p:spPr>
      </p:pic>
      <p:pic>
        <p:nvPicPr>
          <p:cNvPr id="23" name="Picture 22">
            <a:extLst>
              <a:ext uri="{FF2B5EF4-FFF2-40B4-BE49-F238E27FC236}">
                <a16:creationId xmlns:a16="http://schemas.microsoft.com/office/drawing/2014/main" id="{A5D1910B-8287-1303-AEF7-EAEC4B5E2A84}"/>
              </a:ext>
            </a:extLst>
          </p:cNvPr>
          <p:cNvPicPr>
            <a:picLocks noChangeAspect="1"/>
          </p:cNvPicPr>
          <p:nvPr/>
        </p:nvPicPr>
        <p:blipFill>
          <a:blip r:embed="rId5"/>
          <a:stretch>
            <a:fillRect/>
          </a:stretch>
        </p:blipFill>
        <p:spPr>
          <a:xfrm>
            <a:off x="6202246" y="10507941"/>
            <a:ext cx="423859" cy="268789"/>
          </a:xfrm>
          <a:prstGeom prst="rect">
            <a:avLst/>
          </a:prstGeom>
        </p:spPr>
      </p:pic>
      <p:pic>
        <p:nvPicPr>
          <p:cNvPr id="25" name="Picture 24">
            <a:extLst>
              <a:ext uri="{FF2B5EF4-FFF2-40B4-BE49-F238E27FC236}">
                <a16:creationId xmlns:a16="http://schemas.microsoft.com/office/drawing/2014/main" id="{27658913-BC6D-88C2-DC7F-BE5ACAFB4056}"/>
              </a:ext>
            </a:extLst>
          </p:cNvPr>
          <p:cNvPicPr>
            <a:picLocks noChangeAspect="1"/>
          </p:cNvPicPr>
          <p:nvPr/>
        </p:nvPicPr>
        <p:blipFill>
          <a:blip r:embed="rId5"/>
          <a:stretch>
            <a:fillRect/>
          </a:stretch>
        </p:blipFill>
        <p:spPr>
          <a:xfrm>
            <a:off x="5434894" y="6029780"/>
            <a:ext cx="249958" cy="158510"/>
          </a:xfrm>
          <a:prstGeom prst="rect">
            <a:avLst/>
          </a:prstGeom>
        </p:spPr>
      </p:pic>
      <p:pic>
        <p:nvPicPr>
          <p:cNvPr id="27" name="Picture 26">
            <a:extLst>
              <a:ext uri="{FF2B5EF4-FFF2-40B4-BE49-F238E27FC236}">
                <a16:creationId xmlns:a16="http://schemas.microsoft.com/office/drawing/2014/main" id="{FE15FD91-B11E-D0CF-C619-88114251F807}"/>
              </a:ext>
            </a:extLst>
          </p:cNvPr>
          <p:cNvPicPr>
            <a:picLocks noChangeAspect="1"/>
          </p:cNvPicPr>
          <p:nvPr/>
        </p:nvPicPr>
        <p:blipFill>
          <a:blip r:embed="rId5"/>
          <a:stretch>
            <a:fillRect/>
          </a:stretch>
        </p:blipFill>
        <p:spPr>
          <a:xfrm>
            <a:off x="5988880" y="6109035"/>
            <a:ext cx="124979" cy="79255"/>
          </a:xfrm>
          <a:prstGeom prst="rect">
            <a:avLst/>
          </a:prstGeom>
        </p:spPr>
      </p:pic>
      <p:pic>
        <p:nvPicPr>
          <p:cNvPr id="29" name="Picture 28">
            <a:extLst>
              <a:ext uri="{FF2B5EF4-FFF2-40B4-BE49-F238E27FC236}">
                <a16:creationId xmlns:a16="http://schemas.microsoft.com/office/drawing/2014/main" id="{5D25EBE6-FAE8-B59A-85E3-E96369E050C7}"/>
              </a:ext>
            </a:extLst>
          </p:cNvPr>
          <p:cNvPicPr>
            <a:picLocks noChangeAspect="1"/>
          </p:cNvPicPr>
          <p:nvPr/>
        </p:nvPicPr>
        <p:blipFill>
          <a:blip r:embed="rId5"/>
          <a:stretch>
            <a:fillRect/>
          </a:stretch>
        </p:blipFill>
        <p:spPr>
          <a:xfrm>
            <a:off x="3047915" y="11064042"/>
            <a:ext cx="205825" cy="130523"/>
          </a:xfrm>
          <a:prstGeom prst="rect">
            <a:avLst/>
          </a:prstGeom>
        </p:spPr>
      </p:pic>
      <p:pic>
        <p:nvPicPr>
          <p:cNvPr id="31" name="Picture 30">
            <a:extLst>
              <a:ext uri="{FF2B5EF4-FFF2-40B4-BE49-F238E27FC236}">
                <a16:creationId xmlns:a16="http://schemas.microsoft.com/office/drawing/2014/main" id="{435E4231-6358-4F46-01B3-7000076EA684}"/>
              </a:ext>
            </a:extLst>
          </p:cNvPr>
          <p:cNvPicPr>
            <a:picLocks noChangeAspect="1"/>
          </p:cNvPicPr>
          <p:nvPr/>
        </p:nvPicPr>
        <p:blipFill>
          <a:blip r:embed="rId5"/>
          <a:stretch>
            <a:fillRect/>
          </a:stretch>
        </p:blipFill>
        <p:spPr>
          <a:xfrm>
            <a:off x="5006340" y="11806181"/>
            <a:ext cx="307774" cy="195174"/>
          </a:xfrm>
          <a:prstGeom prst="rect">
            <a:avLst/>
          </a:prstGeom>
        </p:spPr>
      </p:pic>
      <p:pic>
        <p:nvPicPr>
          <p:cNvPr id="33" name="Picture 32">
            <a:extLst>
              <a:ext uri="{FF2B5EF4-FFF2-40B4-BE49-F238E27FC236}">
                <a16:creationId xmlns:a16="http://schemas.microsoft.com/office/drawing/2014/main" id="{CEFE7C65-9C7C-6E99-86EC-0481B60178B9}"/>
              </a:ext>
            </a:extLst>
          </p:cNvPr>
          <p:cNvPicPr>
            <a:picLocks noChangeAspect="1"/>
          </p:cNvPicPr>
          <p:nvPr/>
        </p:nvPicPr>
        <p:blipFill>
          <a:blip r:embed="rId6"/>
          <a:stretch>
            <a:fillRect/>
          </a:stretch>
        </p:blipFill>
        <p:spPr>
          <a:xfrm>
            <a:off x="6407929" y="1017852"/>
            <a:ext cx="323116" cy="249958"/>
          </a:xfrm>
          <a:prstGeom prst="rect">
            <a:avLst/>
          </a:prstGeom>
        </p:spPr>
      </p:pic>
      <p:pic>
        <p:nvPicPr>
          <p:cNvPr id="35" name="Picture 34">
            <a:extLst>
              <a:ext uri="{FF2B5EF4-FFF2-40B4-BE49-F238E27FC236}">
                <a16:creationId xmlns:a16="http://schemas.microsoft.com/office/drawing/2014/main" id="{03345BC0-8828-F5DA-FD33-E18AAC602A8E}"/>
              </a:ext>
            </a:extLst>
          </p:cNvPr>
          <p:cNvPicPr>
            <a:picLocks noChangeAspect="1"/>
          </p:cNvPicPr>
          <p:nvPr/>
        </p:nvPicPr>
        <p:blipFill>
          <a:blip r:embed="rId7"/>
          <a:stretch>
            <a:fillRect/>
          </a:stretch>
        </p:blipFill>
        <p:spPr>
          <a:xfrm>
            <a:off x="5198620" y="2364556"/>
            <a:ext cx="236274" cy="219398"/>
          </a:xfrm>
          <a:prstGeom prst="rect">
            <a:avLst/>
          </a:prstGeom>
        </p:spPr>
      </p:pic>
      <p:pic>
        <p:nvPicPr>
          <p:cNvPr id="37" name="Picture 36">
            <a:extLst>
              <a:ext uri="{FF2B5EF4-FFF2-40B4-BE49-F238E27FC236}">
                <a16:creationId xmlns:a16="http://schemas.microsoft.com/office/drawing/2014/main" id="{379985E9-CC89-3F5C-BBA9-029EDC3EC004}"/>
              </a:ext>
            </a:extLst>
          </p:cNvPr>
          <p:cNvPicPr>
            <a:picLocks noChangeAspect="1"/>
          </p:cNvPicPr>
          <p:nvPr/>
        </p:nvPicPr>
        <p:blipFill>
          <a:blip r:embed="rId7"/>
          <a:stretch>
            <a:fillRect/>
          </a:stretch>
        </p:blipFill>
        <p:spPr>
          <a:xfrm>
            <a:off x="2485633" y="4785360"/>
            <a:ext cx="256054" cy="237765"/>
          </a:xfrm>
          <a:prstGeom prst="rect">
            <a:avLst/>
          </a:prstGeom>
        </p:spPr>
      </p:pic>
      <p:pic>
        <p:nvPicPr>
          <p:cNvPr id="39" name="Picture 38">
            <a:extLst>
              <a:ext uri="{FF2B5EF4-FFF2-40B4-BE49-F238E27FC236}">
                <a16:creationId xmlns:a16="http://schemas.microsoft.com/office/drawing/2014/main" id="{DCC72834-BE9F-B770-871B-E9A4C44EA832}"/>
              </a:ext>
            </a:extLst>
          </p:cNvPr>
          <p:cNvPicPr>
            <a:picLocks noChangeAspect="1"/>
          </p:cNvPicPr>
          <p:nvPr/>
        </p:nvPicPr>
        <p:blipFill>
          <a:blip r:embed="rId7"/>
          <a:stretch>
            <a:fillRect/>
          </a:stretch>
        </p:blipFill>
        <p:spPr>
          <a:xfrm>
            <a:off x="6151875" y="2856951"/>
            <a:ext cx="256054" cy="237765"/>
          </a:xfrm>
          <a:prstGeom prst="rect">
            <a:avLst/>
          </a:prstGeom>
        </p:spPr>
      </p:pic>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725</Words>
  <Application>Microsoft Office PowerPoint</Application>
  <PresentationFormat>Widescreen</PresentationFormat>
  <Paragraphs>34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Joy Cranham</cp:lastModifiedBy>
  <cp:revision>4</cp:revision>
  <dcterms:created xsi:type="dcterms:W3CDTF">2013-07-15T20:26:40Z</dcterms:created>
  <dcterms:modified xsi:type="dcterms:W3CDTF">2026-06-01T14:23:04Z</dcterms:modified>
</cp:coreProperties>
</file>