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681" r:id="rId5"/>
    <p:sldMasterId id="2147483692" r:id="rId6"/>
  </p:sldMasterIdLst>
  <p:notesMasterIdLst>
    <p:notesMasterId r:id="rId21"/>
  </p:notesMasterIdLst>
  <p:sldIdLst>
    <p:sldId id="540" r:id="rId7"/>
    <p:sldId id="507" r:id="rId8"/>
    <p:sldId id="503" r:id="rId9"/>
    <p:sldId id="516" r:id="rId10"/>
    <p:sldId id="517" r:id="rId11"/>
    <p:sldId id="539" r:id="rId12"/>
    <p:sldId id="537" r:id="rId13"/>
    <p:sldId id="538" r:id="rId14"/>
    <p:sldId id="541" r:id="rId15"/>
    <p:sldId id="542" r:id="rId16"/>
    <p:sldId id="543" r:id="rId17"/>
    <p:sldId id="530" r:id="rId18"/>
    <p:sldId id="353" r:id="rId19"/>
    <p:sldId id="271" r:id="rId20"/>
  </p:sldIdLst>
  <p:sldSz cx="9144000" cy="5143500" type="screen16x9"/>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AB"/>
    <a:srgbClr val="85BDB8"/>
    <a:srgbClr val="FAF9F6"/>
    <a:srgbClr val="AC3B52"/>
    <a:srgbClr val="F8F8F8"/>
    <a:srgbClr val="F5F5F5"/>
    <a:srgbClr val="EEEEE4"/>
    <a:srgbClr val="92CEC8"/>
    <a:srgbClr val="396164"/>
    <a:srgbClr val="2537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4"/>
    <p:restoredTop sz="64242"/>
  </p:normalViewPr>
  <p:slideViewPr>
    <p:cSldViewPr snapToGrid="0">
      <p:cViewPr varScale="1">
        <p:scale>
          <a:sx n="118" d="100"/>
          <a:sy n="118" d="100"/>
        </p:scale>
        <p:origin x="856" y="19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FCC76-8891-46D1-A25A-5624F21834ED}" type="datetimeFigureOut">
              <a:rPr lang="en-GB" smtClean="0"/>
              <a:t>25/11/2025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3BB5A-3326-4BF5-8003-9E4CBC7F8081}" type="slidenum">
              <a:rPr lang="en-GB" smtClean="0"/>
              <a:t>‹#›</a:t>
            </a:fld>
            <a:endParaRPr lang="en-GB"/>
          </a:p>
        </p:txBody>
      </p:sp>
    </p:spTree>
    <p:extLst>
      <p:ext uri="{BB962C8B-B14F-4D97-AF65-F5344CB8AC3E}">
        <p14:creationId xmlns:p14="http://schemas.microsoft.com/office/powerpoint/2010/main" val="348947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9B508939-18E3-4992-B487-2A0840FEB7A6}" type="slidenum">
              <a:rPr lang="en-GB" smtClean="0"/>
              <a:t>1</a:t>
            </a:fld>
            <a:endParaRPr lang="en-GB"/>
          </a:p>
        </p:txBody>
      </p:sp>
    </p:spTree>
    <p:extLst>
      <p:ext uri="{BB962C8B-B14F-4D97-AF65-F5344CB8AC3E}">
        <p14:creationId xmlns:p14="http://schemas.microsoft.com/office/powerpoint/2010/main" val="992301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Pros:</a:t>
            </a:r>
          </a:p>
          <a:p>
            <a:pPr marL="171450" indent="-171450">
              <a:buFont typeface="Arial" panose="020B0604020202020204" pitchFamily="34" charset="0"/>
              <a:buChar char="•"/>
            </a:pPr>
            <a:r>
              <a:rPr lang="en-GB"/>
              <a:t>From a marker's point of view, rubrics are a quick way to give feedback. </a:t>
            </a:r>
            <a:endParaRPr lang="en-GB">
              <a:cs typeface="Calibri"/>
            </a:endParaRPr>
          </a:p>
          <a:p>
            <a:pPr marL="171450" indent="-171450">
              <a:buFont typeface="Arial" panose="020B0604020202020204" pitchFamily="34" charset="0"/>
              <a:buChar char="•"/>
            </a:pPr>
            <a:r>
              <a:rPr lang="en-GB"/>
              <a:t>Because criteria can be clearly defined, they can help students understand their performance</a:t>
            </a:r>
            <a:endParaRPr lang="en-GB">
              <a:cs typeface="Calibri"/>
            </a:endParaRPr>
          </a:p>
          <a:p>
            <a:pPr marL="171450" indent="-171450">
              <a:buFont typeface="Arial" panose="020B0604020202020204" pitchFamily="34" charset="0"/>
              <a:buChar char="•"/>
            </a:pPr>
            <a:r>
              <a:rPr lang="en-GB"/>
              <a:t>Allow for personalised comments – so you're not losing personalised feedback just because you’re adding pre-defined criteria. So if you need to clarify something  for an individual student, you can.</a:t>
            </a:r>
          </a:p>
          <a:p>
            <a:pPr marL="171450" indent="-171450">
              <a:buFont typeface="Arial" panose="020B0604020202020204" pitchFamily="34" charset="0"/>
              <a:buChar char="•"/>
            </a:pPr>
            <a:r>
              <a:rPr lang="en-GB">
                <a:cs typeface="Calibri"/>
              </a:rPr>
              <a:t>It’s important to make sure the feedback is specific and actionable, and using the personalised feedback comments can help to do that</a:t>
            </a:r>
          </a:p>
          <a:p>
            <a:pPr marL="171450" indent="-171450">
              <a:buFont typeface="Arial" panose="020B0604020202020204" pitchFamily="34" charset="0"/>
              <a:buChar char="•"/>
            </a:pPr>
            <a:endParaRPr lang="en-GB"/>
          </a:p>
          <a:p>
            <a:pPr marL="0" indent="0">
              <a:buFont typeface="Arial" panose="020B0604020202020204" pitchFamily="34" charset="0"/>
              <a:buNone/>
            </a:pPr>
            <a:r>
              <a:rPr lang="en-GB"/>
              <a:t>Cons:</a:t>
            </a:r>
            <a:endParaRPr lang="en-GB">
              <a:cs typeface="Calibri"/>
            </a:endParaRPr>
          </a:p>
          <a:p>
            <a:pPr marL="171450" indent="-171450">
              <a:buFont typeface="Arial" panose="020B0604020202020204" pitchFamily="34" charset="0"/>
              <a:buChar char="•"/>
            </a:pPr>
            <a:r>
              <a:rPr lang="en-GB"/>
              <a:t>Set-up work needed to ensure rubric is carefully defined.</a:t>
            </a:r>
            <a:endParaRPr lang="en-GB">
              <a:cs typeface="Calibri"/>
            </a:endParaRPr>
          </a:p>
          <a:p>
            <a:pPr marL="628650" lvl="1" indent="-171450">
              <a:buFont typeface="Arial" panose="020B0604020202020204" pitchFamily="34" charset="0"/>
              <a:buChar char="•"/>
            </a:pPr>
            <a:r>
              <a:rPr lang="en-GB"/>
              <a:t>Scores, criteria and your level descriptors, need thinking about and referencing against University/Dept practice.</a:t>
            </a:r>
          </a:p>
          <a:p>
            <a:pPr marL="628650" lvl="1" indent="-171450">
              <a:buFont typeface="Arial" panose="020B0604020202020204" pitchFamily="34" charset="0"/>
              <a:buChar char="•"/>
            </a:pPr>
            <a:r>
              <a:rPr lang="en-GB"/>
              <a:t>Formatting/display can be an issue – short, concise criteria and level descriptors are advisable. Limit the number of them.</a:t>
            </a:r>
            <a:endParaRPr lang="en-GB">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628650" lvl="1" indent="-171450">
              <a:buFont typeface="Arial" panose="020B0604020202020204" pitchFamily="34" charset="0"/>
              <a:buChar char="•"/>
            </a:pPr>
            <a:endParaRPr lang="en-GB"/>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03E64BDF-4129-44D7-A46B-506E78BC6DB2}" type="slidenum">
              <a:rPr lang="en-GB" smtClean="0"/>
              <a:t>10</a:t>
            </a:fld>
            <a:endParaRPr lang="en-GB"/>
          </a:p>
        </p:txBody>
      </p:sp>
    </p:spTree>
    <p:extLst>
      <p:ext uri="{BB962C8B-B14F-4D97-AF65-F5344CB8AC3E}">
        <p14:creationId xmlns:p14="http://schemas.microsoft.com/office/powerpoint/2010/main" val="956216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a:cs typeface="Calibri"/>
              </a:rPr>
              <a:t>Advanced Grading in Moodle – this is some TEL team guidance on Rubrics and Marking guides</a:t>
            </a:r>
          </a:p>
          <a:p>
            <a:pPr marL="171450" indent="-171450">
              <a:buFontTx/>
              <a:buChar char="-"/>
            </a:pPr>
            <a:r>
              <a:rPr lang="en-GB">
                <a:cs typeface="Calibri"/>
              </a:rPr>
              <a:t>We’ve also included a Case Study from the University on using a rubric for open-ended assessment</a:t>
            </a:r>
          </a:p>
          <a:p>
            <a:pPr marL="171450" indent="-171450">
              <a:buFontTx/>
              <a:buChar char="-"/>
            </a:pPr>
            <a:endParaRPr lang="en-GB">
              <a:cs typeface="Calibri"/>
            </a:endParaRPr>
          </a:p>
          <a:p>
            <a:pPr marL="171450" indent="-171450">
              <a:buFontTx/>
              <a:buChar char="-"/>
            </a:pPr>
            <a:r>
              <a:rPr lang="en-GB">
                <a:cs typeface="Calibri"/>
              </a:rPr>
              <a:t>And you can also see the Moodle Docs guidance, for both tools. </a:t>
            </a:r>
          </a:p>
        </p:txBody>
      </p:sp>
      <p:sp>
        <p:nvSpPr>
          <p:cNvPr id="4" name="Slide Number Placeholder 3"/>
          <p:cNvSpPr>
            <a:spLocks noGrp="1"/>
          </p:cNvSpPr>
          <p:nvPr>
            <p:ph type="sldNum" sz="quarter" idx="10"/>
          </p:nvPr>
        </p:nvSpPr>
        <p:spPr/>
        <p:txBody>
          <a:bodyPr/>
          <a:lstStyle/>
          <a:p>
            <a:fld id="{03E64BDF-4129-44D7-A46B-506E78BC6DB2}" type="slidenum">
              <a:rPr lang="en-GB" smtClean="0"/>
              <a:t>11</a:t>
            </a:fld>
            <a:endParaRPr lang="en-GB"/>
          </a:p>
        </p:txBody>
      </p:sp>
    </p:spTree>
    <p:extLst>
      <p:ext uri="{BB962C8B-B14F-4D97-AF65-F5344CB8AC3E}">
        <p14:creationId xmlns:p14="http://schemas.microsoft.com/office/powerpoint/2010/main" val="339909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73BB5A-3326-4BF5-8003-9E4CBC7F8081}" type="slidenum">
              <a:rPr lang="en-GB" smtClean="0"/>
              <a:t>12</a:t>
            </a:fld>
            <a:endParaRPr lang="en-GB"/>
          </a:p>
        </p:txBody>
      </p:sp>
    </p:spTree>
    <p:extLst>
      <p:ext uri="{BB962C8B-B14F-4D97-AF65-F5344CB8AC3E}">
        <p14:creationId xmlns:p14="http://schemas.microsoft.com/office/powerpoint/2010/main" val="2795541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13</a:t>
            </a:fld>
            <a:endParaRPr lang="en-GB"/>
          </a:p>
        </p:txBody>
      </p:sp>
    </p:spTree>
    <p:extLst>
      <p:ext uri="{BB962C8B-B14F-4D97-AF65-F5344CB8AC3E}">
        <p14:creationId xmlns:p14="http://schemas.microsoft.com/office/powerpoint/2010/main" val="2188186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14</a:t>
            </a:fld>
            <a:endParaRPr lang="en-GB"/>
          </a:p>
        </p:txBody>
      </p:sp>
    </p:spTree>
    <p:extLst>
      <p:ext uri="{BB962C8B-B14F-4D97-AF65-F5344CB8AC3E}">
        <p14:creationId xmlns:p14="http://schemas.microsoft.com/office/powerpoint/2010/main" val="185033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473BB5A-3326-4BF5-8003-9E4CBC7F8081}" type="slidenum">
              <a:rPr lang="en-GB" smtClean="0"/>
              <a:t>2</a:t>
            </a:fld>
            <a:endParaRPr lang="en-GB"/>
          </a:p>
        </p:txBody>
      </p:sp>
    </p:spTree>
    <p:extLst>
      <p:ext uri="{BB962C8B-B14F-4D97-AF65-F5344CB8AC3E}">
        <p14:creationId xmlns:p14="http://schemas.microsoft.com/office/powerpoint/2010/main" val="161878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Moodle assignment is the key tool for the receipt of coursework submissions. The Assignment can accommodate a range of submission formats including:</a:t>
            </a:r>
            <a:br>
              <a:rPr lang="en-US" dirty="0">
                <a:cs typeface="Calibri"/>
              </a:rPr>
            </a:br>
            <a:endParaRPr lang="en-US" dirty="0">
              <a:cs typeface="Calibri"/>
            </a:endParaRPr>
          </a:p>
          <a:p>
            <a:pPr marL="171450" indent="-171450">
              <a:buFont typeface="Arial"/>
              <a:buChar char="•"/>
            </a:pPr>
            <a:r>
              <a:rPr lang="en-US" dirty="0">
                <a:cs typeface="Calibri"/>
              </a:rPr>
              <a:t>File uploads (e.g. Essays, Reports, Dissertations or Project files</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dirty="0">
                <a:cs typeface="Calibri"/>
              </a:rPr>
              <a:t>The Assignment can also be used in conjunction with other University supported tools to receive other kinds of submissions: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dirty="0">
                <a:cs typeface="Calibri"/>
              </a:rPr>
              <a:t>Video-based submissions using Panopto – so the submission goes into Panopto, but you can use the Assignment for marks/feedback</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dirty="0">
                <a:cs typeface="Calibri"/>
              </a:rPr>
              <a:t>E-portfolio submissions via integration with the Mahara </a:t>
            </a:r>
            <a:r>
              <a:rPr lang="en-US" dirty="0" err="1">
                <a:cs typeface="Calibri"/>
              </a:rPr>
              <a:t>eportfolio</a:t>
            </a:r>
            <a:r>
              <a:rPr lang="en-US" dirty="0">
                <a:cs typeface="Calibri"/>
              </a:rPr>
              <a:t> tool</a:t>
            </a:r>
            <a:br>
              <a:rPr lang="en-US" dirty="0">
                <a:cs typeface="Calibri"/>
              </a:rPr>
            </a:b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dirty="0">
                <a:cs typeface="Calibri"/>
              </a:rPr>
              <a:t>An Assignment can also be used to record marks and feedback for assessments that take place offline (such as a face to face presentation)</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 Assignment works for individual and group submissions, so it can streamline providing group feedback.</a:t>
            </a:r>
          </a:p>
          <a:p>
            <a:endParaRPr lang="en-US" dirty="0">
              <a:cs typeface="Calibri"/>
            </a:endParaRPr>
          </a:p>
          <a:p>
            <a:r>
              <a:rPr lang="en-US" dirty="0">
                <a:cs typeface="Calibri"/>
              </a:rPr>
              <a:t>So essentially any Assignment that you would usually just go ahead and grade with the standard 100 point scale, could instead be set up to be graded with a Marking Guide or Rubric</a:t>
            </a:r>
          </a:p>
          <a:p>
            <a:r>
              <a:rPr lang="en-US" dirty="0">
                <a:cs typeface="Calibri"/>
              </a:rPr>
              <a:t> </a:t>
            </a:r>
          </a:p>
          <a:p>
            <a:endParaRPr lang="en-US" dirty="0">
              <a:cs typeface="Calibri"/>
            </a:endParaRPr>
          </a:p>
          <a:p>
            <a:r>
              <a:rPr lang="en-US" dirty="0">
                <a:cs typeface="Calibri"/>
              </a:rPr>
              <a:t>--------</a:t>
            </a:r>
          </a:p>
          <a:p>
            <a:r>
              <a:rPr lang="en-US" dirty="0">
                <a:cs typeface="Calibri"/>
              </a:rPr>
              <a:t>Marking Guide and Rubrics – marking methods have some great advantages.</a:t>
            </a:r>
          </a:p>
          <a:p>
            <a:r>
              <a:rPr lang="en-US" dirty="0">
                <a:cs typeface="Calibri"/>
              </a:rPr>
              <a:t> One key advantage is that they are very useful for grading large cohorts, because of the consistency that they provide, and I think they’re really useful for focusing your mind as a marker on the specific skills that you’re trying to assess with a particular assessment. </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However, bear in mind, they do require some additional planning and set up time, in that you need to think carefully about getting your marking criteria right.</a:t>
            </a:r>
          </a:p>
          <a:p>
            <a:br>
              <a:rPr lang="en-US" dirty="0">
                <a:cs typeface="Calibri"/>
              </a:rPr>
            </a:br>
            <a:r>
              <a:rPr lang="en-US" dirty="0">
                <a:cs typeface="Calibri"/>
              </a:rPr>
              <a:t>We don’t have time to cover the whole process today, but please see slides at the end of the presentation for more information and links.</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473BB5A-3326-4BF5-8003-9E4CBC7F8081}" type="slidenum">
              <a:rPr lang="en-GB" smtClean="0"/>
              <a:t>3</a:t>
            </a:fld>
            <a:endParaRPr lang="en-GB"/>
          </a:p>
        </p:txBody>
      </p:sp>
    </p:spTree>
    <p:extLst>
      <p:ext uri="{BB962C8B-B14F-4D97-AF65-F5344CB8AC3E}">
        <p14:creationId xmlns:p14="http://schemas.microsoft.com/office/powerpoint/2010/main" val="208613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Some pros and cons to be aware of: </a:t>
            </a:r>
          </a:p>
          <a:p>
            <a:endParaRPr lang="en-GB" baseline="0" dirty="0"/>
          </a:p>
          <a:p>
            <a:pPr marL="171450" indent="-171450">
              <a:buFont typeface="Arial" panose="020B0604020202020204" pitchFamily="34" charset="0"/>
              <a:buChar char="•"/>
            </a:pPr>
            <a:r>
              <a:rPr lang="en-GB" baseline="0" dirty="0"/>
              <a:t>From a markers point of view predefined criterion can really speed up the marking process, and if the criterion and frequently used comments are well constructed, you gain the speed without compromising the quality of feedback. </a:t>
            </a:r>
          </a:p>
          <a:p>
            <a:pPr marL="171450" indent="-171450">
              <a:buFont typeface="Arial" panose="020B0604020202020204" pitchFamily="34" charset="0"/>
              <a:buChar char="•"/>
            </a:pPr>
            <a:r>
              <a:rPr lang="en-GB" baseline="0" dirty="0"/>
              <a:t>Secondly, although you have predefined criterion, you retain the ability to add personalised comments</a:t>
            </a:r>
          </a:p>
          <a:p>
            <a:pPr marL="171450" indent="-171450">
              <a:buFont typeface="Arial" panose="020B0604020202020204" pitchFamily="34" charset="0"/>
              <a:buChar char="•"/>
            </a:pPr>
            <a:r>
              <a:rPr lang="en-GB" baseline="0" dirty="0"/>
              <a:t>Thirdly, because the number of marks per criterion is flexible, you can be flexible in how you award marks overall.</a:t>
            </a:r>
          </a:p>
          <a:p>
            <a:pPr marL="171450" indent="-171450">
              <a:buFont typeface="Arial" panose="020B0604020202020204" pitchFamily="34" charset="0"/>
              <a:buChar char="•"/>
            </a:pPr>
            <a:r>
              <a:rPr lang="en-GB" baseline="0" dirty="0"/>
              <a:t>Fourth any predefined feedback comments can be used by all markers using the marking guide, giving consistency.</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Things to be aware of:</a:t>
            </a:r>
          </a:p>
          <a:p>
            <a:pPr marL="0" indent="0">
              <a:buFont typeface="Arial" panose="020B0604020202020204" pitchFamily="34" charset="0"/>
              <a:buNone/>
            </a:pPr>
            <a:endParaRPr lang="en-GB" baseline="0" dirty="0"/>
          </a:p>
          <a:p>
            <a:pPr marL="171450" indent="-171450">
              <a:buFont typeface="Arial" panose="020B0604020202020204" pitchFamily="34" charset="0"/>
              <a:buChar char="•"/>
            </a:pPr>
            <a:r>
              <a:rPr lang="en-GB" baseline="0" dirty="0"/>
              <a:t>Time and effort involved to define the marking guide and build the comments bank</a:t>
            </a:r>
          </a:p>
          <a:p>
            <a:pPr marL="171450" indent="-171450">
              <a:buFont typeface="Arial" panose="020B0604020202020204" pitchFamily="34" charset="0"/>
              <a:buChar char="•"/>
            </a:pPr>
            <a:r>
              <a:rPr lang="en-GB" baseline="0" dirty="0"/>
              <a:t>Ideally, done collaboratively with colleagues</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Some tips</a:t>
            </a:r>
          </a:p>
          <a:p>
            <a:pPr marL="171450" indent="-171450">
              <a:buFont typeface="Arial" panose="020B0604020202020204" pitchFamily="34" charset="0"/>
              <a:buChar char="•"/>
            </a:pPr>
            <a:r>
              <a:rPr lang="en-GB" baseline="0" dirty="0"/>
              <a:t>Do refer to you Faculty/School guidance on developing assessment criteria.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Work with colleagues to create it so that you are on the same page.</a:t>
            </a:r>
          </a:p>
          <a:p>
            <a:pPr marL="171450" indent="-171450">
              <a:buFont typeface="Arial" panose="020B0604020202020204" pitchFamily="34" charset="0"/>
              <a:buChar char="•"/>
            </a:pPr>
            <a:r>
              <a:rPr lang="en-GB" baseline="0" dirty="0"/>
              <a:t>Share in advance with student</a:t>
            </a:r>
          </a:p>
          <a:p>
            <a:pPr marL="171450" indent="-171450">
              <a:buFont typeface="Arial" panose="020B0604020202020204" pitchFamily="34" charset="0"/>
              <a:buChar char="•"/>
            </a:pPr>
            <a:r>
              <a:rPr lang="en-GB" baseline="0" dirty="0"/>
              <a:t>Note that the frequent comments aren’t added as you are adding your feedback. You actually create those, when you create the marking guide itself. </a:t>
            </a:r>
          </a:p>
          <a:p>
            <a:pPr marL="171450" indent="-171450">
              <a:buFont typeface="Arial" panose="020B0604020202020204" pitchFamily="34" charset="0"/>
              <a:buChar char="•"/>
            </a:pPr>
            <a:r>
              <a:rPr lang="en-GB" baseline="0" dirty="0"/>
              <a:t>Marking Guides can be shared across teams in Moodle</a:t>
            </a:r>
          </a:p>
          <a:p>
            <a:pPr marL="171450" indent="-171450">
              <a:buFont typeface="Arial" panose="020B0604020202020204" pitchFamily="34" charset="0"/>
              <a:buChar char="•"/>
            </a:pPr>
            <a:endParaRPr lang="en-GB" baseline="0" dirty="0"/>
          </a:p>
          <a:p>
            <a:endParaRPr lang="en-GB" baseline="0" dirty="0"/>
          </a:p>
        </p:txBody>
      </p:sp>
      <p:sp>
        <p:nvSpPr>
          <p:cNvPr id="4" name="Slide Number Placeholder 3"/>
          <p:cNvSpPr>
            <a:spLocks noGrp="1"/>
          </p:cNvSpPr>
          <p:nvPr>
            <p:ph type="sldNum" sz="quarter" idx="10"/>
          </p:nvPr>
        </p:nvSpPr>
        <p:spPr/>
        <p:txBody>
          <a:bodyPr/>
          <a:lstStyle/>
          <a:p>
            <a:fld id="{03E64BDF-4129-44D7-A46B-506E78BC6DB2}" type="slidenum">
              <a:rPr lang="en-GB" smtClean="0"/>
              <a:t>4</a:t>
            </a:fld>
            <a:endParaRPr lang="en-GB"/>
          </a:p>
        </p:txBody>
      </p:sp>
    </p:spTree>
    <p:extLst>
      <p:ext uri="{BB962C8B-B14F-4D97-AF65-F5344CB8AC3E}">
        <p14:creationId xmlns:p14="http://schemas.microsoft.com/office/powerpoint/2010/main" val="277129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t>I appreciate this image is quite small but in a little while you can have a go with the marking guide yourselves in Moodle, where you’ll get a better view.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t>This slide shows the markers view of using it give feedback and marks. And as you can see the familiar Moodle grading window is in the background. And the Marking Guide, sits in the right hand column, underneath where you would usually input your mark. But you can pop the window out and it sits over the student submission.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t>It looks like a structured form, because you have your criteria, but then you can also add your feedback comments alongside those, so you can give more personalised feedback where needed.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t>In the example here you can see the first predefined criteria, which is in bold. And then some marking comments have been added, which are feedback on the student’s performance against that pre-defined criteria.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t>Now you can just type these in, as you might want to for personalised feedback. But what you can also do, is you can create a bank of frequently used comments. So when you come to do your marking, you can choose the relevant ones that you want. The comment bank is shared with any colleagues who are using the marking guide, so great for a team-based approach and for consistency.</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t>In terms of the marks, you would set a limit for each criterions, so perhaps you make 15 marks available for a particular criteria, but you can award any number that you want up to that limit. So that helps to maintain flexibility in terms of how you apportion marks.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endParaRPr lang="en-GB" baseline="0" dirty="0"/>
          </a:p>
        </p:txBody>
      </p:sp>
      <p:sp>
        <p:nvSpPr>
          <p:cNvPr id="4" name="Slide Number Placeholder 3"/>
          <p:cNvSpPr>
            <a:spLocks noGrp="1"/>
          </p:cNvSpPr>
          <p:nvPr>
            <p:ph type="sldNum" sz="quarter" idx="10"/>
          </p:nvPr>
        </p:nvSpPr>
        <p:spPr/>
        <p:txBody>
          <a:bodyPr/>
          <a:lstStyle/>
          <a:p>
            <a:fld id="{03E64BDF-4129-44D7-A46B-506E78BC6DB2}" type="slidenum">
              <a:rPr lang="en-GB" smtClean="0"/>
              <a:t>5</a:t>
            </a:fld>
            <a:endParaRPr lang="en-GB"/>
          </a:p>
        </p:txBody>
      </p:sp>
    </p:spTree>
    <p:extLst>
      <p:ext uri="{BB962C8B-B14F-4D97-AF65-F5344CB8AC3E}">
        <p14:creationId xmlns:p14="http://schemas.microsoft.com/office/powerpoint/2010/main" val="349025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image shows the view that students will have of their feedback if it delivered via a Marking Guide in the Assignment tool. </a:t>
            </a:r>
          </a:p>
        </p:txBody>
      </p:sp>
      <p:sp>
        <p:nvSpPr>
          <p:cNvPr id="4" name="Slide Number Placeholder 3"/>
          <p:cNvSpPr>
            <a:spLocks noGrp="1"/>
          </p:cNvSpPr>
          <p:nvPr>
            <p:ph type="sldNum" sz="quarter" idx="5"/>
          </p:nvPr>
        </p:nvSpPr>
        <p:spPr/>
        <p:txBody>
          <a:bodyPr/>
          <a:lstStyle/>
          <a:p>
            <a:fld id="{2473BB5A-3326-4BF5-8003-9E4CBC7F8081}" type="slidenum">
              <a:rPr lang="en-GB" smtClean="0"/>
              <a:t>6</a:t>
            </a:fld>
            <a:endParaRPr lang="en-GB"/>
          </a:p>
        </p:txBody>
      </p:sp>
    </p:spTree>
    <p:extLst>
      <p:ext uri="{BB962C8B-B14F-4D97-AF65-F5344CB8AC3E}">
        <p14:creationId xmlns:p14="http://schemas.microsoft.com/office/powerpoint/2010/main" val="2666876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en-US" dirty="0"/>
          </a:p>
          <a:p>
            <a:pPr marL="171450" lvl="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473BB5A-3326-4BF5-8003-9E4CBC7F8081}" type="slidenum">
              <a:rPr lang="en-GB" smtClean="0"/>
              <a:t>7</a:t>
            </a:fld>
            <a:endParaRPr lang="en-GB"/>
          </a:p>
        </p:txBody>
      </p:sp>
    </p:spTree>
    <p:extLst>
      <p:ext uri="{BB962C8B-B14F-4D97-AF65-F5344CB8AC3E}">
        <p14:creationId xmlns:p14="http://schemas.microsoft.com/office/powerpoint/2010/main" val="2130148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Click into it and choose Grade to start marking your submissions. </a:t>
            </a:r>
          </a:p>
        </p:txBody>
      </p:sp>
      <p:sp>
        <p:nvSpPr>
          <p:cNvPr id="4" name="Slide Number Placeholder 3"/>
          <p:cNvSpPr>
            <a:spLocks noGrp="1"/>
          </p:cNvSpPr>
          <p:nvPr>
            <p:ph type="sldNum" sz="quarter" idx="5"/>
          </p:nvPr>
        </p:nvSpPr>
        <p:spPr/>
        <p:txBody>
          <a:bodyPr/>
          <a:lstStyle/>
          <a:p>
            <a:fld id="{2473BB5A-3326-4BF5-8003-9E4CBC7F8081}" type="slidenum">
              <a:rPr lang="en-GB" smtClean="0"/>
              <a:t>8</a:t>
            </a:fld>
            <a:endParaRPr lang="en-GB"/>
          </a:p>
        </p:txBody>
      </p:sp>
    </p:spTree>
    <p:extLst>
      <p:ext uri="{BB962C8B-B14F-4D97-AF65-F5344CB8AC3E}">
        <p14:creationId xmlns:p14="http://schemas.microsoft.com/office/powerpoint/2010/main" val="1391087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what marking with a Ranged Rubric in Moodle looks like. </a:t>
            </a:r>
            <a:br>
              <a:rPr lang="en-GB"/>
            </a:br>
            <a:endParaRPr lang="en-GB"/>
          </a:p>
          <a:p>
            <a:r>
              <a:rPr lang="en-GB"/>
              <a:t>We’ve got: </a:t>
            </a:r>
          </a:p>
          <a:p>
            <a:endParaRPr lang="en-GB"/>
          </a:p>
          <a:p>
            <a:pPr marL="171450" indent="-171450">
              <a:buFont typeface="Arial" panose="020B0604020202020204" pitchFamily="34" charset="0"/>
              <a:buChar char="•"/>
            </a:pPr>
            <a:r>
              <a:rPr lang="en-GB"/>
              <a:t>Predefined criteria</a:t>
            </a:r>
          </a:p>
          <a:p>
            <a:pPr marL="171450" indent="-171450">
              <a:buFont typeface="Arial" panose="020B0604020202020204" pitchFamily="34" charset="0"/>
              <a:buChar char="•"/>
            </a:pPr>
            <a:r>
              <a:rPr lang="en-GB"/>
              <a:t>Levels for each criteria, which correspond to a range</a:t>
            </a:r>
          </a:p>
          <a:p>
            <a:pPr marL="171450" indent="-171450">
              <a:buFont typeface="Arial" panose="020B0604020202020204" pitchFamily="34" charset="0"/>
              <a:buChar char="•"/>
            </a:pPr>
            <a:endParaRPr lang="en-GB"/>
          </a:p>
          <a:p>
            <a:pPr marL="0" indent="0">
              <a:buFont typeface="Arial" panose="020B0604020202020204" pitchFamily="34" charset="0"/>
              <a:buNone/>
            </a:pPr>
            <a:r>
              <a:rPr lang="en-GB"/>
              <a:t>When you come to mark, you simply choose a level for each criteria. You can then select the score to ‘calibrate’ the mark within the range</a:t>
            </a:r>
          </a:p>
          <a:p>
            <a:pPr marL="0" indent="0">
              <a:buFont typeface="Arial" panose="020B0604020202020204" pitchFamily="34" charset="0"/>
              <a:buNone/>
            </a:pPr>
            <a:endParaRPr lang="en-GB"/>
          </a:p>
          <a:p>
            <a:pPr marL="0" indent="0">
              <a:buFont typeface="Arial" panose="020B0604020202020204" pitchFamily="34" charset="0"/>
              <a:buNone/>
            </a:pPr>
            <a:r>
              <a:rPr lang="en-GB"/>
              <a:t>You also have a space to enter a comment against each criteria (if you want to) or a summary feedback comment.</a:t>
            </a:r>
          </a:p>
          <a:p>
            <a:pPr marL="0" indent="0">
              <a:buFont typeface="Arial" panose="020B0604020202020204" pitchFamily="34" charset="0"/>
              <a:buNone/>
            </a:pPr>
            <a:r>
              <a:rPr lang="en-GB"/>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endParaRPr lang="en-GB" baseline="0"/>
          </a:p>
        </p:txBody>
      </p:sp>
      <p:sp>
        <p:nvSpPr>
          <p:cNvPr id="4" name="Slide Number Placeholder 3"/>
          <p:cNvSpPr>
            <a:spLocks noGrp="1"/>
          </p:cNvSpPr>
          <p:nvPr>
            <p:ph type="sldNum" sz="quarter" idx="10"/>
          </p:nvPr>
        </p:nvSpPr>
        <p:spPr/>
        <p:txBody>
          <a:bodyPr/>
          <a:lstStyle/>
          <a:p>
            <a:fld id="{03E64BDF-4129-44D7-A46B-506E78BC6DB2}" type="slidenum">
              <a:rPr lang="en-GB" smtClean="0"/>
              <a:t>9</a:t>
            </a:fld>
            <a:endParaRPr lang="en-GB"/>
          </a:p>
        </p:txBody>
      </p:sp>
    </p:spTree>
    <p:extLst>
      <p:ext uri="{BB962C8B-B14F-4D97-AF65-F5344CB8AC3E}">
        <p14:creationId xmlns:p14="http://schemas.microsoft.com/office/powerpoint/2010/main" val="553428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64502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780C-73B0-4CE6-B66A-238EB5BE55B2}"/>
              </a:ext>
            </a:extLst>
          </p:cNvPr>
          <p:cNvSpPr>
            <a:spLocks noGrp="1"/>
          </p:cNvSpPr>
          <p:nvPr>
            <p:ph type="title"/>
          </p:nvPr>
        </p:nvSpPr>
        <p:spPr>
          <a:xfrm>
            <a:off x="704850" y="14287"/>
            <a:ext cx="7886700" cy="99377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56A472-F5D5-46C2-9971-3ED283F35115}"/>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CCCAADC-1352-41F7-807B-F8A1724FBE8E}"/>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392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C636-43CD-4B2B-A3AD-FB5E264D6101}"/>
              </a:ext>
            </a:extLst>
          </p:cNvPr>
          <p:cNvSpPr>
            <a:spLocks noGrp="1"/>
          </p:cNvSpPr>
          <p:nvPr>
            <p:ph type="title"/>
          </p:nvPr>
        </p:nvSpPr>
        <p:spPr>
          <a:xfrm>
            <a:off x="685800" y="17964"/>
            <a:ext cx="7886700" cy="99377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3FCAC0-0CC2-4A7F-B9C5-F15C446F8383}"/>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02ECD5-A977-4205-8B9F-30C3677B8683}"/>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D51BA0-0F71-4E44-BAE4-286FD55CB69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1338BA-C421-425C-8AF7-A9AE2DF54374}"/>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7023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AC3B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F9C2-5991-4B10-8E14-42C01434836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08830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1174"/>
            <a:ext cx="7772400" cy="1102519"/>
          </a:xfrm>
        </p:spPr>
        <p:txBody>
          <a:bodyPr/>
          <a:lstStyle>
            <a:lvl1pPr>
              <a:defRPr b="0" i="0">
                <a:solidFill>
                  <a:srgbClr val="FFFFFF"/>
                </a:solidFill>
                <a:latin typeface="HelveticaNeueLT Std"/>
                <a:cs typeface="HelveticaNeueLT Std"/>
              </a:defRPr>
            </a:lvl1pPr>
          </a:lstStyle>
          <a:p>
            <a:r>
              <a:rPr lang="en-US"/>
              <a:t>Click to edit Master title style</a:t>
            </a:r>
          </a:p>
        </p:txBody>
      </p:sp>
      <p:sp>
        <p:nvSpPr>
          <p:cNvPr id="3" name="Subtitle 2"/>
          <p:cNvSpPr>
            <a:spLocks noGrp="1"/>
          </p:cNvSpPr>
          <p:nvPr>
            <p:ph type="subTitle" idx="1"/>
          </p:nvPr>
        </p:nvSpPr>
        <p:spPr>
          <a:xfrm>
            <a:off x="1371600" y="2644263"/>
            <a:ext cx="6400800" cy="131445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EE8B2183-1E06-4045-BF6E-2CD4337A3F9C}" type="datetimeFigureOut">
              <a:rPr lang="en-US" smtClean="0"/>
              <a:pPr/>
              <a:t>11/25/25</a:t>
            </a:fld>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84E0FCD-117B-FD4B-A08D-F9AA7E2568DF}" type="slidenum">
              <a:rPr lang="en-US" smtClean="0"/>
              <a:pPr/>
              <a:t>‹#›</a:t>
            </a:fld>
            <a:endParaRPr lang="en-US"/>
          </a:p>
        </p:txBody>
      </p:sp>
    </p:spTree>
    <p:extLst>
      <p:ext uri="{BB962C8B-B14F-4D97-AF65-F5344CB8AC3E}">
        <p14:creationId xmlns:p14="http://schemas.microsoft.com/office/powerpoint/2010/main" val="64502484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Tea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8644" y="17527"/>
            <a:ext cx="6458155" cy="857250"/>
          </a:xfrm>
        </p:spPr>
        <p:txBody>
          <a:bodyPr>
            <a:normAutofit/>
          </a:bodyPr>
          <a:lstStyle>
            <a:lvl1pPr>
              <a:defRPr sz="3600">
                <a:solidFill>
                  <a:srgbClr val="FFFFFF"/>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2183-1E06-4045-BF6E-2CD4337A3F9C}" type="datetimeFigureOut">
              <a:rPr lang="en-US" smtClean="0"/>
              <a:t>11/25/25</a:t>
            </a:fld>
            <a:endParaRPr lang="en-US"/>
          </a:p>
        </p:txBody>
      </p:sp>
      <p:sp>
        <p:nvSpPr>
          <p:cNvPr id="6" name="Slide Number Placeholder 5"/>
          <p:cNvSpPr>
            <a:spLocks noGrp="1"/>
          </p:cNvSpPr>
          <p:nvPr>
            <p:ph type="sldNum" sz="quarter" idx="12"/>
          </p:nvPr>
        </p:nvSpPr>
        <p:spPr/>
        <p:txBody>
          <a:bodyPr/>
          <a:lstStyle/>
          <a:p>
            <a:fld id="{B84E0FCD-117B-FD4B-A08D-F9AA7E2568DF}" type="slidenum">
              <a:rPr lang="en-US" smtClean="0"/>
              <a:t>‹#›</a:t>
            </a:fld>
            <a:endParaRPr lang="en-US"/>
          </a:p>
        </p:txBody>
      </p:sp>
    </p:spTree>
    <p:extLst>
      <p:ext uri="{BB962C8B-B14F-4D97-AF65-F5344CB8AC3E}">
        <p14:creationId xmlns:p14="http://schemas.microsoft.com/office/powerpoint/2010/main" val="2683291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Raspberr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8644" y="17527"/>
            <a:ext cx="6458155" cy="857250"/>
          </a:xfrm>
        </p:spPr>
        <p:txBody>
          <a:bodyPr>
            <a:normAutofit/>
          </a:bodyPr>
          <a:lstStyle>
            <a:lvl1pPr>
              <a:defRPr sz="3600">
                <a:solidFill>
                  <a:srgbClr val="FFFFFF"/>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2183-1E06-4045-BF6E-2CD4337A3F9C}" type="datetimeFigureOut">
              <a:rPr lang="en-US" smtClean="0"/>
              <a:t>11/25/25</a:t>
            </a:fld>
            <a:endParaRPr lang="en-US"/>
          </a:p>
        </p:txBody>
      </p:sp>
      <p:sp>
        <p:nvSpPr>
          <p:cNvPr id="6" name="Slide Number Placeholder 5"/>
          <p:cNvSpPr>
            <a:spLocks noGrp="1"/>
          </p:cNvSpPr>
          <p:nvPr>
            <p:ph type="sldNum" sz="quarter" idx="12"/>
          </p:nvPr>
        </p:nvSpPr>
        <p:spPr/>
        <p:txBody>
          <a:bodyPr/>
          <a:lstStyle/>
          <a:p>
            <a:fld id="{B84E0FCD-117B-FD4B-A08D-F9AA7E2568DF}" type="slidenum">
              <a:rPr lang="en-US" smtClean="0"/>
              <a:t>‹#›</a:t>
            </a:fld>
            <a:endParaRPr lang="en-US"/>
          </a:p>
        </p:txBody>
      </p:sp>
    </p:spTree>
    <p:extLst>
      <p:ext uri="{BB962C8B-B14F-4D97-AF65-F5344CB8AC3E}">
        <p14:creationId xmlns:p14="http://schemas.microsoft.com/office/powerpoint/2010/main" val="147202898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Raspberr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8644" y="17527"/>
            <a:ext cx="6458155" cy="857250"/>
          </a:xfrm>
        </p:spPr>
        <p:txBody>
          <a:bodyPr>
            <a:normAutofit/>
          </a:bodyPr>
          <a:lstStyle>
            <a:lvl1pPr>
              <a:defRPr sz="3600">
                <a:solidFill>
                  <a:srgbClr val="FFFFFF"/>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2183-1E06-4045-BF6E-2CD4337A3F9C}" type="datetimeFigureOut">
              <a:rPr lang="en-US" smtClean="0"/>
              <a:t>11/25/25</a:t>
            </a:fld>
            <a:endParaRPr lang="en-US"/>
          </a:p>
        </p:txBody>
      </p:sp>
      <p:sp>
        <p:nvSpPr>
          <p:cNvPr id="6" name="Slide Number Placeholder 5"/>
          <p:cNvSpPr>
            <a:spLocks noGrp="1"/>
          </p:cNvSpPr>
          <p:nvPr>
            <p:ph type="sldNum" sz="quarter" idx="12"/>
          </p:nvPr>
        </p:nvSpPr>
        <p:spPr/>
        <p:txBody>
          <a:bodyPr/>
          <a:lstStyle/>
          <a:p>
            <a:fld id="{B84E0FCD-117B-FD4B-A08D-F9AA7E2568DF}" type="slidenum">
              <a:rPr lang="en-US" smtClean="0"/>
              <a:t>‹#›</a:t>
            </a:fld>
            <a:endParaRPr lang="en-US"/>
          </a:p>
        </p:txBody>
      </p:sp>
    </p:spTree>
    <p:extLst>
      <p:ext uri="{BB962C8B-B14F-4D97-AF65-F5344CB8AC3E}">
        <p14:creationId xmlns:p14="http://schemas.microsoft.com/office/powerpoint/2010/main" val="198856767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mp; Dual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8B2183-1E06-4045-BF6E-2CD4337A3F9C}" type="datetimeFigureOut">
              <a:rPr lang="en-US" smtClean="0"/>
              <a:t>11/25/25</a:t>
            </a:fld>
            <a:endParaRPr lang="en-US"/>
          </a:p>
        </p:txBody>
      </p:sp>
      <p:sp>
        <p:nvSpPr>
          <p:cNvPr id="7" name="Slide Number Placeholder 6"/>
          <p:cNvSpPr>
            <a:spLocks noGrp="1"/>
          </p:cNvSpPr>
          <p:nvPr>
            <p:ph type="sldNum" sz="quarter" idx="12"/>
          </p:nvPr>
        </p:nvSpPr>
        <p:spPr/>
        <p:txBody>
          <a:bodyPr/>
          <a:lstStyle/>
          <a:p>
            <a:fld id="{B84E0FCD-117B-FD4B-A08D-F9AA7E2568DF}" type="slidenum">
              <a:rPr lang="en-US" smtClean="0"/>
              <a:t>‹#›</a:t>
            </a:fld>
            <a:endParaRPr lang="en-US"/>
          </a:p>
        </p:txBody>
      </p:sp>
      <p:sp>
        <p:nvSpPr>
          <p:cNvPr id="8" name="Title 1"/>
          <p:cNvSpPr>
            <a:spLocks noGrp="1"/>
          </p:cNvSpPr>
          <p:nvPr>
            <p:ph type="title"/>
          </p:nvPr>
        </p:nvSpPr>
        <p:spPr>
          <a:xfrm>
            <a:off x="2228644" y="17527"/>
            <a:ext cx="6458155" cy="857250"/>
          </a:xfrm>
        </p:spPr>
        <p:txBody>
          <a:bodyPr>
            <a:normAutofit/>
          </a:bodyPr>
          <a:lstStyle>
            <a:lvl1pPr>
              <a:defRPr sz="3600">
                <a:solidFill>
                  <a:srgbClr val="FFFFFF"/>
                </a:solidFill>
              </a:defRPr>
            </a:lvl1pPr>
          </a:lstStyle>
          <a:p>
            <a:r>
              <a:rPr lang="en-US"/>
              <a:t>Click to edit Master title style</a:t>
            </a:r>
          </a:p>
        </p:txBody>
      </p:sp>
    </p:spTree>
    <p:extLst>
      <p:ext uri="{BB962C8B-B14F-4D97-AF65-F5344CB8AC3E}">
        <p14:creationId xmlns:p14="http://schemas.microsoft.com/office/powerpoint/2010/main" val="311792316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mp; Dual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8B2183-1E06-4045-BF6E-2CD4337A3F9C}" type="datetimeFigureOut">
              <a:rPr lang="en-US" smtClean="0"/>
              <a:t>11/25/25</a:t>
            </a:fld>
            <a:endParaRPr lang="en-US"/>
          </a:p>
        </p:txBody>
      </p:sp>
      <p:sp>
        <p:nvSpPr>
          <p:cNvPr id="7" name="Slide Number Placeholder 6"/>
          <p:cNvSpPr>
            <a:spLocks noGrp="1"/>
          </p:cNvSpPr>
          <p:nvPr>
            <p:ph type="sldNum" sz="quarter" idx="12"/>
          </p:nvPr>
        </p:nvSpPr>
        <p:spPr/>
        <p:txBody>
          <a:bodyPr/>
          <a:lstStyle/>
          <a:p>
            <a:fld id="{B84E0FCD-117B-FD4B-A08D-F9AA7E2568DF}" type="slidenum">
              <a:rPr lang="en-US" smtClean="0"/>
              <a:t>‹#›</a:t>
            </a:fld>
            <a:endParaRPr lang="en-US"/>
          </a:p>
        </p:txBody>
      </p:sp>
      <p:sp>
        <p:nvSpPr>
          <p:cNvPr id="8" name="Title 1"/>
          <p:cNvSpPr>
            <a:spLocks noGrp="1"/>
          </p:cNvSpPr>
          <p:nvPr>
            <p:ph type="title"/>
          </p:nvPr>
        </p:nvSpPr>
        <p:spPr>
          <a:xfrm>
            <a:off x="2228644" y="17527"/>
            <a:ext cx="6458155" cy="857250"/>
          </a:xfrm>
        </p:spPr>
        <p:txBody>
          <a:bodyPr>
            <a:normAutofit/>
          </a:bodyPr>
          <a:lstStyle>
            <a:lvl1pPr>
              <a:defRPr sz="3600">
                <a:solidFill>
                  <a:srgbClr val="000000"/>
                </a:solidFill>
              </a:defRPr>
            </a:lvl1pPr>
          </a:lstStyle>
          <a:p>
            <a:r>
              <a:rPr lang="en-US"/>
              <a:t>Click to edit Master title style</a:t>
            </a:r>
          </a:p>
        </p:txBody>
      </p:sp>
    </p:spTree>
    <p:extLst>
      <p:ext uri="{BB962C8B-B14F-4D97-AF65-F5344CB8AC3E}">
        <p14:creationId xmlns:p14="http://schemas.microsoft.com/office/powerpoint/2010/main" val="15984847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E8B2183-1E06-4045-BF6E-2CD4337A3F9C}" type="datetimeFigureOut">
              <a:rPr lang="en-US" smtClean="0"/>
              <a:t>11/25/25</a:t>
            </a:fld>
            <a:endParaRPr lang="en-US"/>
          </a:p>
        </p:txBody>
      </p:sp>
      <p:sp>
        <p:nvSpPr>
          <p:cNvPr id="5" name="Slide Number Placeholder 4"/>
          <p:cNvSpPr>
            <a:spLocks noGrp="1"/>
          </p:cNvSpPr>
          <p:nvPr>
            <p:ph type="sldNum" sz="quarter" idx="12"/>
          </p:nvPr>
        </p:nvSpPr>
        <p:spPr/>
        <p:txBody>
          <a:bodyPr/>
          <a:lstStyle/>
          <a:p>
            <a:fld id="{B84E0FCD-117B-FD4B-A08D-F9AA7E2568DF}" type="slidenum">
              <a:rPr lang="en-US" smtClean="0"/>
              <a:t>‹#›</a:t>
            </a:fld>
            <a:endParaRPr lang="en-US"/>
          </a:p>
        </p:txBody>
      </p:sp>
      <p:sp>
        <p:nvSpPr>
          <p:cNvPr id="7" name="Title 1"/>
          <p:cNvSpPr txBox="1">
            <a:spLocks/>
          </p:cNvSpPr>
          <p:nvPr userDrawn="1"/>
        </p:nvSpPr>
        <p:spPr>
          <a:xfrm>
            <a:off x="2228644" y="17527"/>
            <a:ext cx="6458155"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rgbClr val="FFFFFF"/>
                </a:solidFill>
                <a:latin typeface="Helvetica Neue LT Std 55 Roman"/>
                <a:ea typeface="+mj-ea"/>
                <a:cs typeface="+mj-cs"/>
              </a:defRPr>
            </a:lvl1pPr>
          </a:lstStyle>
          <a:p>
            <a:r>
              <a:rPr lang="en-GB"/>
              <a:t>Click to edit Master title style</a:t>
            </a:r>
            <a:endParaRPr lang="en-US"/>
          </a:p>
        </p:txBody>
      </p:sp>
      <p:sp>
        <p:nvSpPr>
          <p:cNvPr id="6" name="Text Placeholder 2"/>
          <p:cNvSpPr>
            <a:spLocks noGrp="1"/>
          </p:cNvSpPr>
          <p:nvPr>
            <p:ph type="body" idx="1"/>
          </p:nvPr>
        </p:nvSpPr>
        <p:spPr>
          <a:xfrm>
            <a:off x="457200" y="1151335"/>
            <a:ext cx="4040188" cy="78234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2"/>
          </p:nvPr>
        </p:nvSpPr>
        <p:spPr>
          <a:xfrm>
            <a:off x="457200" y="1933676"/>
            <a:ext cx="4040188" cy="26609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p:nvPr>
        </p:nvSpPr>
        <p:spPr>
          <a:xfrm>
            <a:off x="4645026" y="1151335"/>
            <a:ext cx="4041775" cy="78234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p:cNvSpPr>
            <a:spLocks noGrp="1"/>
          </p:cNvSpPr>
          <p:nvPr>
            <p:ph sz="quarter" idx="4"/>
          </p:nvPr>
        </p:nvSpPr>
        <p:spPr>
          <a:xfrm>
            <a:off x="4645026" y="1933676"/>
            <a:ext cx="4041775" cy="26609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37915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latin typeface="HelveticaNeueLT St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845019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034789"/>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1909648"/>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8B2183-1E06-4045-BF6E-2CD4337A3F9C}" type="datetimeFigureOut">
              <a:rPr lang="en-US" smtClean="0"/>
              <a:t>11/25/25</a:t>
            </a:fld>
            <a:endParaRPr lang="en-US"/>
          </a:p>
        </p:txBody>
      </p:sp>
      <p:sp>
        <p:nvSpPr>
          <p:cNvPr id="6" name="Slide Number Placeholder 5"/>
          <p:cNvSpPr>
            <a:spLocks noGrp="1"/>
          </p:cNvSpPr>
          <p:nvPr>
            <p:ph type="sldNum" sz="quarter" idx="12"/>
          </p:nvPr>
        </p:nvSpPr>
        <p:spPr/>
        <p:txBody>
          <a:bodyPr/>
          <a:lstStyle/>
          <a:p>
            <a:fld id="{B84E0FCD-117B-FD4B-A08D-F9AA7E2568DF}" type="slidenum">
              <a:rPr lang="en-US" smtClean="0"/>
              <a:t>‹#›</a:t>
            </a:fld>
            <a:endParaRPr lang="en-US"/>
          </a:p>
        </p:txBody>
      </p:sp>
      <p:pic>
        <p:nvPicPr>
          <p:cNvPr id="5" name="Picture 4" descr="CLT-1080-7.0-Tran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4501919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2830"/>
            <a:ext cx="5111750" cy="42053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7"/>
            <a:ext cx="3008313" cy="33318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8B2183-1E06-4045-BF6E-2CD4337A3F9C}" type="datetimeFigureOut">
              <a:rPr lang="en-US" smtClean="0"/>
              <a:t>11/25/25</a:t>
            </a:fld>
            <a:endParaRPr lang="en-US"/>
          </a:p>
        </p:txBody>
      </p:sp>
      <p:sp>
        <p:nvSpPr>
          <p:cNvPr id="7" name="Slide Number Placeholder 6"/>
          <p:cNvSpPr>
            <a:spLocks noGrp="1"/>
          </p:cNvSpPr>
          <p:nvPr>
            <p:ph type="sldNum" sz="quarter" idx="12"/>
          </p:nvPr>
        </p:nvSpPr>
        <p:spPr/>
        <p:txBody>
          <a:bodyPr/>
          <a:lstStyle/>
          <a:p>
            <a:fld id="{B84E0FCD-117B-FD4B-A08D-F9AA7E2568DF}" type="slidenum">
              <a:rPr lang="en-US" smtClean="0"/>
              <a:t>‹#›</a:t>
            </a:fld>
            <a:endParaRPr lang="en-US"/>
          </a:p>
        </p:txBody>
      </p:sp>
      <p:pic>
        <p:nvPicPr>
          <p:cNvPr id="6" name="Picture 5" descr="CLT-1080-7.0-Grey-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9226" y="4207285"/>
            <a:ext cx="1991032" cy="1119955"/>
          </a:xfrm>
          <a:prstGeom prst="rect">
            <a:avLst/>
          </a:prstGeom>
        </p:spPr>
      </p:pic>
    </p:spTree>
    <p:extLst>
      <p:ext uri="{BB962C8B-B14F-4D97-AF65-F5344CB8AC3E}">
        <p14:creationId xmlns:p14="http://schemas.microsoft.com/office/powerpoint/2010/main" val="204811783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8B2183-1E06-4045-BF6E-2CD4337A3F9C}" type="datetimeFigureOut">
              <a:rPr lang="en-US" smtClean="0"/>
              <a:t>11/25/25</a:t>
            </a:fld>
            <a:endParaRPr lang="en-US"/>
          </a:p>
        </p:txBody>
      </p:sp>
      <p:sp>
        <p:nvSpPr>
          <p:cNvPr id="7" name="Slide Number Placeholder 6"/>
          <p:cNvSpPr>
            <a:spLocks noGrp="1"/>
          </p:cNvSpPr>
          <p:nvPr>
            <p:ph type="sldNum" sz="quarter" idx="12"/>
          </p:nvPr>
        </p:nvSpPr>
        <p:spPr/>
        <p:txBody>
          <a:bodyPr/>
          <a:lstStyle/>
          <a:p>
            <a:fld id="{B84E0FCD-117B-FD4B-A08D-F9AA7E2568DF}" type="slidenum">
              <a:rPr lang="en-US" smtClean="0"/>
              <a:t>‹#›</a:t>
            </a:fld>
            <a:endParaRPr lang="en-US"/>
          </a:p>
        </p:txBody>
      </p:sp>
      <p:pic>
        <p:nvPicPr>
          <p:cNvPr id="6" name="Picture 5" descr="CLT-1080-7.0-Tran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333576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T Logo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11394" y="4767263"/>
            <a:ext cx="2133600" cy="273844"/>
          </a:xfrm>
        </p:spPr>
        <p:txBody>
          <a:bodyPr/>
          <a:lstStyle>
            <a:lvl1pPr>
              <a:defRPr>
                <a:solidFill>
                  <a:srgbClr val="FFFFFF"/>
                </a:solidFill>
              </a:defRPr>
            </a:lvl1pPr>
          </a:lstStyle>
          <a:p>
            <a:fld id="{EE8B2183-1E06-4045-BF6E-2CD4337A3F9C}" type="datetimeFigureOut">
              <a:rPr lang="en-US" smtClean="0"/>
              <a:pPr/>
              <a:t>11/25/25</a:t>
            </a:fld>
            <a:endParaRPr lang="en-US"/>
          </a:p>
        </p:txBody>
      </p:sp>
    </p:spTree>
    <p:extLst>
      <p:ext uri="{BB962C8B-B14F-4D97-AF65-F5344CB8AC3E}">
        <p14:creationId xmlns:p14="http://schemas.microsoft.com/office/powerpoint/2010/main" val="8294797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832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3479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4218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09AA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GB"/>
              <a:t>Click to edit Master title style</a:t>
            </a:r>
            <a:endParaRPr lang="en-US"/>
          </a:p>
        </p:txBody>
      </p:sp>
    </p:spTree>
    <p:extLst>
      <p:ext uri="{BB962C8B-B14F-4D97-AF65-F5344CB8AC3E}">
        <p14:creationId xmlns:p14="http://schemas.microsoft.com/office/powerpoint/2010/main" val="389969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2F578-D1FF-43B3-9E88-AB6C792E044F}"/>
              </a:ext>
            </a:extLst>
          </p:cNvPr>
          <p:cNvSpPr>
            <a:spLocks noGrp="1"/>
          </p:cNvSpPr>
          <p:nvPr>
            <p:ph type="ctrTitle"/>
          </p:nvPr>
        </p:nvSpPr>
        <p:spPr>
          <a:xfrm>
            <a:off x="160421" y="1548063"/>
            <a:ext cx="8887326" cy="1084012"/>
          </a:xfrm>
        </p:spPr>
        <p:txBody>
          <a:bodyPr anchor="b">
            <a:normAutofit/>
          </a:bodyPr>
          <a:lstStyle>
            <a:lvl1pPr algn="ctr">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4FEEA7D8-B85C-47AC-BEFE-4FABCCBF23E7}"/>
              </a:ext>
            </a:extLst>
          </p:cNvPr>
          <p:cNvSpPr>
            <a:spLocks noGrp="1"/>
          </p:cNvSpPr>
          <p:nvPr>
            <p:ph type="subTitle" idx="1"/>
          </p:nvPr>
        </p:nvSpPr>
        <p:spPr>
          <a:xfrm>
            <a:off x="1143000" y="2838283"/>
            <a:ext cx="6858000" cy="1241425"/>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5598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CB489-1C00-486A-AAF4-4F79CEB6289A}"/>
              </a:ext>
            </a:extLst>
          </p:cNvPr>
          <p:cNvSpPr>
            <a:spLocks noGrp="1"/>
          </p:cNvSpPr>
          <p:nvPr>
            <p:ph type="title"/>
          </p:nvPr>
        </p:nvSpPr>
        <p:spPr>
          <a:xfrm>
            <a:off x="623888" y="1282700"/>
            <a:ext cx="7886700" cy="2139950"/>
          </a:xfrm>
        </p:spPr>
        <p:txBody>
          <a:bodyPr anchor="b">
            <a:normAutofit/>
          </a:bodyPr>
          <a:lstStyle>
            <a:lvl1pPr>
              <a:defRPr sz="2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5BE6571-8980-43D4-B0E7-C539F50F49D6}"/>
              </a:ext>
            </a:extLst>
          </p:cNvPr>
          <p:cNvSpPr>
            <a:spLocks noGrp="1"/>
          </p:cNvSpPr>
          <p:nvPr>
            <p:ph type="body" idx="1" hasCustomPrompt="1"/>
          </p:nvPr>
        </p:nvSpPr>
        <p:spPr>
          <a:xfrm>
            <a:off x="623888" y="3441700"/>
            <a:ext cx="7886700" cy="1125538"/>
          </a:xfrm>
        </p:spPr>
        <p:txBody>
          <a:bodyPr/>
          <a:lstStyle>
            <a:lvl1pPr marL="0" indent="0">
              <a:buNone/>
              <a:defRPr sz="2400" b="1">
                <a:solidFill>
                  <a:schemeClr val="bg1"/>
                </a:solidFill>
                <a:latin typeface="HelveticaNeueLT Std"/>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TITLE STYLES</a:t>
            </a:r>
          </a:p>
        </p:txBody>
      </p:sp>
    </p:spTree>
    <p:extLst>
      <p:ext uri="{BB962C8B-B14F-4D97-AF65-F5344CB8AC3E}">
        <p14:creationId xmlns:p14="http://schemas.microsoft.com/office/powerpoint/2010/main" val="163908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3884-5E30-4320-AD73-F3D54B468ED7}"/>
              </a:ext>
            </a:extLst>
          </p:cNvPr>
          <p:cNvSpPr>
            <a:spLocks noGrp="1"/>
          </p:cNvSpPr>
          <p:nvPr>
            <p:ph type="title"/>
          </p:nvPr>
        </p:nvSpPr>
        <p:spPr>
          <a:xfrm>
            <a:off x="684798" y="14287"/>
            <a:ext cx="7886700" cy="99377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E22F96-DB44-479B-9D83-4BB24739A4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957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79200733"/>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6" r:id="rId3"/>
    <p:sldLayoutId id="2147483678" r:id="rId4"/>
    <p:sldLayoutId id="2147483679" r:id="rId5"/>
    <p:sldLayoutId id="2147483680" r:id="rId6"/>
  </p:sldLayoutIdLst>
  <p:txStyles>
    <p:titleStyle>
      <a:lvl1pPr algn="ctr" defTabSz="457200" rtl="0" eaLnBrk="1" latinLnBrk="0" hangingPunct="1">
        <a:spcBef>
          <a:spcPct val="0"/>
        </a:spcBef>
        <a:buNone/>
        <a:defRPr sz="4400" kern="1200">
          <a:solidFill>
            <a:schemeClr val="bg1"/>
          </a:solidFill>
          <a:latin typeface="HelveticaNeueLT Std"/>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76F1A-D6AE-4DE6-972C-C52CEAD3C47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164F0A-B725-4427-A213-BF9D6E16B7A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3906175"/>
      </p:ext>
    </p:extLst>
  </p:cSld>
  <p:clrMap bg1="lt1" tx1="dk1" bg2="lt2" tx2="dk2" accent1="accent1" accent2="accent2" accent3="accent3" accent4="accent4" accent5="accent5" accent6="accent6" hlink="hlink" folHlink="folHlink"/>
  <p:sldLayoutIdLst>
    <p:sldLayoutId id="2147483671" r:id="rId1"/>
    <p:sldLayoutId id="2147483684" r:id="rId2"/>
    <p:sldLayoutId id="2147483672" r:id="rId3"/>
    <p:sldLayoutId id="2147483685" r:id="rId4"/>
    <p:sldLayoutId id="2147483669" r:id="rId5"/>
    <p:sldLayoutId id="2147483673" r:id="rId6"/>
  </p:sldLayoutIdLst>
  <p:txStyles>
    <p:titleStyle>
      <a:lvl1pPr algn="l" defTabSz="914400" rtl="0" eaLnBrk="1" latinLnBrk="0" hangingPunct="1">
        <a:lnSpc>
          <a:spcPct val="90000"/>
        </a:lnSpc>
        <a:spcBef>
          <a:spcPct val="0"/>
        </a:spcBef>
        <a:buNone/>
        <a:defRPr sz="4400" kern="1200">
          <a:solidFill>
            <a:schemeClr val="bg1"/>
          </a:solidFill>
          <a:latin typeface="HelveticaNeueLT St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2243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0" i="0">
                <a:solidFill>
                  <a:schemeClr val="tx1">
                    <a:tint val="75000"/>
                  </a:schemeClr>
                </a:solidFill>
                <a:latin typeface="HelveticaNeueLT Std Thin"/>
                <a:cs typeface="HelveticaNeueLT Std Thin"/>
              </a:defRPr>
            </a:lvl1pPr>
          </a:lstStyle>
          <a:p>
            <a:fld id="{EE8B2183-1E06-4045-BF6E-2CD4337A3F9C}" type="datetimeFigureOut">
              <a:rPr lang="en-US" smtClean="0"/>
              <a:pPr/>
              <a:t>11/25/25</a:t>
            </a:fld>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b="0" i="0">
                <a:solidFill>
                  <a:schemeClr val="tx1">
                    <a:tint val="75000"/>
                  </a:schemeClr>
                </a:solidFill>
                <a:latin typeface="HelveticaNeueLT Std Thin"/>
                <a:cs typeface="HelveticaNeueLT Std Thin"/>
              </a:defRPr>
            </a:lvl1pPr>
          </a:lstStyle>
          <a:p>
            <a:fld id="{B84E0FCD-117B-FD4B-A08D-F9AA7E2568DF}" type="slidenum">
              <a:rPr lang="en-US" smtClean="0"/>
              <a:pPr/>
              <a:t>‹#›</a:t>
            </a:fld>
            <a:endParaRPr lang="en-US"/>
          </a:p>
        </p:txBody>
      </p:sp>
    </p:spTree>
    <p:extLst>
      <p:ext uri="{BB962C8B-B14F-4D97-AF65-F5344CB8AC3E}">
        <p14:creationId xmlns:p14="http://schemas.microsoft.com/office/powerpoint/2010/main" val="2479200733"/>
      </p:ext>
    </p:extLst>
  </p:cSld>
  <p:clrMap bg1="lt1" tx1="dk1" bg2="lt2" tx2="dk2" accent1="accent1" accent2="accent2" accent3="accent3" accent4="accent4" accent5="accent5" accent6="accent6" hlink="hlink" folHlink="folHlink"/>
  <p:sldLayoutIdLst>
    <p:sldLayoutId id="2147483693" r:id="rId1"/>
    <p:sldLayoutId id="2147483668" r:id="rId2"/>
    <p:sldLayoutId id="2147483660" r:id="rId3"/>
    <p:sldLayoutId id="2147483665" r:id="rId4"/>
    <p:sldLayoutId id="2147483663" r:id="rId5"/>
    <p:sldLayoutId id="2147483664" r:id="rId6"/>
    <p:sldLayoutId id="2147483662" r:id="rId7"/>
    <p:sldLayoutId id="2147483670" r:id="rId8"/>
    <p:sldLayoutId id="2147483682" r:id="rId9"/>
    <p:sldLayoutId id="2147483683" r:id="rId10"/>
    <p:sldLayoutId id="2147483661" r:id="rId11"/>
  </p:sldLayoutIdLst>
  <p:transition>
    <p:fade/>
  </p:transition>
  <p:txStyles>
    <p:titleStyle>
      <a:lvl1pPr algn="ctr" defTabSz="457200" rtl="0" eaLnBrk="1" latinLnBrk="0" hangingPunct="1">
        <a:spcBef>
          <a:spcPct val="0"/>
        </a:spcBef>
        <a:buNone/>
        <a:defRPr sz="4400" kern="1200">
          <a:solidFill>
            <a:schemeClr val="tx1"/>
          </a:solidFill>
          <a:latin typeface="Helvetica Neue LT Std 55 Roman"/>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NeueLT Std Lt"/>
          <a:ea typeface="+mn-ea"/>
          <a:cs typeface="HelveticaNeueLT Std Lt"/>
        </a:defRPr>
      </a:lvl1pPr>
      <a:lvl2pPr marL="742950" indent="-285750" algn="l" defTabSz="457200" rtl="0" eaLnBrk="1" latinLnBrk="0" hangingPunct="1">
        <a:spcBef>
          <a:spcPct val="20000"/>
        </a:spcBef>
        <a:buFont typeface="Arial"/>
        <a:buChar char="–"/>
        <a:defRPr sz="2800" b="0" i="0" kern="1200">
          <a:solidFill>
            <a:schemeClr val="tx1"/>
          </a:solidFill>
          <a:latin typeface="HelveticaNeueLT Std Lt"/>
          <a:ea typeface="+mn-ea"/>
          <a:cs typeface="HelveticaNeueLT Std Lt"/>
        </a:defRPr>
      </a:lvl2pPr>
      <a:lvl3pPr marL="1143000" indent="-228600" algn="l" defTabSz="457200" rtl="0" eaLnBrk="1" latinLnBrk="0" hangingPunct="1">
        <a:spcBef>
          <a:spcPct val="20000"/>
        </a:spcBef>
        <a:buFont typeface="Arial"/>
        <a:buChar char="•"/>
        <a:defRPr sz="2400" b="0" i="0" kern="1200">
          <a:solidFill>
            <a:schemeClr val="tx1"/>
          </a:solidFill>
          <a:latin typeface="HelveticaNeueLT Std Lt"/>
          <a:ea typeface="+mn-ea"/>
          <a:cs typeface="HelveticaNeueLT Std Lt"/>
        </a:defRPr>
      </a:lvl3pPr>
      <a:lvl4pPr marL="16002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4pPr>
      <a:lvl5pPr marL="20574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xml"/><Relationship Id="rId7" Type="http://schemas.openxmlformats.org/officeDocument/2006/relationships/image" Target="../media/image17.sv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8.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hyperlink" Target="https://docs.moodle.org/405/en/Advanced_grading_methods" TargetMode="External"/><Relationship Id="rId2" Type="http://schemas.openxmlformats.org/officeDocument/2006/relationships/slideLayout" Target="../slideLayouts/slideLayout14.xml"/><Relationship Id="rId1" Type="http://schemas.openxmlformats.org/officeDocument/2006/relationships/tags" Target="../tags/tag9.xml"/><Relationship Id="rId6" Type="http://schemas.openxmlformats.org/officeDocument/2006/relationships/hyperlink" Target="https://teachinghub.bath.ac.uk/guide/advanced-grading-rubric/" TargetMode="External"/><Relationship Id="rId5" Type="http://schemas.openxmlformats.org/officeDocument/2006/relationships/hyperlink" Target="https://teachinghub.bath.ac.uk/guide/marking-guides/" TargetMode="External"/><Relationship Id="rId4" Type="http://schemas.openxmlformats.org/officeDocument/2006/relationships/hyperlink" Target="https://teachinghub.bath.ac.uk/guide/rubrics-ranged-rubric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hyperlink" Target="https://forms.office.com/pages/responsepage.aspx?id=Ij1-N6FOLUKwrY_MiUBrnoKjmF9tgjFLhc28ua7EyU5UNU1TSzBESVkyUjVJTDIwMThQU0EyMkQzMSQlQCN0PWcu&amp;route=shorturl"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2.xml"/><Relationship Id="rId7" Type="http://schemas.openxmlformats.org/officeDocument/2006/relationships/image" Target="../media/image25.sv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4.xml"/><Relationship Id="rId5" Type="http://schemas.openxmlformats.org/officeDocument/2006/relationships/image" Target="../media/image28.png"/><Relationship Id="rId4" Type="http://schemas.openxmlformats.org/officeDocument/2006/relationships/hyperlink" Target="https://teachinghub.bath.ac.uk/guide-category/moodle-assignment/"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moodle.bath.ac.uk/mod/assign/view.php?id=1516746"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7.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a:solidFill>
                  <a:schemeClr val="bg1"/>
                </a:solidFill>
              </a:rPr>
              <a:t>Using Marking Guides in Moodle</a:t>
            </a:r>
            <a:endParaRPr lang="en-US"/>
          </a:p>
        </p:txBody>
      </p:sp>
      <p:sp>
        <p:nvSpPr>
          <p:cNvPr id="8" name="TextBox 7">
            <a:extLst>
              <a:ext uri="{FF2B5EF4-FFF2-40B4-BE49-F238E27FC236}">
                <a16:creationId xmlns:a16="http://schemas.microsoft.com/office/drawing/2014/main" id="{E52D045F-5B09-7F9F-BA4B-2542151538D4}"/>
              </a:ext>
            </a:extLst>
          </p:cNvPr>
          <p:cNvSpPr txBox="1"/>
          <p:nvPr/>
        </p:nvSpPr>
        <p:spPr>
          <a:xfrm>
            <a:off x="353444" y="2655203"/>
            <a:ext cx="4572000" cy="672620"/>
          </a:xfrm>
          <a:prstGeom prst="rect">
            <a:avLst/>
          </a:prstGeom>
          <a:noFill/>
        </p:spPr>
        <p:txBody>
          <a:bodyPr wrap="square">
            <a:spAutoFit/>
          </a:bodyPr>
          <a:lstStyle/>
          <a:p>
            <a:pPr>
              <a:lnSpc>
                <a:spcPct val="250000"/>
              </a:lnSpc>
            </a:pPr>
            <a:r>
              <a:rPr lang="en-GB" b="0" i="0">
                <a:solidFill>
                  <a:schemeClr val="bg1"/>
                </a:solidFill>
                <a:effectLst/>
                <a:latin typeface="+mj-lt"/>
              </a:rPr>
              <a:t>Workshop facilitators:</a:t>
            </a:r>
          </a:p>
        </p:txBody>
      </p:sp>
      <p:pic>
        <p:nvPicPr>
          <p:cNvPr id="9" name="Graphic 8">
            <a:extLst>
              <a:ext uri="{FF2B5EF4-FFF2-40B4-BE49-F238E27FC236}">
                <a16:creationId xmlns:a16="http://schemas.microsoft.com/office/drawing/2014/main" id="{486AE971-3112-1C17-7B15-AD2536144F8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60327" y="3106801"/>
            <a:ext cx="599910" cy="599910"/>
          </a:xfrm>
          <a:prstGeom prst="rect">
            <a:avLst/>
          </a:prstGeom>
        </p:spPr>
      </p:pic>
      <p:pic>
        <p:nvPicPr>
          <p:cNvPr id="11" name="Graphic 10">
            <a:extLst>
              <a:ext uri="{FF2B5EF4-FFF2-40B4-BE49-F238E27FC236}">
                <a16:creationId xmlns:a16="http://schemas.microsoft.com/office/drawing/2014/main" id="{65DE492A-0709-0934-06BC-67880B07912C}"/>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59951" y="3812422"/>
            <a:ext cx="515380" cy="515380"/>
          </a:xfrm>
          <a:prstGeom prst="rect">
            <a:avLst/>
          </a:prstGeom>
        </p:spPr>
      </p:pic>
      <p:pic>
        <p:nvPicPr>
          <p:cNvPr id="13" name="Graphic 12">
            <a:extLst>
              <a:ext uri="{FF2B5EF4-FFF2-40B4-BE49-F238E27FC236}">
                <a16:creationId xmlns:a16="http://schemas.microsoft.com/office/drawing/2014/main" id="{842F99E9-CF56-3136-CF03-6743D47C653E}"/>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59951" y="4409222"/>
            <a:ext cx="552574" cy="552574"/>
          </a:xfrm>
          <a:prstGeom prst="rect">
            <a:avLst/>
          </a:prstGeom>
        </p:spPr>
      </p:pic>
      <p:sp>
        <p:nvSpPr>
          <p:cNvPr id="5" name="TextBox 4">
            <a:extLst>
              <a:ext uri="{FF2B5EF4-FFF2-40B4-BE49-F238E27FC236}">
                <a16:creationId xmlns:a16="http://schemas.microsoft.com/office/drawing/2014/main" id="{AED7C792-48A9-9046-A3A1-470BF821DADE}"/>
              </a:ext>
            </a:extLst>
          </p:cNvPr>
          <p:cNvSpPr txBox="1"/>
          <p:nvPr/>
        </p:nvSpPr>
        <p:spPr>
          <a:xfrm>
            <a:off x="1268548" y="3502890"/>
            <a:ext cx="2998305" cy="369332"/>
          </a:xfrm>
          <a:prstGeom prst="rect">
            <a:avLst/>
          </a:prstGeom>
          <a:noFill/>
        </p:spPr>
        <p:txBody>
          <a:bodyPr wrap="square" lIns="91440" tIns="45720" rIns="91440" bIns="45720" anchor="t">
            <a:spAutoFit/>
          </a:bodyPr>
          <a:lstStyle/>
          <a:p>
            <a:r>
              <a:rPr lang="en-GB">
                <a:solidFill>
                  <a:schemeClr val="bg1"/>
                </a:solidFill>
                <a:latin typeface="+mj-lt"/>
              </a:rPr>
              <a:t>Paul Pinkney</a:t>
            </a:r>
            <a:endParaRPr lang="en-GB">
              <a:solidFill>
                <a:schemeClr val="bg1"/>
              </a:solidFill>
              <a:latin typeface="-apple-system"/>
            </a:endParaRPr>
          </a:p>
        </p:txBody>
      </p:sp>
      <p:sp>
        <p:nvSpPr>
          <p:cNvPr id="19" name="TextBox 18">
            <a:extLst>
              <a:ext uri="{FF2B5EF4-FFF2-40B4-BE49-F238E27FC236}">
                <a16:creationId xmlns:a16="http://schemas.microsoft.com/office/drawing/2014/main" id="{8A8CC921-936B-4487-82EC-466D859A55A7}"/>
              </a:ext>
            </a:extLst>
          </p:cNvPr>
          <p:cNvSpPr txBox="1"/>
          <p:nvPr/>
        </p:nvSpPr>
        <p:spPr>
          <a:xfrm>
            <a:off x="1268548" y="4380892"/>
            <a:ext cx="2998305" cy="369332"/>
          </a:xfrm>
          <a:prstGeom prst="rect">
            <a:avLst/>
          </a:prstGeom>
          <a:noFill/>
        </p:spPr>
        <p:txBody>
          <a:bodyPr wrap="square" lIns="91440" tIns="45720" rIns="91440" bIns="45720" anchor="t">
            <a:spAutoFit/>
          </a:bodyPr>
          <a:lstStyle/>
          <a:p>
            <a:r>
              <a:rPr lang="en-GB">
                <a:solidFill>
                  <a:schemeClr val="bg1"/>
                </a:solidFill>
                <a:latin typeface="+mj-lt"/>
              </a:rPr>
              <a:t>Nigel Goldsmith</a:t>
            </a:r>
            <a:endParaRPr lang="en-GB">
              <a:solidFill>
                <a:schemeClr val="bg1"/>
              </a:solidFill>
              <a:latin typeface="-apple-system"/>
            </a:endParaRPr>
          </a:p>
        </p:txBody>
      </p:sp>
      <p:sp>
        <p:nvSpPr>
          <p:cNvPr id="14" name="TextBox 13">
            <a:extLst>
              <a:ext uri="{FF2B5EF4-FFF2-40B4-BE49-F238E27FC236}">
                <a16:creationId xmlns:a16="http://schemas.microsoft.com/office/drawing/2014/main" id="{B6CAA321-327B-A867-A31D-D423D229D16E}"/>
              </a:ext>
            </a:extLst>
          </p:cNvPr>
          <p:cNvSpPr txBox="1"/>
          <p:nvPr/>
        </p:nvSpPr>
        <p:spPr>
          <a:xfrm>
            <a:off x="6587131" y="3126140"/>
            <a:ext cx="2499798" cy="738664"/>
          </a:xfrm>
          <a:prstGeom prst="rect">
            <a:avLst/>
          </a:prstGeom>
          <a:noFill/>
        </p:spPr>
        <p:txBody>
          <a:bodyPr wrap="square" lIns="91440" tIns="45720" rIns="91440" bIns="45720" rtlCol="0" anchor="t">
            <a:spAutoFit/>
          </a:bodyPr>
          <a:lstStyle/>
          <a:p>
            <a:r>
              <a:rPr lang="en-GB" sz="1400">
                <a:solidFill>
                  <a:schemeClr val="bg1"/>
                </a:solidFill>
                <a:cs typeface="Arial"/>
              </a:rPr>
              <a:t>Please visit Learning &amp; Teaching Hub Past Events for a recording.</a:t>
            </a:r>
          </a:p>
        </p:txBody>
      </p:sp>
      <p:sp>
        <p:nvSpPr>
          <p:cNvPr id="16" name="TextBox 15">
            <a:extLst>
              <a:ext uri="{FF2B5EF4-FFF2-40B4-BE49-F238E27FC236}">
                <a16:creationId xmlns:a16="http://schemas.microsoft.com/office/drawing/2014/main" id="{9FBBFC24-5540-CF9A-C91E-347F22D600D9}"/>
              </a:ext>
            </a:extLst>
          </p:cNvPr>
          <p:cNvSpPr txBox="1"/>
          <p:nvPr/>
        </p:nvSpPr>
        <p:spPr>
          <a:xfrm>
            <a:off x="6560237" y="3991479"/>
            <a:ext cx="2208450" cy="307777"/>
          </a:xfrm>
          <a:prstGeom prst="rect">
            <a:avLst/>
          </a:prstGeom>
          <a:noFill/>
        </p:spPr>
        <p:txBody>
          <a:bodyPr wrap="square">
            <a:spAutoFit/>
          </a:bodyPr>
          <a:lstStyle/>
          <a:p>
            <a:r>
              <a:rPr lang="en-GB" sz="1400">
                <a:solidFill>
                  <a:schemeClr val="bg1"/>
                </a:solidFill>
              </a:rPr>
              <a:t>tel@bath.ac.uk</a:t>
            </a:r>
          </a:p>
        </p:txBody>
      </p:sp>
      <p:sp>
        <p:nvSpPr>
          <p:cNvPr id="17" name="TextBox 16">
            <a:extLst>
              <a:ext uri="{FF2B5EF4-FFF2-40B4-BE49-F238E27FC236}">
                <a16:creationId xmlns:a16="http://schemas.microsoft.com/office/drawing/2014/main" id="{E824936B-DAE7-AA74-A7D4-C64EDE72A9C7}"/>
              </a:ext>
            </a:extLst>
          </p:cNvPr>
          <p:cNvSpPr txBox="1"/>
          <p:nvPr/>
        </p:nvSpPr>
        <p:spPr>
          <a:xfrm>
            <a:off x="6587131" y="4533856"/>
            <a:ext cx="2318033" cy="307777"/>
          </a:xfrm>
          <a:prstGeom prst="rect">
            <a:avLst/>
          </a:prstGeom>
          <a:noFill/>
        </p:spPr>
        <p:txBody>
          <a:bodyPr wrap="square">
            <a:spAutoFit/>
          </a:bodyPr>
          <a:lstStyle/>
          <a:p>
            <a:r>
              <a:rPr lang="en-GB" sz="1400">
                <a:solidFill>
                  <a:schemeClr val="bg1"/>
                </a:solidFill>
              </a:rPr>
              <a:t>teachinghub.bath.ac.uk</a:t>
            </a:r>
          </a:p>
        </p:txBody>
      </p:sp>
      <p:pic>
        <p:nvPicPr>
          <p:cNvPr id="18" name="Picture 17">
            <a:extLst>
              <a:ext uri="{FF2B5EF4-FFF2-40B4-BE49-F238E27FC236}">
                <a16:creationId xmlns:a16="http://schemas.microsoft.com/office/drawing/2014/main" id="{E50C9F5C-45A5-36C6-7926-98FEC00BC20B}"/>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334575" y="4269292"/>
            <a:ext cx="700565" cy="592531"/>
          </a:xfrm>
          <a:prstGeom prst="rect">
            <a:avLst/>
          </a:prstGeom>
          <a:ln w="38100">
            <a:solidFill>
              <a:schemeClr val="bg1"/>
            </a:solidFill>
          </a:ln>
        </p:spPr>
      </p:pic>
      <p:pic>
        <p:nvPicPr>
          <p:cNvPr id="4" name="Picture 3">
            <a:extLst>
              <a:ext uri="{FF2B5EF4-FFF2-40B4-BE49-F238E27FC236}">
                <a16:creationId xmlns:a16="http://schemas.microsoft.com/office/drawing/2014/main" id="{7512CFAF-7F84-EA8A-7105-D35D0001F025}"/>
              </a:ext>
            </a:extLst>
          </p:cNvPr>
          <p:cNvPicPr>
            <a:picLocks noChangeAspect="1"/>
          </p:cNvPicPr>
          <p:nvPr/>
        </p:nvPicPr>
        <p:blipFill>
          <a:blip r:embed="rId11"/>
          <a:stretch>
            <a:fillRect/>
          </a:stretch>
        </p:blipFill>
        <p:spPr>
          <a:xfrm>
            <a:off x="334575" y="3346624"/>
            <a:ext cx="700565" cy="726201"/>
          </a:xfrm>
          <a:prstGeom prst="rect">
            <a:avLst/>
          </a:prstGeom>
        </p:spPr>
      </p:pic>
    </p:spTree>
    <p:custDataLst>
      <p:tags r:id="rId1"/>
    </p:custDataLst>
    <p:extLst>
      <p:ext uri="{BB962C8B-B14F-4D97-AF65-F5344CB8AC3E}">
        <p14:creationId xmlns:p14="http://schemas.microsoft.com/office/powerpoint/2010/main" val="2586312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Pros and cons – ranged rubric</a:t>
            </a:r>
          </a:p>
        </p:txBody>
      </p:sp>
      <p:sp>
        <p:nvSpPr>
          <p:cNvPr id="5" name="Content Placeholder 2">
            <a:extLst>
              <a:ext uri="{FF2B5EF4-FFF2-40B4-BE49-F238E27FC236}">
                <a16:creationId xmlns:a16="http://schemas.microsoft.com/office/drawing/2014/main" id="{E6587FBF-913C-44D0-8433-9F5CA9EB64E9}"/>
              </a:ext>
            </a:extLst>
          </p:cNvPr>
          <p:cNvSpPr txBox="1">
            <a:spLocks/>
          </p:cNvSpPr>
          <p:nvPr/>
        </p:nvSpPr>
        <p:spPr>
          <a:xfrm>
            <a:off x="1651303" y="889723"/>
            <a:ext cx="3676117" cy="392126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b="0" i="0" kern="1200">
                <a:solidFill>
                  <a:schemeClr val="tx1"/>
                </a:solidFill>
                <a:latin typeface="HelveticaNeueLT Std Lt"/>
                <a:ea typeface="+mn-ea"/>
                <a:cs typeface="HelveticaNeueLT Std Lt"/>
              </a:defRPr>
            </a:lvl1pPr>
            <a:lvl2pPr marL="742950" indent="-285750" algn="l" defTabSz="457200" rtl="0" eaLnBrk="1" latinLnBrk="0" hangingPunct="1">
              <a:spcBef>
                <a:spcPct val="20000"/>
              </a:spcBef>
              <a:buFont typeface="Arial"/>
              <a:buChar char="–"/>
              <a:defRPr sz="2800" b="0" i="0" kern="1200">
                <a:solidFill>
                  <a:schemeClr val="tx1"/>
                </a:solidFill>
                <a:latin typeface="HelveticaNeueLT Std Lt"/>
                <a:ea typeface="+mn-ea"/>
                <a:cs typeface="HelveticaNeueLT Std Lt"/>
              </a:defRPr>
            </a:lvl2pPr>
            <a:lvl3pPr marL="1143000" indent="-228600" algn="l" defTabSz="457200" rtl="0" eaLnBrk="1" latinLnBrk="0" hangingPunct="1">
              <a:spcBef>
                <a:spcPct val="20000"/>
              </a:spcBef>
              <a:buFont typeface="Arial"/>
              <a:buChar char="•"/>
              <a:defRPr sz="2400" b="0" i="0" kern="1200">
                <a:solidFill>
                  <a:schemeClr val="tx1"/>
                </a:solidFill>
                <a:latin typeface="HelveticaNeueLT Std Lt"/>
                <a:ea typeface="+mn-ea"/>
                <a:cs typeface="HelveticaNeueLT Std Lt"/>
              </a:defRPr>
            </a:lvl3pPr>
            <a:lvl4pPr marL="16002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4pPr>
            <a:lvl5pPr marL="20574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a:t>Pros and cons</a:t>
            </a:r>
          </a:p>
          <a:p>
            <a:pPr>
              <a:buFont typeface="Wingdings" panose="05000000000000000000" pitchFamily="2" charset="2"/>
              <a:buChar char="ü"/>
            </a:pPr>
            <a:r>
              <a:rPr lang="en-US" sz="1800"/>
              <a:t>Quick criteria-based marking</a:t>
            </a:r>
          </a:p>
          <a:p>
            <a:pPr>
              <a:buFont typeface="Wingdings" panose="05000000000000000000" pitchFamily="2" charset="2"/>
              <a:buChar char="ü"/>
            </a:pPr>
            <a:r>
              <a:rPr lang="en-US" sz="1800"/>
              <a:t>Helps students understand levels of performance</a:t>
            </a:r>
          </a:p>
          <a:p>
            <a:pPr>
              <a:buFont typeface="Wingdings" panose="05000000000000000000" pitchFamily="2" charset="2"/>
              <a:buChar char="ü"/>
            </a:pPr>
            <a:r>
              <a:rPr lang="en-US" sz="1800"/>
              <a:t>Can 'calibrate' marks within a range </a:t>
            </a:r>
          </a:p>
          <a:p>
            <a:pPr>
              <a:buFont typeface="Wingdings" panose="05000000000000000000" pitchFamily="2" charset="2"/>
              <a:buChar char="ü"/>
            </a:pPr>
            <a:r>
              <a:rPr lang="en-US" sz="1800"/>
              <a:t>Can add </a:t>
            </a:r>
            <a:r>
              <a:rPr lang="en-GB" sz="1800"/>
              <a:t>personalised</a:t>
            </a:r>
            <a:r>
              <a:rPr lang="en-US" sz="1800"/>
              <a:t> comments</a:t>
            </a:r>
          </a:p>
          <a:p>
            <a:r>
              <a:rPr lang="en-US" sz="1800"/>
              <a:t>Set-up work involved to define rubric carefully</a:t>
            </a:r>
          </a:p>
          <a:p>
            <a:pPr lvl="1"/>
            <a:r>
              <a:rPr lang="en-US" sz="1400"/>
              <a:t>Scores and descriptors</a:t>
            </a:r>
          </a:p>
          <a:p>
            <a:r>
              <a:rPr lang="en-US" sz="1800"/>
              <a:t>Scores are pre-defined within a range</a:t>
            </a:r>
          </a:p>
          <a:p>
            <a:r>
              <a:rPr lang="en-US" sz="1800"/>
              <a:t>Formatting</a:t>
            </a:r>
          </a:p>
          <a:p>
            <a:pPr marL="400050">
              <a:buAutoNum type="arabicPeriod"/>
            </a:pPr>
            <a:endParaRPr lang="en-US" sz="1400"/>
          </a:p>
          <a:p>
            <a:pPr lvl="1"/>
            <a:endParaRPr lang="en-US" sz="1400"/>
          </a:p>
          <a:p>
            <a:pPr lvl="1"/>
            <a:endParaRPr lang="en-US" sz="1400"/>
          </a:p>
          <a:p>
            <a:pPr marL="457200" lvl="1" indent="0">
              <a:buNone/>
            </a:pPr>
            <a:endParaRPr lang="en-US" sz="1400"/>
          </a:p>
          <a:p>
            <a:pPr lvl="1"/>
            <a:endParaRPr lang="en-US" sz="1400"/>
          </a:p>
          <a:p>
            <a:pPr marL="0" indent="0">
              <a:buNone/>
            </a:pPr>
            <a:endParaRPr lang="en-US" sz="1400"/>
          </a:p>
          <a:p>
            <a:endParaRPr lang="en-US" sz="1400"/>
          </a:p>
          <a:p>
            <a:endParaRPr lang="en-US" sz="1400"/>
          </a:p>
          <a:p>
            <a:pPr lvl="1"/>
            <a:endParaRPr lang="en-US" sz="1400"/>
          </a:p>
        </p:txBody>
      </p:sp>
      <p:sp>
        <p:nvSpPr>
          <p:cNvPr id="4" name="Arrow: Right 3" descr="An arrow to highlight that the ability to 'calibrate' marks within a range is a New feature">
            <a:extLst>
              <a:ext uri="{FF2B5EF4-FFF2-40B4-BE49-F238E27FC236}">
                <a16:creationId xmlns:a16="http://schemas.microsoft.com/office/drawing/2014/main" id="{59E97E15-1D11-1831-83F9-7CA6F6CFFE3F}"/>
              </a:ext>
            </a:extLst>
          </p:cNvPr>
          <p:cNvSpPr/>
          <p:nvPr/>
        </p:nvSpPr>
        <p:spPr>
          <a:xfrm>
            <a:off x="214181" y="1970414"/>
            <a:ext cx="1864963" cy="990188"/>
          </a:xfrm>
          <a:prstGeom prst="rightArrow">
            <a:avLst/>
          </a:prstGeom>
          <a:solidFill>
            <a:schemeClr val="bg1"/>
          </a:solidFill>
          <a:ln w="28575">
            <a:solidFill>
              <a:srgbClr val="AC3B5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ea typeface="Calibri"/>
                <a:cs typeface="Calibri"/>
              </a:rPr>
              <a:t>New Feature</a:t>
            </a:r>
            <a:endParaRPr lang="en-US">
              <a:solidFill>
                <a:schemeClr val="tx1"/>
              </a:solidFill>
            </a:endParaRPr>
          </a:p>
        </p:txBody>
      </p:sp>
      <p:sp>
        <p:nvSpPr>
          <p:cNvPr id="6" name="Content Placeholder 2">
            <a:extLst>
              <a:ext uri="{FF2B5EF4-FFF2-40B4-BE49-F238E27FC236}">
                <a16:creationId xmlns:a16="http://schemas.microsoft.com/office/drawing/2014/main" id="{701CA7A4-1E61-49ED-913E-DA5578CEA67A}"/>
              </a:ext>
            </a:extLst>
          </p:cNvPr>
          <p:cNvSpPr txBox="1">
            <a:spLocks/>
          </p:cNvSpPr>
          <p:nvPr/>
        </p:nvSpPr>
        <p:spPr>
          <a:xfrm>
            <a:off x="5481401" y="886528"/>
            <a:ext cx="3485618" cy="392126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b="0" i="0" kern="1200">
                <a:solidFill>
                  <a:schemeClr val="tx1"/>
                </a:solidFill>
                <a:latin typeface="HelveticaNeueLT Std Lt"/>
                <a:ea typeface="+mn-ea"/>
                <a:cs typeface="HelveticaNeueLT Std Lt"/>
              </a:defRPr>
            </a:lvl1pPr>
            <a:lvl2pPr marL="742950" indent="-285750" algn="l" defTabSz="457200" rtl="0" eaLnBrk="1" latinLnBrk="0" hangingPunct="1">
              <a:spcBef>
                <a:spcPct val="20000"/>
              </a:spcBef>
              <a:buFont typeface="Arial"/>
              <a:buChar char="–"/>
              <a:defRPr sz="2800" b="0" i="0" kern="1200">
                <a:solidFill>
                  <a:schemeClr val="tx1"/>
                </a:solidFill>
                <a:latin typeface="HelveticaNeueLT Std Lt"/>
                <a:ea typeface="+mn-ea"/>
                <a:cs typeface="HelveticaNeueLT Std Lt"/>
              </a:defRPr>
            </a:lvl2pPr>
            <a:lvl3pPr marL="1143000" indent="-228600" algn="l" defTabSz="457200" rtl="0" eaLnBrk="1" latinLnBrk="0" hangingPunct="1">
              <a:spcBef>
                <a:spcPct val="20000"/>
              </a:spcBef>
              <a:buFont typeface="Arial"/>
              <a:buChar char="•"/>
              <a:defRPr sz="2400" b="0" i="0" kern="1200">
                <a:solidFill>
                  <a:schemeClr val="tx1"/>
                </a:solidFill>
                <a:latin typeface="HelveticaNeueLT Std Lt"/>
                <a:ea typeface="+mn-ea"/>
                <a:cs typeface="HelveticaNeueLT Std Lt"/>
              </a:defRPr>
            </a:lvl3pPr>
            <a:lvl4pPr marL="16002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4pPr>
            <a:lvl5pPr marL="20574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a:t>Top tips</a:t>
            </a:r>
            <a:endParaRPr lang="en-US" sz="2000"/>
          </a:p>
          <a:p>
            <a:r>
              <a:rPr lang="en-US" sz="1600"/>
              <a:t>Refer to Faculty or School guidance on developing assessment criteria (e.g. generic or specific assessment criteria)</a:t>
            </a:r>
          </a:p>
          <a:p>
            <a:r>
              <a:rPr lang="en-US" sz="1600"/>
              <a:t>Rubrics can be configured as ‘templates’ to share within Department</a:t>
            </a:r>
          </a:p>
          <a:p>
            <a:r>
              <a:rPr lang="en-US" sz="1600"/>
              <a:t>Consider teaching team work to ‘calibrate’ marking</a:t>
            </a:r>
          </a:p>
          <a:p>
            <a:r>
              <a:rPr lang="en-US" sz="1600">
                <a:cs typeface="Arial"/>
              </a:rPr>
              <a:t>Share rubric with students in advance to help them understand criteria</a:t>
            </a:r>
          </a:p>
          <a:p>
            <a:r>
              <a:rPr lang="en-US" sz="1600">
                <a:cs typeface="Arial"/>
              </a:rPr>
              <a:t>Use in combination with </a:t>
            </a:r>
            <a:r>
              <a:rPr lang="en-GB" sz="1600">
                <a:cs typeface="Arial"/>
              </a:rPr>
              <a:t>personalised</a:t>
            </a:r>
            <a:r>
              <a:rPr lang="en-US" sz="1600">
                <a:cs typeface="Arial"/>
              </a:rPr>
              <a:t> Feedback Comments</a:t>
            </a:r>
            <a:endParaRPr lang="en-US" sz="1600"/>
          </a:p>
          <a:p>
            <a:endParaRPr lang="en-US" sz="1600"/>
          </a:p>
          <a:p>
            <a:pPr marL="400050">
              <a:buAutoNum type="arabicPeriod"/>
            </a:pPr>
            <a:endParaRPr lang="en-US" sz="1800"/>
          </a:p>
          <a:p>
            <a:pPr lvl="1"/>
            <a:endParaRPr lang="en-US" sz="1800"/>
          </a:p>
          <a:p>
            <a:pPr lvl="1"/>
            <a:endParaRPr lang="en-US" sz="1600"/>
          </a:p>
          <a:p>
            <a:pPr marL="457200" lvl="1" indent="0">
              <a:buNone/>
            </a:pPr>
            <a:endParaRPr lang="en-US" sz="1600"/>
          </a:p>
          <a:p>
            <a:pPr lvl="1"/>
            <a:endParaRPr lang="en-US" sz="1600"/>
          </a:p>
          <a:p>
            <a:pPr marL="0" indent="0">
              <a:buNone/>
            </a:pPr>
            <a:endParaRPr lang="en-US" sz="1600"/>
          </a:p>
          <a:p>
            <a:endParaRPr lang="en-US" sz="1600"/>
          </a:p>
          <a:p>
            <a:endParaRPr lang="en-US" sz="1600"/>
          </a:p>
          <a:p>
            <a:pPr lvl="1"/>
            <a:endParaRPr lang="en-US" sz="1600"/>
          </a:p>
        </p:txBody>
      </p:sp>
      <p:pic>
        <p:nvPicPr>
          <p:cNvPr id="7" name="Picture 6">
            <a:extLst>
              <a:ext uri="{FF2B5EF4-FFF2-40B4-BE49-F238E27FC236}">
                <a16:creationId xmlns:a16="http://schemas.microsoft.com/office/drawing/2014/main" id="{499BA113-98BA-41B4-B435-D3FBA9A7654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2313" y="1067759"/>
            <a:ext cx="1338989" cy="1013289"/>
          </a:xfrm>
          <a:prstGeom prst="rect">
            <a:avLst/>
          </a:prstGeom>
        </p:spPr>
      </p:pic>
    </p:spTree>
    <p:custDataLst>
      <p:tags r:id="rId1"/>
    </p:custDataLst>
    <p:extLst>
      <p:ext uri="{BB962C8B-B14F-4D97-AF65-F5344CB8AC3E}">
        <p14:creationId xmlns:p14="http://schemas.microsoft.com/office/powerpoint/2010/main" val="266637393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7527"/>
            <a:ext cx="6705599" cy="857250"/>
          </a:xfrm>
        </p:spPr>
        <p:txBody>
          <a:bodyPr/>
          <a:lstStyle/>
          <a:p>
            <a:pPr algn="l"/>
            <a:r>
              <a:rPr lang="en-US"/>
              <a:t>How to find out more</a:t>
            </a:r>
          </a:p>
        </p:txBody>
      </p:sp>
      <p:sp>
        <p:nvSpPr>
          <p:cNvPr id="3" name="Content Placeholder 2"/>
          <p:cNvSpPr>
            <a:spLocks noGrp="1"/>
          </p:cNvSpPr>
          <p:nvPr>
            <p:ph idx="1"/>
          </p:nvPr>
        </p:nvSpPr>
        <p:spPr>
          <a:xfrm>
            <a:off x="-1" y="1075180"/>
            <a:ext cx="9143999" cy="3751653"/>
          </a:xfrm>
        </p:spPr>
        <p:txBody>
          <a:bodyPr vert="horz" lIns="91440" tIns="45720" rIns="91440" bIns="45720" rtlCol="0" anchor="t">
            <a:normAutofit lnSpcReduction="10000"/>
          </a:bodyPr>
          <a:lstStyle/>
          <a:p>
            <a:pPr marL="798195" indent="-619125">
              <a:lnSpc>
                <a:spcPct val="120000"/>
              </a:lnSpc>
              <a:buFont typeface="Wingdings" panose="05000000000000000000" pitchFamily="2" charset="2"/>
              <a:buChar char="ü"/>
            </a:pPr>
            <a:r>
              <a:rPr lang="en-US">
                <a:hlinkClick r:id="rId4"/>
              </a:rPr>
              <a:t>Rubrics and Ranged Rubrics</a:t>
            </a:r>
            <a:endParaRPr lang="en-US"/>
          </a:p>
          <a:p>
            <a:pPr marL="798195" indent="-619125">
              <a:lnSpc>
                <a:spcPct val="120000"/>
              </a:lnSpc>
              <a:buFont typeface="Wingdings" panose="05000000000000000000" pitchFamily="2" charset="2"/>
              <a:buChar char="ü"/>
            </a:pPr>
            <a:r>
              <a:rPr lang="en-US">
                <a:hlinkClick r:id="rId5"/>
              </a:rPr>
              <a:t>Marking Guide</a:t>
            </a:r>
          </a:p>
          <a:p>
            <a:pPr marL="798195" indent="-619125">
              <a:lnSpc>
                <a:spcPct val="120000"/>
              </a:lnSpc>
              <a:buFont typeface="Wingdings" panose="05000000000000000000" pitchFamily="2" charset="2"/>
              <a:buChar char="ü"/>
            </a:pPr>
            <a:r>
              <a:rPr lang="en-US"/>
              <a:t>Case Study: </a:t>
            </a:r>
            <a:r>
              <a:rPr lang="en-US">
                <a:hlinkClick r:id="rId6"/>
              </a:rPr>
              <a:t>Using a Rubric for Open-ended Assessment</a:t>
            </a:r>
            <a:endParaRPr lang="en-US"/>
          </a:p>
          <a:p>
            <a:pPr marL="798195" indent="-619125">
              <a:lnSpc>
                <a:spcPct val="120000"/>
              </a:lnSpc>
              <a:buFont typeface="Wingdings" panose="05000000000000000000" pitchFamily="2" charset="2"/>
              <a:buChar char="ü"/>
            </a:pPr>
            <a:r>
              <a:rPr lang="en-US"/>
              <a:t>Moodle Docs: </a:t>
            </a:r>
            <a:r>
              <a:rPr lang="en-US">
                <a:hlinkClick r:id="rId7"/>
              </a:rPr>
              <a:t>Advanced grading methods</a:t>
            </a:r>
            <a:r>
              <a:rPr lang="en-US"/>
              <a:t> (rubrics and marking guides)</a:t>
            </a:r>
          </a:p>
          <a:p>
            <a:pPr marL="798195" indent="-619125">
              <a:lnSpc>
                <a:spcPct val="120000"/>
              </a:lnSpc>
              <a:buFont typeface="Wingdings" panose="05000000000000000000" pitchFamily="2" charset="2"/>
              <a:buChar char="ü"/>
            </a:pPr>
            <a:endParaRPr lang="en-US"/>
          </a:p>
          <a:p>
            <a:pPr marL="798195" indent="-619125">
              <a:lnSpc>
                <a:spcPct val="120000"/>
              </a:lnSpc>
              <a:buFont typeface="Wingdings" panose="05000000000000000000" pitchFamily="2" charset="2"/>
              <a:buChar char="ü"/>
            </a:pPr>
            <a:endParaRPr lang="en-US"/>
          </a:p>
        </p:txBody>
      </p:sp>
    </p:spTree>
    <p:custDataLst>
      <p:tags r:id="rId1"/>
    </p:custDataLst>
    <p:extLst>
      <p:ext uri="{BB962C8B-B14F-4D97-AF65-F5344CB8AC3E}">
        <p14:creationId xmlns:p14="http://schemas.microsoft.com/office/powerpoint/2010/main" val="390030111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1BEAB-D096-D91E-71F2-6EE6D7DF6A86}"/>
              </a:ext>
            </a:extLst>
          </p:cNvPr>
          <p:cNvSpPr>
            <a:spLocks noGrp="1"/>
          </p:cNvSpPr>
          <p:nvPr>
            <p:ph type="title"/>
          </p:nvPr>
        </p:nvSpPr>
        <p:spPr/>
        <p:txBody>
          <a:bodyPr/>
          <a:lstStyle/>
          <a:p>
            <a:r>
              <a:rPr lang="en-US"/>
              <a:t>Questions</a:t>
            </a:r>
          </a:p>
        </p:txBody>
      </p:sp>
      <p:pic>
        <p:nvPicPr>
          <p:cNvPr id="4" name="Graphic 3" descr="Questions with solid fill">
            <a:extLst>
              <a:ext uri="{FF2B5EF4-FFF2-40B4-BE49-F238E27FC236}">
                <a16:creationId xmlns:a16="http://schemas.microsoft.com/office/drawing/2014/main" id="{8757F435-F5AA-475E-8163-23A7F30903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4603" y="1541699"/>
            <a:ext cx="1955426" cy="1955426"/>
          </a:xfrm>
          <a:prstGeom prst="rect">
            <a:avLst/>
          </a:prstGeom>
        </p:spPr>
      </p:pic>
      <p:sp>
        <p:nvSpPr>
          <p:cNvPr id="5" name="TextBox 4">
            <a:extLst>
              <a:ext uri="{FF2B5EF4-FFF2-40B4-BE49-F238E27FC236}">
                <a16:creationId xmlns:a16="http://schemas.microsoft.com/office/drawing/2014/main" id="{16C549C3-3F2E-AE33-CA8D-3CDA11C8B73E}"/>
              </a:ext>
            </a:extLst>
          </p:cNvPr>
          <p:cNvSpPr txBox="1"/>
          <p:nvPr/>
        </p:nvSpPr>
        <p:spPr>
          <a:xfrm>
            <a:off x="5238750" y="1365250"/>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We will pick up on any unanswered questions via </a:t>
            </a:r>
            <a:r>
              <a:rPr lang="en-US" b="1">
                <a:cs typeface="Calibri"/>
              </a:rPr>
              <a:t>Teams chat</a:t>
            </a:r>
          </a:p>
          <a:p>
            <a:endParaRPr lang="en-US">
              <a:cs typeface="Calibri"/>
            </a:endParaRPr>
          </a:p>
          <a:p>
            <a:r>
              <a:rPr lang="en-US">
                <a:cs typeface="Calibri"/>
              </a:rPr>
              <a:t>Or raise your hand if you would like to ask a question on the mic</a:t>
            </a:r>
          </a:p>
          <a:p>
            <a:pPr algn="l"/>
            <a:endParaRPr lang="en-GB">
              <a:cs typeface="Calibri"/>
            </a:endParaRPr>
          </a:p>
        </p:txBody>
      </p:sp>
      <p:sp>
        <p:nvSpPr>
          <p:cNvPr id="6" name="Rectangle: Rounded Corners 5">
            <a:extLst>
              <a:ext uri="{FF2B5EF4-FFF2-40B4-BE49-F238E27FC236}">
                <a16:creationId xmlns:a16="http://schemas.microsoft.com/office/drawing/2014/main" id="{A7B18728-3DCD-F2FC-6349-058A7DD53F7F}"/>
              </a:ext>
              <a:ext uri="{C183D7F6-B498-43B3-948B-1728B52AA6E4}">
                <adec:decorative xmlns:adec="http://schemas.microsoft.com/office/drawing/2017/decorative" val="1"/>
              </a:ext>
            </a:extLst>
          </p:cNvPr>
          <p:cNvSpPr/>
          <p:nvPr/>
        </p:nvSpPr>
        <p:spPr>
          <a:xfrm>
            <a:off x="5089525" y="1139825"/>
            <a:ext cx="3594100" cy="253374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7" name="Graphic 7" descr="Questions with solid fill">
            <a:extLst>
              <a:ext uri="{FF2B5EF4-FFF2-40B4-BE49-F238E27FC236}">
                <a16:creationId xmlns:a16="http://schemas.microsoft.com/office/drawing/2014/main" id="{582C09F6-5C1A-5C30-270E-AB9A7F3F5A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85100" y="1390650"/>
            <a:ext cx="749300" cy="749300"/>
          </a:xfrm>
          <a:prstGeom prst="rect">
            <a:avLst/>
          </a:prstGeom>
        </p:spPr>
      </p:pic>
      <p:pic>
        <p:nvPicPr>
          <p:cNvPr id="9" name="Graphic 8" descr="Raised hand with solid fill">
            <a:extLst>
              <a:ext uri="{FF2B5EF4-FFF2-40B4-BE49-F238E27FC236}">
                <a16:creationId xmlns:a16="http://schemas.microsoft.com/office/drawing/2014/main" id="{CF2E0DF7-A0A1-3010-3402-33A87C6B9E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09780" y="2423302"/>
            <a:ext cx="834509" cy="834509"/>
          </a:xfrm>
          <a:prstGeom prst="rect">
            <a:avLst/>
          </a:prstGeom>
        </p:spPr>
      </p:pic>
    </p:spTree>
    <p:extLst>
      <p:ext uri="{BB962C8B-B14F-4D97-AF65-F5344CB8AC3E}">
        <p14:creationId xmlns:p14="http://schemas.microsoft.com/office/powerpoint/2010/main" val="213849589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7FF28-6796-8C91-85CE-75B346CB515F}"/>
              </a:ext>
            </a:extLst>
          </p:cNvPr>
          <p:cNvSpPr>
            <a:spLocks noGrp="1"/>
          </p:cNvSpPr>
          <p:nvPr>
            <p:ph type="title"/>
          </p:nvPr>
        </p:nvSpPr>
        <p:spPr/>
        <p:txBody>
          <a:bodyPr/>
          <a:lstStyle/>
          <a:p>
            <a:r>
              <a:rPr lang="en-GB"/>
              <a:t>Feedback</a:t>
            </a:r>
          </a:p>
        </p:txBody>
      </p:sp>
      <p:sp>
        <p:nvSpPr>
          <p:cNvPr id="7" name="Content Placeholder 2">
            <a:extLst>
              <a:ext uri="{FF2B5EF4-FFF2-40B4-BE49-F238E27FC236}">
                <a16:creationId xmlns:a16="http://schemas.microsoft.com/office/drawing/2014/main" id="{378643E4-42CC-08A2-C209-5EDD3AE2EDEB}"/>
              </a:ext>
            </a:extLst>
          </p:cNvPr>
          <p:cNvSpPr>
            <a:spLocks noGrp="1"/>
          </p:cNvSpPr>
          <p:nvPr>
            <p:ph idx="1"/>
          </p:nvPr>
        </p:nvSpPr>
        <p:spPr>
          <a:xfrm>
            <a:off x="457200" y="1200150"/>
            <a:ext cx="8229600" cy="2457449"/>
          </a:xfrm>
        </p:spPr>
        <p:txBody>
          <a:bodyPr vert="horz" lIns="91440" tIns="45720" rIns="91440" bIns="45720" rtlCol="0" anchor="t">
            <a:noAutofit/>
          </a:bodyPr>
          <a:lstStyle/>
          <a:p>
            <a:pPr marL="0" indent="0">
              <a:buNone/>
            </a:pPr>
            <a:r>
              <a:rPr lang="en-GB" sz="2000"/>
              <a:t>Thank you for attending today’s session.</a:t>
            </a:r>
          </a:p>
          <a:p>
            <a:pPr marL="0" indent="0">
              <a:buNone/>
            </a:pPr>
            <a:endParaRPr lang="en-GB" sz="2000"/>
          </a:p>
          <a:p>
            <a:pPr marL="0" indent="0">
              <a:buNone/>
            </a:pPr>
            <a:r>
              <a:rPr lang="en-GB" sz="2000"/>
              <a:t>Please take a few minutes to fill in our Feedback form</a:t>
            </a:r>
          </a:p>
          <a:p>
            <a:pPr marL="0" indent="0">
              <a:buNone/>
            </a:pPr>
            <a:r>
              <a:rPr lang="en-GB" sz="2000">
                <a:hlinkClick r:id="rId3"/>
              </a:rPr>
              <a:t>TEL-Bytes webinars: November 2025 - February 2026</a:t>
            </a:r>
            <a:endParaRPr lang="en-GB" sz="2000"/>
          </a:p>
          <a:p>
            <a:pPr marL="0" indent="0">
              <a:buNone/>
            </a:pPr>
            <a:endParaRPr lang="en-GB" sz="2000"/>
          </a:p>
          <a:p>
            <a:pPr marL="0" indent="0">
              <a:buNone/>
            </a:pPr>
            <a:r>
              <a:rPr lang="en-GB" sz="2000"/>
              <a:t>Your responses are anonymous. </a:t>
            </a:r>
          </a:p>
          <a:p>
            <a:pPr marL="0" indent="0">
              <a:buNone/>
            </a:pPr>
            <a:endParaRPr lang="en-GB" sz="2000"/>
          </a:p>
          <a:p>
            <a:pPr marL="0" indent="0">
              <a:buNone/>
            </a:pPr>
            <a:r>
              <a:rPr lang="en-GB" sz="2000"/>
              <a:t>We will use the feedback to assist in the planning of future webinars and may use comments for future promotional materials.</a:t>
            </a:r>
          </a:p>
          <a:p>
            <a:pPr marL="0" indent="0">
              <a:buNone/>
            </a:pPr>
            <a:endParaRPr lang="en-GB" sz="1600"/>
          </a:p>
        </p:txBody>
      </p:sp>
    </p:spTree>
    <p:extLst>
      <p:ext uri="{BB962C8B-B14F-4D97-AF65-F5344CB8AC3E}">
        <p14:creationId xmlns:p14="http://schemas.microsoft.com/office/powerpoint/2010/main" val="1996425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8C33-071E-BD1C-B02C-C0A177D32096}"/>
              </a:ext>
            </a:extLst>
          </p:cNvPr>
          <p:cNvSpPr>
            <a:spLocks noGrp="1"/>
          </p:cNvSpPr>
          <p:nvPr>
            <p:ph type="title" idx="4294967295"/>
          </p:nvPr>
        </p:nvSpPr>
        <p:spPr>
          <a:xfrm>
            <a:off x="457200" y="-857250"/>
            <a:ext cx="8229600" cy="857250"/>
          </a:xfrm>
        </p:spPr>
        <p:txBody>
          <a:bodyPr vert="horz" lIns="91440" tIns="45720" rIns="91440" bIns="45720" rtlCol="0" anchor="b">
            <a:normAutofit/>
          </a:bodyPr>
          <a:lstStyle/>
          <a:p>
            <a:r>
              <a:rPr lang="en-GB"/>
              <a:t>Closing slide</a:t>
            </a:r>
          </a:p>
        </p:txBody>
      </p:sp>
    </p:spTree>
    <p:custDataLst>
      <p:tags r:id="rId1"/>
    </p:custDataLst>
    <p:extLst>
      <p:ext uri="{BB962C8B-B14F-4D97-AF65-F5344CB8AC3E}">
        <p14:creationId xmlns:p14="http://schemas.microsoft.com/office/powerpoint/2010/main" val="25300855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a:latin typeface="HelveticaNeueLT Std" panose="020B0804020202020204" pitchFamily="34" charset="0"/>
              </a:rPr>
              <a:t>Session Outline</a:t>
            </a:r>
            <a:endParaRPr lang="en-GB">
              <a:solidFill>
                <a:schemeClr val="bg1"/>
              </a:solidFill>
              <a:latin typeface="HelveticaNeueLT Std" panose="020B0804020202020204" pitchFamily="34" charset="0"/>
            </a:endParaRPr>
          </a:p>
        </p:txBody>
      </p:sp>
      <p:sp>
        <p:nvSpPr>
          <p:cNvPr id="5" name="Content Placeholder 2">
            <a:extLst>
              <a:ext uri="{FF2B5EF4-FFF2-40B4-BE49-F238E27FC236}">
                <a16:creationId xmlns:a16="http://schemas.microsoft.com/office/drawing/2014/main" id="{318DDC7F-62C8-0761-A68E-317EFBFB7EDC}"/>
              </a:ext>
            </a:extLst>
          </p:cNvPr>
          <p:cNvSpPr>
            <a:spLocks noGrp="1"/>
          </p:cNvSpPr>
          <p:nvPr>
            <p:ph idx="1"/>
          </p:nvPr>
        </p:nvSpPr>
        <p:spPr>
          <a:xfrm>
            <a:off x="457199" y="1200151"/>
            <a:ext cx="4632326" cy="3395356"/>
          </a:xfrm>
        </p:spPr>
        <p:txBody>
          <a:bodyPr vert="horz" lIns="91440" tIns="45720" rIns="91440" bIns="45720" rtlCol="0" anchor="t">
            <a:normAutofit fontScale="85000" lnSpcReduction="20000"/>
          </a:bodyPr>
          <a:lstStyle/>
          <a:p>
            <a:pPr algn="l" rtl="0" fontAlgn="base"/>
            <a:r>
              <a:rPr lang="en-GB" sz="2000" b="0" i="0">
                <a:effectLst/>
                <a:latin typeface="Calibri"/>
                <a:cs typeface="Calibri"/>
              </a:rPr>
              <a:t>Intro (2mins)</a:t>
            </a:r>
            <a:br>
              <a:rPr lang="en-GB" sz="2000" b="0" i="0">
                <a:effectLst/>
                <a:latin typeface="Calibri"/>
                <a:cs typeface="Calibri"/>
              </a:rPr>
            </a:br>
            <a:endParaRPr lang="en-GB" sz="2000" b="0" i="0">
              <a:effectLst/>
              <a:latin typeface="Calibri"/>
              <a:cs typeface="Calibri"/>
            </a:endParaRPr>
          </a:p>
          <a:p>
            <a:pPr fontAlgn="base"/>
            <a:r>
              <a:rPr lang="en-GB" sz="2000" b="0" i="0">
                <a:effectLst/>
                <a:latin typeface="Calibri"/>
                <a:cs typeface="Calibri"/>
              </a:rPr>
              <a:t>Quick Overview of </a:t>
            </a:r>
            <a:r>
              <a:rPr lang="en-GB" sz="2000">
                <a:latin typeface="Calibri"/>
                <a:cs typeface="Calibri"/>
              </a:rPr>
              <a:t>Assignment and Marking</a:t>
            </a:r>
            <a:r>
              <a:rPr lang="en-GB" sz="2000" b="0" i="0">
                <a:effectLst/>
                <a:latin typeface="Calibri"/>
                <a:cs typeface="Calibri"/>
              </a:rPr>
              <a:t> Guide marking method (10 mins) </a:t>
            </a:r>
            <a:endParaRPr lang="en-GB" sz="2000" b="0" i="0">
              <a:effectLst/>
              <a:latin typeface="Calibri"/>
              <a:ea typeface="Calibri"/>
              <a:cs typeface="Calibri"/>
            </a:endParaRPr>
          </a:p>
          <a:p>
            <a:pPr algn="l" rtl="0" fontAlgn="base"/>
            <a:endParaRPr lang="en-GB" sz="2000" b="0" i="0">
              <a:effectLst/>
              <a:latin typeface="Calibri"/>
              <a:cs typeface="Calibri"/>
            </a:endParaRPr>
          </a:p>
          <a:p>
            <a:pPr algn="l" rtl="0" fontAlgn="base"/>
            <a:r>
              <a:rPr lang="en-GB" sz="2000" b="0" i="0">
                <a:effectLst/>
                <a:latin typeface="Calibri"/>
                <a:cs typeface="Calibri"/>
              </a:rPr>
              <a:t>Demo of Marking Guide Set up (5 mins)</a:t>
            </a:r>
          </a:p>
          <a:p>
            <a:pPr marL="0" indent="0" algn="l" rtl="0" fontAlgn="base">
              <a:buNone/>
            </a:pPr>
            <a:endParaRPr lang="en-GB" sz="2000">
              <a:latin typeface="Calibri"/>
              <a:cs typeface="Calibri"/>
            </a:endParaRPr>
          </a:p>
          <a:p>
            <a:pPr algn="l" rtl="0" fontAlgn="base"/>
            <a:r>
              <a:rPr lang="en-GB" sz="2000" b="0" i="0">
                <a:effectLst/>
              </a:rPr>
              <a:t>Practice Task: Marking with a Marking Guide (</a:t>
            </a:r>
            <a:r>
              <a:rPr lang="en-GB" sz="2000"/>
              <a:t>8 </a:t>
            </a:r>
            <a:r>
              <a:rPr lang="en-GB" sz="2000" b="0" i="0">
                <a:effectLst/>
              </a:rPr>
              <a:t>mins)</a:t>
            </a:r>
          </a:p>
          <a:p>
            <a:pPr algn="l" rtl="0" fontAlgn="base"/>
            <a:endParaRPr lang="en-GB" sz="2000" b="0" i="0">
              <a:effectLst/>
            </a:endParaRPr>
          </a:p>
          <a:p>
            <a:pPr algn="l" rtl="0" fontAlgn="base"/>
            <a:r>
              <a:rPr lang="en-GB" sz="2000" b="0" i="0">
                <a:effectLst/>
              </a:rPr>
              <a:t>Quick overview of Ranged Rubric (3 mins)</a:t>
            </a:r>
          </a:p>
          <a:p>
            <a:pPr marL="0" indent="0" algn="l" rtl="0" fontAlgn="base">
              <a:buNone/>
            </a:pPr>
            <a:endParaRPr lang="en-GB" sz="2000"/>
          </a:p>
          <a:p>
            <a:pPr algn="l" rtl="0" fontAlgn="base"/>
            <a:r>
              <a:rPr lang="en-GB" sz="2000"/>
              <a:t>Questions and wrap up (10 mins)</a:t>
            </a:r>
            <a:endParaRPr lang="en-GB" sz="2000" b="0" i="0">
              <a:effectLst/>
            </a:endParaRPr>
          </a:p>
          <a:p>
            <a:endParaRPr lang="en-GB"/>
          </a:p>
        </p:txBody>
      </p:sp>
      <p:grpSp>
        <p:nvGrpSpPr>
          <p:cNvPr id="13" name="Group 12" descr="Text box explaining how to ask questions during the session via Teams chat" title="Text box - asking questions">
            <a:extLst>
              <a:ext uri="{FF2B5EF4-FFF2-40B4-BE49-F238E27FC236}">
                <a16:creationId xmlns:a16="http://schemas.microsoft.com/office/drawing/2014/main" id="{D17BF6F7-818B-C26F-8E21-C4ED80DD1117}"/>
              </a:ext>
            </a:extLst>
          </p:cNvPr>
          <p:cNvGrpSpPr/>
          <p:nvPr/>
        </p:nvGrpSpPr>
        <p:grpSpPr>
          <a:xfrm>
            <a:off x="5089525" y="1139825"/>
            <a:ext cx="3594100" cy="3364746"/>
            <a:chOff x="5089525" y="1139825"/>
            <a:chExt cx="3594100" cy="3364746"/>
          </a:xfrm>
        </p:grpSpPr>
        <p:pic>
          <p:nvPicPr>
            <p:cNvPr id="7" name="Graphic 7" descr="Questions with solid fill">
              <a:extLst>
                <a:ext uri="{FF2B5EF4-FFF2-40B4-BE49-F238E27FC236}">
                  <a16:creationId xmlns:a16="http://schemas.microsoft.com/office/drawing/2014/main" id="{75108322-1E6C-A3E6-A3B1-D6571AAF2F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85100" y="1390650"/>
              <a:ext cx="749300" cy="749300"/>
            </a:xfrm>
            <a:prstGeom prst="rect">
              <a:avLst/>
            </a:prstGeom>
          </p:spPr>
        </p:pic>
        <p:sp>
          <p:nvSpPr>
            <p:cNvPr id="8" name="TextBox 7">
              <a:extLst>
                <a:ext uri="{FF2B5EF4-FFF2-40B4-BE49-F238E27FC236}">
                  <a16:creationId xmlns:a16="http://schemas.microsoft.com/office/drawing/2014/main" id="{314F5093-AD5C-41C6-96DD-274BD4815B9C}"/>
                </a:ext>
              </a:extLst>
            </p:cNvPr>
            <p:cNvSpPr txBox="1"/>
            <p:nvPr/>
          </p:nvSpPr>
          <p:spPr>
            <a:xfrm>
              <a:off x="5238750" y="1365250"/>
              <a:ext cx="27432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For any questions, post to the </a:t>
              </a:r>
              <a:r>
                <a:rPr lang="en-US" b="1">
                  <a:cs typeface="Calibri"/>
                </a:rPr>
                <a:t>Teams chat</a:t>
              </a:r>
            </a:p>
            <a:p>
              <a:endParaRPr lang="en-US">
                <a:cs typeface="Calibri"/>
              </a:endParaRPr>
            </a:p>
            <a:p>
              <a:r>
                <a:rPr lang="en-US">
                  <a:cs typeface="Calibri"/>
                </a:rPr>
                <a:t>Keep an eye on the Chat and Like to </a:t>
              </a:r>
              <a:r>
                <a:rPr lang="en-US" b="1">
                  <a:cs typeface="Calibri"/>
                </a:rPr>
                <a:t>vote for your top questions</a:t>
              </a:r>
            </a:p>
            <a:p>
              <a:endParaRPr lang="en-US">
                <a:cs typeface="Calibri"/>
              </a:endParaRPr>
            </a:p>
            <a:p>
              <a:r>
                <a:rPr lang="en-US">
                  <a:cs typeface="Calibri"/>
                </a:rPr>
                <a:t>We will take as many questions as we can towards the end</a:t>
              </a:r>
            </a:p>
            <a:p>
              <a:pPr algn="l"/>
              <a:endParaRPr lang="en-GB">
                <a:cs typeface="Calibri"/>
              </a:endParaRPr>
            </a:p>
          </p:txBody>
        </p:sp>
        <p:pic>
          <p:nvPicPr>
            <p:cNvPr id="9" name="Graphic 9" descr="Thumbs up sign with solid fill">
              <a:extLst>
                <a:ext uri="{FF2B5EF4-FFF2-40B4-BE49-F238E27FC236}">
                  <a16:creationId xmlns:a16="http://schemas.microsoft.com/office/drawing/2014/main" id="{97FA8283-5FDD-63CD-BFC5-3B14653332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85100" y="2311400"/>
              <a:ext cx="749300" cy="749300"/>
            </a:xfrm>
            <a:prstGeom prst="rect">
              <a:avLst/>
            </a:prstGeom>
          </p:spPr>
        </p:pic>
        <p:pic>
          <p:nvPicPr>
            <p:cNvPr id="10" name="Graphic 10" descr="Hourglass Finished with solid fill">
              <a:extLst>
                <a:ext uri="{FF2B5EF4-FFF2-40B4-BE49-F238E27FC236}">
                  <a16:creationId xmlns:a16="http://schemas.microsoft.com/office/drawing/2014/main" id="{65152558-465F-D255-0284-9C56833B21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40650" y="3333750"/>
              <a:ext cx="749300" cy="774700"/>
            </a:xfrm>
            <a:prstGeom prst="rect">
              <a:avLst/>
            </a:prstGeom>
          </p:spPr>
        </p:pic>
        <p:sp>
          <p:nvSpPr>
            <p:cNvPr id="12" name="Rectangle: Rounded Corners 11">
              <a:extLst>
                <a:ext uri="{FF2B5EF4-FFF2-40B4-BE49-F238E27FC236}">
                  <a16:creationId xmlns:a16="http://schemas.microsoft.com/office/drawing/2014/main" id="{53F9FC0E-3A83-3E98-61A9-7DC3A399B9B5}"/>
                </a:ext>
              </a:extLst>
            </p:cNvPr>
            <p:cNvSpPr/>
            <p:nvPr/>
          </p:nvSpPr>
          <p:spPr>
            <a:xfrm>
              <a:off x="5089525" y="1139825"/>
              <a:ext cx="3594100" cy="31877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2315585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07C1348-A042-D6E0-A31E-21843D565D16}"/>
              </a:ext>
            </a:extLst>
          </p:cNvPr>
          <p:cNvSpPr txBox="1">
            <a:spLocks noGrp="1"/>
          </p:cNvSpPr>
          <p:nvPr>
            <p:ph type="title" idx="4294967295"/>
          </p:nvPr>
        </p:nvSpPr>
        <p:spPr>
          <a:xfrm>
            <a:off x="2228644" y="17527"/>
            <a:ext cx="6458155" cy="857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HelveticaNeueLT Std"/>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effectLst/>
                <a:uLnTx/>
                <a:uFillTx/>
                <a:latin typeface="HelveticaNeueLT Std"/>
                <a:ea typeface="+mj-ea"/>
                <a:cs typeface="+mj-cs"/>
              </a:rPr>
              <a:t>Comparing approaches</a:t>
            </a:r>
          </a:p>
        </p:txBody>
      </p:sp>
      <p:sp>
        <p:nvSpPr>
          <p:cNvPr id="14" name="TextBox 13">
            <a:extLst>
              <a:ext uri="{FF2B5EF4-FFF2-40B4-BE49-F238E27FC236}">
                <a16:creationId xmlns:a16="http://schemas.microsoft.com/office/drawing/2014/main" id="{64E7A22F-FA6C-D04F-D715-6E4B674E2B83}"/>
              </a:ext>
            </a:extLst>
          </p:cNvPr>
          <p:cNvSpPr txBox="1"/>
          <p:nvPr/>
        </p:nvSpPr>
        <p:spPr>
          <a:xfrm>
            <a:off x="6586707" y="970359"/>
            <a:ext cx="2469352" cy="1200329"/>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Assessment Type:</a:t>
            </a:r>
          </a:p>
          <a:p>
            <a:pPr algn="l"/>
            <a:r>
              <a:rPr lang="en-GB">
                <a:cs typeface="Calibri"/>
              </a:rPr>
              <a:t>COURSEWORK</a:t>
            </a:r>
          </a:p>
          <a:p>
            <a:endParaRPr lang="en-GB">
              <a:cs typeface="Calibri"/>
            </a:endParaRPr>
          </a:p>
          <a:p>
            <a:r>
              <a:rPr lang="en-GB">
                <a:cs typeface="Calibri"/>
              </a:rPr>
              <a:t>Formative &amp; Summative</a:t>
            </a:r>
            <a:endParaRPr lang="en-GB"/>
          </a:p>
        </p:txBody>
      </p:sp>
      <p:sp>
        <p:nvSpPr>
          <p:cNvPr id="10" name="Arrow: Right 9" descr="Arrow pointing from Moodle Assignment Icon to Online Marking description" title="Arrow One">
            <a:extLst>
              <a:ext uri="{FF2B5EF4-FFF2-40B4-BE49-F238E27FC236}">
                <a16:creationId xmlns:a16="http://schemas.microsoft.com/office/drawing/2014/main" id="{51192B11-E705-F6BD-C1F0-CA0CB33BB26B}"/>
              </a:ext>
            </a:extLst>
          </p:cNvPr>
          <p:cNvSpPr/>
          <p:nvPr/>
        </p:nvSpPr>
        <p:spPr>
          <a:xfrm>
            <a:off x="1880138" y="1746026"/>
            <a:ext cx="978408" cy="4846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0C3DAA1-EFE9-310F-3518-2E8298603559}"/>
              </a:ext>
            </a:extLst>
          </p:cNvPr>
          <p:cNvSpPr txBox="1"/>
          <p:nvPr/>
        </p:nvSpPr>
        <p:spPr>
          <a:xfrm>
            <a:off x="2917031" y="1803590"/>
            <a:ext cx="37541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Online marking – PDF Annotation</a:t>
            </a:r>
            <a:endParaRPr lang="en-GB"/>
          </a:p>
        </p:txBody>
      </p:sp>
      <p:sp>
        <p:nvSpPr>
          <p:cNvPr id="12" name="Arrow: Right 11" descr="Arrow pointing from Moodle Assignment Icon to Marking Guides" title="Arrow Two">
            <a:extLst>
              <a:ext uri="{FF2B5EF4-FFF2-40B4-BE49-F238E27FC236}">
                <a16:creationId xmlns:a16="http://schemas.microsoft.com/office/drawing/2014/main" id="{5A5D9456-82EC-3D6E-53A6-3BB51DE8B69F}"/>
              </a:ext>
            </a:extLst>
          </p:cNvPr>
          <p:cNvSpPr/>
          <p:nvPr/>
        </p:nvSpPr>
        <p:spPr>
          <a:xfrm>
            <a:off x="1880138" y="2698526"/>
            <a:ext cx="978408" cy="4846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AFCF0AFE-954A-9DC3-0EE8-F976AE20FD9E}"/>
              </a:ext>
            </a:extLst>
          </p:cNvPr>
          <p:cNvSpPr txBox="1"/>
          <p:nvPr/>
        </p:nvSpPr>
        <p:spPr>
          <a:xfrm>
            <a:off x="3470672" y="2725092"/>
            <a:ext cx="15962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Marking Guide</a:t>
            </a:r>
            <a:endParaRPr lang="en-GB"/>
          </a:p>
        </p:txBody>
      </p:sp>
      <p:sp>
        <p:nvSpPr>
          <p:cNvPr id="13" name="Arrow: Right 12" descr="Arrow pointing from Moodle Assignment Icon to Rubrics" title="Arrow Three">
            <a:extLst>
              <a:ext uri="{FF2B5EF4-FFF2-40B4-BE49-F238E27FC236}">
                <a16:creationId xmlns:a16="http://schemas.microsoft.com/office/drawing/2014/main" id="{D83F4043-7C35-6A05-EF1C-9CEC9240CFBC}"/>
              </a:ext>
            </a:extLst>
          </p:cNvPr>
          <p:cNvSpPr/>
          <p:nvPr/>
        </p:nvSpPr>
        <p:spPr>
          <a:xfrm>
            <a:off x="1897997" y="3651026"/>
            <a:ext cx="978408" cy="4846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8D37A1C-E7A5-D72B-90D2-70BB1E4416B3}"/>
              </a:ext>
            </a:extLst>
          </p:cNvPr>
          <p:cNvSpPr txBox="1"/>
          <p:nvPr/>
        </p:nvSpPr>
        <p:spPr>
          <a:xfrm>
            <a:off x="3732609" y="3710232"/>
            <a:ext cx="15666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Rubrics</a:t>
            </a:r>
            <a:endParaRPr lang="en-GB"/>
          </a:p>
        </p:txBody>
      </p:sp>
      <p:sp>
        <p:nvSpPr>
          <p:cNvPr id="18" name="TextBox 17">
            <a:extLst>
              <a:ext uri="{FF2B5EF4-FFF2-40B4-BE49-F238E27FC236}">
                <a16:creationId xmlns:a16="http://schemas.microsoft.com/office/drawing/2014/main" id="{E9073F18-B7D5-DF15-5C9A-533E79FB85BF}"/>
              </a:ext>
            </a:extLst>
          </p:cNvPr>
          <p:cNvSpPr txBox="1"/>
          <p:nvPr/>
        </p:nvSpPr>
        <p:spPr>
          <a:xfrm>
            <a:off x="3187384" y="2450635"/>
            <a:ext cx="2138198" cy="1754326"/>
          </a:xfrm>
          <a:prstGeom prst="rect">
            <a:avLst/>
          </a:prstGeom>
          <a:noFill/>
          <a:ln>
            <a:prstDash val="sysDot"/>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6"/>
            <a:endParaRPr lang="en-GB">
              <a:cs typeface="Calibri"/>
            </a:endParaRPr>
          </a:p>
          <a:p>
            <a:pPr lvl="6"/>
            <a:endParaRPr lang="en-GB">
              <a:cs typeface="Calibri"/>
            </a:endParaRPr>
          </a:p>
          <a:p>
            <a:endParaRPr lang="en-GB">
              <a:cs typeface="Calibri"/>
            </a:endParaRPr>
          </a:p>
          <a:p>
            <a:endParaRPr lang="en-GB">
              <a:cs typeface="Calibri"/>
            </a:endParaRPr>
          </a:p>
          <a:p>
            <a:endParaRPr lang="en-GB">
              <a:cs typeface="Calibri"/>
            </a:endParaRPr>
          </a:p>
          <a:p>
            <a:endParaRPr lang="en-GB">
              <a:cs typeface="Calibri"/>
            </a:endParaRPr>
          </a:p>
        </p:txBody>
      </p:sp>
      <p:sp>
        <p:nvSpPr>
          <p:cNvPr id="9" name="TextBox 8">
            <a:extLst>
              <a:ext uri="{FF2B5EF4-FFF2-40B4-BE49-F238E27FC236}">
                <a16:creationId xmlns:a16="http://schemas.microsoft.com/office/drawing/2014/main" id="{8D18C71B-338A-478E-B679-F13449DE87CE}"/>
              </a:ext>
            </a:extLst>
          </p:cNvPr>
          <p:cNvSpPr txBox="1"/>
          <p:nvPr/>
        </p:nvSpPr>
        <p:spPr>
          <a:xfrm>
            <a:off x="170281" y="4664339"/>
            <a:ext cx="91305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See our </a:t>
            </a:r>
            <a:r>
              <a:rPr lang="en-US">
                <a:hlinkClick r:id="rId4"/>
              </a:rPr>
              <a:t>Moodle Assignment Guidance</a:t>
            </a:r>
            <a:endParaRPr lang="en-US"/>
          </a:p>
        </p:txBody>
      </p:sp>
      <p:pic>
        <p:nvPicPr>
          <p:cNvPr id="3" name="Picture 2" descr="A pink arrow in a paper&#10;&#10;AI-generated content may be incorrect.">
            <a:extLst>
              <a:ext uri="{FF2B5EF4-FFF2-40B4-BE49-F238E27FC236}">
                <a16:creationId xmlns:a16="http://schemas.microsoft.com/office/drawing/2014/main" id="{A9BB0058-D0FB-1E5C-398A-D3CE9F3F9995}"/>
              </a:ext>
            </a:extLst>
          </p:cNvPr>
          <p:cNvPicPr>
            <a:picLocks noChangeAspect="1"/>
          </p:cNvPicPr>
          <p:nvPr/>
        </p:nvPicPr>
        <p:blipFill>
          <a:blip r:embed="rId5"/>
          <a:stretch>
            <a:fillRect/>
          </a:stretch>
        </p:blipFill>
        <p:spPr>
          <a:xfrm>
            <a:off x="442986" y="2350776"/>
            <a:ext cx="783725" cy="1066737"/>
          </a:xfrm>
          <a:prstGeom prst="rect">
            <a:avLst/>
          </a:prstGeom>
        </p:spPr>
      </p:pic>
      <p:sp>
        <p:nvSpPr>
          <p:cNvPr id="4" name="TextBox 3">
            <a:extLst>
              <a:ext uri="{FF2B5EF4-FFF2-40B4-BE49-F238E27FC236}">
                <a16:creationId xmlns:a16="http://schemas.microsoft.com/office/drawing/2014/main" id="{D6BA54CF-DC5A-E813-1172-66671CB45C24}"/>
              </a:ext>
            </a:extLst>
          </p:cNvPr>
          <p:cNvSpPr txBox="1"/>
          <p:nvPr/>
        </p:nvSpPr>
        <p:spPr>
          <a:xfrm>
            <a:off x="241826" y="3183157"/>
            <a:ext cx="1277401" cy="369332"/>
          </a:xfrm>
          <a:prstGeom prst="rect">
            <a:avLst/>
          </a:prstGeom>
          <a:noFill/>
        </p:spPr>
        <p:txBody>
          <a:bodyPr wrap="none" rtlCol="0">
            <a:spAutoFit/>
          </a:bodyPr>
          <a:lstStyle/>
          <a:p>
            <a:r>
              <a:rPr lang="en-US"/>
              <a:t>Assignment</a:t>
            </a:r>
          </a:p>
        </p:txBody>
      </p:sp>
    </p:spTree>
    <p:custDataLst>
      <p:tags r:id="rId1"/>
    </p:custDataLst>
    <p:extLst>
      <p:ext uri="{BB962C8B-B14F-4D97-AF65-F5344CB8AC3E}">
        <p14:creationId xmlns:p14="http://schemas.microsoft.com/office/powerpoint/2010/main" val="28372441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644" y="17527"/>
            <a:ext cx="6738375" cy="857250"/>
          </a:xfrm>
        </p:spPr>
        <p:txBody>
          <a:bodyPr>
            <a:normAutofit/>
          </a:bodyPr>
          <a:lstStyle/>
          <a:p>
            <a:r>
              <a:rPr lang="en-GB"/>
              <a:t>Pros and cons – marking guide</a:t>
            </a:r>
          </a:p>
        </p:txBody>
      </p:sp>
      <p:sp>
        <p:nvSpPr>
          <p:cNvPr id="5" name="Content Placeholder 2">
            <a:extLst>
              <a:ext uri="{FF2B5EF4-FFF2-40B4-BE49-F238E27FC236}">
                <a16:creationId xmlns:a16="http://schemas.microsoft.com/office/drawing/2014/main" id="{E8BC23C4-9112-493A-957E-AE43EBD0858E}"/>
              </a:ext>
            </a:extLst>
          </p:cNvPr>
          <p:cNvSpPr txBox="1">
            <a:spLocks/>
          </p:cNvSpPr>
          <p:nvPr/>
        </p:nvSpPr>
        <p:spPr>
          <a:xfrm>
            <a:off x="1245145" y="1054383"/>
            <a:ext cx="3913756" cy="392126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b="0" i="0" kern="1200">
                <a:solidFill>
                  <a:schemeClr val="tx1"/>
                </a:solidFill>
                <a:latin typeface="HelveticaNeueLT Std Lt"/>
                <a:ea typeface="+mn-ea"/>
                <a:cs typeface="HelveticaNeueLT Std Lt"/>
              </a:defRPr>
            </a:lvl1pPr>
            <a:lvl2pPr marL="742950" indent="-285750" algn="l" defTabSz="457200" rtl="0" eaLnBrk="1" latinLnBrk="0" hangingPunct="1">
              <a:spcBef>
                <a:spcPct val="20000"/>
              </a:spcBef>
              <a:buFont typeface="Arial"/>
              <a:buChar char="–"/>
              <a:defRPr sz="2800" b="0" i="0" kern="1200">
                <a:solidFill>
                  <a:schemeClr val="tx1"/>
                </a:solidFill>
                <a:latin typeface="HelveticaNeueLT Std Lt"/>
                <a:ea typeface="+mn-ea"/>
                <a:cs typeface="HelveticaNeueLT Std Lt"/>
              </a:defRPr>
            </a:lvl2pPr>
            <a:lvl3pPr marL="1143000" indent="-228600" algn="l" defTabSz="457200" rtl="0" eaLnBrk="1" latinLnBrk="0" hangingPunct="1">
              <a:spcBef>
                <a:spcPct val="20000"/>
              </a:spcBef>
              <a:buFont typeface="Arial"/>
              <a:buChar char="•"/>
              <a:defRPr sz="2400" b="0" i="0" kern="1200">
                <a:solidFill>
                  <a:schemeClr val="tx1"/>
                </a:solidFill>
                <a:latin typeface="HelveticaNeueLT Std Lt"/>
                <a:ea typeface="+mn-ea"/>
                <a:cs typeface="HelveticaNeueLT Std Lt"/>
              </a:defRPr>
            </a:lvl3pPr>
            <a:lvl4pPr marL="16002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4pPr>
            <a:lvl5pPr marL="20574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a:t>Pros and cons</a:t>
            </a:r>
          </a:p>
          <a:p>
            <a:pPr>
              <a:buFont typeface="Wingdings" panose="05000000000000000000" pitchFamily="2" charset="2"/>
              <a:buChar char="ü"/>
            </a:pPr>
            <a:r>
              <a:rPr lang="en-US" sz="2000"/>
              <a:t>Provides quick, structured marking, with detailed criteria</a:t>
            </a:r>
          </a:p>
          <a:p>
            <a:pPr>
              <a:buFont typeface="Wingdings" panose="05000000000000000000" pitchFamily="2" charset="2"/>
              <a:buChar char="ü"/>
            </a:pPr>
            <a:r>
              <a:rPr lang="en-US" sz="2000"/>
              <a:t>Retain individual feedback comments</a:t>
            </a:r>
          </a:p>
          <a:p>
            <a:pPr>
              <a:buFont typeface="Wingdings" panose="05000000000000000000" pitchFamily="2" charset="2"/>
              <a:buChar char="ü"/>
            </a:pPr>
            <a:r>
              <a:rPr lang="en-US" sz="2000"/>
              <a:t>Flexibility for mark allocation </a:t>
            </a:r>
          </a:p>
          <a:p>
            <a:pPr>
              <a:buFont typeface="Wingdings" panose="05000000000000000000" pitchFamily="2" charset="2"/>
              <a:buChar char="ü"/>
            </a:pPr>
            <a:r>
              <a:rPr lang="en-US" sz="2000"/>
              <a:t>Predefined comments available to colleagues</a:t>
            </a:r>
          </a:p>
          <a:p>
            <a:r>
              <a:rPr lang="en-US" sz="2000"/>
              <a:t>Set-up work involved to define marking guide carefully</a:t>
            </a:r>
          </a:p>
          <a:p>
            <a:pPr marL="0" indent="0">
              <a:buNone/>
            </a:pPr>
            <a:endParaRPr lang="en-US" sz="2000"/>
          </a:p>
          <a:p>
            <a:pPr>
              <a:buFont typeface="Wingdings" panose="05000000000000000000" pitchFamily="2" charset="2"/>
              <a:buChar char="ü"/>
            </a:pPr>
            <a:endParaRPr lang="en-US" sz="2000"/>
          </a:p>
          <a:p>
            <a:endParaRPr lang="en-US" sz="2000"/>
          </a:p>
          <a:p>
            <a:pPr marL="400050">
              <a:buAutoNum type="arabicPeriod"/>
            </a:pPr>
            <a:endParaRPr lang="en-US" sz="1600"/>
          </a:p>
          <a:p>
            <a:pPr lvl="1"/>
            <a:endParaRPr lang="en-US" sz="1600"/>
          </a:p>
          <a:p>
            <a:pPr lvl="1"/>
            <a:endParaRPr lang="en-US" sz="1600"/>
          </a:p>
          <a:p>
            <a:pPr marL="457200" lvl="1" indent="0">
              <a:buNone/>
            </a:pPr>
            <a:endParaRPr lang="en-US" sz="1600"/>
          </a:p>
          <a:p>
            <a:pPr lvl="1"/>
            <a:endParaRPr lang="en-US" sz="1600"/>
          </a:p>
          <a:p>
            <a:pPr marL="0" indent="0">
              <a:buNone/>
            </a:pPr>
            <a:endParaRPr lang="en-US" sz="1600"/>
          </a:p>
          <a:p>
            <a:endParaRPr lang="en-US" sz="1600"/>
          </a:p>
          <a:p>
            <a:endParaRPr lang="en-US" sz="1600"/>
          </a:p>
          <a:p>
            <a:pPr lvl="1"/>
            <a:endParaRPr lang="en-US" sz="1600"/>
          </a:p>
        </p:txBody>
      </p:sp>
      <p:sp>
        <p:nvSpPr>
          <p:cNvPr id="6" name="Content Placeholder 2">
            <a:extLst>
              <a:ext uri="{FF2B5EF4-FFF2-40B4-BE49-F238E27FC236}">
                <a16:creationId xmlns:a16="http://schemas.microsoft.com/office/drawing/2014/main" id="{75C1A30F-9287-421B-9C77-24924377E77A}"/>
              </a:ext>
            </a:extLst>
          </p:cNvPr>
          <p:cNvSpPr txBox="1">
            <a:spLocks/>
          </p:cNvSpPr>
          <p:nvPr/>
        </p:nvSpPr>
        <p:spPr>
          <a:xfrm>
            <a:off x="5015345" y="826099"/>
            <a:ext cx="4128655" cy="4377828"/>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b="0" i="0" kern="1200">
                <a:solidFill>
                  <a:schemeClr val="tx1"/>
                </a:solidFill>
                <a:latin typeface="HelveticaNeueLT Std Lt"/>
                <a:ea typeface="+mn-ea"/>
                <a:cs typeface="HelveticaNeueLT Std Lt"/>
              </a:defRPr>
            </a:lvl1pPr>
            <a:lvl2pPr marL="742950" indent="-285750" algn="l" defTabSz="457200" rtl="0" eaLnBrk="1" latinLnBrk="0" hangingPunct="1">
              <a:spcBef>
                <a:spcPct val="20000"/>
              </a:spcBef>
              <a:buFont typeface="Arial"/>
              <a:buChar char="–"/>
              <a:defRPr sz="2800" b="0" i="0" kern="1200">
                <a:solidFill>
                  <a:schemeClr val="tx1"/>
                </a:solidFill>
                <a:latin typeface="HelveticaNeueLT Std Lt"/>
                <a:ea typeface="+mn-ea"/>
                <a:cs typeface="HelveticaNeueLT Std Lt"/>
              </a:defRPr>
            </a:lvl2pPr>
            <a:lvl3pPr marL="1143000" indent="-228600" algn="l" defTabSz="457200" rtl="0" eaLnBrk="1" latinLnBrk="0" hangingPunct="1">
              <a:spcBef>
                <a:spcPct val="20000"/>
              </a:spcBef>
              <a:buFont typeface="Arial"/>
              <a:buChar char="•"/>
              <a:defRPr sz="2400" b="0" i="0" kern="1200">
                <a:solidFill>
                  <a:schemeClr val="tx1"/>
                </a:solidFill>
                <a:latin typeface="HelveticaNeueLT Std Lt"/>
                <a:ea typeface="+mn-ea"/>
                <a:cs typeface="HelveticaNeueLT Std Lt"/>
              </a:defRPr>
            </a:lvl3pPr>
            <a:lvl4pPr marL="16002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4pPr>
            <a:lvl5pPr marL="20574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a:t>Top tips</a:t>
            </a:r>
            <a:endParaRPr lang="en-US" sz="2000"/>
          </a:p>
          <a:p>
            <a:r>
              <a:rPr lang="en-US" sz="2000"/>
              <a:t>Refer to Faculty/School guidance on developing assessment criteria</a:t>
            </a:r>
          </a:p>
          <a:p>
            <a:r>
              <a:rPr lang="en-US" sz="2000"/>
              <a:t>Consider teaching team work to ‘calibrate’ marking</a:t>
            </a:r>
          </a:p>
          <a:p>
            <a:r>
              <a:rPr lang="en-US" sz="2000"/>
              <a:t>Share marking guide with students in advance</a:t>
            </a:r>
          </a:p>
          <a:p>
            <a:r>
              <a:rPr lang="en-US" sz="2000"/>
              <a:t>Comment bank defined is within marking guide set up</a:t>
            </a:r>
          </a:p>
          <a:p>
            <a:r>
              <a:rPr lang="en-US" sz="2000"/>
              <a:t>Marking guides can be configured as ‘templates’ to share within Department</a:t>
            </a:r>
          </a:p>
          <a:p>
            <a:endParaRPr lang="en-US" sz="4000"/>
          </a:p>
          <a:p>
            <a:pPr marL="400050">
              <a:buAutoNum type="arabicPeriod"/>
            </a:pPr>
            <a:endParaRPr lang="en-US" sz="1600"/>
          </a:p>
          <a:p>
            <a:pPr lvl="1"/>
            <a:endParaRPr lang="en-US" sz="1600"/>
          </a:p>
          <a:p>
            <a:pPr lvl="1"/>
            <a:endParaRPr lang="en-US" sz="1600"/>
          </a:p>
          <a:p>
            <a:pPr marL="457200" lvl="1" indent="0">
              <a:buNone/>
            </a:pPr>
            <a:endParaRPr lang="en-US" sz="1600"/>
          </a:p>
          <a:p>
            <a:pPr lvl="1"/>
            <a:endParaRPr lang="en-US" sz="1600"/>
          </a:p>
          <a:p>
            <a:pPr marL="0" indent="0">
              <a:buNone/>
            </a:pPr>
            <a:endParaRPr lang="en-US" sz="1600"/>
          </a:p>
          <a:p>
            <a:endParaRPr lang="en-US" sz="1600"/>
          </a:p>
          <a:p>
            <a:endParaRPr lang="en-US" sz="1600"/>
          </a:p>
          <a:p>
            <a:pPr lvl="1"/>
            <a:endParaRPr lang="en-US" sz="1600"/>
          </a:p>
        </p:txBody>
      </p:sp>
      <p:pic>
        <p:nvPicPr>
          <p:cNvPr id="7" name="Picture 6">
            <a:extLst>
              <a:ext uri="{FF2B5EF4-FFF2-40B4-BE49-F238E27FC236}">
                <a16:creationId xmlns:a16="http://schemas.microsoft.com/office/drawing/2014/main" id="{FA5D7593-725D-4BFD-BF59-E3DF1002FFB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886529"/>
            <a:ext cx="1245145" cy="942272"/>
          </a:xfrm>
          <a:prstGeom prst="rect">
            <a:avLst/>
          </a:prstGeom>
        </p:spPr>
      </p:pic>
    </p:spTree>
    <p:custDataLst>
      <p:tags r:id="rId1"/>
    </p:custDataLst>
    <p:extLst>
      <p:ext uri="{BB962C8B-B14F-4D97-AF65-F5344CB8AC3E}">
        <p14:creationId xmlns:p14="http://schemas.microsoft.com/office/powerpoint/2010/main" val="275356858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Quick view – marking guide</a:t>
            </a:r>
          </a:p>
        </p:txBody>
      </p:sp>
      <p:pic>
        <p:nvPicPr>
          <p:cNvPr id="4" name="Picture 3" descr="Screenshot showing marking guide with space to provide feedback comments and mark for a specified assessment criterion">
            <a:extLst>
              <a:ext uri="{FF2B5EF4-FFF2-40B4-BE49-F238E27FC236}">
                <a16:creationId xmlns:a16="http://schemas.microsoft.com/office/drawing/2014/main" id="{7786C4B0-5C32-4E51-BA69-A08A6DEEBAD6}"/>
              </a:ext>
            </a:extLst>
          </p:cNvPr>
          <p:cNvPicPr>
            <a:picLocks noChangeAspect="1"/>
          </p:cNvPicPr>
          <p:nvPr/>
        </p:nvPicPr>
        <p:blipFill>
          <a:blip r:embed="rId4"/>
          <a:stretch>
            <a:fillRect/>
          </a:stretch>
        </p:blipFill>
        <p:spPr>
          <a:xfrm>
            <a:off x="-154858" y="768720"/>
            <a:ext cx="9663266" cy="4477708"/>
          </a:xfrm>
          <a:prstGeom prst="rect">
            <a:avLst/>
          </a:prstGeom>
          <a:ln>
            <a:solidFill>
              <a:schemeClr val="bg1">
                <a:lumMod val="65000"/>
              </a:schemeClr>
            </a:solidFill>
          </a:ln>
        </p:spPr>
      </p:pic>
      <p:grpSp>
        <p:nvGrpSpPr>
          <p:cNvPr id="12" name="Group 11" descr="Arrow pointing to Insert frequently used comment button on marking guide form" title="Description of frequently used comment button">
            <a:extLst>
              <a:ext uri="{FF2B5EF4-FFF2-40B4-BE49-F238E27FC236}">
                <a16:creationId xmlns:a16="http://schemas.microsoft.com/office/drawing/2014/main" id="{538E27AE-70C9-6FDB-9B37-5C5A92CA621B}"/>
              </a:ext>
            </a:extLst>
          </p:cNvPr>
          <p:cNvGrpSpPr/>
          <p:nvPr/>
        </p:nvGrpSpPr>
        <p:grpSpPr>
          <a:xfrm>
            <a:off x="1358" y="1998887"/>
            <a:ext cx="1931562" cy="2308324"/>
            <a:chOff x="7229927" y="943428"/>
            <a:chExt cx="1931562" cy="2308324"/>
          </a:xfrm>
        </p:grpSpPr>
        <p:sp>
          <p:nvSpPr>
            <p:cNvPr id="13" name="Arrow: Left 12">
              <a:extLst>
                <a:ext uri="{FF2B5EF4-FFF2-40B4-BE49-F238E27FC236}">
                  <a16:creationId xmlns:a16="http://schemas.microsoft.com/office/drawing/2014/main" id="{A9167803-F8E3-F11A-F31E-09037D02DC30}"/>
                </a:ext>
              </a:extLst>
            </p:cNvPr>
            <p:cNvSpPr/>
            <p:nvPr/>
          </p:nvSpPr>
          <p:spPr>
            <a:xfrm rot="10800000">
              <a:off x="8527796" y="1458576"/>
              <a:ext cx="633693" cy="37577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FA10571-472B-DC72-B775-E7C4620F4099}"/>
                </a:ext>
              </a:extLst>
            </p:cNvPr>
            <p:cNvSpPr txBox="1"/>
            <p:nvPr/>
          </p:nvSpPr>
          <p:spPr>
            <a:xfrm>
              <a:off x="7229927" y="943428"/>
              <a:ext cx="1246415" cy="2308324"/>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Build a frequently used comment bank within your Marking Guide</a:t>
              </a:r>
              <a:endParaRPr lang="en-US"/>
            </a:p>
          </p:txBody>
        </p:sp>
      </p:grpSp>
      <p:grpSp>
        <p:nvGrpSpPr>
          <p:cNvPr id="9" name="Group 8" descr="Description of marking guide with arrow pointing to marking criterion on the marking guide form" title="Marking guide description">
            <a:extLst>
              <a:ext uri="{FF2B5EF4-FFF2-40B4-BE49-F238E27FC236}">
                <a16:creationId xmlns:a16="http://schemas.microsoft.com/office/drawing/2014/main" id="{8C5FCEA9-841A-861A-B85E-E29ABE090026}"/>
              </a:ext>
            </a:extLst>
          </p:cNvPr>
          <p:cNvGrpSpPr/>
          <p:nvPr/>
        </p:nvGrpSpPr>
        <p:grpSpPr>
          <a:xfrm>
            <a:off x="5866692" y="1715860"/>
            <a:ext cx="2978403" cy="2585323"/>
            <a:chOff x="5996867" y="916214"/>
            <a:chExt cx="2978403" cy="2585323"/>
          </a:xfrm>
        </p:grpSpPr>
        <p:sp>
          <p:nvSpPr>
            <p:cNvPr id="7" name="Arrow: Left 6">
              <a:extLst>
                <a:ext uri="{FF2B5EF4-FFF2-40B4-BE49-F238E27FC236}">
                  <a16:creationId xmlns:a16="http://schemas.microsoft.com/office/drawing/2014/main" id="{AE53BFD4-F103-B275-23A1-0D08DB003A06}"/>
                </a:ext>
              </a:extLst>
            </p:cNvPr>
            <p:cNvSpPr/>
            <p:nvPr/>
          </p:nvSpPr>
          <p:spPr>
            <a:xfrm>
              <a:off x="5996867" y="1050362"/>
              <a:ext cx="633693" cy="37577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E710BCE-0C7C-060D-4FEA-3CD227260ADE}"/>
                </a:ext>
              </a:extLst>
            </p:cNvPr>
            <p:cNvSpPr txBox="1"/>
            <p:nvPr/>
          </p:nvSpPr>
          <p:spPr>
            <a:xfrm>
              <a:off x="6830785" y="916214"/>
              <a:ext cx="2144485" cy="2585323"/>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Predefined criteria, and marks per criterion - overall Grade is calculated.</a:t>
              </a:r>
            </a:p>
            <a:p>
              <a:endParaRPr lang="en-GB">
                <a:cs typeface="Calibri"/>
              </a:endParaRPr>
            </a:p>
            <a:p>
              <a:r>
                <a:rPr lang="en-GB">
                  <a:cs typeface="Calibri"/>
                </a:rPr>
                <a:t>A structured form for entering feedback comments against criteria.</a:t>
              </a:r>
            </a:p>
          </p:txBody>
        </p:sp>
      </p:grpSp>
    </p:spTree>
    <p:custDataLst>
      <p:tags r:id="rId1"/>
    </p:custDataLst>
    <p:extLst>
      <p:ext uri="{BB962C8B-B14F-4D97-AF65-F5344CB8AC3E}">
        <p14:creationId xmlns:p14="http://schemas.microsoft.com/office/powerpoint/2010/main" val="47794067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DD77D-A9F4-31BB-86A4-5F0124C77242}"/>
              </a:ext>
            </a:extLst>
          </p:cNvPr>
          <p:cNvSpPr>
            <a:spLocks noGrp="1"/>
          </p:cNvSpPr>
          <p:nvPr>
            <p:ph type="title"/>
          </p:nvPr>
        </p:nvSpPr>
        <p:spPr/>
        <p:txBody>
          <a:bodyPr/>
          <a:lstStyle/>
          <a:p>
            <a:r>
              <a:rPr lang="en-US"/>
              <a:t>Student feedback view</a:t>
            </a:r>
          </a:p>
        </p:txBody>
      </p:sp>
      <p:pic>
        <p:nvPicPr>
          <p:cNvPr id="5" name="Picture 4" descr="Image showing the student view of the Marking Guide feedback">
            <a:extLst>
              <a:ext uri="{FF2B5EF4-FFF2-40B4-BE49-F238E27FC236}">
                <a16:creationId xmlns:a16="http://schemas.microsoft.com/office/drawing/2014/main" id="{83F3E244-A392-2930-4A8B-10BED60ED492}"/>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529037" y="987552"/>
            <a:ext cx="5510218" cy="3886200"/>
          </a:xfrm>
          <a:prstGeom prst="rect">
            <a:avLst/>
          </a:prstGeom>
        </p:spPr>
      </p:pic>
    </p:spTree>
    <p:extLst>
      <p:ext uri="{BB962C8B-B14F-4D97-AF65-F5344CB8AC3E}">
        <p14:creationId xmlns:p14="http://schemas.microsoft.com/office/powerpoint/2010/main" val="267061972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25A9F-95E9-88F8-3B8D-F724D003294F}"/>
              </a:ext>
            </a:extLst>
          </p:cNvPr>
          <p:cNvSpPr>
            <a:spLocks noGrp="1"/>
          </p:cNvSpPr>
          <p:nvPr>
            <p:ph type="title"/>
          </p:nvPr>
        </p:nvSpPr>
        <p:spPr/>
        <p:txBody>
          <a:bodyPr>
            <a:normAutofit fontScale="90000"/>
          </a:bodyPr>
          <a:lstStyle/>
          <a:p>
            <a:r>
              <a:rPr lang="en-US"/>
              <a:t>Demo – Define Marking Guide</a:t>
            </a:r>
            <a:br>
              <a:rPr lang="en-US"/>
            </a:br>
            <a:endParaRPr lang="en-US"/>
          </a:p>
        </p:txBody>
      </p:sp>
      <p:sp>
        <p:nvSpPr>
          <p:cNvPr id="3" name="Content Placeholder 2">
            <a:extLst>
              <a:ext uri="{FF2B5EF4-FFF2-40B4-BE49-F238E27FC236}">
                <a16:creationId xmlns:a16="http://schemas.microsoft.com/office/drawing/2014/main" id="{797A1E3A-5D14-AEA2-D5E8-4AA86353CC51}"/>
              </a:ext>
            </a:extLst>
          </p:cNvPr>
          <p:cNvSpPr>
            <a:spLocks noGrp="1"/>
          </p:cNvSpPr>
          <p:nvPr>
            <p:ph idx="1"/>
          </p:nvPr>
        </p:nvSpPr>
        <p:spPr/>
        <p:txBody>
          <a:bodyPr/>
          <a:lstStyle/>
          <a:p>
            <a:r>
              <a:rPr lang="en-US"/>
              <a:t>How to set up a Marking Guide from scratch</a:t>
            </a:r>
          </a:p>
          <a:p>
            <a:endParaRPr lang="en-US"/>
          </a:p>
          <a:p>
            <a:r>
              <a:rPr lang="en-US"/>
              <a:t>How to set up a Marking Guide using a pre-existing version</a:t>
            </a:r>
          </a:p>
        </p:txBody>
      </p:sp>
    </p:spTree>
    <p:extLst>
      <p:ext uri="{BB962C8B-B14F-4D97-AF65-F5344CB8AC3E}">
        <p14:creationId xmlns:p14="http://schemas.microsoft.com/office/powerpoint/2010/main" val="55098953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F08F-017D-2D41-27ED-8A1AADCFF1BE}"/>
              </a:ext>
            </a:extLst>
          </p:cNvPr>
          <p:cNvSpPr>
            <a:spLocks noGrp="1"/>
          </p:cNvSpPr>
          <p:nvPr>
            <p:ph type="title"/>
          </p:nvPr>
        </p:nvSpPr>
        <p:spPr/>
        <p:txBody>
          <a:bodyPr/>
          <a:lstStyle/>
          <a:p>
            <a:r>
              <a:rPr lang="en-US"/>
              <a:t>Practice Task</a:t>
            </a:r>
          </a:p>
        </p:txBody>
      </p:sp>
      <p:sp>
        <p:nvSpPr>
          <p:cNvPr id="3" name="Content Placeholder 2">
            <a:extLst>
              <a:ext uri="{FF2B5EF4-FFF2-40B4-BE49-F238E27FC236}">
                <a16:creationId xmlns:a16="http://schemas.microsoft.com/office/drawing/2014/main" id="{6C194CFF-BA98-A540-408C-6D7DA6BECF72}"/>
              </a:ext>
            </a:extLst>
          </p:cNvPr>
          <p:cNvSpPr>
            <a:spLocks noGrp="1"/>
          </p:cNvSpPr>
          <p:nvPr>
            <p:ph idx="1"/>
          </p:nvPr>
        </p:nvSpPr>
        <p:spPr/>
        <p:txBody>
          <a:bodyPr/>
          <a:lstStyle/>
          <a:p>
            <a:r>
              <a:rPr lang="en-US"/>
              <a:t>Practice Assignment: </a:t>
            </a:r>
            <a:r>
              <a:rPr lang="en-US">
                <a:hlinkClick r:id="rId3"/>
              </a:rPr>
              <a:t>https://moodle.bath.ac.uk/mod/assign/view.php?id=1516746</a:t>
            </a:r>
            <a:r>
              <a:rPr lang="en-US"/>
              <a:t> </a:t>
            </a:r>
          </a:p>
        </p:txBody>
      </p:sp>
    </p:spTree>
    <p:extLst>
      <p:ext uri="{BB962C8B-B14F-4D97-AF65-F5344CB8AC3E}">
        <p14:creationId xmlns:p14="http://schemas.microsoft.com/office/powerpoint/2010/main" val="322997957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Quick view – ranged rubric</a:t>
            </a:r>
          </a:p>
        </p:txBody>
      </p:sp>
      <p:pic>
        <p:nvPicPr>
          <p:cNvPr id="9" name="Picture 8" descr="A screenshot of a Ranged Rubric grid, with criteria in the left hand column, and a table of levels of performance. Each level has a range of marks e.g. from 85 - 100 points. Staff can select from the Ranged Rubric grid and the selected statement is highlighted in green. There is an option to select a specific mark within the range.">
            <a:extLst>
              <a:ext uri="{FF2B5EF4-FFF2-40B4-BE49-F238E27FC236}">
                <a16:creationId xmlns:a16="http://schemas.microsoft.com/office/drawing/2014/main" id="{002B9A1D-A476-F7D2-220B-F90BB0CF084B}"/>
              </a:ext>
            </a:extLst>
          </p:cNvPr>
          <p:cNvPicPr>
            <a:picLocks noChangeAspect="1"/>
          </p:cNvPicPr>
          <p:nvPr/>
        </p:nvPicPr>
        <p:blipFill>
          <a:blip r:embed="rId4"/>
          <a:srcRect r="23373"/>
          <a:stretch/>
        </p:blipFill>
        <p:spPr>
          <a:xfrm>
            <a:off x="1533074" y="1211132"/>
            <a:ext cx="5262444" cy="3379601"/>
          </a:xfrm>
          <a:prstGeom prst="rect">
            <a:avLst/>
          </a:prstGeom>
          <a:solidFill>
            <a:schemeClr val="bg1">
              <a:lumMod val="65000"/>
            </a:schemeClr>
          </a:solidFill>
          <a:ln>
            <a:solidFill>
              <a:schemeClr val="bg1">
                <a:lumMod val="65000"/>
              </a:schemeClr>
            </a:solidFill>
          </a:ln>
        </p:spPr>
      </p:pic>
      <p:grpSp>
        <p:nvGrpSpPr>
          <p:cNvPr id="7" name="Group 6" descr="Arrow pointing to performance levels for each criteria in a rubric" title="Rubric description">
            <a:extLst>
              <a:ext uri="{FF2B5EF4-FFF2-40B4-BE49-F238E27FC236}">
                <a16:creationId xmlns:a16="http://schemas.microsoft.com/office/drawing/2014/main" id="{57DF263D-B7D4-6786-BB33-D7AF7553F4C0}"/>
              </a:ext>
            </a:extLst>
          </p:cNvPr>
          <p:cNvGrpSpPr/>
          <p:nvPr/>
        </p:nvGrpSpPr>
        <p:grpSpPr>
          <a:xfrm>
            <a:off x="6177864" y="937592"/>
            <a:ext cx="2866124" cy="3524042"/>
            <a:chOff x="6109146" y="-477444"/>
            <a:chExt cx="2866124" cy="3524042"/>
          </a:xfrm>
        </p:grpSpPr>
        <p:sp>
          <p:nvSpPr>
            <p:cNvPr id="5" name="Arrow: Left 4">
              <a:extLst>
                <a:ext uri="{FF2B5EF4-FFF2-40B4-BE49-F238E27FC236}">
                  <a16:creationId xmlns:a16="http://schemas.microsoft.com/office/drawing/2014/main" id="{8D59F227-26B6-E5E7-4E61-F9BDC8BDFB3B}"/>
                </a:ext>
              </a:extLst>
            </p:cNvPr>
            <p:cNvSpPr/>
            <p:nvPr/>
          </p:nvSpPr>
          <p:spPr>
            <a:xfrm>
              <a:off x="6109146" y="444949"/>
              <a:ext cx="633693" cy="37577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A74590E-C0FC-1317-DDD2-FF4F91225330}"/>
                </a:ext>
              </a:extLst>
            </p:cNvPr>
            <p:cNvSpPr txBox="1"/>
            <p:nvPr/>
          </p:nvSpPr>
          <p:spPr>
            <a:xfrm>
              <a:off x="6830785" y="-477444"/>
              <a:ext cx="2144485" cy="3524042"/>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panose="020B0604020202020204" pitchFamily="34" charset="0"/>
                <a:buChar char="•"/>
              </a:pPr>
              <a:r>
                <a:rPr lang="en-GB" sz="1600">
                  <a:cs typeface="Calibri"/>
                </a:rPr>
                <a:t>Select the level of performance for each criteria</a:t>
              </a:r>
            </a:p>
            <a:p>
              <a:pPr marL="285750" indent="-285750">
                <a:spcAft>
                  <a:spcPts val="600"/>
                </a:spcAft>
                <a:buFont typeface="Arial" panose="020B0604020202020204" pitchFamily="34" charset="0"/>
                <a:buChar char="•"/>
              </a:pPr>
              <a:r>
                <a:rPr lang="en-GB" sz="1600">
                  <a:cs typeface="Calibri"/>
                </a:rPr>
                <a:t>Lowest mark in the Range is selected</a:t>
              </a:r>
            </a:p>
            <a:p>
              <a:pPr marL="285750" indent="-285750">
                <a:spcAft>
                  <a:spcPts val="600"/>
                </a:spcAft>
                <a:buFont typeface="Arial" panose="020B0604020202020204" pitchFamily="34" charset="0"/>
                <a:buChar char="•"/>
              </a:pPr>
              <a:r>
                <a:rPr lang="en-GB" sz="1600">
                  <a:cs typeface="Calibri"/>
                </a:rPr>
                <a:t>Option to ‘calibrate’ the mark within the range</a:t>
              </a:r>
            </a:p>
            <a:p>
              <a:pPr marL="285750" indent="-285750">
                <a:spcAft>
                  <a:spcPts val="600"/>
                </a:spcAft>
                <a:buFont typeface="Arial" panose="020B0604020202020204" pitchFamily="34" charset="0"/>
                <a:buChar char="•"/>
              </a:pPr>
              <a:r>
                <a:rPr lang="en-GB" sz="1600">
                  <a:cs typeface="Calibri"/>
                </a:rPr>
                <a:t>Option to enter a feedback comment per criteria, or an overall feedback comment</a:t>
              </a:r>
              <a:endParaRPr lang="en-US" sz="1600">
                <a:cs typeface="Calibri"/>
              </a:endParaRPr>
            </a:p>
          </p:txBody>
        </p:sp>
      </p:grpSp>
      <p:grpSp>
        <p:nvGrpSpPr>
          <p:cNvPr id="13" name="Group 12" descr="Arrow pointing to criteria in the rubric" title="Rubric criteria description">
            <a:extLst>
              <a:ext uri="{FF2B5EF4-FFF2-40B4-BE49-F238E27FC236}">
                <a16:creationId xmlns:a16="http://schemas.microsoft.com/office/drawing/2014/main" id="{8F641542-43E3-F1DF-8117-50457C9D0504}"/>
              </a:ext>
            </a:extLst>
          </p:cNvPr>
          <p:cNvGrpSpPr/>
          <p:nvPr/>
        </p:nvGrpSpPr>
        <p:grpSpPr>
          <a:xfrm>
            <a:off x="221984" y="1211132"/>
            <a:ext cx="2138380" cy="2031325"/>
            <a:chOff x="7171874" y="-239913"/>
            <a:chExt cx="2138380" cy="2031325"/>
          </a:xfrm>
        </p:grpSpPr>
        <p:sp>
          <p:nvSpPr>
            <p:cNvPr id="11" name="Arrow: Left 10">
              <a:extLst>
                <a:ext uri="{FF2B5EF4-FFF2-40B4-BE49-F238E27FC236}">
                  <a16:creationId xmlns:a16="http://schemas.microsoft.com/office/drawing/2014/main" id="{54E74BCA-8CC4-0CEF-F2CB-8FCAC533BFC5}"/>
                </a:ext>
              </a:extLst>
            </p:cNvPr>
            <p:cNvSpPr/>
            <p:nvPr/>
          </p:nvSpPr>
          <p:spPr>
            <a:xfrm rot="10800000">
              <a:off x="8676561" y="775749"/>
              <a:ext cx="633693" cy="37577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A3722F9-EE98-851E-FAF6-9E6E4C07BC04}"/>
                </a:ext>
              </a:extLst>
            </p:cNvPr>
            <p:cNvSpPr txBox="1"/>
            <p:nvPr/>
          </p:nvSpPr>
          <p:spPr>
            <a:xfrm>
              <a:off x="7171874" y="-239913"/>
              <a:ext cx="1409701" cy="203132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Predefined </a:t>
              </a:r>
              <a:endParaRPr lang="en-US"/>
            </a:p>
            <a:p>
              <a:r>
                <a:rPr lang="en-GB">
                  <a:cs typeface="Calibri"/>
                </a:rPr>
                <a:t>criteria and levels of performance with range of marks per level</a:t>
              </a:r>
            </a:p>
          </p:txBody>
        </p:sp>
      </p:grpSp>
    </p:spTree>
    <p:custDataLst>
      <p:tags r:id="rId1"/>
    </p:custDataLst>
    <p:extLst>
      <p:ext uri="{BB962C8B-B14F-4D97-AF65-F5344CB8AC3E}">
        <p14:creationId xmlns:p14="http://schemas.microsoft.com/office/powerpoint/2010/main" val="232929074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PVERSION" val="8"/>
  <p:tag name="TPOS" val="2"/>
  <p:tag name="TPLASTSAVEVERSION" val="6.2 PC"/>
  <p:tag name="TPLASTSAVEPRODUCT" val="TurningPoint web for PowerPoint"/>
  <p:tag name="ARTICULATE_DESIGN_ID_OFFICE THEME" val="mNNUWB65"/>
  <p:tag name="TPFULLVERSION" val="2.2.2.5"/>
  <p:tag name="ARTICULATE_DESIGN_ID_CUSTOM DESIGN" val="UKOqCxPK"/>
  <p:tag name="ARTICULATE_PROJECT_OPEN" val="0"/>
  <p:tag name="ARTICULATE_SLIDE_COUNT" val="2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LT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E96E221-532C-574F-A3CF-CC7D42E9D62E}" vid="{C05CF61B-2826-B54A-A132-109E13CA743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af63a6-8159-4531-922f-8d695af1915f" xsi:nil="true"/>
    <lcf76f155ced4ddcb4097134ff3c332f xmlns="12545316-4597-4fad-8d4c-963aca4a7e43">
      <Terms xmlns="http://schemas.microsoft.com/office/infopath/2007/PartnerControls"/>
    </lcf76f155ced4ddcb4097134ff3c332f>
    <SharedWithUsers xmlns="7ceff3d1-26d0-4a19-9784-ffc192f0c3e4">
      <UserInfo>
        <DisplayName>Abby Osborne</DisplayName>
        <AccountId>145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CE7B06C7A4AD439BD17AFD297B32B6" ma:contentTypeVersion="17" ma:contentTypeDescription="Create a new document." ma:contentTypeScope="" ma:versionID="fb7f242ad5c12a2eae3e4f159c249745">
  <xsd:schema xmlns:xsd="http://www.w3.org/2001/XMLSchema" xmlns:xs="http://www.w3.org/2001/XMLSchema" xmlns:p="http://schemas.microsoft.com/office/2006/metadata/properties" xmlns:ns2="12545316-4597-4fad-8d4c-963aca4a7e43" xmlns:ns3="7ceff3d1-26d0-4a19-9784-ffc192f0c3e4" xmlns:ns4="7baf63a6-8159-4531-922f-8d695af1915f" targetNamespace="http://schemas.microsoft.com/office/2006/metadata/properties" ma:root="true" ma:fieldsID="a023553813ea516c16ef900442250dc5" ns2:_="" ns3:_="" ns4:_="">
    <xsd:import namespace="12545316-4597-4fad-8d4c-963aca4a7e43"/>
    <xsd:import namespace="7ceff3d1-26d0-4a19-9784-ffc192f0c3e4"/>
    <xsd:import namespace="7baf63a6-8159-4531-922f-8d695af1915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45316-4597-4fad-8d4c-963aca4a7e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5693718-8356-48ba-866a-85db3a9efc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eff3d1-26d0-4a19-9784-ffc192f0c3e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af63a6-8159-4531-922f-8d695af1915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3de8453-3d93-40e3-b7c9-8c4ee99d16ef}" ma:internalName="TaxCatchAll" ma:showField="CatchAllData" ma:web="7ceff3d1-26d0-4a19-9784-ffc192f0c3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C67E95-36EA-4CEF-AB60-E03A9FF921E0}">
  <ds:schemaRefs>
    <ds:schemaRef ds:uri="http://www.w3.org/XML/1998/namespace"/>
    <ds:schemaRef ds:uri="http://purl.org/dc/elements/1.1/"/>
    <ds:schemaRef ds:uri="http://purl.org/dc/dcmitype/"/>
    <ds:schemaRef ds:uri="7ceff3d1-26d0-4a19-9784-ffc192f0c3e4"/>
    <ds:schemaRef ds:uri="http://schemas.microsoft.com/office/2006/documentManagement/types"/>
    <ds:schemaRef ds:uri="12545316-4597-4fad-8d4c-963aca4a7e43"/>
    <ds:schemaRef ds:uri="http://purl.org/dc/terms/"/>
    <ds:schemaRef ds:uri="http://schemas.microsoft.com/office/infopath/2007/PartnerControls"/>
    <ds:schemaRef ds:uri="http://schemas.openxmlformats.org/package/2006/metadata/core-properties"/>
    <ds:schemaRef ds:uri="7baf63a6-8159-4531-922f-8d695af1915f"/>
    <ds:schemaRef ds:uri="http://schemas.microsoft.com/office/2006/metadata/properties"/>
  </ds:schemaRefs>
</ds:datastoreItem>
</file>

<file path=customXml/itemProps2.xml><?xml version="1.0" encoding="utf-8"?>
<ds:datastoreItem xmlns:ds="http://schemas.openxmlformats.org/officeDocument/2006/customXml" ds:itemID="{236F50A7-2C17-43F9-98C3-21466BE6F884}">
  <ds:schemaRefs>
    <ds:schemaRef ds:uri="http://schemas.microsoft.com/sharepoint/v3/contenttype/forms"/>
  </ds:schemaRefs>
</ds:datastoreItem>
</file>

<file path=customXml/itemProps3.xml><?xml version="1.0" encoding="utf-8"?>
<ds:datastoreItem xmlns:ds="http://schemas.openxmlformats.org/officeDocument/2006/customXml" ds:itemID="{6610C853-4C42-43E5-957B-8BDF5E370BA9}">
  <ds:schemaRefs>
    <ds:schemaRef ds:uri="12545316-4597-4fad-8d4c-963aca4a7e43"/>
    <ds:schemaRef ds:uri="7baf63a6-8159-4531-922f-8d695af1915f"/>
    <ds:schemaRef ds:uri="7ceff3d1-26d0-4a19-9784-ffc192f0c3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7e3d22-4ea1-422d-b0ad-8fcc89406b9e}" enabled="0" method="" siteId="{377e3d22-4ea1-422d-b0ad-8fcc89406b9e}" removed="1"/>
</clbl:labelList>
</file>

<file path=docProps/app.xml><?xml version="1.0" encoding="utf-8"?>
<Properties xmlns="http://schemas.openxmlformats.org/officeDocument/2006/extended-properties" xmlns:vt="http://schemas.openxmlformats.org/officeDocument/2006/docPropsVTypes">
  <Template/>
  <TotalTime>8</TotalTime>
  <Words>1741</Words>
  <Application>Microsoft Macintosh PowerPoint</Application>
  <PresentationFormat>On-screen Show (16:9)</PresentationFormat>
  <Paragraphs>231</Paragraphs>
  <Slides>14</Slides>
  <Notes>14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-apple-system</vt:lpstr>
      <vt:lpstr>Arial</vt:lpstr>
      <vt:lpstr>Calibri</vt:lpstr>
      <vt:lpstr>Helvetica Neue LT Std 55 Roman</vt:lpstr>
      <vt:lpstr>HelveticaNeueLT Std</vt:lpstr>
      <vt:lpstr>HelveticaNeueLT Std Lt</vt:lpstr>
      <vt:lpstr>HelveticaNeueLT Std Thin</vt:lpstr>
      <vt:lpstr>Wingdings</vt:lpstr>
      <vt:lpstr>Office Theme</vt:lpstr>
      <vt:lpstr>Custom Design</vt:lpstr>
      <vt:lpstr>CLT PPT Template</vt:lpstr>
      <vt:lpstr>Using Marking Guides in Moodle</vt:lpstr>
      <vt:lpstr>Session Outline</vt:lpstr>
      <vt:lpstr>Comparing approaches</vt:lpstr>
      <vt:lpstr>Pros and cons – marking guide</vt:lpstr>
      <vt:lpstr>Quick view – marking guide</vt:lpstr>
      <vt:lpstr>Student feedback view</vt:lpstr>
      <vt:lpstr>Demo – Define Marking Guide </vt:lpstr>
      <vt:lpstr>Practice Task</vt:lpstr>
      <vt:lpstr>Quick view – ranged rubric</vt:lpstr>
      <vt:lpstr>Pros and cons – ranged rubric</vt:lpstr>
      <vt:lpstr>How to find out more</vt:lpstr>
      <vt:lpstr>Questions</vt:lpstr>
      <vt:lpstr>Feedback</vt:lpstr>
      <vt:lpstr>Closing slide</vt:lpstr>
    </vt:vector>
  </TitlesOfParts>
  <Manager/>
  <Company>University of Bath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Learn. Teach.</dc:title>
  <dc:subject/>
  <dc:creator>Gavin Brockis</dc:creator>
  <cp:keywords/>
  <dc:description/>
  <cp:lastModifiedBy>Paul Pinkney</cp:lastModifiedBy>
  <cp:revision>3</cp:revision>
  <cp:lastPrinted>2025-11-20T12:53:09Z</cp:lastPrinted>
  <dcterms:created xsi:type="dcterms:W3CDTF">2017-04-10T10:38:09Z</dcterms:created>
  <dcterms:modified xsi:type="dcterms:W3CDTF">2025-11-25T17:07:20Z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0x010100DCCE7B06C7A4AD439BD17AFD297B32B6</vt:lpwstr>
  </property>
  <property fmtid="{D5CDD505-2E9C-101B-9397-08002B2CF9AE}" pid="3" name="MediaServiceImageTags">
    <vt:lpwstr/>
  </property>
  <property fmtid="{D5CDD505-2E9C-101B-9397-08002B2CF9AE}" pid="4" name="ArticulateGUID">
    <vt:lpwstr>364DA39A-04A4-407F-A153-60030FA52F96</vt:lpwstr>
  </property>
  <property fmtid="{D5CDD505-2E9C-101B-9397-08002B2CF9AE}" pid="5" name="ArticulatePath">
    <vt:lpwstr>https://computingservices-my.sharepoint.com/personal/rw273_bath_ac_uk/Documents/TEL_Staff_development_work_in_progress/APDaS 22_23/TEL_Essentials_Semester_2_Jan22</vt:lpwstr>
  </property>
</Properties>
</file>