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0" r:id="rId5"/>
    <p:sldId id="281" r:id="rId6"/>
    <p:sldId id="263" r:id="rId7"/>
    <p:sldId id="264" r:id="rId8"/>
    <p:sldId id="266" r:id="rId9"/>
    <p:sldId id="267" r:id="rId10"/>
    <p:sldId id="269" r:id="rId11"/>
    <p:sldId id="270" r:id="rId12"/>
    <p:sldId id="268" r:id="rId13"/>
    <p:sldId id="271" r:id="rId14"/>
    <p:sldId id="272" r:id="rId15"/>
    <p:sldId id="273" r:id="rId16"/>
    <p:sldId id="274" r:id="rId17"/>
    <p:sldId id="275" r:id="rId18"/>
    <p:sldId id="276" r:id="rId19"/>
    <p:sldId id="277" r:id="rId20"/>
    <p:sldId id="278"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613E8-B466-EB6A-7A7E-46A6F44BA9E5}" v="45" dt="2025-07-31T10:16:56.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57" autoAdjust="0"/>
  </p:normalViewPr>
  <p:slideViewPr>
    <p:cSldViewPr snapToGrid="0">
      <p:cViewPr>
        <p:scale>
          <a:sx n="100" d="100"/>
          <a:sy n="100" d="100"/>
        </p:scale>
        <p:origin x="45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pplegate" userId="S::rw273@bath.ac.uk::cf090625-734e-4a47-a39f-abba3eff651a" providerId="AD" clId="Web-{5017CA2D-022F-3F86-C081-B3EA6DAD57C7}"/>
    <pc:docChg chg="addSld delSld modSld sldOrd">
      <pc:chgData name="Rachel Applegate" userId="S::rw273@bath.ac.uk::cf090625-734e-4a47-a39f-abba3eff651a" providerId="AD" clId="Web-{5017CA2D-022F-3F86-C081-B3EA6DAD57C7}" dt="2022-08-01T12:35:17.367" v="935" actId="1076"/>
      <pc:docMkLst>
        <pc:docMk/>
      </pc:docMkLst>
      <pc:sldChg chg="del">
        <pc:chgData name="Rachel Applegate" userId="S::rw273@bath.ac.uk::cf090625-734e-4a47-a39f-abba3eff651a" providerId="AD" clId="Web-{5017CA2D-022F-3F86-C081-B3EA6DAD57C7}" dt="2022-08-01T10:39:09.582" v="241"/>
        <pc:sldMkLst>
          <pc:docMk/>
          <pc:sldMk cId="1275860151" sldId="256"/>
        </pc:sldMkLst>
      </pc:sldChg>
      <pc:sldChg chg="delSp">
        <pc:chgData name="Rachel Applegate" userId="S::rw273@bath.ac.uk::cf090625-734e-4a47-a39f-abba3eff651a" providerId="AD" clId="Web-{5017CA2D-022F-3F86-C081-B3EA6DAD57C7}" dt="2022-08-01T12:33:43.552" v="926"/>
        <pc:sldMkLst>
          <pc:docMk/>
          <pc:sldMk cId="4192559029" sldId="267"/>
        </pc:sldMkLst>
      </pc:sldChg>
      <pc:sldChg chg="addSp delSp modSp add ord replId modNotes">
        <pc:chgData name="Rachel Applegate" userId="S::rw273@bath.ac.uk::cf090625-734e-4a47-a39f-abba3eff651a" providerId="AD" clId="Web-{5017CA2D-022F-3F86-C081-B3EA6DAD57C7}" dt="2022-08-01T10:45:42.732" v="459"/>
        <pc:sldMkLst>
          <pc:docMk/>
          <pc:sldMk cId="2971001518" sldId="269"/>
        </pc:sldMkLst>
      </pc:sldChg>
      <pc:sldChg chg="addSp delSp modSp add replId modNotes">
        <pc:chgData name="Rachel Applegate" userId="S::rw273@bath.ac.uk::cf090625-734e-4a47-a39f-abba3eff651a" providerId="AD" clId="Web-{5017CA2D-022F-3F86-C081-B3EA6DAD57C7}" dt="2022-08-01T10:52:38.476" v="652" actId="1076"/>
        <pc:sldMkLst>
          <pc:docMk/>
          <pc:sldMk cId="215839245" sldId="270"/>
        </pc:sldMkLst>
      </pc:sldChg>
      <pc:sldChg chg="modSp add replId">
        <pc:chgData name="Rachel Applegate" userId="S::rw273@bath.ac.uk::cf090625-734e-4a47-a39f-abba3eff651a" providerId="AD" clId="Web-{5017CA2D-022F-3F86-C081-B3EA6DAD57C7}" dt="2022-08-01T10:58:46.890" v="774" actId="20577"/>
        <pc:sldMkLst>
          <pc:docMk/>
          <pc:sldMk cId="3648233824" sldId="271"/>
        </pc:sldMkLst>
      </pc:sldChg>
      <pc:sldChg chg="addSp delSp modSp add replId modNotes">
        <pc:chgData name="Rachel Applegate" userId="S::rw273@bath.ac.uk::cf090625-734e-4a47-a39f-abba3eff651a" providerId="AD" clId="Web-{5017CA2D-022F-3F86-C081-B3EA6DAD57C7}" dt="2022-08-01T12:35:17.367" v="935" actId="1076"/>
        <pc:sldMkLst>
          <pc:docMk/>
          <pc:sldMk cId="3311009265" sldId="272"/>
        </pc:sldMkLst>
      </pc:sldChg>
    </pc:docChg>
  </pc:docChgLst>
  <pc:docChgLst>
    <pc:chgData name="Rachel Applegate" userId="S::rw273@bath.ac.uk::cf090625-734e-4a47-a39f-abba3eff651a" providerId="AD" clId="Web-{6094EB3E-A0F7-EE5A-6E7D-C19863F3A27C}"/>
    <pc:docChg chg="delSld modSld">
      <pc:chgData name="Rachel Applegate" userId="S::rw273@bath.ac.uk::cf090625-734e-4a47-a39f-abba3eff651a" providerId="AD" clId="Web-{6094EB3E-A0F7-EE5A-6E7D-C19863F3A27C}" dt="2022-07-25T10:23:22.970" v="268"/>
      <pc:docMkLst>
        <pc:docMk/>
      </pc:docMkLst>
      <pc:sldChg chg="modNotes">
        <pc:chgData name="Rachel Applegate" userId="S::rw273@bath.ac.uk::cf090625-734e-4a47-a39f-abba3eff651a" providerId="AD" clId="Web-{6094EB3E-A0F7-EE5A-6E7D-C19863F3A27C}" dt="2022-07-25T10:04:00.213" v="23"/>
        <pc:sldMkLst>
          <pc:docMk/>
          <pc:sldMk cId="3109761781" sldId="264"/>
        </pc:sldMkLst>
      </pc:sldChg>
      <pc:sldChg chg="del modNotes">
        <pc:chgData name="Rachel Applegate" userId="S::rw273@bath.ac.uk::cf090625-734e-4a47-a39f-abba3eff651a" providerId="AD" clId="Web-{6094EB3E-A0F7-EE5A-6E7D-C19863F3A27C}" dt="2022-07-25T10:08:08.608" v="164"/>
        <pc:sldMkLst>
          <pc:docMk/>
          <pc:sldMk cId="42992638" sldId="265"/>
        </pc:sldMkLst>
      </pc:sldChg>
      <pc:sldChg chg="modNotes">
        <pc:chgData name="Rachel Applegate" userId="S::rw273@bath.ac.uk::cf090625-734e-4a47-a39f-abba3eff651a" providerId="AD" clId="Web-{6094EB3E-A0F7-EE5A-6E7D-C19863F3A27C}" dt="2022-07-25T10:18:09.526" v="224"/>
        <pc:sldMkLst>
          <pc:docMk/>
          <pc:sldMk cId="3777226016" sldId="266"/>
        </pc:sldMkLst>
      </pc:sldChg>
      <pc:sldChg chg="addSp delSp modSp modNotes">
        <pc:chgData name="Rachel Applegate" userId="S::rw273@bath.ac.uk::cf090625-734e-4a47-a39f-abba3eff651a" providerId="AD" clId="Web-{6094EB3E-A0F7-EE5A-6E7D-C19863F3A27C}" dt="2022-07-25T10:23:22.970" v="268"/>
        <pc:sldMkLst>
          <pc:docMk/>
          <pc:sldMk cId="4192559029" sldId="267"/>
        </pc:sldMkLst>
      </pc:sldChg>
    </pc:docChg>
  </pc:docChgLst>
  <pc:docChgLst>
    <pc:chgData name="Rachel Applegate" userId="cf090625-734e-4a47-a39f-abba3eff651a" providerId="ADAL" clId="{085DF6F5-A622-475D-B61F-A88EE1F438D9}"/>
    <pc:docChg chg="undo custSel addSld delSld modSld">
      <pc:chgData name="Rachel Applegate" userId="cf090625-734e-4a47-a39f-abba3eff651a" providerId="ADAL" clId="{085DF6F5-A622-475D-B61F-A88EE1F438D9}" dt="2023-08-15T13:13:05.098" v="3510" actId="962"/>
      <pc:docMkLst>
        <pc:docMk/>
      </pc:docMkLst>
      <pc:sldChg chg="del">
        <pc:chgData name="Rachel Applegate" userId="cf090625-734e-4a47-a39f-abba3eff651a" providerId="ADAL" clId="{085DF6F5-A622-475D-B61F-A88EE1F438D9}" dt="2023-08-15T12:34:07.717" v="2714" actId="47"/>
        <pc:sldMkLst>
          <pc:docMk/>
          <pc:sldMk cId="1444973492" sldId="262"/>
        </pc:sldMkLst>
      </pc:sldChg>
      <pc:sldChg chg="modNotesTx">
        <pc:chgData name="Rachel Applegate" userId="cf090625-734e-4a47-a39f-abba3eff651a" providerId="ADAL" clId="{085DF6F5-A622-475D-B61F-A88EE1F438D9}" dt="2023-08-15T12:34:40.186" v="2716"/>
        <pc:sldMkLst>
          <pc:docMk/>
          <pc:sldMk cId="981347891" sldId="263"/>
        </pc:sldMkLst>
      </pc:sldChg>
      <pc:sldChg chg="addSp delSp modSp mod modNotesTx">
        <pc:chgData name="Rachel Applegate" userId="cf090625-734e-4a47-a39f-abba3eff651a" providerId="ADAL" clId="{085DF6F5-A622-475D-B61F-A88EE1F438D9}" dt="2023-08-15T12:36:45.402" v="2725" actId="1076"/>
        <pc:sldMkLst>
          <pc:docMk/>
          <pc:sldMk cId="3109761781" sldId="264"/>
        </pc:sldMkLst>
      </pc:sldChg>
      <pc:sldChg chg="modSp mod modNotesTx">
        <pc:chgData name="Rachel Applegate" userId="cf090625-734e-4a47-a39f-abba3eff651a" providerId="ADAL" clId="{085DF6F5-A622-475D-B61F-A88EE1F438D9}" dt="2023-08-15T13:06:40.338" v="2979" actId="962"/>
        <pc:sldMkLst>
          <pc:docMk/>
          <pc:sldMk cId="3777226016" sldId="266"/>
        </pc:sldMkLst>
      </pc:sldChg>
      <pc:sldChg chg="delSp modSp mod modNotesTx">
        <pc:chgData name="Rachel Applegate" userId="cf090625-734e-4a47-a39f-abba3eff651a" providerId="ADAL" clId="{085DF6F5-A622-475D-B61F-A88EE1F438D9}" dt="2023-08-15T13:07:08.597" v="2983" actId="962"/>
        <pc:sldMkLst>
          <pc:docMk/>
          <pc:sldMk cId="4192559029" sldId="267"/>
        </pc:sldMkLst>
      </pc:sldChg>
      <pc:sldChg chg="addSp delSp modSp mod modNotesTx">
        <pc:chgData name="Rachel Applegate" userId="cf090625-734e-4a47-a39f-abba3eff651a" providerId="ADAL" clId="{085DF6F5-A622-475D-B61F-A88EE1F438D9}" dt="2023-08-15T13:13:05.098" v="3510" actId="962"/>
        <pc:sldMkLst>
          <pc:docMk/>
          <pc:sldMk cId="1104712954" sldId="268"/>
        </pc:sldMkLst>
      </pc:sldChg>
      <pc:sldChg chg="delSp modSp mod modNotesTx">
        <pc:chgData name="Rachel Applegate" userId="cf090625-734e-4a47-a39f-abba3eff651a" providerId="ADAL" clId="{085DF6F5-A622-475D-B61F-A88EE1F438D9}" dt="2023-08-15T13:07:37.235" v="2986" actId="13244"/>
        <pc:sldMkLst>
          <pc:docMk/>
          <pc:sldMk cId="2971001518" sldId="269"/>
        </pc:sldMkLst>
      </pc:sldChg>
      <pc:sldChg chg="modSp mod modNotesTx">
        <pc:chgData name="Rachel Applegate" userId="cf090625-734e-4a47-a39f-abba3eff651a" providerId="ADAL" clId="{085DF6F5-A622-475D-B61F-A88EE1F438D9}" dt="2023-08-15T12:39:52.261" v="2878"/>
        <pc:sldMkLst>
          <pc:docMk/>
          <pc:sldMk cId="215839245" sldId="270"/>
        </pc:sldMkLst>
      </pc:sldChg>
      <pc:sldChg chg="modNotesTx">
        <pc:chgData name="Rachel Applegate" userId="cf090625-734e-4a47-a39f-abba3eff651a" providerId="ADAL" clId="{085DF6F5-A622-475D-B61F-A88EE1F438D9}" dt="2023-08-15T12:40:28.819" v="2880"/>
        <pc:sldMkLst>
          <pc:docMk/>
          <pc:sldMk cId="3648233824" sldId="271"/>
        </pc:sldMkLst>
      </pc:sldChg>
      <pc:sldChg chg="addSp delSp modSp mod modNotesTx">
        <pc:chgData name="Rachel Applegate" userId="cf090625-734e-4a47-a39f-abba3eff651a" providerId="ADAL" clId="{085DF6F5-A622-475D-B61F-A88EE1F438D9}" dt="2023-08-15T13:11:19.480" v="3182" actId="962"/>
        <pc:sldMkLst>
          <pc:docMk/>
          <pc:sldMk cId="3311009265" sldId="272"/>
        </pc:sldMkLst>
      </pc:sldChg>
      <pc:sldChg chg="addSp delSp modSp mod modNotesTx">
        <pc:chgData name="Rachel Applegate" userId="cf090625-734e-4a47-a39f-abba3eff651a" providerId="ADAL" clId="{085DF6F5-A622-475D-B61F-A88EE1F438D9}" dt="2023-08-15T12:41:16.833" v="2886" actId="1076"/>
        <pc:sldMkLst>
          <pc:docMk/>
          <pc:sldMk cId="1249151384" sldId="273"/>
        </pc:sldMkLst>
      </pc:sldChg>
      <pc:sldChg chg="modSp mod modNotesTx">
        <pc:chgData name="Rachel Applegate" userId="cf090625-734e-4a47-a39f-abba3eff651a" providerId="ADAL" clId="{085DF6F5-A622-475D-B61F-A88EE1F438D9}" dt="2023-08-15T12:41:36.130" v="2891" actId="20577"/>
        <pc:sldMkLst>
          <pc:docMk/>
          <pc:sldMk cId="3891894790" sldId="274"/>
        </pc:sldMkLst>
      </pc:sldChg>
      <pc:sldChg chg="addSp modSp mod modNotesTx">
        <pc:chgData name="Rachel Applegate" userId="cf090625-734e-4a47-a39f-abba3eff651a" providerId="ADAL" clId="{085DF6F5-A622-475D-B61F-A88EE1F438D9}" dt="2023-08-15T13:12:19.513" v="3507" actId="962"/>
        <pc:sldMkLst>
          <pc:docMk/>
          <pc:sldMk cId="2643007622" sldId="275"/>
        </pc:sldMkLst>
      </pc:sldChg>
      <pc:sldChg chg="modSp mod modNotesTx">
        <pc:chgData name="Rachel Applegate" userId="cf090625-734e-4a47-a39f-abba3eff651a" providerId="ADAL" clId="{085DF6F5-A622-475D-B61F-A88EE1F438D9}" dt="2023-08-15T12:42:17.622" v="2903"/>
        <pc:sldMkLst>
          <pc:docMk/>
          <pc:sldMk cId="1932499543" sldId="276"/>
        </pc:sldMkLst>
      </pc:sldChg>
      <pc:sldChg chg="addSp modSp mod modNotesTx">
        <pc:chgData name="Rachel Applegate" userId="cf090625-734e-4a47-a39f-abba3eff651a" providerId="ADAL" clId="{085DF6F5-A622-475D-B61F-A88EE1F438D9}" dt="2023-08-15T12:43:29.370" v="2942" actId="20577"/>
        <pc:sldMkLst>
          <pc:docMk/>
          <pc:sldMk cId="998227930" sldId="277"/>
        </pc:sldMkLst>
      </pc:sldChg>
      <pc:sldChg chg="modSp mod modNotesTx">
        <pc:chgData name="Rachel Applegate" userId="cf090625-734e-4a47-a39f-abba3eff651a" providerId="ADAL" clId="{085DF6F5-A622-475D-B61F-A88EE1F438D9}" dt="2023-08-15T13:05:55.438" v="2976" actId="1036"/>
        <pc:sldMkLst>
          <pc:docMk/>
          <pc:sldMk cId="3543838475" sldId="278"/>
        </pc:sldMkLst>
      </pc:sldChg>
      <pc:sldChg chg="del">
        <pc:chgData name="Rachel Applegate" userId="cf090625-734e-4a47-a39f-abba3eff651a" providerId="ADAL" clId="{085DF6F5-A622-475D-B61F-A88EE1F438D9}" dt="2023-08-15T12:43:46.087" v="2943" actId="2696"/>
        <pc:sldMkLst>
          <pc:docMk/>
          <pc:sldMk cId="3075538167" sldId="279"/>
        </pc:sldMkLst>
      </pc:sldChg>
      <pc:sldChg chg="add">
        <pc:chgData name="Rachel Applegate" userId="cf090625-734e-4a47-a39f-abba3eff651a" providerId="ADAL" clId="{085DF6F5-A622-475D-B61F-A88EE1F438D9}" dt="2023-08-15T12:34:05.586" v="2713"/>
        <pc:sldMkLst>
          <pc:docMk/>
          <pc:sldMk cId="3948844264" sldId="280"/>
        </pc:sldMkLst>
      </pc:sldChg>
      <pc:sldChg chg="add">
        <pc:chgData name="Rachel Applegate" userId="cf090625-734e-4a47-a39f-abba3eff651a" providerId="ADAL" clId="{085DF6F5-A622-475D-B61F-A88EE1F438D9}" dt="2023-08-15T12:34:17.096" v="2715"/>
        <pc:sldMkLst>
          <pc:docMk/>
          <pc:sldMk cId="2916845598" sldId="281"/>
        </pc:sldMkLst>
      </pc:sldChg>
    </pc:docChg>
  </pc:docChgLst>
  <pc:docChgLst>
    <pc:chgData name="Rachel Applegate" userId="cf090625-734e-4a47-a39f-abba3eff651a" providerId="ADAL" clId="{63EDFF44-B0F1-4FFB-B4D4-6D5003662DEA}"/>
    <pc:docChg chg="undo redo custSel addSld modSld">
      <pc:chgData name="Rachel Applegate" userId="cf090625-734e-4a47-a39f-abba3eff651a" providerId="ADAL" clId="{63EDFF44-B0F1-4FFB-B4D4-6D5003662DEA}" dt="2022-08-01T14:50:56.866" v="11833" actId="1076"/>
      <pc:docMkLst>
        <pc:docMk/>
      </pc:docMkLst>
      <pc:sldChg chg="addSp modSp mod">
        <pc:chgData name="Rachel Applegate" userId="cf090625-734e-4a47-a39f-abba3eff651a" providerId="ADAL" clId="{63EDFF44-B0F1-4FFB-B4D4-6D5003662DEA}" dt="2022-07-15T10:59:38.910" v="2414" actId="962"/>
        <pc:sldMkLst>
          <pc:docMk/>
          <pc:sldMk cId="1275860151" sldId="256"/>
        </pc:sldMkLst>
      </pc:sldChg>
      <pc:sldChg chg="addSp modSp mod">
        <pc:chgData name="Rachel Applegate" userId="cf090625-734e-4a47-a39f-abba3eff651a" providerId="ADAL" clId="{63EDFF44-B0F1-4FFB-B4D4-6D5003662DEA}" dt="2022-07-15T11:01:18.630" v="2511" actId="13244"/>
        <pc:sldMkLst>
          <pc:docMk/>
          <pc:sldMk cId="1444973492" sldId="262"/>
        </pc:sldMkLst>
      </pc:sldChg>
      <pc:sldChg chg="addSp modSp mod">
        <pc:chgData name="Rachel Applegate" userId="cf090625-734e-4a47-a39f-abba3eff651a" providerId="ADAL" clId="{63EDFF44-B0F1-4FFB-B4D4-6D5003662DEA}" dt="2022-08-01T14:31:13.436" v="7637" actId="962"/>
        <pc:sldMkLst>
          <pc:docMk/>
          <pc:sldMk cId="981347891" sldId="263"/>
        </pc:sldMkLst>
      </pc:sldChg>
      <pc:sldChg chg="addSp modSp mod">
        <pc:chgData name="Rachel Applegate" userId="cf090625-734e-4a47-a39f-abba3eff651a" providerId="ADAL" clId="{63EDFF44-B0F1-4FFB-B4D4-6D5003662DEA}" dt="2022-07-15T11:01:03.770" v="2508" actId="13244"/>
        <pc:sldMkLst>
          <pc:docMk/>
          <pc:sldMk cId="3109761781" sldId="264"/>
        </pc:sldMkLst>
      </pc:sldChg>
      <pc:sldChg chg="addSp delSp modSp mod">
        <pc:chgData name="Rachel Applegate" userId="cf090625-734e-4a47-a39f-abba3eff651a" providerId="ADAL" clId="{63EDFF44-B0F1-4FFB-B4D4-6D5003662DEA}" dt="2022-07-15T11:01:30.927" v="2513" actId="13244"/>
        <pc:sldMkLst>
          <pc:docMk/>
          <pc:sldMk cId="42992638" sldId="265"/>
        </pc:sldMkLst>
      </pc:sldChg>
      <pc:sldChg chg="addSp delSp modSp add mod">
        <pc:chgData name="Rachel Applegate" userId="cf090625-734e-4a47-a39f-abba3eff651a" providerId="ADAL" clId="{63EDFF44-B0F1-4FFB-B4D4-6D5003662DEA}" dt="2022-08-01T14:31:54.274" v="7640" actId="962"/>
        <pc:sldMkLst>
          <pc:docMk/>
          <pc:sldMk cId="3777226016" sldId="266"/>
        </pc:sldMkLst>
      </pc:sldChg>
      <pc:sldChg chg="addSp delSp modSp add mod modNotesTx">
        <pc:chgData name="Rachel Applegate" userId="cf090625-734e-4a47-a39f-abba3eff651a" providerId="ADAL" clId="{63EDFF44-B0F1-4FFB-B4D4-6D5003662DEA}" dt="2022-08-01T14:08:07.183" v="5395" actId="962"/>
        <pc:sldMkLst>
          <pc:docMk/>
          <pc:sldMk cId="4192559029" sldId="267"/>
        </pc:sldMkLst>
      </pc:sldChg>
      <pc:sldChg chg="addSp delSp modSp mod">
        <pc:chgData name="Rachel Applegate" userId="cf090625-734e-4a47-a39f-abba3eff651a" providerId="ADAL" clId="{63EDFF44-B0F1-4FFB-B4D4-6D5003662DEA}" dt="2022-08-01T14:47:52.649" v="11806" actId="13244"/>
        <pc:sldMkLst>
          <pc:docMk/>
          <pc:sldMk cId="1104712954" sldId="268"/>
        </pc:sldMkLst>
      </pc:sldChg>
      <pc:sldChg chg="modSp mod">
        <pc:chgData name="Rachel Applegate" userId="cf090625-734e-4a47-a39f-abba3eff651a" providerId="ADAL" clId="{63EDFF44-B0F1-4FFB-B4D4-6D5003662DEA}" dt="2022-08-01T14:33:12.638" v="8145" actId="962"/>
        <pc:sldMkLst>
          <pc:docMk/>
          <pc:sldMk cId="2971001518" sldId="269"/>
        </pc:sldMkLst>
      </pc:sldChg>
      <pc:sldChg chg="modSp mod">
        <pc:chgData name="Rachel Applegate" userId="cf090625-734e-4a47-a39f-abba3eff651a" providerId="ADAL" clId="{63EDFF44-B0F1-4FFB-B4D4-6D5003662DEA}" dt="2022-08-01T14:33:55.059" v="8411" actId="962"/>
        <pc:sldMkLst>
          <pc:docMk/>
          <pc:sldMk cId="215839245" sldId="270"/>
        </pc:sldMkLst>
      </pc:sldChg>
      <pc:sldChg chg="modSp mod">
        <pc:chgData name="Rachel Applegate" userId="cf090625-734e-4a47-a39f-abba3eff651a" providerId="ADAL" clId="{63EDFF44-B0F1-4FFB-B4D4-6D5003662DEA}" dt="2022-08-01T14:34:50.771" v="8613" actId="962"/>
        <pc:sldMkLst>
          <pc:docMk/>
          <pc:sldMk cId="3648233824" sldId="271"/>
        </pc:sldMkLst>
      </pc:sldChg>
      <pc:sldChg chg="addSp modSp mod modNotesTx">
        <pc:chgData name="Rachel Applegate" userId="cf090625-734e-4a47-a39f-abba3eff651a" providerId="ADAL" clId="{63EDFF44-B0F1-4FFB-B4D4-6D5003662DEA}" dt="2022-08-01T14:50:56.866" v="11833" actId="1076"/>
        <pc:sldMkLst>
          <pc:docMk/>
          <pc:sldMk cId="3311009265" sldId="272"/>
        </pc:sldMkLst>
      </pc:sldChg>
      <pc:sldChg chg="modSp add mod">
        <pc:chgData name="Rachel Applegate" userId="cf090625-734e-4a47-a39f-abba3eff651a" providerId="ADAL" clId="{63EDFF44-B0F1-4FFB-B4D4-6D5003662DEA}" dt="2022-08-01T14:35:37.264" v="8809" actId="962"/>
        <pc:sldMkLst>
          <pc:docMk/>
          <pc:sldMk cId="1249151384" sldId="273"/>
        </pc:sldMkLst>
      </pc:sldChg>
      <pc:sldChg chg="addSp delSp modSp add mod modNotesTx">
        <pc:chgData name="Rachel Applegate" userId="cf090625-734e-4a47-a39f-abba3eff651a" providerId="ADAL" clId="{63EDFF44-B0F1-4FFB-B4D4-6D5003662DEA}" dt="2022-08-01T14:49:15.406" v="11810" actId="13244"/>
        <pc:sldMkLst>
          <pc:docMk/>
          <pc:sldMk cId="3891894790" sldId="274"/>
        </pc:sldMkLst>
      </pc:sldChg>
      <pc:sldChg chg="addSp delSp modSp add mod modNotesTx">
        <pc:chgData name="Rachel Applegate" userId="cf090625-734e-4a47-a39f-abba3eff651a" providerId="ADAL" clId="{63EDFF44-B0F1-4FFB-B4D4-6D5003662DEA}" dt="2022-08-01T14:40:41.934" v="10543" actId="962"/>
        <pc:sldMkLst>
          <pc:docMk/>
          <pc:sldMk cId="2643007622" sldId="275"/>
        </pc:sldMkLst>
      </pc:sldChg>
      <pc:sldChg chg="modSp add mod">
        <pc:chgData name="Rachel Applegate" userId="cf090625-734e-4a47-a39f-abba3eff651a" providerId="ADAL" clId="{63EDFF44-B0F1-4FFB-B4D4-6D5003662DEA}" dt="2022-08-01T14:45:00.230" v="11460" actId="962"/>
        <pc:sldMkLst>
          <pc:docMk/>
          <pc:sldMk cId="1932499543" sldId="276"/>
        </pc:sldMkLst>
      </pc:sldChg>
      <pc:sldChg chg="addSp delSp modSp add mod modNotesTx">
        <pc:chgData name="Rachel Applegate" userId="cf090625-734e-4a47-a39f-abba3eff651a" providerId="ADAL" clId="{63EDFF44-B0F1-4FFB-B4D4-6D5003662DEA}" dt="2022-08-01T14:41:44.500" v="10935" actId="962"/>
        <pc:sldMkLst>
          <pc:docMk/>
          <pc:sldMk cId="998227930" sldId="277"/>
        </pc:sldMkLst>
      </pc:sldChg>
      <pc:sldChg chg="addSp delSp modSp add mod modNotesTx">
        <pc:chgData name="Rachel Applegate" userId="cf090625-734e-4a47-a39f-abba3eff651a" providerId="ADAL" clId="{63EDFF44-B0F1-4FFB-B4D4-6D5003662DEA}" dt="2022-08-01T14:49:56.243" v="11828" actId="13244"/>
        <pc:sldMkLst>
          <pc:docMk/>
          <pc:sldMk cId="3543838475" sldId="278"/>
        </pc:sldMkLst>
      </pc:sldChg>
    </pc:docChg>
  </pc:docChgLst>
  <pc:docChgLst>
    <pc:chgData name="Olivia Soutter" userId="S::os802@bath.ac.uk::87a69a52-0e77-44f8-a1a6-b5c45164a4d4" providerId="AD" clId="Web-{CFADC69C-A706-95AD-6A92-F16A247E52D0}"/>
    <pc:docChg chg="modSld">
      <pc:chgData name="Olivia Soutter" userId="S::os802@bath.ac.uk::87a69a52-0e77-44f8-a1a6-b5c45164a4d4" providerId="AD" clId="Web-{CFADC69C-A706-95AD-6A92-F16A247E52D0}" dt="2025-07-23T14:24:23.132" v="106" actId="1076"/>
      <pc:docMkLst>
        <pc:docMk/>
      </pc:docMkLst>
      <pc:sldChg chg="addSp delSp modSp">
        <pc:chgData name="Olivia Soutter" userId="S::os802@bath.ac.uk::87a69a52-0e77-44f8-a1a6-b5c45164a4d4" providerId="AD" clId="Web-{CFADC69C-A706-95AD-6A92-F16A247E52D0}" dt="2025-07-23T13:36:19.418" v="20" actId="1076"/>
        <pc:sldMkLst>
          <pc:docMk/>
          <pc:sldMk cId="3777226016" sldId="266"/>
        </pc:sldMkLst>
        <pc:spChg chg="mod">
          <ac:chgData name="Olivia Soutter" userId="S::os802@bath.ac.uk::87a69a52-0e77-44f8-a1a6-b5c45164a4d4" providerId="AD" clId="Web-{CFADC69C-A706-95AD-6A92-F16A247E52D0}" dt="2025-07-23T13:36:02.745" v="16" actId="1076"/>
          <ac:spMkLst>
            <pc:docMk/>
            <pc:sldMk cId="3777226016" sldId="266"/>
            <ac:spMk id="6" creationId="{A1E7E0F9-A211-4374-B8AB-0FC6922FCAF9}"/>
          </ac:spMkLst>
        </pc:spChg>
        <pc:spChg chg="mod">
          <ac:chgData name="Olivia Soutter" userId="S::os802@bath.ac.uk::87a69a52-0e77-44f8-a1a6-b5c45164a4d4" providerId="AD" clId="Web-{CFADC69C-A706-95AD-6A92-F16A247E52D0}" dt="2025-07-23T13:36:11.714" v="19" actId="1076"/>
          <ac:spMkLst>
            <pc:docMk/>
            <pc:sldMk cId="3777226016" sldId="266"/>
            <ac:spMk id="7" creationId="{1A57B081-C166-4A06-BD24-10E57800DDCB}"/>
          </ac:spMkLst>
        </pc:spChg>
        <pc:grpChg chg="mod">
          <ac:chgData name="Olivia Soutter" userId="S::os802@bath.ac.uk::87a69a52-0e77-44f8-a1a6-b5c45164a4d4" providerId="AD" clId="Web-{CFADC69C-A706-95AD-6A92-F16A247E52D0}" dt="2025-07-23T13:36:07.683" v="18" actId="1076"/>
          <ac:grpSpMkLst>
            <pc:docMk/>
            <pc:sldMk cId="3777226016" sldId="266"/>
            <ac:grpSpMk id="2" creationId="{6737E0FD-48F1-483C-B604-6127A106EF67}"/>
          </ac:grpSpMkLst>
        </pc:grpChg>
        <pc:picChg chg="add mod">
          <ac:chgData name="Olivia Soutter" userId="S::os802@bath.ac.uk::87a69a52-0e77-44f8-a1a6-b5c45164a4d4" providerId="AD" clId="Web-{CFADC69C-A706-95AD-6A92-F16A247E52D0}" dt="2025-07-23T13:36:19.418" v="20" actId="1076"/>
          <ac:picMkLst>
            <pc:docMk/>
            <pc:sldMk cId="3777226016" sldId="266"/>
            <ac:picMk id="13" creationId="{A6D8A59F-4037-F314-EDE6-6E1F257331E7}"/>
          </ac:picMkLst>
        </pc:picChg>
      </pc:sldChg>
      <pc:sldChg chg="addSp delSp modSp">
        <pc:chgData name="Olivia Soutter" userId="S::os802@bath.ac.uk::87a69a52-0e77-44f8-a1a6-b5c45164a4d4" providerId="AD" clId="Web-{CFADC69C-A706-95AD-6A92-F16A247E52D0}" dt="2025-07-23T13:54:15.689" v="26"/>
        <pc:sldMkLst>
          <pc:docMk/>
          <pc:sldMk cId="4192559029" sldId="267"/>
        </pc:sldMkLst>
        <pc:picChg chg="add mod">
          <ac:chgData name="Olivia Soutter" userId="S::os802@bath.ac.uk::87a69a52-0e77-44f8-a1a6-b5c45164a4d4" providerId="AD" clId="Web-{CFADC69C-A706-95AD-6A92-F16A247E52D0}" dt="2025-07-23T13:54:15.689" v="26"/>
          <ac:picMkLst>
            <pc:docMk/>
            <pc:sldMk cId="4192559029" sldId="267"/>
            <ac:picMk id="2" creationId="{59B8561F-FE00-C988-17A2-5F8938E3A4B8}"/>
          </ac:picMkLst>
        </pc:picChg>
      </pc:sldChg>
      <pc:sldChg chg="addSp delSp modSp">
        <pc:chgData name="Olivia Soutter" userId="S::os802@bath.ac.uk::87a69a52-0e77-44f8-a1a6-b5c45164a4d4" providerId="AD" clId="Web-{CFADC69C-A706-95AD-6A92-F16A247E52D0}" dt="2025-07-23T14:09:55.968" v="61"/>
        <pc:sldMkLst>
          <pc:docMk/>
          <pc:sldMk cId="3311009265" sldId="272"/>
        </pc:sldMkLst>
        <pc:picChg chg="add mod">
          <ac:chgData name="Olivia Soutter" userId="S::os802@bath.ac.uk::87a69a52-0e77-44f8-a1a6-b5c45164a4d4" providerId="AD" clId="Web-{CFADC69C-A706-95AD-6A92-F16A247E52D0}" dt="2025-07-23T14:06:29.470" v="53"/>
          <ac:picMkLst>
            <pc:docMk/>
            <pc:sldMk cId="3311009265" sldId="272"/>
            <ac:picMk id="7" creationId="{1B33C598-F268-960C-E400-817EDE65BF5B}"/>
          </ac:picMkLst>
        </pc:picChg>
        <pc:picChg chg="add mod ord">
          <ac:chgData name="Olivia Soutter" userId="S::os802@bath.ac.uk::87a69a52-0e77-44f8-a1a6-b5c45164a4d4" providerId="AD" clId="Web-{CFADC69C-A706-95AD-6A92-F16A247E52D0}" dt="2025-07-23T14:05:59.703" v="50"/>
          <ac:picMkLst>
            <pc:docMk/>
            <pc:sldMk cId="3311009265" sldId="272"/>
            <ac:picMk id="14" creationId="{8CFE30BE-FE74-E1FF-F7FE-3AC8762155F3}"/>
          </ac:picMkLst>
        </pc:picChg>
        <pc:picChg chg="add mod">
          <ac:chgData name="Olivia Soutter" userId="S::os802@bath.ac.uk::87a69a52-0e77-44f8-a1a6-b5c45164a4d4" providerId="AD" clId="Web-{CFADC69C-A706-95AD-6A92-F16A247E52D0}" dt="2025-07-23T14:09:55.968" v="61"/>
          <ac:picMkLst>
            <pc:docMk/>
            <pc:sldMk cId="3311009265" sldId="272"/>
            <ac:picMk id="19" creationId="{F7075BE0-1128-34B8-D582-58FD92DF237A}"/>
          </ac:picMkLst>
        </pc:picChg>
      </pc:sldChg>
      <pc:sldChg chg="addSp delSp modSp">
        <pc:chgData name="Olivia Soutter" userId="S::os802@bath.ac.uk::87a69a52-0e77-44f8-a1a6-b5c45164a4d4" providerId="AD" clId="Web-{CFADC69C-A706-95AD-6A92-F16A247E52D0}" dt="2025-07-23T14:22:33.375" v="101" actId="1076"/>
        <pc:sldMkLst>
          <pc:docMk/>
          <pc:sldMk cId="3891894790" sldId="274"/>
        </pc:sldMkLst>
        <pc:spChg chg="mod">
          <ac:chgData name="Olivia Soutter" userId="S::os802@bath.ac.uk::87a69a52-0e77-44f8-a1a6-b5c45164a4d4" providerId="AD" clId="Web-{CFADC69C-A706-95AD-6A92-F16A247E52D0}" dt="2025-07-23T14:22:09.311" v="94"/>
          <ac:spMkLst>
            <pc:docMk/>
            <pc:sldMk cId="3891894790" sldId="274"/>
            <ac:spMk id="5" creationId="{A45EE347-4643-4470-AD70-E47C3CDD4DE0}"/>
          </ac:spMkLst>
        </pc:spChg>
        <pc:spChg chg="add mod">
          <ac:chgData name="Olivia Soutter" userId="S::os802@bath.ac.uk::87a69a52-0e77-44f8-a1a6-b5c45164a4d4" providerId="AD" clId="Web-{CFADC69C-A706-95AD-6A92-F16A247E52D0}" dt="2025-07-23T14:22:24.624" v="98" actId="14100"/>
          <ac:spMkLst>
            <pc:docMk/>
            <pc:sldMk cId="3891894790" sldId="274"/>
            <ac:spMk id="7" creationId="{A71EB4EA-7B56-16AA-2D18-07F0FFE93730}"/>
          </ac:spMkLst>
        </pc:spChg>
        <pc:grpChg chg="mod topLvl">
          <ac:chgData name="Olivia Soutter" userId="S::os802@bath.ac.uk::87a69a52-0e77-44f8-a1a6-b5c45164a4d4" providerId="AD" clId="Web-{CFADC69C-A706-95AD-6A92-F16A247E52D0}" dt="2025-07-23T14:16:16.023" v="78" actId="1076"/>
          <ac:grpSpMkLst>
            <pc:docMk/>
            <pc:sldMk cId="3891894790" sldId="274"/>
            <ac:grpSpMk id="33" creationId="{50BCB85A-47F9-43D8-B237-231B3C87A1E7}"/>
          </ac:grpSpMkLst>
        </pc:grpChg>
        <pc:picChg chg="add mod">
          <ac:chgData name="Olivia Soutter" userId="S::os802@bath.ac.uk::87a69a52-0e77-44f8-a1a6-b5c45164a4d4" providerId="AD" clId="Web-{CFADC69C-A706-95AD-6A92-F16A247E52D0}" dt="2025-07-23T14:22:33.375" v="101" actId="1076"/>
          <ac:picMkLst>
            <pc:docMk/>
            <pc:sldMk cId="3891894790" sldId="274"/>
            <ac:picMk id="2" creationId="{5A81D062-305A-40F2-91AD-B73975E760B3}"/>
          </ac:picMkLst>
        </pc:picChg>
        <pc:picChg chg="add mod">
          <ac:chgData name="Olivia Soutter" userId="S::os802@bath.ac.uk::87a69a52-0e77-44f8-a1a6-b5c45164a4d4" providerId="AD" clId="Web-{CFADC69C-A706-95AD-6A92-F16A247E52D0}" dt="2025-07-23T14:16:12.648" v="77" actId="14100"/>
          <ac:picMkLst>
            <pc:docMk/>
            <pc:sldMk cId="3891894790" sldId="274"/>
            <ac:picMk id="3" creationId="{97DED913-BF9E-FA53-22C0-61791E22E3CE}"/>
          </ac:picMkLst>
        </pc:picChg>
        <pc:picChg chg="add mod">
          <ac:chgData name="Olivia Soutter" userId="S::os802@bath.ac.uk::87a69a52-0e77-44f8-a1a6-b5c45164a4d4" providerId="AD" clId="Web-{CFADC69C-A706-95AD-6A92-F16A247E52D0}" dt="2025-07-23T14:20:47.806" v="90"/>
          <ac:picMkLst>
            <pc:docMk/>
            <pc:sldMk cId="3891894790" sldId="274"/>
            <ac:picMk id="6" creationId="{750DC2CD-7B52-4731-B2D2-A5A03452F17F}"/>
          </ac:picMkLst>
        </pc:picChg>
      </pc:sldChg>
      <pc:sldChg chg="addSp delSp modSp">
        <pc:chgData name="Olivia Soutter" userId="S::os802@bath.ac.uk::87a69a52-0e77-44f8-a1a6-b5c45164a4d4" providerId="AD" clId="Web-{CFADC69C-A706-95AD-6A92-F16A247E52D0}" dt="2025-07-23T14:24:23.132" v="106" actId="1076"/>
        <pc:sldMkLst>
          <pc:docMk/>
          <pc:sldMk cId="2643007622" sldId="275"/>
        </pc:sldMkLst>
        <pc:spChg chg="add mod">
          <ac:chgData name="Olivia Soutter" userId="S::os802@bath.ac.uk::87a69a52-0e77-44f8-a1a6-b5c45164a4d4" providerId="AD" clId="Web-{CFADC69C-A706-95AD-6A92-F16A247E52D0}" dt="2025-07-23T14:24:23.132" v="106" actId="1076"/>
          <ac:spMkLst>
            <pc:docMk/>
            <pc:sldMk cId="2643007622" sldId="275"/>
            <ac:spMk id="20" creationId="{6145482E-5778-6C67-6772-28238CC70086}"/>
          </ac:spMkLst>
        </pc:spChg>
        <pc:picChg chg="add mod">
          <ac:chgData name="Olivia Soutter" userId="S::os802@bath.ac.uk::87a69a52-0e77-44f8-a1a6-b5c45164a4d4" providerId="AD" clId="Web-{CFADC69C-A706-95AD-6A92-F16A247E52D0}" dt="2025-07-23T14:24:23.132" v="105" actId="1076"/>
          <ac:picMkLst>
            <pc:docMk/>
            <pc:sldMk cId="2643007622" sldId="275"/>
            <ac:picMk id="14" creationId="{0233BE32-9277-8CBA-0A64-B067CA9677BD}"/>
          </ac:picMkLst>
        </pc:picChg>
      </pc:sldChg>
    </pc:docChg>
  </pc:docChgLst>
  <pc:docChgLst>
    <pc:chgData name="Olivia Soutter" userId="S::os802@bath.ac.uk::87a69a52-0e77-44f8-a1a6-b5c45164a4d4" providerId="AD" clId="Web-{C81613E8-B466-EB6A-7A7E-46A6F44BA9E5}"/>
    <pc:docChg chg="modSld">
      <pc:chgData name="Olivia Soutter" userId="S::os802@bath.ac.uk::87a69a52-0e77-44f8-a1a6-b5c45164a4d4" providerId="AD" clId="Web-{C81613E8-B466-EB6A-7A7E-46A6F44BA9E5}" dt="2025-07-31T10:16:56.607" v="40" actId="1076"/>
      <pc:docMkLst>
        <pc:docMk/>
      </pc:docMkLst>
      <pc:sldChg chg="modSp">
        <pc:chgData name="Olivia Soutter" userId="S::os802@bath.ac.uk::87a69a52-0e77-44f8-a1a6-b5c45164a4d4" providerId="AD" clId="Web-{C81613E8-B466-EB6A-7A7E-46A6F44BA9E5}" dt="2025-07-31T10:16:56.607" v="40" actId="1076"/>
        <pc:sldMkLst>
          <pc:docMk/>
          <pc:sldMk cId="3777226016" sldId="266"/>
        </pc:sldMkLst>
        <pc:grpChg chg="mod">
          <ac:chgData name="Olivia Soutter" userId="S::os802@bath.ac.uk::87a69a52-0e77-44f8-a1a6-b5c45164a4d4" providerId="AD" clId="Web-{C81613E8-B466-EB6A-7A7E-46A6F44BA9E5}" dt="2025-07-31T10:16:56.607" v="40" actId="1076"/>
          <ac:grpSpMkLst>
            <pc:docMk/>
            <pc:sldMk cId="3777226016" sldId="266"/>
            <ac:grpSpMk id="2" creationId="{6737E0FD-48F1-483C-B604-6127A106EF67}"/>
          </ac:grpSpMkLst>
        </pc:grpChg>
      </pc:sldChg>
      <pc:sldChg chg="addSp delSp modSp">
        <pc:chgData name="Olivia Soutter" userId="S::os802@bath.ac.uk::87a69a52-0e77-44f8-a1a6-b5c45164a4d4" providerId="AD" clId="Web-{C81613E8-B466-EB6A-7A7E-46A6F44BA9E5}" dt="2025-07-31T10:15:49.731" v="38" actId="1076"/>
        <pc:sldMkLst>
          <pc:docMk/>
          <pc:sldMk cId="2971001518" sldId="269"/>
        </pc:sldMkLst>
        <pc:spChg chg="mod">
          <ac:chgData name="Olivia Soutter" userId="S::os802@bath.ac.uk::87a69a52-0e77-44f8-a1a6-b5c45164a4d4" providerId="AD" clId="Web-{C81613E8-B466-EB6A-7A7E-46A6F44BA9E5}" dt="2025-07-31T10:08:16.706" v="7" actId="14100"/>
          <ac:spMkLst>
            <pc:docMk/>
            <pc:sldMk cId="2971001518" sldId="269"/>
            <ac:spMk id="8" creationId="{65C0B01F-7DD8-47CF-6C67-17FD190E795C}"/>
          </ac:spMkLst>
        </pc:spChg>
        <pc:picChg chg="del">
          <ac:chgData name="Olivia Soutter" userId="S::os802@bath.ac.uk::87a69a52-0e77-44f8-a1a6-b5c45164a4d4" providerId="AD" clId="Web-{C81613E8-B466-EB6A-7A7E-46A6F44BA9E5}" dt="2025-07-31T10:13:40.683" v="21"/>
          <ac:picMkLst>
            <pc:docMk/>
            <pc:sldMk cId="2971001518" sldId="269"/>
            <ac:picMk id="2" creationId="{FFCC8217-5F24-C95B-3003-6D17E0D78847}"/>
          </ac:picMkLst>
        </pc:picChg>
        <pc:picChg chg="add mod">
          <ac:chgData name="Olivia Soutter" userId="S::os802@bath.ac.uk::87a69a52-0e77-44f8-a1a6-b5c45164a4d4" providerId="AD" clId="Web-{C81613E8-B466-EB6A-7A7E-46A6F44BA9E5}" dt="2025-07-31T10:08:25.972" v="9"/>
          <ac:picMkLst>
            <pc:docMk/>
            <pc:sldMk cId="2971001518" sldId="269"/>
            <ac:picMk id="3" creationId="{FC196C7B-DF94-136A-8974-3EFAD98AF937}"/>
          </ac:picMkLst>
        </pc:picChg>
        <pc:picChg chg="del">
          <ac:chgData name="Olivia Soutter" userId="S::os802@bath.ac.uk::87a69a52-0e77-44f8-a1a6-b5c45164a4d4" providerId="AD" clId="Web-{C81613E8-B466-EB6A-7A7E-46A6F44BA9E5}" dt="2025-07-31T10:07:37.642" v="0"/>
          <ac:picMkLst>
            <pc:docMk/>
            <pc:sldMk cId="2971001518" sldId="269"/>
            <ac:picMk id="6" creationId="{096C1A63-C75B-5217-CC98-F41B51AC9DE3}"/>
          </ac:picMkLst>
        </pc:picChg>
        <pc:picChg chg="del">
          <ac:chgData name="Olivia Soutter" userId="S::os802@bath.ac.uk::87a69a52-0e77-44f8-a1a6-b5c45164a4d4" providerId="AD" clId="Web-{C81613E8-B466-EB6A-7A7E-46A6F44BA9E5}" dt="2025-07-31T10:09:46.240" v="10"/>
          <ac:picMkLst>
            <pc:docMk/>
            <pc:sldMk cId="2971001518" sldId="269"/>
            <ac:picMk id="7" creationId="{EF034CC4-A558-7E8A-A05D-2BA21A161086}"/>
          </ac:picMkLst>
        </pc:picChg>
        <pc:picChg chg="add mod">
          <ac:chgData name="Olivia Soutter" userId="S::os802@bath.ac.uk::87a69a52-0e77-44f8-a1a6-b5c45164a4d4" providerId="AD" clId="Web-{C81613E8-B466-EB6A-7A7E-46A6F44BA9E5}" dt="2025-07-31T10:10:25.428" v="20"/>
          <ac:picMkLst>
            <pc:docMk/>
            <pc:sldMk cId="2971001518" sldId="269"/>
            <ac:picMk id="9" creationId="{358ABA7E-9FAF-62A3-51FB-F91264F20F9D}"/>
          </ac:picMkLst>
        </pc:picChg>
        <pc:picChg chg="add del mod">
          <ac:chgData name="Olivia Soutter" userId="S::os802@bath.ac.uk::87a69a52-0e77-44f8-a1a6-b5c45164a4d4" providerId="AD" clId="Web-{C81613E8-B466-EB6A-7A7E-46A6F44BA9E5}" dt="2025-07-31T10:15:12.059" v="28"/>
          <ac:picMkLst>
            <pc:docMk/>
            <pc:sldMk cId="2971001518" sldId="269"/>
            <ac:picMk id="10" creationId="{9A350105-0345-288F-E17D-0E94C82F7010}"/>
          </ac:picMkLst>
        </pc:picChg>
        <pc:picChg chg="add mod modCrop">
          <ac:chgData name="Olivia Soutter" userId="S::os802@bath.ac.uk::87a69a52-0e77-44f8-a1a6-b5c45164a4d4" providerId="AD" clId="Web-{C81613E8-B466-EB6A-7A7E-46A6F44BA9E5}" dt="2025-07-31T10:15:49.731" v="38" actId="1076"/>
          <ac:picMkLst>
            <pc:docMk/>
            <pc:sldMk cId="2971001518" sldId="269"/>
            <ac:picMk id="11" creationId="{C84EE796-ED79-D97C-EBB5-9DFCA720AECB}"/>
          </ac:picMkLst>
        </pc:picChg>
      </pc:sldChg>
    </pc:docChg>
  </pc:docChgLst>
  <pc:docChgLst>
    <pc:chgData name="Rachel Applegate" userId="S::rw273@bath.ac.uk::cf090625-734e-4a47-a39f-abba3eff651a" providerId="AD" clId="Web-{35AF0443-B0FA-D6CC-168F-6D0A9A3DA699}"/>
    <pc:docChg chg="addSld delSld modSld">
      <pc:chgData name="Rachel Applegate" userId="S::rw273@bath.ac.uk::cf090625-734e-4a47-a39f-abba3eff651a" providerId="AD" clId="Web-{35AF0443-B0FA-D6CC-168F-6D0A9A3DA699}" dt="2022-08-02T09:11:04.697" v="149"/>
      <pc:docMkLst>
        <pc:docMk/>
      </pc:docMkLst>
      <pc:sldChg chg="modNotes">
        <pc:chgData name="Rachel Applegate" userId="S::rw273@bath.ac.uk::cf090625-734e-4a47-a39f-abba3eff651a" providerId="AD" clId="Web-{35AF0443-B0FA-D6CC-168F-6D0A9A3DA699}" dt="2022-08-02T09:07:28.034" v="16"/>
        <pc:sldMkLst>
          <pc:docMk/>
          <pc:sldMk cId="998227930" sldId="277"/>
        </pc:sldMkLst>
      </pc:sldChg>
      <pc:sldChg chg="delSp modSp add replId modNotes">
        <pc:chgData name="Rachel Applegate" userId="S::rw273@bath.ac.uk::cf090625-734e-4a47-a39f-abba3eff651a" providerId="AD" clId="Web-{35AF0443-B0FA-D6CC-168F-6D0A9A3DA699}" dt="2022-08-02T09:11:04.697" v="149"/>
        <pc:sldMkLst>
          <pc:docMk/>
          <pc:sldMk cId="3075538167" sldId="279"/>
        </pc:sldMkLst>
      </pc:sldChg>
      <pc:sldChg chg="new del">
        <pc:chgData name="Rachel Applegate" userId="S::rw273@bath.ac.uk::cf090625-734e-4a47-a39f-abba3eff651a" providerId="AD" clId="Web-{35AF0443-B0FA-D6CC-168F-6D0A9A3DA699}" dt="2022-08-02T09:09:28.757" v="18"/>
        <pc:sldMkLst>
          <pc:docMk/>
          <pc:sldMk cId="3392623496" sldId="279"/>
        </pc:sldMkLst>
      </pc:sldChg>
    </pc:docChg>
  </pc:docChgLst>
  <pc:docChgLst>
    <pc:chgData name="Rachel Applegate" userId="S::rw273@bath.ac.uk::cf090625-734e-4a47-a39f-abba3eff651a" providerId="AD" clId="Web-{F4131F2D-B424-0803-3D2E-2D34B4E9771E}"/>
    <pc:docChg chg="modSld">
      <pc:chgData name="Rachel Applegate" userId="S::rw273@bath.ac.uk::cf090625-734e-4a47-a39f-abba3eff651a" providerId="AD" clId="Web-{F4131F2D-B424-0803-3D2E-2D34B4E9771E}" dt="2023-08-17T13:49:59.154" v="42" actId="14100"/>
      <pc:docMkLst>
        <pc:docMk/>
      </pc:docMkLst>
      <pc:sldChg chg="modSp modNotes">
        <pc:chgData name="Rachel Applegate" userId="S::rw273@bath.ac.uk::cf090625-734e-4a47-a39f-abba3eff651a" providerId="AD" clId="Web-{F4131F2D-B424-0803-3D2E-2D34B4E9771E}" dt="2023-08-17T13:49:59.154" v="42" actId="14100"/>
        <pc:sldMkLst>
          <pc:docMk/>
          <pc:sldMk cId="3543838475" sldId="278"/>
        </pc:sldMkLst>
      </pc:sldChg>
      <pc:sldChg chg="modSp">
        <pc:chgData name="Rachel Applegate" userId="S::rw273@bath.ac.uk::cf090625-734e-4a47-a39f-abba3eff651a" providerId="AD" clId="Web-{F4131F2D-B424-0803-3D2E-2D34B4E9771E}" dt="2023-08-17T13:45:57.928" v="32" actId="14100"/>
        <pc:sldMkLst>
          <pc:docMk/>
          <pc:sldMk cId="2916845598" sldId="281"/>
        </pc:sldMkLst>
      </pc:sldChg>
    </pc:docChg>
  </pc:docChgLst>
  <pc:docChgLst>
    <pc:chgData name="Rachel Applegate" userId="cf090625-734e-4a47-a39f-abba3eff651a" providerId="ADAL" clId="{18CB8917-97BF-4BEE-8564-02AB594B9B93}"/>
    <pc:docChg chg="undo custSel addSld modSld">
      <pc:chgData name="Rachel Applegate" userId="cf090625-734e-4a47-a39f-abba3eff651a" providerId="ADAL" clId="{18CB8917-97BF-4BEE-8564-02AB594B9B93}" dt="2022-07-25T10:51:16.389" v="923" actId="20577"/>
      <pc:docMkLst>
        <pc:docMk/>
      </pc:docMkLst>
      <pc:sldChg chg="addSp delSp modSp mod">
        <pc:chgData name="Rachel Applegate" userId="cf090625-734e-4a47-a39f-abba3eff651a" providerId="ADAL" clId="{18CB8917-97BF-4BEE-8564-02AB594B9B93}" dt="2022-07-25T10:45:41.468" v="741" actId="14100"/>
        <pc:sldMkLst>
          <pc:docMk/>
          <pc:sldMk cId="4192559029" sldId="267"/>
        </pc:sldMkLst>
      </pc:sldChg>
      <pc:sldChg chg="addSp delSp modSp add mod modNotesTx">
        <pc:chgData name="Rachel Applegate" userId="cf090625-734e-4a47-a39f-abba3eff651a" providerId="ADAL" clId="{18CB8917-97BF-4BEE-8564-02AB594B9B93}" dt="2022-07-25T10:51:16.389" v="923" actId="20577"/>
        <pc:sldMkLst>
          <pc:docMk/>
          <pc:sldMk cId="1104712954"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1FA68-81B3-4C21-A5E8-86C538C8F231}" type="datetimeFigureOut">
              <a:rPr lang="en-GB" smtClean="0"/>
              <a:t>31/07/2025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FE07D-3FF3-4171-8C3A-89A69D0EEC12}" type="slidenum">
              <a:rPr lang="en-GB" smtClean="0"/>
              <a:t>‹#›</a:t>
            </a:fld>
            <a:endParaRPr lang="en-GB"/>
          </a:p>
        </p:txBody>
      </p:sp>
    </p:spTree>
    <p:extLst>
      <p:ext uri="{BB962C8B-B14F-4D97-AF65-F5344CB8AC3E}">
        <p14:creationId xmlns:p14="http://schemas.microsoft.com/office/powerpoint/2010/main" val="193371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latin typeface="Arial"/>
                <a:cs typeface="Arial"/>
              </a:rPr>
              <a:t>Slides 1-3: 5 minutes</a:t>
            </a:r>
          </a:p>
        </p:txBody>
      </p:sp>
      <p:sp>
        <p:nvSpPr>
          <p:cNvPr id="4" name="Slide Number Placeholder 3"/>
          <p:cNvSpPr>
            <a:spLocks noGrp="1"/>
          </p:cNvSpPr>
          <p:nvPr>
            <p:ph type="sldNum" sz="quarter" idx="5"/>
          </p:nvPr>
        </p:nvSpPr>
        <p:spPr/>
        <p:txBody>
          <a:bodyPr/>
          <a:lstStyle/>
          <a:p>
            <a:fld id="{B1AFE07D-3FF3-4171-8C3A-89A69D0EEC12}" type="slidenum">
              <a:rPr lang="en-GB" smtClean="0"/>
              <a:t>2</a:t>
            </a:fld>
            <a:endParaRPr lang="en-GB"/>
          </a:p>
        </p:txBody>
      </p:sp>
    </p:spTree>
    <p:extLst>
      <p:ext uri="{BB962C8B-B14F-4D97-AF65-F5344CB8AC3E}">
        <p14:creationId xmlns:p14="http://schemas.microsoft.com/office/powerpoint/2010/main" val="37643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cs typeface="Calibri"/>
              </a:rPr>
              <a:t>Slide 11: 5 minutes</a:t>
            </a:r>
          </a:p>
          <a:p>
            <a:r>
              <a:rPr lang="en-GB" dirty="0"/>
              <a:t>Within your Moodle course, your tutor may use forums. There are different types of forum. </a:t>
            </a:r>
            <a:endParaRPr lang="en-GB" dirty="0">
              <a:cs typeface="Calibri"/>
            </a:endParaRPr>
          </a:p>
          <a:p>
            <a:r>
              <a:rPr lang="en-GB" dirty="0"/>
              <a:t>  </a:t>
            </a:r>
            <a:endParaRPr lang="en-GB" dirty="0">
              <a:cs typeface="Calibri"/>
            </a:endParaRPr>
          </a:p>
          <a:p>
            <a:pPr marL="285750" indent="-285750">
              <a:buFont typeface="Arial"/>
              <a:buChar char="•"/>
            </a:pPr>
            <a:r>
              <a:rPr lang="en-GB" dirty="0"/>
              <a:t>A News  Forum may be used by staff to post updates about course news (for example reminders about assessment dates). You cannot reply to postings within a News Forum</a:t>
            </a:r>
            <a:endParaRPr lang="en-GB" dirty="0">
              <a:cs typeface="Calibri"/>
            </a:endParaRPr>
          </a:p>
          <a:p>
            <a:pPr marL="285750" indent="-285750">
              <a:buFont typeface="Arial"/>
              <a:buChar char="•"/>
            </a:pPr>
            <a:r>
              <a:rPr lang="en-GB" dirty="0"/>
              <a:t>A Discussion Forum may be set up by staff to allow you to ask questions, or to encourage discussion on specific topics beyond your lectures.</a:t>
            </a:r>
          </a:p>
          <a:p>
            <a:pPr marL="285750" indent="-285750">
              <a:buFont typeface="Arial"/>
              <a:buChar char="•"/>
            </a:pPr>
            <a:r>
              <a:rPr lang="en-GB" dirty="0"/>
              <a:t>You will receive an email notification when a forum post is made, including links to the forum. </a:t>
            </a:r>
          </a:p>
          <a:p>
            <a:pPr marL="285750" indent="-285750">
              <a:buFont typeface="Arial"/>
              <a:buChar char="•"/>
            </a:pPr>
            <a:r>
              <a:rPr lang="en-GB" dirty="0"/>
              <a:t>If you have set your preference to receive a Digest, you will receive one email each day with a summary of forum posts, and links to the forum discussion threads. </a:t>
            </a:r>
          </a:p>
          <a:p>
            <a:pPr marL="285750" indent="-285750">
              <a:buFont typeface="Arial"/>
              <a:buChar char="•"/>
            </a:pPr>
            <a:r>
              <a:rPr lang="en-GB" dirty="0"/>
              <a:t>You will need to reply to the discussion thread within the forum, not by email, so it’s visible to everyone within your course. You can also track unread forum posts within Moodle</a:t>
            </a:r>
            <a:endParaRPr lang="en-GB" dirty="0">
              <a:cs typeface="Calibri"/>
            </a:endParaRPr>
          </a:p>
          <a:p>
            <a:r>
              <a:rPr lang="en-GB" dirty="0"/>
              <a:t>  </a:t>
            </a:r>
            <a:endParaRPr lang="en-GB" dirty="0">
              <a:cs typeface="Calibri"/>
            </a:endParaRPr>
          </a:p>
          <a:p>
            <a:r>
              <a:rPr lang="en-GB" dirty="0"/>
              <a:t>To post a new discussion thread… </a:t>
            </a:r>
            <a:endParaRPr lang="en-GB" dirty="0">
              <a:cs typeface="Calibri"/>
            </a:endParaRPr>
          </a:p>
          <a:p>
            <a:r>
              <a:rPr lang="en-GB" dirty="0"/>
              <a:t>  </a:t>
            </a:r>
            <a:endParaRPr lang="en-GB" dirty="0">
              <a:cs typeface="Calibri"/>
            </a:endParaRPr>
          </a:p>
          <a:p>
            <a:r>
              <a:rPr lang="en-GB" dirty="0"/>
              <a:t>Go to the forum, and choose </a:t>
            </a:r>
            <a:endParaRPr lang="en-GB" dirty="0">
              <a:cs typeface="Calibri"/>
            </a:endParaRPr>
          </a:p>
          <a:p>
            <a:pPr marL="285750" indent="-285750">
              <a:buFont typeface="Arial"/>
              <a:buChar char="•"/>
            </a:pPr>
            <a:r>
              <a:rPr lang="en-GB" dirty="0"/>
              <a:t>Add a new discussion topic</a:t>
            </a:r>
            <a:endParaRPr lang="en-GB" dirty="0">
              <a:cs typeface="Calibri"/>
            </a:endParaRPr>
          </a:p>
          <a:p>
            <a:pPr marL="285750" indent="-285750">
              <a:buFont typeface="Arial"/>
              <a:buChar char="•"/>
            </a:pPr>
            <a:r>
              <a:rPr lang="en-GB" dirty="0"/>
              <a:t>You need to give your posting a title (which is short but clear, and summarises the topic of your post)</a:t>
            </a:r>
            <a:endParaRPr lang="en-GB" dirty="0">
              <a:cs typeface="Calibri"/>
            </a:endParaRPr>
          </a:p>
          <a:p>
            <a:pPr marL="285750" indent="-285750">
              <a:buFont typeface="Arial"/>
              <a:buChar char="•"/>
            </a:pPr>
            <a:r>
              <a:rPr lang="en-GB" dirty="0"/>
              <a:t>Add the main content of your post in the Message section</a:t>
            </a:r>
            <a:endParaRPr lang="en-GB" dirty="0">
              <a:cs typeface="Calibri"/>
            </a:endParaRPr>
          </a:p>
          <a:p>
            <a:pPr marL="285750" indent="-285750">
              <a:buFont typeface="Arial"/>
              <a:buChar char="•"/>
            </a:pPr>
            <a:r>
              <a:rPr lang="en-GB" dirty="0"/>
              <a:t>You may be able to add an attachment</a:t>
            </a:r>
            <a:endParaRPr lang="en-GB" dirty="0">
              <a:cs typeface="Calibri"/>
            </a:endParaRPr>
          </a:p>
          <a:p>
            <a:pPr marL="285750" indent="-285750">
              <a:buFont typeface="Arial"/>
              <a:buChar char="•"/>
            </a:pPr>
            <a:r>
              <a:rPr lang="en-GB" dirty="0"/>
              <a:t>Choose Post to forum</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t>You can also use the Search Forums option to search for key words in all forums on your course (if you don’t enter a key word, but click on the search forums icon, this will give you advanced options for searching – such as posts within a date range or by a certain person).</a:t>
            </a:r>
            <a:endParaRPr lang="en-GB" dirty="0">
              <a:cs typeface="Calibri"/>
            </a:endParaRPr>
          </a:p>
          <a:p>
            <a:pPr marL="0" indent="0">
              <a:buFont typeface="Arial"/>
              <a:buNone/>
            </a:pPr>
            <a:endParaRPr lang="en-GB" dirty="0">
              <a:cs typeface="Calibri"/>
            </a:endParaRPr>
          </a:p>
          <a:p>
            <a:r>
              <a:rPr lang="en-GB" dirty="0"/>
              <a:t>  </a:t>
            </a:r>
            <a:endParaRPr lang="en-GB" dirty="0">
              <a:cs typeface="Calibri"/>
            </a:endParaRPr>
          </a:p>
          <a:p>
            <a:r>
              <a:rPr lang="en-GB" dirty="0"/>
              <a:t>You can now see the post within the discussion forum itself </a:t>
            </a:r>
            <a:endParaRPr lang="en-GB" dirty="0">
              <a:cs typeface="Calibri"/>
            </a:endParaRPr>
          </a:p>
          <a:p>
            <a:r>
              <a:rPr lang="en-GB" dirty="0"/>
              <a:t>  </a:t>
            </a:r>
            <a:endParaRPr lang="en-GB" dirty="0">
              <a:cs typeface="Calibri"/>
            </a:endParaRPr>
          </a:p>
          <a:p>
            <a:r>
              <a:rPr lang="en-GB" dirty="0"/>
              <a:t>To reply to a discussion… </a:t>
            </a:r>
            <a:endParaRPr lang="en-GB" dirty="0">
              <a:cs typeface="Calibri"/>
            </a:endParaRPr>
          </a:p>
          <a:p>
            <a:pPr marL="285750" indent="-285750">
              <a:buFont typeface="Arial"/>
              <a:buChar char="•"/>
            </a:pPr>
            <a:r>
              <a:rPr lang="en-GB" dirty="0"/>
              <a:t>Within the post, choose Reply, type your message, then choose Post to Forum</a:t>
            </a:r>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11</a:t>
            </a:fld>
            <a:endParaRPr lang="en-GB"/>
          </a:p>
        </p:txBody>
      </p:sp>
    </p:spTree>
    <p:extLst>
      <p:ext uri="{BB962C8B-B14F-4D97-AF65-F5344CB8AC3E}">
        <p14:creationId xmlns:p14="http://schemas.microsoft.com/office/powerpoint/2010/main" val="23347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cs typeface="Calibri"/>
              </a:rPr>
              <a:t>Slide 12: 10 minutes practice</a:t>
            </a: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12</a:t>
            </a:fld>
            <a:endParaRPr lang="en-GB"/>
          </a:p>
        </p:txBody>
      </p:sp>
    </p:spTree>
    <p:extLst>
      <p:ext uri="{BB962C8B-B14F-4D97-AF65-F5344CB8AC3E}">
        <p14:creationId xmlns:p14="http://schemas.microsoft.com/office/powerpoint/2010/main" val="175272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cs typeface="Calibri"/>
              </a:rPr>
              <a:t>Slides 13-14: 5 minute</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some coursework, staff will ask you to upload your coursework in a Moodle assignment submission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recognise the assignment submission point with the hand in icon.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are different requirements for different types of assignment submission, so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make sure you follow the specific instructions within your course.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will see the assignment submission deadline under the Submission status box.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upload your assignment file…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Go to the assignment submission point and choose Add submission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drag and drop the file to the File submission box, or choose Add, then Upload file and Choose file to browse to your computer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Double click then choose Upload this file. You will now see the file in the File submissions window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Choose Save changes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now see your uploaded file in the Submission status section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You will receive an email notification confirming your assignment has been successfully uploaded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may be an option to Edit your submission up until the deadline (depending how your submission point is set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13</a:t>
            </a:fld>
            <a:endParaRPr lang="en-GB"/>
          </a:p>
        </p:txBody>
      </p:sp>
    </p:spTree>
    <p:extLst>
      <p:ext uri="{BB962C8B-B14F-4D97-AF65-F5344CB8AC3E}">
        <p14:creationId xmlns:p14="http://schemas.microsoft.com/office/powerpoint/2010/main" val="2660550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cs typeface="Calibri"/>
              </a:rPr>
              <a:t>Slides 13-14: 5 minutes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Your tutor will notify you when your feedback is available to view. To access your feedback…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You will need to go back to the assignment and submission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You will see your mark, a feedback comment and possibly an annotated copy of your assignment under your original submission (this could be an annotated PDF or a Feedback file)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view PDF annotations within Moodle, choose to View annotated PDF then you can choose to Expand all comments (to view all comments on one screen) or you can click on each comment to view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Depending on how your course is set up, you may be able to see an overview of your marks for coursework submitted in Moodle in the Grades section at the top of the Moodle space</a:t>
            </a:r>
          </a:p>
          <a:p>
            <a:pPr marL="0" lvl="0" indent="0">
              <a:lnSpc>
                <a:spcPct val="107000"/>
              </a:lnSpc>
              <a:spcAft>
                <a:spcPts val="8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Remember that any marks or feedback posted in Moodle are available as part of your feedback to help you in your studies.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They are not formal and final until they have been approved by a Board of Examiners and a Board of Studies. Here marks are moderated and may be modified in line with University regulations.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Your final unit marks will be made available in the SAMIS Student Records system after the Board of Examiners and Board of Studies meetings.</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When you have completed your units of study, you may need to refer back to the Moodle Archives to view your feedback from previous years of study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14</a:t>
            </a:fld>
            <a:endParaRPr lang="en-GB"/>
          </a:p>
        </p:txBody>
      </p:sp>
    </p:spTree>
    <p:extLst>
      <p:ext uri="{BB962C8B-B14F-4D97-AF65-F5344CB8AC3E}">
        <p14:creationId xmlns:p14="http://schemas.microsoft.com/office/powerpoint/2010/main" val="102050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cs typeface="Calibri"/>
              </a:rPr>
              <a:t>Slide 15: 5 minutes practice</a:t>
            </a: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15</a:t>
            </a:fld>
            <a:endParaRPr lang="en-GB"/>
          </a:p>
        </p:txBody>
      </p:sp>
    </p:spTree>
    <p:extLst>
      <p:ext uri="{BB962C8B-B14F-4D97-AF65-F5344CB8AC3E}">
        <p14:creationId xmlns:p14="http://schemas.microsoft.com/office/powerpoint/2010/main" val="153464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Arial" panose="020B0604020202020204" pitchFamily="34" charset="0"/>
              </a:rPr>
              <a:t>Slides 16-17: 5 minutes</a:t>
            </a:r>
          </a:p>
          <a:p>
            <a:pPr algn="l"/>
            <a:r>
              <a:rPr lang="en-GB" sz="1800" b="0" i="0" u="none" strike="noStrike" baseline="0" dirty="0">
                <a:latin typeface="Arial" panose="020B0604020202020204" pitchFamily="34" charset="0"/>
              </a:rPr>
              <a:t>We have automated unit evaluation surveys that will request your feedback about each unit of study</a:t>
            </a:r>
          </a:p>
          <a:p>
            <a:pPr marL="285750" indent="-285750">
              <a:buFont typeface="Arial" panose="020B0604020202020204" pitchFamily="34" charset="0"/>
              <a:buChar char="•"/>
            </a:pPr>
            <a:r>
              <a:rPr lang="en-GB" sz="1800" b="0" i="0" u="none" strike="noStrike" baseline="0" dirty="0">
                <a:latin typeface="Arial"/>
                <a:cs typeface="Arial"/>
              </a:rPr>
              <a:t>The links to these become available </a:t>
            </a:r>
            <a:r>
              <a:rPr lang="en-GB" sz="1800" dirty="0">
                <a:latin typeface="Arial"/>
                <a:cs typeface="Arial"/>
              </a:rPr>
              <a:t>toward the end of each Semester</a:t>
            </a:r>
            <a:r>
              <a:rPr lang="en-GB" sz="1800" b="0" i="0" u="none" strike="noStrike" baseline="0" dirty="0">
                <a:latin typeface="Arial"/>
                <a:cs typeface="Arial"/>
              </a:rPr>
              <a:t> in the Unit Evaluation block in Moodle (you will see this on the homepage once you log in)</a:t>
            </a:r>
          </a:p>
          <a:p>
            <a:pPr marL="285750" indent="-285750">
              <a:buFont typeface="Arial" panose="020B0604020202020204" pitchFamily="34" charset="0"/>
              <a:buChar char="•"/>
            </a:pPr>
            <a:r>
              <a:rPr lang="en-GB" sz="1800" b="0" i="0" u="none" strike="noStrike" baseline="0" dirty="0">
                <a:latin typeface="Arial"/>
                <a:cs typeface="Arial"/>
              </a:rPr>
              <a:t>On the Moodle Homepage, open the block drawer at the top right of your Moodle homepage to view the Unit Evaluation block</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You will also receive email reminders – we really want your opinions!</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The surveys take 10 – 15 minutes to complete</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They are accessible on tablets and smartphones as well as PCs</a:t>
            </a:r>
          </a:p>
          <a:p>
            <a:pPr marL="285750" indent="-285750">
              <a:buFont typeface="Arial" panose="020B0604020202020204" pitchFamily="34" charset="0"/>
              <a:buChar char="•"/>
            </a:pPr>
            <a:r>
              <a:rPr lang="en-GB" sz="1800" b="0" i="0" u="none" strike="noStrike" baseline="0" dirty="0">
                <a:latin typeface="Arial"/>
                <a:cs typeface="Arial"/>
              </a:rPr>
              <a:t>They are open for</a:t>
            </a:r>
            <a:r>
              <a:rPr lang="en-GB" sz="1800" dirty="0">
                <a:latin typeface="Arial"/>
                <a:cs typeface="Arial"/>
              </a:rPr>
              <a:t> around</a:t>
            </a:r>
            <a:r>
              <a:rPr lang="en-GB" sz="1800" b="0" i="0" u="none" strike="noStrike" baseline="0" dirty="0">
                <a:latin typeface="Arial"/>
                <a:cs typeface="Arial"/>
              </a:rPr>
              <a:t> 3 weeks</a:t>
            </a:r>
          </a:p>
          <a:p>
            <a:pPr marL="285750" indent="-285750">
              <a:buFont typeface="Arial" panose="020B0604020202020204" pitchFamily="34" charset="0"/>
              <a:buChar char="•"/>
            </a:pPr>
            <a:endParaRPr lang="en-GB" sz="1800" b="0" i="0" u="none" strike="noStrike" baseline="0" dirty="0">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a:cs typeface="Arial"/>
              </a:rPr>
              <a:t>Unit tutors may also share informal 'check-in' or 'start, stop, continue' surveys during semester </a:t>
            </a:r>
          </a:p>
          <a:p>
            <a:pPr marL="285750" indent="-285750">
              <a:buFont typeface="Arial" panose="020B0604020202020204" pitchFamily="34" charset="0"/>
              <a:buChar char="•"/>
            </a:pPr>
            <a:endParaRPr lang="en-GB" dirty="0">
              <a:latin typeface="Arial"/>
              <a:cs typeface="Arial"/>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16</a:t>
            </a:fld>
            <a:endParaRPr lang="en-GB"/>
          </a:p>
        </p:txBody>
      </p:sp>
    </p:spTree>
    <p:extLst>
      <p:ext uri="{BB962C8B-B14F-4D97-AF65-F5344CB8AC3E}">
        <p14:creationId xmlns:p14="http://schemas.microsoft.com/office/powerpoint/2010/main" val="330572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Arial" panose="020B0604020202020204" pitchFamily="34" charset="0"/>
              </a:rPr>
              <a:t>Slides 16-17: 5 minutes</a:t>
            </a:r>
          </a:p>
          <a:p>
            <a:pPr algn="l"/>
            <a:r>
              <a:rPr lang="en-GB" sz="1800" b="0" i="0" u="none" strike="noStrike" baseline="0" dirty="0">
                <a:latin typeface="Calibri" panose="020F0502020204030204" pitchFamily="34" charset="0"/>
              </a:rPr>
              <a:t>If you have a question about activities or resources on your course, you should contact your tutors – this is the first place to go for help as your tutor sets up your Moodle course</a:t>
            </a:r>
          </a:p>
          <a:p>
            <a:pPr algn="l"/>
            <a:r>
              <a:rPr lang="en-GB" sz="1800" b="0" i="0" u="none" strike="noStrike" baseline="0" dirty="0">
                <a:latin typeface="Calibri" panose="020F0502020204030204" pitchFamily="34" charset="0"/>
              </a:rPr>
              <a:t>In you Moodle space your tutor will explain how to get in contact – perhaps using a Moodle question and answer forum, or via email</a:t>
            </a:r>
          </a:p>
          <a:p>
            <a:r>
              <a:rPr lang="en-GB" sz="1800" b="0" i="0" u="none" strike="noStrike" baseline="0" dirty="0">
                <a:latin typeface="Calibri"/>
                <a:cs typeface="Calibri"/>
              </a:rPr>
              <a:t>You can access general support materials online. In the top menu in Moodle, go to Support, follow the link to </a:t>
            </a:r>
            <a:r>
              <a:rPr lang="en-GB" sz="1800" dirty="0">
                <a:latin typeface="Calibri"/>
                <a:cs typeface="Calibri"/>
              </a:rPr>
              <a:t>My Skills</a:t>
            </a:r>
            <a:r>
              <a:rPr lang="en-GB" sz="1800" b="0" i="0" u="none" strike="noStrike" baseline="0" dirty="0">
                <a:latin typeface="Calibri"/>
                <a:cs typeface="Calibri"/>
              </a:rPr>
              <a:t> (Students) – here you can find a quick guide with tutorials on how to do common tasks and activities in Moodle</a:t>
            </a:r>
          </a:p>
          <a:p>
            <a:pPr algn="l"/>
            <a:r>
              <a:rPr lang="en-GB" sz="1800" b="0" i="0" u="none" strike="noStrike" baseline="0" dirty="0">
                <a:latin typeface="Calibri" panose="020F0502020204030204" pitchFamily="34" charset="0"/>
              </a:rPr>
              <a:t>If you cannot log in to Moodle, you can contact IT support who can help with issues with your account. </a:t>
            </a:r>
          </a:p>
          <a:p>
            <a:pPr algn="l"/>
            <a:r>
              <a:rPr lang="en-GB" sz="1800" b="0" i="0" u="none" strike="noStrike" baseline="0" dirty="0">
                <a:latin typeface="Calibri" panose="020F0502020204030204" pitchFamily="34" charset="0"/>
              </a:rPr>
              <a:t>You must make sure you have completed Registration online first.</a:t>
            </a:r>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17</a:t>
            </a:fld>
            <a:endParaRPr lang="en-GB"/>
          </a:p>
        </p:txBody>
      </p:sp>
    </p:spTree>
    <p:extLst>
      <p:ext uri="{BB962C8B-B14F-4D97-AF65-F5344CB8AC3E}">
        <p14:creationId xmlns:p14="http://schemas.microsoft.com/office/powerpoint/2010/main" val="223227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a:cs typeface="Arial"/>
              </a:rPr>
              <a:t>Slides 1-3: 5 minutes</a:t>
            </a:r>
          </a:p>
          <a:p>
            <a:r>
              <a:rPr lang="en-GB" dirty="0"/>
              <a:t>Today we will focus on exploring Moodle, which acts as a Hub for your virtual learning.</a:t>
            </a:r>
            <a:endParaRPr lang="en-US" dirty="0"/>
          </a:p>
          <a:p>
            <a:r>
              <a:rPr lang="en-GB" dirty="0"/>
              <a:t>Moodle is the Virtual Learning Environment used at the University of Bath. It’s a web based platform that facilitates</a:t>
            </a:r>
            <a:endParaRPr lang="en-GB" dirty="0">
              <a:cs typeface="Calibri"/>
            </a:endParaRPr>
          </a:p>
          <a:p>
            <a:pPr marL="171450" indent="-171450">
              <a:buFont typeface="Arial" panose="020B0604020202020204" pitchFamily="34" charset="0"/>
              <a:buChar char="•"/>
            </a:pPr>
            <a:r>
              <a:rPr lang="en-GB" dirty="0"/>
              <a:t>the delivery of content and activities to students</a:t>
            </a:r>
            <a:endParaRPr lang="en-GB" dirty="0">
              <a:cs typeface="Calibri"/>
            </a:endParaRPr>
          </a:p>
          <a:p>
            <a:pPr marL="171450" indent="-171450">
              <a:buFont typeface="Arial" panose="020B0604020202020204" pitchFamily="34" charset="0"/>
              <a:buChar char="•"/>
            </a:pPr>
            <a:r>
              <a:rPr lang="en-GB" dirty="0"/>
              <a:t>collaboration and communication</a:t>
            </a:r>
            <a:endParaRPr lang="en-GB" dirty="0">
              <a:cs typeface="Calibri"/>
            </a:endParaRPr>
          </a:p>
          <a:p>
            <a:pPr marL="171450" indent="-171450">
              <a:buFont typeface="Arial" panose="020B0604020202020204" pitchFamily="34" charset="0"/>
              <a:buChar char="•"/>
            </a:pPr>
            <a:r>
              <a:rPr lang="en-GB" dirty="0"/>
              <a:t>Assessments (including online submission of coursework assignments and plagiarism detection)</a:t>
            </a:r>
            <a:endParaRPr lang="en-GB" dirty="0">
              <a:cs typeface="Calibri"/>
            </a:endParaRPr>
          </a:p>
          <a:p>
            <a:pPr marL="171450" indent="-171450">
              <a:buFont typeface="Arial" panose="020B0604020202020204" pitchFamily="34" charset="0"/>
              <a:buChar char="•"/>
            </a:pPr>
            <a:r>
              <a:rPr lang="en-GB" dirty="0"/>
              <a:t>the management of online learning and teaching tasks</a:t>
            </a:r>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3</a:t>
            </a:fld>
            <a:endParaRPr lang="en-GB"/>
          </a:p>
        </p:txBody>
      </p:sp>
    </p:spTree>
    <p:extLst>
      <p:ext uri="{BB962C8B-B14F-4D97-AF65-F5344CB8AC3E}">
        <p14:creationId xmlns:p14="http://schemas.microsoft.com/office/powerpoint/2010/main" val="150155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4-7: 10 minutes</a:t>
            </a:r>
          </a:p>
          <a:p>
            <a:r>
              <a:rPr lang="en-GB" dirty="0"/>
              <a:t>You can access Moodle using the link in the University of Bath students’ home page (www.bath.ac.uk/students)</a:t>
            </a:r>
          </a:p>
          <a:p>
            <a:r>
              <a:rPr lang="en-GB" dirty="0"/>
              <a:t>Or you can type </a:t>
            </a:r>
            <a:r>
              <a:rPr lang="en-GB" b="1" dirty="0"/>
              <a:t>moodle.bath.ac.uk </a:t>
            </a:r>
            <a:r>
              <a:rPr lang="en-GB" dirty="0"/>
              <a:t>into your web browser</a:t>
            </a:r>
          </a:p>
          <a:p>
            <a:r>
              <a:rPr lang="en-GB" dirty="0">
                <a:cs typeface="Calibri"/>
              </a:rPr>
              <a:t>Before you can sign in to Moodle, you will need to complete your Registration Online for the academic year</a:t>
            </a:r>
            <a:endParaRPr lang="en-GB" dirty="0"/>
          </a:p>
          <a:p>
            <a:r>
              <a:rPr lang="en-GB" dirty="0"/>
              <a:t>To access your courses, you will need to Log in and enter your University of Bath username and password</a:t>
            </a:r>
          </a:p>
          <a:p>
            <a:r>
              <a:rPr lang="en-GB" dirty="0"/>
              <a:t>You will now see the Moodle Home page</a:t>
            </a:r>
          </a:p>
        </p:txBody>
      </p:sp>
      <p:sp>
        <p:nvSpPr>
          <p:cNvPr id="4" name="Slide Number Placeholder 3"/>
          <p:cNvSpPr>
            <a:spLocks noGrp="1"/>
          </p:cNvSpPr>
          <p:nvPr>
            <p:ph type="sldNum" sz="quarter" idx="5"/>
          </p:nvPr>
        </p:nvSpPr>
        <p:spPr/>
        <p:txBody>
          <a:bodyPr/>
          <a:lstStyle/>
          <a:p>
            <a:fld id="{B1AFE07D-3FF3-4171-8C3A-89A69D0EEC12}" type="slidenum">
              <a:rPr lang="en-GB" smtClean="0"/>
              <a:t>4</a:t>
            </a:fld>
            <a:endParaRPr lang="en-GB"/>
          </a:p>
        </p:txBody>
      </p:sp>
    </p:spTree>
    <p:extLst>
      <p:ext uri="{BB962C8B-B14F-4D97-AF65-F5344CB8AC3E}">
        <p14:creationId xmlns:p14="http://schemas.microsoft.com/office/powerpoint/2010/main" val="339777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4-7: 10 minutes</a:t>
            </a:r>
            <a:endParaRPr lang="en-GB" dirty="0"/>
          </a:p>
          <a:p>
            <a:r>
              <a:rPr lang="en-GB" dirty="0"/>
              <a:t>The first page you see when you sign in is the Moodle Home page</a:t>
            </a:r>
            <a:endParaRPr lang="en-US" dirty="0"/>
          </a:p>
          <a:p>
            <a:endParaRPr lang="en-GB" dirty="0"/>
          </a:p>
          <a:p>
            <a:pPr marL="171450" indent="-171450">
              <a:buFont typeface="Arial,Sans-Serif"/>
              <a:buChar char="•"/>
            </a:pPr>
            <a:r>
              <a:rPr lang="en-GB" dirty="0"/>
              <a:t>There are some useful options in the top toolbar, including links to support materials, and Useful Links to other frequently used services (for example the Library and My Skills Hub)</a:t>
            </a:r>
            <a:endParaRPr lang="en-GB" dirty="0">
              <a:cs typeface="Calibri"/>
            </a:endParaRPr>
          </a:p>
          <a:p>
            <a:pPr marL="171450" indent="-171450">
              <a:buFont typeface="Arial,Sans-Serif"/>
              <a:buChar char="•"/>
            </a:pPr>
            <a:r>
              <a:rPr lang="en-GB" dirty="0"/>
              <a:t>Note the link to the Moodle Archives. Each year in July, a snapshot is taken for the academic year. You can refer back to previous units of study, including assignments and feedback, by accessing the Moodle Archives. You will need to be on campus or connect via the Bath Virtual Private Network  (VPN) to access the archives.</a:t>
            </a:r>
            <a:endParaRPr lang="en-GB" dirty="0">
              <a:cs typeface="Calibri"/>
            </a:endParaRPr>
          </a:p>
          <a:p>
            <a:pPr marL="171450" indent="-171450">
              <a:buFont typeface="Arial,Sans-Serif"/>
              <a:buChar char="•"/>
            </a:pPr>
            <a:r>
              <a:rPr lang="en-GB" dirty="0"/>
              <a:t>In the live version of Moodle, you can access the courses you are currently enrolled on using the My Courses list, or by scrolling down to the main part of the Moodle Home page</a:t>
            </a:r>
            <a:endParaRPr lang="en-GB" dirty="0">
              <a:cs typeface="Calibri" panose="020F0502020204030204"/>
            </a:endParaRPr>
          </a:p>
          <a:p>
            <a:pPr marL="171450" indent="-171450">
              <a:buFont typeface="Arial,Sans-Serif"/>
              <a:buChar char="•"/>
            </a:pPr>
            <a:r>
              <a:rPr lang="en-GB" dirty="0"/>
              <a:t>Click on the course title to enter the Moodle course content</a:t>
            </a:r>
            <a:endParaRPr lang="en-US" dirty="0"/>
          </a:p>
          <a:p>
            <a:pPr marL="171450" indent="-171450">
              <a:buFont typeface="Arial,Sans-Serif"/>
              <a:buChar char="•"/>
            </a:pPr>
            <a:r>
              <a:rPr lang="en-GB" dirty="0"/>
              <a:t>You have the option to Search Courses. This will show you all the available courses within Moodle (including those you may not be enrolled on)</a:t>
            </a:r>
            <a:endParaRPr lang="en-US" dirty="0"/>
          </a:p>
        </p:txBody>
      </p:sp>
      <p:sp>
        <p:nvSpPr>
          <p:cNvPr id="4" name="Slide Number Placeholder 3"/>
          <p:cNvSpPr>
            <a:spLocks noGrp="1"/>
          </p:cNvSpPr>
          <p:nvPr>
            <p:ph type="sldNum" sz="quarter" idx="5"/>
          </p:nvPr>
        </p:nvSpPr>
        <p:spPr/>
        <p:txBody>
          <a:bodyPr/>
          <a:lstStyle/>
          <a:p>
            <a:fld id="{B1AFE07D-3FF3-4171-8C3A-89A69D0EEC12}" type="slidenum">
              <a:rPr lang="en-GB" smtClean="0"/>
              <a:t>5</a:t>
            </a:fld>
            <a:endParaRPr lang="en-GB"/>
          </a:p>
        </p:txBody>
      </p:sp>
    </p:spTree>
    <p:extLst>
      <p:ext uri="{BB962C8B-B14F-4D97-AF65-F5344CB8AC3E}">
        <p14:creationId xmlns:p14="http://schemas.microsoft.com/office/powerpoint/2010/main" val="22696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4-7: 10 minutes</a:t>
            </a:r>
          </a:p>
          <a:p>
            <a:pPr marL="171450" indent="-171450">
              <a:buFont typeface="Arial" panose="020B0604020202020204" pitchFamily="34" charset="0"/>
              <a:buChar char="•"/>
            </a:pPr>
            <a:r>
              <a:rPr lang="en-GB" dirty="0"/>
              <a:t>From the Homepage you can navigate to your Moodle Dashboard</a:t>
            </a:r>
          </a:p>
          <a:p>
            <a:pPr marL="171450" indent="-171450">
              <a:buFont typeface="Arial" panose="020B0604020202020204" pitchFamily="34" charset="0"/>
              <a:buChar char="•"/>
            </a:pPr>
            <a:r>
              <a:rPr lang="en-GB" dirty="0">
                <a:cs typeface="Calibri" panose="020F0502020204030204"/>
              </a:rPr>
              <a:t>The Moodle dashboard shows a Timeline with upcoming activity deadlines</a:t>
            </a:r>
          </a:p>
          <a:p>
            <a:pPr marL="171450" indent="-171450">
              <a:buFont typeface="Arial" panose="020B0604020202020204" pitchFamily="34" charset="0"/>
              <a:buChar char="•"/>
            </a:pPr>
            <a:r>
              <a:rPr lang="en-GB" dirty="0">
                <a:cs typeface="Calibri" panose="020F0502020204030204"/>
              </a:rPr>
              <a:t>You can access Recently accessed courses and items</a:t>
            </a:r>
          </a:p>
          <a:p>
            <a:pPr marL="171450" indent="-171450">
              <a:buFont typeface="Arial" panose="020B0604020202020204" pitchFamily="34" charset="0"/>
              <a:buChar char="•"/>
            </a:pPr>
            <a:r>
              <a:rPr lang="en-GB" dirty="0">
                <a:cs typeface="Calibri" panose="020F0502020204030204"/>
              </a:rPr>
              <a:t>At the top right of the screen, you can enable Edit mode</a:t>
            </a:r>
          </a:p>
          <a:p>
            <a:pPr marL="171450" indent="-171450">
              <a:buFont typeface="Arial" panose="020B0604020202020204" pitchFamily="34" charset="0"/>
              <a:buChar char="•"/>
            </a:pPr>
            <a:r>
              <a:rPr lang="en-GB" dirty="0"/>
              <a:t>You can choose to Customise this page to include more information on your Dashboard</a:t>
            </a:r>
            <a:endParaRPr lang="en-GB" dirty="0">
              <a:cs typeface="Calibri" panose="020F0502020204030204"/>
            </a:endParaRPr>
          </a:p>
          <a:p>
            <a:pPr marL="171450" indent="-171450">
              <a:buFont typeface="Arial" panose="020B0604020202020204" pitchFamily="34" charset="0"/>
              <a:buChar char="•"/>
            </a:pPr>
            <a:r>
              <a:rPr lang="en-GB" dirty="0"/>
              <a:t>If you choose Add block, and Starred courses, you can ‘Star’ your courses to mark them as favourites and view these ‘Starred’ courses</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6</a:t>
            </a:fld>
            <a:endParaRPr lang="en-GB"/>
          </a:p>
        </p:txBody>
      </p:sp>
    </p:spTree>
    <p:extLst>
      <p:ext uri="{BB962C8B-B14F-4D97-AF65-F5344CB8AC3E}">
        <p14:creationId xmlns:p14="http://schemas.microsoft.com/office/powerpoint/2010/main" val="148236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4-7: 10 minutes</a:t>
            </a:r>
          </a:p>
          <a:p>
            <a:pPr marL="171450" indent="-171450">
              <a:buFont typeface="Arial" panose="020B0604020202020204" pitchFamily="34" charset="0"/>
              <a:buChar char="•"/>
            </a:pPr>
            <a:r>
              <a:rPr lang="en-GB" dirty="0"/>
              <a:t>You will usually be enrolled on a number of Moodle courses. </a:t>
            </a:r>
            <a:endParaRPr lang="en-US" dirty="0"/>
          </a:p>
          <a:p>
            <a:pPr marL="171450" indent="-171450">
              <a:buFont typeface="Arial" panose="020B0604020202020204" pitchFamily="34" charset="0"/>
              <a:buChar char="•"/>
            </a:pPr>
            <a:r>
              <a:rPr lang="en-GB" dirty="0"/>
              <a:t>This could include – an Academic Integrity Training and Test for your department, a Programme Hub with general information about your programme of study (and possibly induction activities), and units of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Your unit space will usually contain a Welcome and Information section, and other key unit information will be found at the top of the page</a:t>
            </a:r>
            <a:endParaRPr lang="en-GB" dirty="0"/>
          </a:p>
          <a:p>
            <a:pPr marL="171450" indent="-171450">
              <a:buFont typeface="Arial" panose="020B0604020202020204" pitchFamily="34" charset="0"/>
              <a:buChar char="•"/>
            </a:pPr>
            <a:r>
              <a:rPr lang="en-GB" dirty="0">
                <a:cs typeface="Calibri"/>
              </a:rPr>
              <a:t>Open the Course Index on the left-hand side to easily navigate to key activities (e.g. assignments) or to navigate to different topics in your Moodle space</a:t>
            </a:r>
          </a:p>
          <a:p>
            <a:pPr marL="171450" indent="-171450">
              <a:buFont typeface="Arial" panose="020B0604020202020204" pitchFamily="34" charset="0"/>
              <a:buChar char="•"/>
            </a:pPr>
            <a:r>
              <a:rPr lang="en-GB" dirty="0">
                <a:cs typeface="Calibri"/>
              </a:rPr>
              <a:t>The Course Index may allow you to track completion of your activities if enabled – a green dot will indicate completed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Wherever you are in Moodle, you can choose to show or hide course index menu, using the menu icon in the top left of the blue toolbar. This can be helpful to make more space for the main content of the page, especially if you are working on a smaller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You can also choose to Open or Close the Block drawer on the right side to view additional blocks (e.g. Panopto (</a:t>
            </a:r>
            <a:r>
              <a:rPr lang="en-GB" dirty="0" err="1">
                <a:cs typeface="Calibri"/>
              </a:rPr>
              <a:t>Re:View</a:t>
            </a:r>
            <a:r>
              <a:rPr lang="en-GB" dirty="0">
                <a:cs typeface="Calibri"/>
              </a:rPr>
              <a:t> block)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Use the Course tab at the top of each Moodle space to navigate back to the main page for each Moodle space</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7</a:t>
            </a:fld>
            <a:endParaRPr lang="en-GB"/>
          </a:p>
        </p:txBody>
      </p:sp>
    </p:spTree>
    <p:extLst>
      <p:ext uri="{BB962C8B-B14F-4D97-AF65-F5344CB8AC3E}">
        <p14:creationId xmlns:p14="http://schemas.microsoft.com/office/powerpoint/2010/main" val="131654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Slide 8: 5 minutes practice</a:t>
            </a: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8</a:t>
            </a:fld>
            <a:endParaRPr lang="en-GB"/>
          </a:p>
        </p:txBody>
      </p:sp>
    </p:spTree>
    <p:extLst>
      <p:ext uri="{BB962C8B-B14F-4D97-AF65-F5344CB8AC3E}">
        <p14:creationId xmlns:p14="http://schemas.microsoft.com/office/powerpoint/2010/main" val="54585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cs typeface="Calibri"/>
              </a:rPr>
              <a:t>Slide 9: 5 minutes</a:t>
            </a:r>
          </a:p>
          <a:p>
            <a:pPr algn="l"/>
            <a:r>
              <a:rPr lang="en-GB" sz="1800" b="0" i="0" u="none" strike="noStrike" baseline="0" dirty="0">
                <a:latin typeface="Arial" panose="020B0604020202020204" pitchFamily="34" charset="0"/>
              </a:rPr>
              <a:t>You can adjust your preferences to suit your needs, by editing the Preferences in your user profile</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Go to your name at the top right of the screen, and choose Profile</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Choose Edit Profile to add information about yourself. This is visible to other users in Moodle.</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It can be very useful to add a photo – this helps to personalise discussions when you are using forums</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From your Profile icon at the top right, you can select Preferences to edit preferences for the notifications you receive from Moodle forums</a:t>
            </a:r>
          </a:p>
          <a:p>
            <a:pPr marL="285750" indent="-285750" algn="l">
              <a:buFont typeface="Arial" panose="020B0604020202020204" pitchFamily="34" charset="0"/>
              <a:buChar char="•"/>
            </a:pPr>
            <a:r>
              <a:rPr lang="en-GB" sz="1800" b="0" i="0" u="none" strike="noStrike" baseline="0" dirty="0">
                <a:latin typeface="Arial" panose="020B0604020202020204" pitchFamily="34" charset="0"/>
              </a:rPr>
              <a:t>For your forum preferences, choose the Complete daily digest to receive a single email summarising all forum posts each day, instead of a single email every time a forum post is made. This makes sure you can keep up to date with all forum posts, but without getting overwhelmed by the number of emails</a:t>
            </a:r>
          </a:p>
          <a:p>
            <a:pPr algn="l"/>
            <a:endParaRPr lang="en-GB"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9</a:t>
            </a:fld>
            <a:endParaRPr lang="en-GB"/>
          </a:p>
        </p:txBody>
      </p:sp>
    </p:spTree>
    <p:extLst>
      <p:ext uri="{BB962C8B-B14F-4D97-AF65-F5344CB8AC3E}">
        <p14:creationId xmlns:p14="http://schemas.microsoft.com/office/powerpoint/2010/main" val="2901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cs typeface="Calibri"/>
              </a:rPr>
              <a:t>Slide 10: 5 minutes practice</a:t>
            </a:r>
          </a:p>
          <a:p>
            <a:endParaRPr lang="en-GB" dirty="0">
              <a:cs typeface="Calibri"/>
            </a:endParaRPr>
          </a:p>
        </p:txBody>
      </p:sp>
      <p:sp>
        <p:nvSpPr>
          <p:cNvPr id="4" name="Slide Number Placeholder 3"/>
          <p:cNvSpPr>
            <a:spLocks noGrp="1"/>
          </p:cNvSpPr>
          <p:nvPr>
            <p:ph type="sldNum" sz="quarter" idx="5"/>
          </p:nvPr>
        </p:nvSpPr>
        <p:spPr/>
        <p:txBody>
          <a:bodyPr/>
          <a:lstStyle/>
          <a:p>
            <a:fld id="{B1AFE07D-3FF3-4171-8C3A-89A69D0EEC12}" type="slidenum">
              <a:rPr lang="en-GB" smtClean="0"/>
              <a:t>10</a:t>
            </a:fld>
            <a:endParaRPr lang="en-GB"/>
          </a:p>
        </p:txBody>
      </p:sp>
    </p:spTree>
    <p:extLst>
      <p:ext uri="{BB962C8B-B14F-4D97-AF65-F5344CB8AC3E}">
        <p14:creationId xmlns:p14="http://schemas.microsoft.com/office/powerpoint/2010/main" val="170682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86D0-F92F-4432-83C7-A9359A74D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6056B-9F48-4A04-9DBA-A48AD2F8EC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8BEBBC-3F9D-4E9A-9E9F-1C30441B157A}"/>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A930AC40-3A4A-45E9-ACD8-4F996A98A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2518F-A418-4213-8A82-0B55225C915F}"/>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9332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2BB8-7401-4CC7-9522-9D08F9B05B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9ED185-BDAB-44B7-A977-9B1EE47C8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2D4B0-F6F4-4A71-979A-34002C64C695}"/>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3BA103EB-A52B-4C9B-870D-ECDA96988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F5564-FB6E-4E0A-8F8F-3FC24E436683}"/>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30366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882CD-91A1-4E5F-BE2D-0A340B27C9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C3DAD9-1B60-4919-9BB9-9E7E12223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19524B-294C-4741-A6C6-15DF461E454B}"/>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1F0083B8-6095-487F-9CA9-4EA69FF6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F0D255-A21C-4F05-AED0-27F4FA980BC0}"/>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88160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6051-27AE-46C7-9202-678472A0F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FE446A-9D7A-43D1-8DCF-B091DD7F1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4A0C0-FC4B-4C51-B22F-91D4824033F7}"/>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88B7DB27-038E-4263-A833-A8E5B50363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18F08-41E6-46E4-BC7B-655D14BE5BAF}"/>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41832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56DD-2E1F-4EDB-95DF-4895DAF7FE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79D232-D84D-4DBF-B188-7B0CFF2609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D8B25-CC0F-4899-8956-BA8D4EC5E274}"/>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0028D60E-4AE4-41CA-8130-D4925513D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A38FC-695D-4FCD-BD2E-E922FACC56D6}"/>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39155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736B-B96C-473F-A7F0-35294C1143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51C61E-56CB-4A56-ABE3-708D8D2F1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BFC113-48A0-4FE4-ABA5-8401D7393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DEE0DC-2EFB-4868-A6BF-65E565B6842A}"/>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6" name="Footer Placeholder 5">
            <a:extLst>
              <a:ext uri="{FF2B5EF4-FFF2-40B4-BE49-F238E27FC236}">
                <a16:creationId xmlns:a16="http://schemas.microsoft.com/office/drawing/2014/main" id="{69465554-1431-484D-9297-EA42587FD6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DDD54-5172-4FCA-A0EF-911C2E2E57D0}"/>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252972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117E-D40C-49FF-8410-5D7089847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740CEF-B471-4130-BDCC-45C2536A0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8B97F1-2A8A-49A8-9AEA-200AD5ABA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CD1CED-8878-47BA-A2D1-5368BD7F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B5775-60D9-4968-B7FB-C7F3996F2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96043D-5C05-4839-981F-A12B847E59E0}"/>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8" name="Footer Placeholder 7">
            <a:extLst>
              <a:ext uri="{FF2B5EF4-FFF2-40B4-BE49-F238E27FC236}">
                <a16:creationId xmlns:a16="http://schemas.microsoft.com/office/drawing/2014/main" id="{AF78A2C8-E293-4A56-A891-DDA2744D53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633115-14C5-4633-AF59-BA22ECADE4E2}"/>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89744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C32-9770-41DB-9FEE-5FED1918FA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5E0DA2-C7FE-4E05-8007-7BA1BB839615}"/>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4" name="Footer Placeholder 3">
            <a:extLst>
              <a:ext uri="{FF2B5EF4-FFF2-40B4-BE49-F238E27FC236}">
                <a16:creationId xmlns:a16="http://schemas.microsoft.com/office/drawing/2014/main" id="{5D0C9DCA-7FFD-4658-A32E-A84341DC5F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6A3DD1-1114-4E88-8BF9-5500A1C91BB9}"/>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428325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7AE63-0F46-48BF-8359-F4BE5EBA5F8A}"/>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3" name="Footer Placeholder 2">
            <a:extLst>
              <a:ext uri="{FF2B5EF4-FFF2-40B4-BE49-F238E27FC236}">
                <a16:creationId xmlns:a16="http://schemas.microsoft.com/office/drawing/2014/main" id="{BAC8F334-C5E4-441B-A56D-3B8651781B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9FFE76-7BD0-4AAF-A2EA-6588937EF3A5}"/>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241831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5051-7E75-48D5-A1C1-0D3B8CA78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CD81D6-6277-4329-8DE1-FD2E25DE9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A51214-6903-424D-B30A-211DDB1A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3E066-507F-4239-BC5D-DE99C9CD6ABF}"/>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6" name="Footer Placeholder 5">
            <a:extLst>
              <a:ext uri="{FF2B5EF4-FFF2-40B4-BE49-F238E27FC236}">
                <a16:creationId xmlns:a16="http://schemas.microsoft.com/office/drawing/2014/main" id="{F4C9FBAD-84D7-407E-BD80-568031C49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73EE52-35F2-49D1-B97A-35476887337F}"/>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95905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478D-B50F-4D8B-BA31-8B8879240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FDEF41-E294-4D37-843F-35FA5EB4C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5D2FF4-0E33-46B1-98D3-F8A453354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2E3EC-A886-4DF7-B2CA-1A3C13D5D99C}"/>
              </a:ext>
            </a:extLst>
          </p:cNvPr>
          <p:cNvSpPr>
            <a:spLocks noGrp="1"/>
          </p:cNvSpPr>
          <p:nvPr>
            <p:ph type="dt" sz="half" idx="10"/>
          </p:nvPr>
        </p:nvSpPr>
        <p:spPr/>
        <p:txBody>
          <a:bodyPr/>
          <a:lstStyle/>
          <a:p>
            <a:fld id="{73186573-A52A-49AE-A859-2A504123DA4B}" type="datetimeFigureOut">
              <a:rPr lang="en-GB" smtClean="0"/>
              <a:t>31/07/2025</a:t>
            </a:fld>
            <a:endParaRPr lang="en-GB"/>
          </a:p>
        </p:txBody>
      </p:sp>
      <p:sp>
        <p:nvSpPr>
          <p:cNvPr id="6" name="Footer Placeholder 5">
            <a:extLst>
              <a:ext uri="{FF2B5EF4-FFF2-40B4-BE49-F238E27FC236}">
                <a16:creationId xmlns:a16="http://schemas.microsoft.com/office/drawing/2014/main" id="{EC324AD0-ADE6-4909-888B-A9D4A4D382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86860-0EDD-457D-9275-E384942DEF61}"/>
              </a:ext>
            </a:extLst>
          </p:cNvPr>
          <p:cNvSpPr>
            <a:spLocks noGrp="1"/>
          </p:cNvSpPr>
          <p:nvPr>
            <p:ph type="sldNum" sz="quarter" idx="12"/>
          </p:nvPr>
        </p:nvSpPr>
        <p:spPr/>
        <p:txBody>
          <a:bodyPr/>
          <a:lstStyle/>
          <a:p>
            <a:fld id="{26661647-A4A0-417E-A7B8-902F82699777}" type="slidenum">
              <a:rPr lang="en-GB" smtClean="0"/>
              <a:t>‹#›</a:t>
            </a:fld>
            <a:endParaRPr lang="en-GB"/>
          </a:p>
        </p:txBody>
      </p:sp>
    </p:spTree>
    <p:extLst>
      <p:ext uri="{BB962C8B-B14F-4D97-AF65-F5344CB8AC3E}">
        <p14:creationId xmlns:p14="http://schemas.microsoft.com/office/powerpoint/2010/main" val="315848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D6CC-E475-4044-B7AA-547C642D4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57E4A4-39E4-4725-96FF-C9CF05C6E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96994-4893-446D-BB86-04AC0A788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86573-A52A-49AE-A859-2A504123DA4B}" type="datetimeFigureOut">
              <a:rPr lang="en-GB" smtClean="0"/>
              <a:t>31/07/2025</a:t>
            </a:fld>
            <a:endParaRPr lang="en-GB"/>
          </a:p>
        </p:txBody>
      </p:sp>
      <p:sp>
        <p:nvSpPr>
          <p:cNvPr id="5" name="Footer Placeholder 4">
            <a:extLst>
              <a:ext uri="{FF2B5EF4-FFF2-40B4-BE49-F238E27FC236}">
                <a16:creationId xmlns:a16="http://schemas.microsoft.com/office/drawing/2014/main" id="{0EBB1C82-A02C-45B8-9AFB-57068A8E3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E7BEC5-E074-4E78-AFAE-2B8C6B5DB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61647-A4A0-417E-A7B8-902F82699777}" type="slidenum">
              <a:rPr lang="en-GB" smtClean="0"/>
              <a:t>‹#›</a:t>
            </a:fld>
            <a:endParaRPr lang="en-GB"/>
          </a:p>
        </p:txBody>
      </p:sp>
    </p:spTree>
    <p:extLst>
      <p:ext uri="{BB962C8B-B14F-4D97-AF65-F5344CB8AC3E}">
        <p14:creationId xmlns:p14="http://schemas.microsoft.com/office/powerpoint/2010/main" val="54349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notesSlide" Target="../notesSlides/notesSlide13.xml"/><Relationship Id="rId7"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hyperlink" Target="https://go.bath.ac.uk/review" TargetMode="External"/><Relationship Id="rId12" Type="http://schemas.openxmlformats.org/officeDocument/2006/relationships/image" Target="../media/image5.png"/><Relationship Id="rId17" Type="http://schemas.openxmlformats.org/officeDocument/2006/relationships/hyperlink" Target="https://unihub.bath.ac.uk/students/infopages/detail/149" TargetMode="External"/><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tags" Target="../tags/tag3.xml"/><Relationship Id="rId6" Type="http://schemas.openxmlformats.org/officeDocument/2006/relationships/image" Target="../media/image2.png"/><Relationship Id="rId11" Type="http://schemas.openxmlformats.org/officeDocument/2006/relationships/hyperlink" Target="https://office.com/" TargetMode="External"/><Relationship Id="rId5" Type="http://schemas.openxmlformats.org/officeDocument/2006/relationships/hyperlink" Target="https://moodle.bath.ac.uk/" TargetMode="External"/><Relationship Id="rId15" Type="http://schemas.openxmlformats.org/officeDocument/2006/relationships/hyperlink" Target="https://www.bath.ac.uk/guides/inspera-the-essentials/" TargetMode="External"/><Relationship Id="rId10" Type="http://schemas.openxmlformats.org/officeDocument/2006/relationships/image" Target="../media/image4.jpeg"/><Relationship Id="rId4" Type="http://schemas.openxmlformats.org/officeDocument/2006/relationships/image" Target="../media/image1.png"/><Relationship Id="rId9" Type="http://schemas.openxmlformats.org/officeDocument/2006/relationships/hyperlink" Target="https://bath-ac-uk.zoom.us/" TargetMode="Externa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moodle.bath.ac.uk/"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2C0D55-709A-40AB-8E38-166F52D8049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Title slide</a:t>
            </a:r>
          </a:p>
        </p:txBody>
      </p:sp>
      <p:pic>
        <p:nvPicPr>
          <p:cNvPr id="9" name="Picture 8" descr="University of Bath logo.">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3" name="TextBox 2"/>
          <p:cNvSpPr txBox="1"/>
          <p:nvPr/>
        </p:nvSpPr>
        <p:spPr>
          <a:xfrm>
            <a:off x="1866690" y="2704592"/>
            <a:ext cx="8374846" cy="1446550"/>
          </a:xfrm>
          <a:prstGeom prst="rect">
            <a:avLst/>
          </a:prstGeom>
          <a:noFill/>
        </p:spPr>
        <p:txBody>
          <a:bodyPr wrap="square" lIns="91440" tIns="45720" rIns="91440" bIns="45720" rtlCol="0" anchor="t">
            <a:spAutoFit/>
          </a:bodyPr>
          <a:lstStyle/>
          <a:p>
            <a:pPr algn="ctr"/>
            <a:r>
              <a:rPr lang="en-US" sz="4400" dirty="0">
                <a:latin typeface="HelveticaNeueLT Std Lt"/>
                <a:cs typeface="HelveticaNeueLT Std Lt"/>
              </a:rPr>
              <a:t>Tools for learning and teaching at University of Bath</a:t>
            </a:r>
            <a:endParaRPr lang="en-US" dirty="0"/>
          </a:p>
        </p:txBody>
      </p:sp>
    </p:spTree>
    <p:custDataLst>
      <p:tags r:id="rId1"/>
    </p:custDataLst>
    <p:extLst>
      <p:ext uri="{BB962C8B-B14F-4D97-AF65-F5344CB8AC3E}">
        <p14:creationId xmlns:p14="http://schemas.microsoft.com/office/powerpoint/2010/main" val="394884426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Practice Activity 2 – update your profile</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Time to practice - update your profile</a:t>
            </a:r>
          </a:p>
        </p:txBody>
      </p:sp>
      <p:grpSp>
        <p:nvGrpSpPr>
          <p:cNvPr id="15" name="Group 14">
            <a:extLst>
              <a:ext uri="{FF2B5EF4-FFF2-40B4-BE49-F238E27FC236}">
                <a16:creationId xmlns:a16="http://schemas.microsoft.com/office/drawing/2014/main" id="{664EFC1A-F914-8855-67CF-F66D59CDC2E9}"/>
              </a:ext>
              <a:ext uri="{C183D7F6-B498-43B3-948B-1728B52AA6E4}">
                <adec:decorative xmlns:adec="http://schemas.microsoft.com/office/drawing/2017/decorative" val="1"/>
              </a:ext>
            </a:extLst>
          </p:cNvPr>
          <p:cNvGrpSpPr/>
          <p:nvPr/>
        </p:nvGrpSpPr>
        <p:grpSpPr>
          <a:xfrm>
            <a:off x="2629381" y="1312761"/>
            <a:ext cx="6520404" cy="5121794"/>
            <a:chOff x="2629381" y="1254888"/>
            <a:chExt cx="6520404" cy="5121794"/>
          </a:xfrm>
        </p:grpSpPr>
        <p:sp>
          <p:nvSpPr>
            <p:cNvPr id="13" name="Rectangle: Rounded Corners 12" descr="Practice activity: spend five minutes to update your profile, review your preferences and update your forum preferences to receive a digest">
              <a:extLst>
                <a:ext uri="{FF2B5EF4-FFF2-40B4-BE49-F238E27FC236}">
                  <a16:creationId xmlns:a16="http://schemas.microsoft.com/office/drawing/2014/main" id="{E799EA90-17BF-8EDF-703F-96A4494F7D2D}"/>
                </a:ext>
              </a:extLst>
            </p:cNvPr>
            <p:cNvSpPr/>
            <p:nvPr/>
          </p:nvSpPr>
          <p:spPr>
            <a:xfrm>
              <a:off x="2629381" y="1254888"/>
              <a:ext cx="6520404" cy="5121794"/>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endParaRPr lang="en-GB" sz="2000" dirty="0">
                <a:cs typeface="Calibri"/>
              </a:endParaRPr>
            </a:p>
            <a:p>
              <a:endParaRPr lang="en-GB" sz="2000" dirty="0">
                <a:cs typeface="Calibri"/>
              </a:endParaRPr>
            </a:p>
            <a:p>
              <a:r>
                <a:rPr lang="en-GB" sz="2000" dirty="0">
                  <a:cs typeface="Calibri"/>
                </a:rPr>
                <a:t>Spend </a:t>
              </a:r>
              <a:r>
                <a:rPr lang="en-GB" sz="2000" b="1" dirty="0">
                  <a:cs typeface="Calibri"/>
                </a:rPr>
                <a:t>five minutes </a:t>
              </a:r>
              <a:r>
                <a:rPr lang="en-GB" sz="2000" dirty="0">
                  <a:cs typeface="Calibri"/>
                </a:rPr>
                <a:t>to practice</a:t>
              </a:r>
              <a:endParaRPr lang="en-US" sz="2000" dirty="0">
                <a:cs typeface="Calibri"/>
              </a:endParaRPr>
            </a:p>
            <a:p>
              <a:endParaRPr lang="en-GB" sz="2000" dirty="0">
                <a:cs typeface="Calibri"/>
              </a:endParaRPr>
            </a:p>
            <a:p>
              <a:pPr marL="285750" indent="-285750">
                <a:buFont typeface="Arial"/>
                <a:buChar char="•"/>
              </a:pPr>
              <a:r>
                <a:rPr lang="en-GB" sz="2000" dirty="0">
                  <a:cs typeface="Calibri"/>
                </a:rPr>
                <a:t>Update your profile</a:t>
              </a:r>
              <a:endParaRPr lang="en-GB" dirty="0"/>
            </a:p>
            <a:p>
              <a:pPr marL="285750" indent="-285750">
                <a:buFont typeface="Arial"/>
                <a:buChar char="•"/>
              </a:pPr>
              <a:endParaRPr lang="en-GB" sz="2000" dirty="0">
                <a:cs typeface="Calibri"/>
              </a:endParaRPr>
            </a:p>
            <a:p>
              <a:pPr marL="285750" indent="-285750">
                <a:buFont typeface="Arial"/>
                <a:buChar char="•"/>
              </a:pPr>
              <a:r>
                <a:rPr lang="en-GB" sz="2000" dirty="0">
                  <a:cs typeface="Calibri"/>
                </a:rPr>
                <a:t>Review your preferences</a:t>
              </a:r>
            </a:p>
            <a:p>
              <a:pPr marL="285750" indent="-285750">
                <a:buFont typeface="Arial"/>
                <a:buChar char="•"/>
              </a:pPr>
              <a:endParaRPr lang="en-GB" sz="2000" dirty="0">
                <a:cs typeface="Calibri"/>
              </a:endParaRPr>
            </a:p>
            <a:p>
              <a:pPr marL="285750" indent="-285750">
                <a:buFont typeface="Arial"/>
                <a:buChar char="•"/>
              </a:pPr>
              <a:r>
                <a:rPr lang="en-GB" sz="2000" dirty="0">
                  <a:ea typeface="+mn-lt"/>
                  <a:cs typeface="+mn-lt"/>
                </a:rPr>
                <a:t>Update your forum preferences to receive a Digest</a:t>
              </a:r>
            </a:p>
            <a:p>
              <a:pPr marL="742950" lvl="1" indent="-285750">
                <a:buFont typeface="Arial"/>
                <a:buChar char="•"/>
              </a:pPr>
              <a:endParaRPr lang="en-GB" sz="2000" dirty="0">
                <a:ea typeface="+mn-lt"/>
                <a:cs typeface="+mn-lt"/>
              </a:endParaRPr>
            </a:p>
            <a:p>
              <a:pPr lvl="1"/>
              <a:r>
                <a:rPr lang="en-GB" sz="2000" dirty="0">
                  <a:ea typeface="+mn-lt"/>
                  <a:cs typeface="+mn-lt"/>
                </a:rPr>
                <a:t>TIP: use the daily digest option to receive a single notification at the end of each day for all forum posts</a:t>
              </a:r>
              <a:endParaRPr lang="en-GB" sz="2000" dirty="0">
                <a:cs typeface="Calibri"/>
              </a:endParaRPr>
            </a:p>
            <a:p>
              <a:pPr marL="742950" lvl="1" indent="-285750">
                <a:buFont typeface="Arial"/>
                <a:buChar char="•"/>
              </a:pPr>
              <a:endParaRPr lang="en-GB" dirty="0">
                <a:cs typeface="Calibri"/>
              </a:endParaRPr>
            </a:p>
            <a:p>
              <a:pPr lvl="1"/>
              <a:endParaRPr lang="en-GB" dirty="0">
                <a:cs typeface="Calibri"/>
              </a:endParaRPr>
            </a:p>
          </p:txBody>
        </p:sp>
        <p:pic>
          <p:nvPicPr>
            <p:cNvPr id="9" name="Graphic 10" descr="Stopwatch with solid fill">
              <a:extLst>
                <a:ext uri="{FF2B5EF4-FFF2-40B4-BE49-F238E27FC236}">
                  <a16:creationId xmlns:a16="http://schemas.microsoft.com/office/drawing/2014/main" id="{DE2AA9D0-DC8A-0767-8DC3-58CE885B7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0522" y="1380282"/>
              <a:ext cx="914400" cy="914400"/>
            </a:xfrm>
            <a:prstGeom prst="rect">
              <a:avLst/>
            </a:prstGeom>
          </p:spPr>
        </p:pic>
        <p:pic>
          <p:nvPicPr>
            <p:cNvPr id="11" name="Graphic 11" descr="User with solid fill">
              <a:extLst>
                <a:ext uri="{FF2B5EF4-FFF2-40B4-BE49-F238E27FC236}">
                  <a16:creationId xmlns:a16="http://schemas.microsoft.com/office/drawing/2014/main" id="{DA614C44-BB49-DAB6-8B33-6BC9032DC6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87206" y="1380281"/>
              <a:ext cx="914400" cy="914400"/>
            </a:xfrm>
            <a:prstGeom prst="rect">
              <a:avLst/>
            </a:prstGeom>
          </p:spPr>
        </p:pic>
      </p:grpSp>
    </p:spTree>
    <p:custDataLst>
      <p:tags r:id="rId1"/>
    </p:custDataLst>
    <p:extLst>
      <p:ext uri="{BB962C8B-B14F-4D97-AF65-F5344CB8AC3E}">
        <p14:creationId xmlns:p14="http://schemas.microsoft.com/office/powerpoint/2010/main" val="364823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Moodle forums</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Using Moodle Forums</a:t>
            </a:r>
          </a:p>
        </p:txBody>
      </p:sp>
      <p:pic>
        <p:nvPicPr>
          <p:cNvPr id="14" name="Picture 13" descr="A screenshot of a forum">
            <a:extLst>
              <a:ext uri="{FF2B5EF4-FFF2-40B4-BE49-F238E27FC236}">
                <a16:creationId xmlns:a16="http://schemas.microsoft.com/office/drawing/2014/main" id="{8CFE30BE-FE74-E1FF-F7FE-3AC8762155F3}"/>
              </a:ext>
            </a:extLst>
          </p:cNvPr>
          <p:cNvPicPr>
            <a:picLocks noChangeAspect="1"/>
          </p:cNvPicPr>
          <p:nvPr/>
        </p:nvPicPr>
        <p:blipFill>
          <a:blip r:embed="rId5"/>
          <a:stretch>
            <a:fillRect/>
          </a:stretch>
        </p:blipFill>
        <p:spPr>
          <a:xfrm>
            <a:off x="119057" y="2113642"/>
            <a:ext cx="5603885" cy="4599215"/>
          </a:xfrm>
          <a:prstGeom prst="rect">
            <a:avLst/>
          </a:prstGeom>
          <a:ln>
            <a:solidFill>
              <a:schemeClr val="bg2">
                <a:lumMod val="75000"/>
              </a:schemeClr>
            </a:solidFill>
          </a:ln>
        </p:spPr>
      </p:pic>
      <p:pic>
        <p:nvPicPr>
          <p:cNvPr id="7" name="Picture 6" descr="A screenshot showing the standard forums within Moodle spaces.">
            <a:extLst>
              <a:ext uri="{FF2B5EF4-FFF2-40B4-BE49-F238E27FC236}">
                <a16:creationId xmlns:a16="http://schemas.microsoft.com/office/drawing/2014/main" id="{1B33C598-F268-960C-E400-817EDE65BF5B}"/>
              </a:ext>
            </a:extLst>
          </p:cNvPr>
          <p:cNvPicPr>
            <a:picLocks noChangeAspect="1"/>
          </p:cNvPicPr>
          <p:nvPr/>
        </p:nvPicPr>
        <p:blipFill>
          <a:blip r:embed="rId6"/>
          <a:stretch>
            <a:fillRect/>
          </a:stretch>
        </p:blipFill>
        <p:spPr>
          <a:xfrm>
            <a:off x="3709761" y="1046843"/>
            <a:ext cx="8083549" cy="2523671"/>
          </a:xfrm>
          <a:prstGeom prst="rect">
            <a:avLst/>
          </a:prstGeom>
          <a:ln w="28575">
            <a:solidFill>
              <a:schemeClr val="bg2">
                <a:lumMod val="75000"/>
              </a:schemeClr>
            </a:solidFill>
          </a:ln>
        </p:spPr>
      </p:pic>
      <p:pic>
        <p:nvPicPr>
          <p:cNvPr id="19" name="Picture 18" descr="A screenshot of a post and a reply in a Moodle forum.">
            <a:extLst>
              <a:ext uri="{FF2B5EF4-FFF2-40B4-BE49-F238E27FC236}">
                <a16:creationId xmlns:a16="http://schemas.microsoft.com/office/drawing/2014/main" id="{F7075BE0-1128-34B8-D582-58FD92DF237A}"/>
              </a:ext>
            </a:extLst>
          </p:cNvPr>
          <p:cNvPicPr>
            <a:picLocks noChangeAspect="1"/>
          </p:cNvPicPr>
          <p:nvPr/>
        </p:nvPicPr>
        <p:blipFill>
          <a:blip r:embed="rId7"/>
          <a:stretch>
            <a:fillRect/>
          </a:stretch>
        </p:blipFill>
        <p:spPr>
          <a:xfrm>
            <a:off x="5895294" y="3757158"/>
            <a:ext cx="6198054" cy="2845254"/>
          </a:xfrm>
          <a:prstGeom prst="rect">
            <a:avLst/>
          </a:prstGeom>
          <a:ln w="12700">
            <a:solidFill>
              <a:schemeClr val="bg2">
                <a:lumMod val="75000"/>
              </a:schemeClr>
            </a:solidFill>
          </a:ln>
        </p:spPr>
      </p:pic>
    </p:spTree>
    <p:custDataLst>
      <p:tags r:id="rId1"/>
    </p:custDataLst>
    <p:extLst>
      <p:ext uri="{BB962C8B-B14F-4D97-AF65-F5344CB8AC3E}">
        <p14:creationId xmlns:p14="http://schemas.microsoft.com/office/powerpoint/2010/main" val="331100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Practice Activity 3 – post to a forum</a:t>
            </a:r>
          </a:p>
        </p:txBody>
      </p:sp>
      <p:grpSp>
        <p:nvGrpSpPr>
          <p:cNvPr id="15" name="Group 14">
            <a:extLst>
              <a:ext uri="{FF2B5EF4-FFF2-40B4-BE49-F238E27FC236}">
                <a16:creationId xmlns:a16="http://schemas.microsoft.com/office/drawing/2014/main" id="{664EFC1A-F914-8855-67CF-F66D59CDC2E9}"/>
              </a:ext>
              <a:ext uri="{C183D7F6-B498-43B3-948B-1728B52AA6E4}">
                <adec:decorative xmlns:adec="http://schemas.microsoft.com/office/drawing/2017/decorative" val="1"/>
              </a:ext>
            </a:extLst>
          </p:cNvPr>
          <p:cNvGrpSpPr/>
          <p:nvPr/>
        </p:nvGrpSpPr>
        <p:grpSpPr>
          <a:xfrm>
            <a:off x="2629381" y="1312761"/>
            <a:ext cx="6520404" cy="5121794"/>
            <a:chOff x="2629381" y="1254888"/>
            <a:chExt cx="6520404" cy="5121794"/>
          </a:xfrm>
        </p:grpSpPr>
        <p:sp>
          <p:nvSpPr>
            <p:cNvPr id="13" name="Rectangle: Rounded Corners 12" descr="Practice activity: spend ten minutes to navigate to a forum (e.g. icebreaker forum), make a post and reply to another post">
              <a:extLst>
                <a:ext uri="{FF2B5EF4-FFF2-40B4-BE49-F238E27FC236}">
                  <a16:creationId xmlns:a16="http://schemas.microsoft.com/office/drawing/2014/main" id="{E799EA90-17BF-8EDF-703F-96A4494F7D2D}"/>
                </a:ext>
              </a:extLst>
            </p:cNvPr>
            <p:cNvSpPr/>
            <p:nvPr/>
          </p:nvSpPr>
          <p:spPr>
            <a:xfrm>
              <a:off x="2629381" y="1254888"/>
              <a:ext cx="6520404" cy="5121794"/>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endParaRPr lang="en-GB" sz="2000" dirty="0">
                <a:cs typeface="Calibri"/>
              </a:endParaRPr>
            </a:p>
            <a:p>
              <a:endParaRPr lang="en-GB" sz="2000" dirty="0">
                <a:cs typeface="Calibri"/>
              </a:endParaRPr>
            </a:p>
            <a:p>
              <a:r>
                <a:rPr lang="en-GB" sz="2000" dirty="0">
                  <a:cs typeface="Calibri"/>
                </a:rPr>
                <a:t>Spend </a:t>
              </a:r>
              <a:r>
                <a:rPr lang="en-GB" sz="2000" b="1" dirty="0">
                  <a:cs typeface="Calibri"/>
                </a:rPr>
                <a:t>ten minutes </a:t>
              </a:r>
              <a:r>
                <a:rPr lang="en-GB" sz="2000" dirty="0">
                  <a:cs typeface="Calibri"/>
                </a:rPr>
                <a:t>to practice</a:t>
              </a:r>
              <a:endParaRPr lang="en-US" sz="2000" dirty="0">
                <a:cs typeface="Calibri"/>
              </a:endParaRPr>
            </a:p>
            <a:p>
              <a:endParaRPr lang="en-GB" sz="2000" dirty="0">
                <a:cs typeface="Calibri"/>
              </a:endParaRPr>
            </a:p>
            <a:p>
              <a:pPr marL="285750" indent="-285750">
                <a:buFont typeface="Arial"/>
                <a:buChar char="•"/>
              </a:pPr>
              <a:r>
                <a:rPr lang="en-GB" sz="2000" dirty="0">
                  <a:cs typeface="Calibri"/>
                </a:rPr>
                <a:t>Post to a forum – navigate to the forum provided by your programme team (e.g. icebreaker forum)</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Make a post to the forum</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Read and reply to at least one post from another student</a:t>
              </a:r>
            </a:p>
            <a:p>
              <a:pPr marL="742950" lvl="1" indent="-285750">
                <a:buFont typeface="Arial"/>
                <a:buChar char="•"/>
              </a:pPr>
              <a:endParaRPr lang="en-GB" sz="2000" dirty="0">
                <a:ea typeface="+mn-lt"/>
                <a:cs typeface="+mn-lt"/>
              </a:endParaRPr>
            </a:p>
            <a:p>
              <a:pPr lvl="1"/>
              <a:r>
                <a:rPr lang="en-GB" sz="2000" dirty="0">
                  <a:ea typeface="+mn-lt"/>
                  <a:cs typeface="+mn-lt"/>
                </a:rPr>
                <a:t>TIP: you may need to refresh your browser to view others’ posts in live time</a:t>
              </a:r>
            </a:p>
            <a:p>
              <a:pPr marL="742950" lvl="1" indent="-285750">
                <a:buFont typeface="Arial"/>
                <a:buChar char="•"/>
              </a:pPr>
              <a:endParaRPr lang="en-GB" dirty="0">
                <a:cs typeface="Calibri"/>
              </a:endParaRPr>
            </a:p>
            <a:p>
              <a:pPr lvl="1"/>
              <a:endParaRPr lang="en-GB" dirty="0">
                <a:cs typeface="Calibri"/>
              </a:endParaRPr>
            </a:p>
          </p:txBody>
        </p:sp>
        <p:pic>
          <p:nvPicPr>
            <p:cNvPr id="9" name="Graphic 10" descr="Stopwatch with solid fill">
              <a:extLst>
                <a:ext uri="{FF2B5EF4-FFF2-40B4-BE49-F238E27FC236}">
                  <a16:creationId xmlns:a16="http://schemas.microsoft.com/office/drawing/2014/main" id="{DE2AA9D0-DC8A-0767-8DC3-58CE885B7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0522" y="1380282"/>
              <a:ext cx="914400" cy="914400"/>
            </a:xfrm>
            <a:prstGeom prst="rect">
              <a:avLst/>
            </a:prstGeom>
          </p:spPr>
        </p:pic>
        <p:pic>
          <p:nvPicPr>
            <p:cNvPr id="11" name="Graphic 11" descr="Chat outline">
              <a:extLst>
                <a:ext uri="{FF2B5EF4-FFF2-40B4-BE49-F238E27FC236}">
                  <a16:creationId xmlns:a16="http://schemas.microsoft.com/office/drawing/2014/main" id="{DA614C44-BB49-DAB6-8B33-6BC9032DC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87206" y="1380281"/>
              <a:ext cx="914400" cy="914400"/>
            </a:xfrm>
            <a:prstGeom prst="rect">
              <a:avLst/>
            </a:prstGeom>
          </p:spPr>
        </p:pic>
      </p:grpSp>
      <p:sp>
        <p:nvSpPr>
          <p:cNvPr id="2" name="TextBox 1">
            <a:extLst>
              <a:ext uri="{FF2B5EF4-FFF2-40B4-BE49-F238E27FC236}">
                <a16:creationId xmlns:a16="http://schemas.microsoft.com/office/drawing/2014/main" id="{71BA8B3B-8A56-38A4-BF6E-EBE06619044B}"/>
              </a:ext>
            </a:extLst>
          </p:cNvPr>
          <p:cNvSpPr txBox="1"/>
          <p:nvPr/>
        </p:nvSpPr>
        <p:spPr>
          <a:xfrm>
            <a:off x="746642" y="271660"/>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Time to Practice – Post to Forum</a:t>
            </a:r>
          </a:p>
        </p:txBody>
      </p:sp>
    </p:spTree>
    <p:custDataLst>
      <p:tags r:id="rId1"/>
    </p:custDataLst>
    <p:extLst>
      <p:ext uri="{BB962C8B-B14F-4D97-AF65-F5344CB8AC3E}">
        <p14:creationId xmlns:p14="http://schemas.microsoft.com/office/powerpoint/2010/main" val="124915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Moodle assignments</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Using Moodle Assignment</a:t>
            </a:r>
          </a:p>
        </p:txBody>
      </p:sp>
      <p:grpSp>
        <p:nvGrpSpPr>
          <p:cNvPr id="33" name="Group 32" descr="Screenshot highlighting how to view an assignment submission point, add submission, drag and drop or browse for your file and save changes">
            <a:extLst>
              <a:ext uri="{FF2B5EF4-FFF2-40B4-BE49-F238E27FC236}">
                <a16:creationId xmlns:a16="http://schemas.microsoft.com/office/drawing/2014/main" id="{50BCB85A-47F9-43D8-B237-231B3C87A1E7}"/>
              </a:ext>
            </a:extLst>
          </p:cNvPr>
          <p:cNvGrpSpPr/>
          <p:nvPr/>
        </p:nvGrpSpPr>
        <p:grpSpPr>
          <a:xfrm>
            <a:off x="1221878" y="4008802"/>
            <a:ext cx="4563448" cy="2104943"/>
            <a:chOff x="2500949" y="4398873"/>
            <a:chExt cx="4563448" cy="2104943"/>
          </a:xfrm>
        </p:grpSpPr>
        <p:grpSp>
          <p:nvGrpSpPr>
            <p:cNvPr id="31" name="Group 30">
              <a:extLst>
                <a:ext uri="{FF2B5EF4-FFF2-40B4-BE49-F238E27FC236}">
                  <a16:creationId xmlns:a16="http://schemas.microsoft.com/office/drawing/2014/main" id="{562303D9-F03B-4A4F-8481-E339B95EF507}"/>
                </a:ext>
              </a:extLst>
            </p:cNvPr>
            <p:cNvGrpSpPr/>
            <p:nvPr/>
          </p:nvGrpSpPr>
          <p:grpSpPr>
            <a:xfrm>
              <a:off x="2882632" y="4398873"/>
              <a:ext cx="4181765" cy="2104943"/>
              <a:chOff x="6386589" y="1216376"/>
              <a:chExt cx="4181765" cy="2104943"/>
            </a:xfrm>
          </p:grpSpPr>
          <p:pic>
            <p:nvPicPr>
              <p:cNvPr id="22" name="Picture 21">
                <a:extLst>
                  <a:ext uri="{FF2B5EF4-FFF2-40B4-BE49-F238E27FC236}">
                    <a16:creationId xmlns:a16="http://schemas.microsoft.com/office/drawing/2014/main" id="{66BDC2F9-84A6-4255-8C0C-664D452ABB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86589" y="1216376"/>
                <a:ext cx="4181765" cy="2104942"/>
              </a:xfrm>
              <a:prstGeom prst="rect">
                <a:avLst/>
              </a:prstGeom>
              <a:ln>
                <a:solidFill>
                  <a:schemeClr val="bg1">
                    <a:lumMod val="65000"/>
                  </a:schemeClr>
                </a:solidFill>
              </a:ln>
            </p:spPr>
          </p:pic>
          <p:sp>
            <p:nvSpPr>
              <p:cNvPr id="27" name="Rectangle 26">
                <a:extLst>
                  <a:ext uri="{FF2B5EF4-FFF2-40B4-BE49-F238E27FC236}">
                    <a16:creationId xmlns:a16="http://schemas.microsoft.com/office/drawing/2014/main" id="{630A90D6-73AB-43BF-A7C5-89BCA2B7B0BB}"/>
                  </a:ext>
                </a:extLst>
              </p:cNvPr>
              <p:cNvSpPr/>
              <p:nvPr/>
            </p:nvSpPr>
            <p:spPr>
              <a:xfrm>
                <a:off x="7444887" y="1837592"/>
                <a:ext cx="237392" cy="254978"/>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25736C3-64BB-4496-A0CA-5564817AF112}"/>
                  </a:ext>
                </a:extLst>
              </p:cNvPr>
              <p:cNvSpPr/>
              <p:nvPr/>
            </p:nvSpPr>
            <p:spPr>
              <a:xfrm>
                <a:off x="7473462" y="2162906"/>
                <a:ext cx="3012320" cy="588214"/>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6C5D222-DABE-413C-9C60-B211EF96019C}"/>
                  </a:ext>
                </a:extLst>
              </p:cNvPr>
              <p:cNvSpPr/>
              <p:nvPr/>
            </p:nvSpPr>
            <p:spPr>
              <a:xfrm>
                <a:off x="7473462" y="3076435"/>
                <a:ext cx="469145" cy="244884"/>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Arrow: Down 31">
              <a:extLst>
                <a:ext uri="{FF2B5EF4-FFF2-40B4-BE49-F238E27FC236}">
                  <a16:creationId xmlns:a16="http://schemas.microsoft.com/office/drawing/2014/main" id="{B80B6980-84C0-4040-8EBA-7E3F35835351}"/>
                </a:ext>
              </a:extLst>
            </p:cNvPr>
            <p:cNvSpPr/>
            <p:nvPr/>
          </p:nvSpPr>
          <p:spPr>
            <a:xfrm rot="17583795">
              <a:off x="3105745" y="4065178"/>
              <a:ext cx="280474" cy="149006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6" name="Picture 35" descr="Screenshot showing example email notification confirming you have submitted your assignment">
            <a:extLst>
              <a:ext uri="{FF2B5EF4-FFF2-40B4-BE49-F238E27FC236}">
                <a16:creationId xmlns:a16="http://schemas.microsoft.com/office/drawing/2014/main" id="{F0A43815-B5E2-4128-81CB-EC1B74F9B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7368" y="4241500"/>
            <a:ext cx="4289640" cy="2099077"/>
          </a:xfrm>
          <a:prstGeom prst="rect">
            <a:avLst/>
          </a:prstGeom>
          <a:ln>
            <a:solidFill>
              <a:schemeClr val="bg1">
                <a:lumMod val="65000"/>
              </a:schemeClr>
            </a:solidFill>
          </a:ln>
        </p:spPr>
      </p:pic>
      <p:pic>
        <p:nvPicPr>
          <p:cNvPr id="2" name="Picture 1" descr="A screenshot of a phone&#10;&#10;AI-generated content may be incorrect.">
            <a:extLst>
              <a:ext uri="{FF2B5EF4-FFF2-40B4-BE49-F238E27FC236}">
                <a16:creationId xmlns:a16="http://schemas.microsoft.com/office/drawing/2014/main" id="{5A81D062-305A-40F2-91AD-B73975E760B3}"/>
              </a:ext>
            </a:extLst>
          </p:cNvPr>
          <p:cNvPicPr>
            <a:picLocks noChangeAspect="1"/>
          </p:cNvPicPr>
          <p:nvPr/>
        </p:nvPicPr>
        <p:blipFill>
          <a:blip r:embed="rId7"/>
          <a:stretch>
            <a:fillRect/>
          </a:stretch>
        </p:blipFill>
        <p:spPr>
          <a:xfrm>
            <a:off x="239033" y="984023"/>
            <a:ext cx="6044293" cy="662668"/>
          </a:xfrm>
          <a:prstGeom prst="rect">
            <a:avLst/>
          </a:prstGeom>
          <a:ln>
            <a:solidFill>
              <a:schemeClr val="bg2">
                <a:lumMod val="75000"/>
              </a:schemeClr>
            </a:solidFill>
          </a:ln>
        </p:spPr>
      </p:pic>
      <p:pic>
        <p:nvPicPr>
          <p:cNvPr id="3" name="Picture 2" descr="A screenshot showing the 'add submission' button within a Moodle Assignment.">
            <a:extLst>
              <a:ext uri="{FF2B5EF4-FFF2-40B4-BE49-F238E27FC236}">
                <a16:creationId xmlns:a16="http://schemas.microsoft.com/office/drawing/2014/main" id="{97DED913-BF9E-FA53-22C0-61791E22E3CE}"/>
              </a:ext>
            </a:extLst>
          </p:cNvPr>
          <p:cNvPicPr>
            <a:picLocks noChangeAspect="1"/>
          </p:cNvPicPr>
          <p:nvPr/>
        </p:nvPicPr>
        <p:blipFill>
          <a:blip r:embed="rId8"/>
          <a:stretch>
            <a:fillRect/>
          </a:stretch>
        </p:blipFill>
        <p:spPr>
          <a:xfrm>
            <a:off x="245382" y="1898423"/>
            <a:ext cx="6213023" cy="2108655"/>
          </a:xfrm>
          <a:prstGeom prst="rect">
            <a:avLst/>
          </a:prstGeom>
          <a:ln>
            <a:solidFill>
              <a:schemeClr val="bg2">
                <a:lumMod val="75000"/>
              </a:schemeClr>
            </a:solidFill>
          </a:ln>
        </p:spPr>
      </p:pic>
      <p:pic>
        <p:nvPicPr>
          <p:cNvPr id="6" name="Picture 5" descr="A screenshot showing submission status of an assignment in Moodle.">
            <a:extLst>
              <a:ext uri="{FF2B5EF4-FFF2-40B4-BE49-F238E27FC236}">
                <a16:creationId xmlns:a16="http://schemas.microsoft.com/office/drawing/2014/main" id="{750DC2CD-7B52-4731-B2D2-A5A03452F17F}"/>
              </a:ext>
            </a:extLst>
          </p:cNvPr>
          <p:cNvPicPr>
            <a:picLocks noChangeAspect="1"/>
          </p:cNvPicPr>
          <p:nvPr/>
        </p:nvPicPr>
        <p:blipFill>
          <a:blip r:embed="rId9"/>
          <a:stretch>
            <a:fillRect/>
          </a:stretch>
        </p:blipFill>
        <p:spPr>
          <a:xfrm>
            <a:off x="6612392" y="1206046"/>
            <a:ext cx="5271861" cy="2930980"/>
          </a:xfrm>
          <a:prstGeom prst="rect">
            <a:avLst/>
          </a:prstGeom>
          <a:ln>
            <a:solidFill>
              <a:schemeClr val="bg2">
                <a:lumMod val="75000"/>
              </a:schemeClr>
            </a:solidFill>
          </a:ln>
        </p:spPr>
      </p:pic>
      <p:sp>
        <p:nvSpPr>
          <p:cNvPr id="7" name="Rectangle 6">
            <a:extLst>
              <a:ext uri="{FF2B5EF4-FFF2-40B4-BE49-F238E27FC236}">
                <a16:creationId xmlns:a16="http://schemas.microsoft.com/office/drawing/2014/main" id="{A71EB4EA-7B56-16AA-2D18-07F0FFE93730}"/>
              </a:ext>
            </a:extLst>
          </p:cNvPr>
          <p:cNvSpPr/>
          <p:nvPr/>
        </p:nvSpPr>
        <p:spPr>
          <a:xfrm>
            <a:off x="299356" y="984250"/>
            <a:ext cx="435429" cy="498929"/>
          </a:xfrm>
          <a:prstGeom prst="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9189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Moodle assignments - feedback</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Viewing your feedback</a:t>
            </a:r>
          </a:p>
        </p:txBody>
      </p:sp>
      <p:grpSp>
        <p:nvGrpSpPr>
          <p:cNvPr id="11" name="Group 10" descr="Screenshot showing the Feedback box and highlighting the Grade and Feedback comments">
            <a:extLst>
              <a:ext uri="{FF2B5EF4-FFF2-40B4-BE49-F238E27FC236}">
                <a16:creationId xmlns:a16="http://schemas.microsoft.com/office/drawing/2014/main" id="{B0E5C590-D148-41B9-9D7F-1DC35AA553E7}"/>
              </a:ext>
            </a:extLst>
          </p:cNvPr>
          <p:cNvGrpSpPr/>
          <p:nvPr/>
        </p:nvGrpSpPr>
        <p:grpSpPr>
          <a:xfrm>
            <a:off x="518551" y="1659054"/>
            <a:ext cx="6907486" cy="3504073"/>
            <a:chOff x="518550" y="1659054"/>
            <a:chExt cx="7941959" cy="4289154"/>
          </a:xfrm>
        </p:grpSpPr>
        <p:grpSp>
          <p:nvGrpSpPr>
            <p:cNvPr id="8" name="Group 7">
              <a:extLst>
                <a:ext uri="{FF2B5EF4-FFF2-40B4-BE49-F238E27FC236}">
                  <a16:creationId xmlns:a16="http://schemas.microsoft.com/office/drawing/2014/main" id="{AF73C9E1-41ED-4C55-8703-25A7C0FA04ED}"/>
                </a:ext>
              </a:extLst>
            </p:cNvPr>
            <p:cNvGrpSpPr/>
            <p:nvPr/>
          </p:nvGrpSpPr>
          <p:grpSpPr>
            <a:xfrm>
              <a:off x="518550" y="1659054"/>
              <a:ext cx="7941959" cy="4289154"/>
              <a:chOff x="518550" y="1659054"/>
              <a:chExt cx="7941959" cy="4289154"/>
            </a:xfrm>
          </p:grpSpPr>
          <p:pic>
            <p:nvPicPr>
              <p:cNvPr id="3" name="Picture 2" descr="Screenshot showing the Feedback box and highlighting the Grade and Feedback comments">
                <a:extLst>
                  <a:ext uri="{FF2B5EF4-FFF2-40B4-BE49-F238E27FC236}">
                    <a16:creationId xmlns:a16="http://schemas.microsoft.com/office/drawing/2014/main" id="{6EDF0673-8DE6-415D-BE03-7A385A0C9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50" y="1659054"/>
                <a:ext cx="7941959" cy="4289154"/>
              </a:xfrm>
              <a:prstGeom prst="rect">
                <a:avLst/>
              </a:prstGeom>
              <a:ln>
                <a:solidFill>
                  <a:schemeClr val="bg1">
                    <a:lumMod val="65000"/>
                  </a:schemeClr>
                </a:solidFill>
              </a:ln>
            </p:spPr>
          </p:pic>
          <p:sp>
            <p:nvSpPr>
              <p:cNvPr id="37" name="Rectangle 36">
                <a:extLst>
                  <a:ext uri="{FF2B5EF4-FFF2-40B4-BE49-F238E27FC236}">
                    <a16:creationId xmlns:a16="http://schemas.microsoft.com/office/drawing/2014/main" id="{A8CC847D-09E3-474C-A045-695C1A1DFD67}"/>
                  </a:ext>
                </a:extLst>
              </p:cNvPr>
              <p:cNvSpPr/>
              <p:nvPr/>
            </p:nvSpPr>
            <p:spPr>
              <a:xfrm>
                <a:off x="2325255" y="3113336"/>
                <a:ext cx="1828800" cy="415364"/>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2EE99FE-A1C8-4A53-B741-87D44006B35F}"/>
                  </a:ext>
                </a:extLst>
              </p:cNvPr>
              <p:cNvSpPr/>
              <p:nvPr/>
            </p:nvSpPr>
            <p:spPr>
              <a:xfrm>
                <a:off x="2847883" y="4438729"/>
                <a:ext cx="1061374" cy="458965"/>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a:extLst>
                <a:ext uri="{FF2B5EF4-FFF2-40B4-BE49-F238E27FC236}">
                  <a16:creationId xmlns:a16="http://schemas.microsoft.com/office/drawing/2014/main" id="{B177B3FC-D6EB-485D-835D-910CA8331383}"/>
                </a:ext>
              </a:extLst>
            </p:cNvPr>
            <p:cNvSpPr/>
            <p:nvPr/>
          </p:nvSpPr>
          <p:spPr>
            <a:xfrm>
              <a:off x="2433948" y="2304112"/>
              <a:ext cx="918852" cy="319016"/>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EC8A3E6-A926-408A-A089-B6FB2B8BA0F9}"/>
                </a:ext>
              </a:extLst>
            </p:cNvPr>
            <p:cNvSpPr/>
            <p:nvPr/>
          </p:nvSpPr>
          <p:spPr>
            <a:xfrm>
              <a:off x="674420" y="3528700"/>
              <a:ext cx="6437580" cy="680416"/>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9AAF411A-340E-478B-AEB1-F9D72EA88EF2}"/>
                </a:ext>
              </a:extLst>
            </p:cNvPr>
            <p:cNvSpPr/>
            <p:nvPr/>
          </p:nvSpPr>
          <p:spPr>
            <a:xfrm rot="16200000">
              <a:off x="5834332" y="2913994"/>
              <a:ext cx="296781" cy="407759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grpSp>
        <p:nvGrpSpPr>
          <p:cNvPr id="10" name="Group 9" descr="Screenshot showing how to View annotated pdf, highlighting the expand comments icons">
            <a:extLst>
              <a:ext uri="{FF2B5EF4-FFF2-40B4-BE49-F238E27FC236}">
                <a16:creationId xmlns:a16="http://schemas.microsoft.com/office/drawing/2014/main" id="{FA7433C4-E663-4029-AED6-04FF06B3A693}"/>
              </a:ext>
            </a:extLst>
          </p:cNvPr>
          <p:cNvGrpSpPr/>
          <p:nvPr/>
        </p:nvGrpSpPr>
        <p:grpSpPr>
          <a:xfrm>
            <a:off x="7124549" y="3832663"/>
            <a:ext cx="3951043" cy="1276953"/>
            <a:chOff x="7722407" y="4006247"/>
            <a:chExt cx="3951043" cy="1276953"/>
          </a:xfrm>
        </p:grpSpPr>
        <p:grpSp>
          <p:nvGrpSpPr>
            <p:cNvPr id="9" name="Group 8">
              <a:extLst>
                <a:ext uri="{FF2B5EF4-FFF2-40B4-BE49-F238E27FC236}">
                  <a16:creationId xmlns:a16="http://schemas.microsoft.com/office/drawing/2014/main" id="{31C8058F-BED2-4604-85ED-88519EB2F5D7}"/>
                </a:ext>
              </a:extLst>
            </p:cNvPr>
            <p:cNvGrpSpPr/>
            <p:nvPr/>
          </p:nvGrpSpPr>
          <p:grpSpPr>
            <a:xfrm>
              <a:off x="7722407" y="4006247"/>
              <a:ext cx="3951043" cy="1276953"/>
              <a:chOff x="7722407" y="4006247"/>
              <a:chExt cx="3951043" cy="1276953"/>
            </a:xfrm>
          </p:grpSpPr>
          <p:pic>
            <p:nvPicPr>
              <p:cNvPr id="7" name="Picture 6" descr="Graphical user interface, text, application, email&#10;&#10;Description automatically generated">
                <a:extLst>
                  <a:ext uri="{FF2B5EF4-FFF2-40B4-BE49-F238E27FC236}">
                    <a16:creationId xmlns:a16="http://schemas.microsoft.com/office/drawing/2014/main" id="{E7B7A6F1-2CC0-4BEA-B779-EE7CE779DF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2407" y="4006247"/>
                <a:ext cx="3951043" cy="1276953"/>
              </a:xfrm>
              <a:prstGeom prst="rect">
                <a:avLst/>
              </a:prstGeom>
              <a:ln>
                <a:solidFill>
                  <a:schemeClr val="bg1">
                    <a:lumMod val="65000"/>
                  </a:schemeClr>
                </a:solidFill>
              </a:ln>
            </p:spPr>
          </p:pic>
          <p:sp>
            <p:nvSpPr>
              <p:cNvPr id="35" name="Rectangle 34">
                <a:extLst>
                  <a:ext uri="{FF2B5EF4-FFF2-40B4-BE49-F238E27FC236}">
                    <a16:creationId xmlns:a16="http://schemas.microsoft.com/office/drawing/2014/main" id="{8C15AC2A-60C7-4820-8592-A4A6B5855527}"/>
                  </a:ext>
                </a:extLst>
              </p:cNvPr>
              <p:cNvSpPr/>
              <p:nvPr/>
            </p:nvSpPr>
            <p:spPr>
              <a:xfrm>
                <a:off x="8016908" y="4820526"/>
                <a:ext cx="3519309" cy="415364"/>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26C4F733-9C88-4AA3-993A-79B2EFE3A334}"/>
                </a:ext>
              </a:extLst>
            </p:cNvPr>
            <p:cNvSpPr/>
            <p:nvPr/>
          </p:nvSpPr>
          <p:spPr>
            <a:xfrm>
              <a:off x="8922326" y="4350327"/>
              <a:ext cx="277091" cy="267855"/>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B29B884-C4B9-4C71-B84D-EBFCB4D5961F}"/>
                </a:ext>
              </a:extLst>
            </p:cNvPr>
            <p:cNvSpPr/>
            <p:nvPr/>
          </p:nvSpPr>
          <p:spPr>
            <a:xfrm>
              <a:off x="10211204" y="4649341"/>
              <a:ext cx="277091" cy="267855"/>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descr="Screenshot showing how to access Grades from the Course page tabs, and an example User report with grade information from an assignment submission point">
            <a:extLst>
              <a:ext uri="{FF2B5EF4-FFF2-40B4-BE49-F238E27FC236}">
                <a16:creationId xmlns:a16="http://schemas.microsoft.com/office/drawing/2014/main" id="{8CDD6C8E-54C4-9957-C17A-6D9BADAEE3BC}"/>
              </a:ext>
            </a:extLst>
          </p:cNvPr>
          <p:cNvGrpSpPr/>
          <p:nvPr/>
        </p:nvGrpSpPr>
        <p:grpSpPr>
          <a:xfrm>
            <a:off x="3267075" y="5264373"/>
            <a:ext cx="6436369" cy="1515763"/>
            <a:chOff x="3267075" y="5264373"/>
            <a:chExt cx="6436369" cy="1515763"/>
          </a:xfrm>
        </p:grpSpPr>
        <p:grpSp>
          <p:nvGrpSpPr>
            <p:cNvPr id="23" name="Group 22" descr="Screenshot highlighting link to Grades and showing example of grades in the Gradebook user report">
              <a:extLst>
                <a:ext uri="{FF2B5EF4-FFF2-40B4-BE49-F238E27FC236}">
                  <a16:creationId xmlns:a16="http://schemas.microsoft.com/office/drawing/2014/main" id="{8735106F-2559-4D0C-A252-ACE06FB4D3E7}"/>
                </a:ext>
              </a:extLst>
            </p:cNvPr>
            <p:cNvGrpSpPr/>
            <p:nvPr/>
          </p:nvGrpSpPr>
          <p:grpSpPr>
            <a:xfrm>
              <a:off x="3267075" y="5264373"/>
              <a:ext cx="6436369" cy="1515763"/>
              <a:chOff x="3267075" y="5264373"/>
              <a:chExt cx="6436369" cy="1515763"/>
            </a:xfrm>
          </p:grpSpPr>
          <p:pic>
            <p:nvPicPr>
              <p:cNvPr id="15" name="Picture 14">
                <a:extLst>
                  <a:ext uri="{FF2B5EF4-FFF2-40B4-BE49-F238E27FC236}">
                    <a16:creationId xmlns:a16="http://schemas.microsoft.com/office/drawing/2014/main" id="{6A5CCFC6-21CC-4CFF-8FC4-2BEDEC2B381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53177" y="5264373"/>
                <a:ext cx="3450267" cy="1335045"/>
              </a:xfrm>
              <a:prstGeom prst="rect">
                <a:avLst/>
              </a:prstGeom>
              <a:ln>
                <a:solidFill>
                  <a:schemeClr val="bg1">
                    <a:lumMod val="65000"/>
                  </a:schemeClr>
                </a:solidFill>
              </a:ln>
            </p:spPr>
          </p:pic>
          <p:pic>
            <p:nvPicPr>
              <p:cNvPr id="21" name="Picture 20">
                <a:extLst>
                  <a:ext uri="{FF2B5EF4-FFF2-40B4-BE49-F238E27FC236}">
                    <a16:creationId xmlns:a16="http://schemas.microsoft.com/office/drawing/2014/main" id="{CA440FB2-CEFA-41BD-930D-2BB5523EB32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267075" y="5269296"/>
                <a:ext cx="2748639" cy="1510840"/>
              </a:xfrm>
              <a:prstGeom prst="rect">
                <a:avLst/>
              </a:prstGeom>
              <a:ln>
                <a:solidFill>
                  <a:schemeClr val="bg1">
                    <a:lumMod val="65000"/>
                  </a:schemeClr>
                </a:solidFill>
              </a:ln>
            </p:spPr>
          </p:pic>
          <p:sp>
            <p:nvSpPr>
              <p:cNvPr id="44" name="Arrow: Down 43">
                <a:extLst>
                  <a:ext uri="{FF2B5EF4-FFF2-40B4-BE49-F238E27FC236}">
                    <a16:creationId xmlns:a16="http://schemas.microsoft.com/office/drawing/2014/main" id="{A2F76D95-0A98-42EC-B4C7-580380416CFE}"/>
                  </a:ext>
                </a:extLst>
              </p:cNvPr>
              <p:cNvSpPr/>
              <p:nvPr/>
            </p:nvSpPr>
            <p:spPr>
              <a:xfrm rot="16200000">
                <a:off x="5483603" y="5407402"/>
                <a:ext cx="379153" cy="97957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
          <p:nvSpPr>
            <p:cNvPr id="2" name="Rectangle 1">
              <a:extLst>
                <a:ext uri="{FF2B5EF4-FFF2-40B4-BE49-F238E27FC236}">
                  <a16:creationId xmlns:a16="http://schemas.microsoft.com/office/drawing/2014/main" id="{AE2FFDD8-5B3C-A69E-5E29-9057E4E2C6B1}"/>
                </a:ext>
              </a:extLst>
            </p:cNvPr>
            <p:cNvSpPr/>
            <p:nvPr/>
          </p:nvSpPr>
          <p:spPr>
            <a:xfrm>
              <a:off x="3592802" y="5727519"/>
              <a:ext cx="1590591" cy="339336"/>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BEE8BF2-A723-8C81-AE75-23E25141888F}"/>
                </a:ext>
              </a:extLst>
            </p:cNvPr>
            <p:cNvSpPr/>
            <p:nvPr/>
          </p:nvSpPr>
          <p:spPr>
            <a:xfrm>
              <a:off x="4388097" y="5961976"/>
              <a:ext cx="277091" cy="267855"/>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descr="A screenshot of a phone&#10;&#10;AI-generated content may be incorrect.">
            <a:extLst>
              <a:ext uri="{FF2B5EF4-FFF2-40B4-BE49-F238E27FC236}">
                <a16:creationId xmlns:a16="http://schemas.microsoft.com/office/drawing/2014/main" id="{0233BE32-9277-8CBA-0A64-B067CA9677BD}"/>
              </a:ext>
            </a:extLst>
          </p:cNvPr>
          <p:cNvPicPr>
            <a:picLocks noChangeAspect="1"/>
          </p:cNvPicPr>
          <p:nvPr/>
        </p:nvPicPr>
        <p:blipFill>
          <a:blip r:embed="rId9"/>
          <a:stretch>
            <a:fillRect/>
          </a:stretch>
        </p:blipFill>
        <p:spPr>
          <a:xfrm>
            <a:off x="511176" y="929594"/>
            <a:ext cx="6044293" cy="662668"/>
          </a:xfrm>
          <a:prstGeom prst="rect">
            <a:avLst/>
          </a:prstGeom>
          <a:ln>
            <a:solidFill>
              <a:schemeClr val="bg2">
                <a:lumMod val="75000"/>
              </a:schemeClr>
            </a:solidFill>
          </a:ln>
        </p:spPr>
      </p:pic>
      <p:sp>
        <p:nvSpPr>
          <p:cNvPr id="20" name="Rectangle 19">
            <a:extLst>
              <a:ext uri="{FF2B5EF4-FFF2-40B4-BE49-F238E27FC236}">
                <a16:creationId xmlns:a16="http://schemas.microsoft.com/office/drawing/2014/main" id="{6145482E-5778-6C67-6772-28238CC70086}"/>
              </a:ext>
            </a:extLst>
          </p:cNvPr>
          <p:cNvSpPr/>
          <p:nvPr/>
        </p:nvSpPr>
        <p:spPr>
          <a:xfrm>
            <a:off x="571499" y="929821"/>
            <a:ext cx="435429" cy="498929"/>
          </a:xfrm>
          <a:prstGeom prst="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4300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Practice Activity 4 – upload an assignment</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07886"/>
          </a:xfrm>
          <a:prstGeom prst="rect">
            <a:avLst/>
          </a:prstGeom>
          <a:noFill/>
        </p:spPr>
        <p:txBody>
          <a:bodyPr wrap="square" lIns="91440" tIns="45720" rIns="91440" bIns="45720" rtlCol="0" anchor="t">
            <a:spAutoFit/>
          </a:bodyPr>
          <a:lstStyle/>
          <a:p>
            <a:r>
              <a:rPr lang="en-US" sz="4000" dirty="0">
                <a:latin typeface="HelveticaNeueLT Std Lt"/>
                <a:cs typeface="HelveticaNeueLT Std Lt"/>
              </a:rPr>
              <a:t>Time to practice – Upload Assignment</a:t>
            </a:r>
          </a:p>
        </p:txBody>
      </p:sp>
      <p:grpSp>
        <p:nvGrpSpPr>
          <p:cNvPr id="15" name="Group 14">
            <a:extLst>
              <a:ext uri="{FF2B5EF4-FFF2-40B4-BE49-F238E27FC236}">
                <a16:creationId xmlns:a16="http://schemas.microsoft.com/office/drawing/2014/main" id="{664EFC1A-F914-8855-67CF-F66D59CDC2E9}"/>
              </a:ext>
              <a:ext uri="{C183D7F6-B498-43B3-948B-1728B52AA6E4}">
                <adec:decorative xmlns:adec="http://schemas.microsoft.com/office/drawing/2017/decorative" val="1"/>
              </a:ext>
            </a:extLst>
          </p:cNvPr>
          <p:cNvGrpSpPr/>
          <p:nvPr/>
        </p:nvGrpSpPr>
        <p:grpSpPr>
          <a:xfrm>
            <a:off x="2629381" y="1312761"/>
            <a:ext cx="6520404" cy="5121794"/>
            <a:chOff x="2629381" y="1254888"/>
            <a:chExt cx="6520404" cy="5121794"/>
          </a:xfrm>
        </p:grpSpPr>
        <p:sp>
          <p:nvSpPr>
            <p:cNvPr id="13" name="Rectangle: Rounded Corners 12" descr="Practice activity: spend ten minutes to navigate to an assignment (provided by your programme team), drag and drop or browse to upload a file and save changes">
              <a:extLst>
                <a:ext uri="{FF2B5EF4-FFF2-40B4-BE49-F238E27FC236}">
                  <a16:creationId xmlns:a16="http://schemas.microsoft.com/office/drawing/2014/main" id="{E799EA90-17BF-8EDF-703F-96A4494F7D2D}"/>
                </a:ext>
              </a:extLst>
            </p:cNvPr>
            <p:cNvSpPr/>
            <p:nvPr/>
          </p:nvSpPr>
          <p:spPr>
            <a:xfrm>
              <a:off x="2629381" y="1254888"/>
              <a:ext cx="6520404" cy="5121794"/>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endParaRPr lang="en-GB" sz="2000" dirty="0">
                <a:cs typeface="Calibri"/>
              </a:endParaRPr>
            </a:p>
            <a:p>
              <a:endParaRPr lang="en-GB" sz="2000" dirty="0">
                <a:cs typeface="Calibri"/>
              </a:endParaRPr>
            </a:p>
            <a:p>
              <a:r>
                <a:rPr lang="en-GB" sz="2000" dirty="0">
                  <a:cs typeface="Calibri"/>
                </a:rPr>
                <a:t>Spend </a:t>
              </a:r>
              <a:r>
                <a:rPr lang="en-GB" sz="2000" b="1" dirty="0">
                  <a:cs typeface="Calibri"/>
                </a:rPr>
                <a:t>ten minutes </a:t>
              </a:r>
              <a:r>
                <a:rPr lang="en-GB" sz="2000" dirty="0">
                  <a:cs typeface="Calibri"/>
                </a:rPr>
                <a:t>to practice</a:t>
              </a:r>
              <a:endParaRPr lang="en-US" sz="2000" dirty="0">
                <a:cs typeface="Calibri"/>
              </a:endParaRPr>
            </a:p>
            <a:p>
              <a:endParaRPr lang="en-GB" sz="2000" dirty="0">
                <a:cs typeface="Calibri"/>
              </a:endParaRPr>
            </a:p>
            <a:p>
              <a:pPr marL="285750" indent="-285750">
                <a:buFont typeface="Arial"/>
                <a:buChar char="•"/>
              </a:pPr>
              <a:r>
                <a:rPr lang="en-GB" sz="2000" dirty="0">
                  <a:cs typeface="Calibri"/>
                </a:rPr>
                <a:t>Upload a file to an assignment – navigate to the assignment provided by your programme team (e.g. induction assignment)</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Drag and drop or Browse to upload a file (the file will need at least 20 words of content)</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Save changes</a:t>
              </a:r>
            </a:p>
            <a:p>
              <a:pPr marL="742950" lvl="1" indent="-285750">
                <a:buFont typeface="Arial"/>
                <a:buChar char="•"/>
              </a:pPr>
              <a:endParaRPr lang="en-GB" sz="2000" dirty="0">
                <a:ea typeface="+mn-lt"/>
                <a:cs typeface="+mn-lt"/>
              </a:endParaRPr>
            </a:p>
            <a:p>
              <a:pPr lvl="1"/>
              <a:r>
                <a:rPr lang="en-GB" sz="2000" dirty="0">
                  <a:ea typeface="+mn-lt"/>
                  <a:cs typeface="+mn-lt"/>
                </a:rPr>
                <a:t>TIP: view your submission status and check the uploaded file to make sure it opens</a:t>
              </a:r>
            </a:p>
            <a:p>
              <a:pPr marL="742950" lvl="1" indent="-285750">
                <a:buFont typeface="Arial"/>
                <a:buChar char="•"/>
              </a:pPr>
              <a:endParaRPr lang="en-GB" dirty="0">
                <a:cs typeface="Calibri"/>
              </a:endParaRPr>
            </a:p>
            <a:p>
              <a:pPr lvl="1"/>
              <a:endParaRPr lang="en-GB" dirty="0">
                <a:cs typeface="Calibri"/>
              </a:endParaRPr>
            </a:p>
          </p:txBody>
        </p:sp>
        <p:pic>
          <p:nvPicPr>
            <p:cNvPr id="9" name="Graphic 10" descr="Stopwatch with solid fill">
              <a:extLst>
                <a:ext uri="{FF2B5EF4-FFF2-40B4-BE49-F238E27FC236}">
                  <a16:creationId xmlns:a16="http://schemas.microsoft.com/office/drawing/2014/main" id="{DE2AA9D0-DC8A-0767-8DC3-58CE885B7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0522" y="1380282"/>
              <a:ext cx="914400" cy="914400"/>
            </a:xfrm>
            <a:prstGeom prst="rect">
              <a:avLst/>
            </a:prstGeom>
          </p:spPr>
        </p:pic>
        <p:pic>
          <p:nvPicPr>
            <p:cNvPr id="11" name="Graphic 11" descr="Document with solid fill">
              <a:extLst>
                <a:ext uri="{FF2B5EF4-FFF2-40B4-BE49-F238E27FC236}">
                  <a16:creationId xmlns:a16="http://schemas.microsoft.com/office/drawing/2014/main" id="{DA614C44-BB49-DAB6-8B33-6BC9032DC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87206" y="1380281"/>
              <a:ext cx="914400" cy="914400"/>
            </a:xfrm>
            <a:prstGeom prst="rect">
              <a:avLst/>
            </a:prstGeom>
          </p:spPr>
        </p:pic>
      </p:grpSp>
    </p:spTree>
    <p:custDataLst>
      <p:tags r:id="rId1"/>
    </p:custDataLst>
    <p:extLst>
      <p:ext uri="{BB962C8B-B14F-4D97-AF65-F5344CB8AC3E}">
        <p14:creationId xmlns:p14="http://schemas.microsoft.com/office/powerpoint/2010/main" val="193249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Unit evaluation</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Unit evaluation</a:t>
            </a:r>
          </a:p>
        </p:txBody>
      </p:sp>
      <p:grpSp>
        <p:nvGrpSpPr>
          <p:cNvPr id="12" name="Group 11" descr="Screenshot showing unit evaluation block in Moodle homepage">
            <a:extLst>
              <a:ext uri="{FF2B5EF4-FFF2-40B4-BE49-F238E27FC236}">
                <a16:creationId xmlns:a16="http://schemas.microsoft.com/office/drawing/2014/main" id="{E4984935-5F63-43E5-A779-A227DF27D7BD}"/>
              </a:ext>
            </a:extLst>
          </p:cNvPr>
          <p:cNvGrpSpPr/>
          <p:nvPr/>
        </p:nvGrpSpPr>
        <p:grpSpPr>
          <a:xfrm>
            <a:off x="1596434" y="2199865"/>
            <a:ext cx="2883780" cy="2883780"/>
            <a:chOff x="662984" y="1449099"/>
            <a:chExt cx="2883780" cy="2883780"/>
          </a:xfrm>
        </p:grpSpPr>
        <p:pic>
          <p:nvPicPr>
            <p:cNvPr id="6" name="Picture 5">
              <a:extLst>
                <a:ext uri="{FF2B5EF4-FFF2-40B4-BE49-F238E27FC236}">
                  <a16:creationId xmlns:a16="http://schemas.microsoft.com/office/drawing/2014/main" id="{68B60DF7-6B9B-42D4-B075-C30A8A9C30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2984" y="1449099"/>
              <a:ext cx="2883780" cy="2883780"/>
            </a:xfrm>
            <a:prstGeom prst="rect">
              <a:avLst/>
            </a:prstGeom>
            <a:ln>
              <a:solidFill>
                <a:schemeClr val="bg1">
                  <a:lumMod val="65000"/>
                </a:schemeClr>
              </a:solidFill>
            </a:ln>
          </p:spPr>
        </p:pic>
        <p:sp>
          <p:nvSpPr>
            <p:cNvPr id="28" name="Rectangle 27">
              <a:extLst>
                <a:ext uri="{FF2B5EF4-FFF2-40B4-BE49-F238E27FC236}">
                  <a16:creationId xmlns:a16="http://schemas.microsoft.com/office/drawing/2014/main" id="{021D6FA4-2979-480B-8F8B-571143810B51}"/>
                </a:ext>
              </a:extLst>
            </p:cNvPr>
            <p:cNvSpPr/>
            <p:nvPr/>
          </p:nvSpPr>
          <p:spPr>
            <a:xfrm>
              <a:off x="838200" y="2486800"/>
              <a:ext cx="1611685" cy="326250"/>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descr="Communicate with staff and students">
            <a:extLst>
              <a:ext uri="{FF2B5EF4-FFF2-40B4-BE49-F238E27FC236}">
                <a16:creationId xmlns:a16="http://schemas.microsoft.com/office/drawing/2014/main" id="{BF097BEF-AC29-ADD7-210C-DDAD39E2D3C4}"/>
              </a:ext>
              <a:ext uri="{C183D7F6-B498-43B3-948B-1728B52AA6E4}">
                <adec:decorative xmlns:adec="http://schemas.microsoft.com/office/drawing/2017/decorative" val="0"/>
              </a:ext>
            </a:extLst>
          </p:cNvPr>
          <p:cNvGrpSpPr/>
          <p:nvPr/>
        </p:nvGrpSpPr>
        <p:grpSpPr>
          <a:xfrm>
            <a:off x="5190336" y="2114839"/>
            <a:ext cx="5742698" cy="3678322"/>
            <a:chOff x="4856671" y="2972172"/>
            <a:chExt cx="2275463" cy="1392323"/>
          </a:xfrm>
        </p:grpSpPr>
        <p:sp>
          <p:nvSpPr>
            <p:cNvPr id="3" name="Speech Bubble: Rectangle with Corners Rounded 2">
              <a:extLst>
                <a:ext uri="{FF2B5EF4-FFF2-40B4-BE49-F238E27FC236}">
                  <a16:creationId xmlns:a16="http://schemas.microsoft.com/office/drawing/2014/main" id="{943CE5C7-6925-C961-DF86-B5602296893D}"/>
                </a:ext>
              </a:extLst>
            </p:cNvPr>
            <p:cNvSpPr/>
            <p:nvPr/>
          </p:nvSpPr>
          <p:spPr>
            <a:xfrm>
              <a:off x="4856671" y="3247374"/>
              <a:ext cx="2064589" cy="1117121"/>
            </a:xfrm>
            <a:prstGeom prst="wedgeRoundRectCallout">
              <a:avLst>
                <a:gd name="adj1" fmla="val -22922"/>
                <a:gd name="adj2" fmla="val 6018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Speech Bubble: Rectangle with Corners Rounded 6" descr="Communicate with staff and students">
              <a:extLst>
                <a:ext uri="{FF2B5EF4-FFF2-40B4-BE49-F238E27FC236}">
                  <a16:creationId xmlns:a16="http://schemas.microsoft.com/office/drawing/2014/main" id="{60AD961B-C308-0FAE-6914-7AF62E86E705}"/>
                </a:ext>
              </a:extLst>
            </p:cNvPr>
            <p:cNvSpPr/>
            <p:nvPr/>
          </p:nvSpPr>
          <p:spPr>
            <a:xfrm>
              <a:off x="5147093" y="2972172"/>
              <a:ext cx="1985041" cy="1123756"/>
            </a:xfrm>
            <a:prstGeom prst="wedgeRoundRectCallout">
              <a:avLst>
                <a:gd name="adj1" fmla="val 22203"/>
                <a:gd name="adj2" fmla="val 63272"/>
                <a:gd name="adj3" fmla="val 16667"/>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dirty="0">
                  <a:ea typeface="+mn-lt"/>
                  <a:cs typeface="+mn-lt"/>
                </a:rPr>
                <a:t>Takes place towards the end of semester</a:t>
              </a:r>
            </a:p>
            <a:p>
              <a:pPr algn="ctr"/>
              <a:endParaRPr lang="en-GB" dirty="0">
                <a:ea typeface="+mn-lt"/>
                <a:cs typeface="+mn-lt"/>
              </a:endParaRPr>
            </a:p>
            <a:p>
              <a:pPr algn="ctr"/>
              <a:r>
                <a:rPr lang="en-GB" dirty="0">
                  <a:ea typeface="+mn-lt"/>
                  <a:cs typeface="+mn-lt"/>
                </a:rPr>
                <a:t>Your chance to provide anonymous feedback on curriculum, teaching and assessment</a:t>
              </a:r>
              <a:endParaRPr lang="en-US" dirty="0">
                <a:ea typeface="+mn-lt"/>
                <a:cs typeface="+mn-lt"/>
              </a:endParaRPr>
            </a:p>
            <a:p>
              <a:pPr algn="ctr"/>
              <a:endParaRPr lang="en-GB" dirty="0">
                <a:ea typeface="+mn-lt"/>
                <a:cs typeface="+mn-lt"/>
              </a:endParaRPr>
            </a:p>
            <a:p>
              <a:pPr algn="ctr"/>
              <a:r>
                <a:rPr lang="en-GB" dirty="0">
                  <a:ea typeface="+mn-lt"/>
                  <a:cs typeface="+mn-lt"/>
                </a:rPr>
                <a:t>Helps us know what works well and what we can improve</a:t>
              </a:r>
            </a:p>
            <a:p>
              <a:pPr algn="ctr"/>
              <a:endParaRPr lang="en-GB" dirty="0">
                <a:cs typeface="Calibri"/>
              </a:endParaRPr>
            </a:p>
            <a:p>
              <a:pPr algn="ctr"/>
              <a:r>
                <a:rPr lang="en-GB" dirty="0">
                  <a:cs typeface="Calibri"/>
                </a:rPr>
                <a:t>Departments or programmes share the changes made in response to feedback</a:t>
              </a:r>
            </a:p>
          </p:txBody>
        </p:sp>
      </p:grpSp>
    </p:spTree>
    <p:custDataLst>
      <p:tags r:id="rId1"/>
    </p:custDataLst>
    <p:extLst>
      <p:ext uri="{BB962C8B-B14F-4D97-AF65-F5344CB8AC3E}">
        <p14:creationId xmlns:p14="http://schemas.microsoft.com/office/powerpoint/2010/main" val="99822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Getting help</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Where to find help</a:t>
            </a:r>
          </a:p>
        </p:txBody>
      </p:sp>
      <p:grpSp>
        <p:nvGrpSpPr>
          <p:cNvPr id="23" name="Group 22" descr="Screenshot showing tutor details">
            <a:extLst>
              <a:ext uri="{FF2B5EF4-FFF2-40B4-BE49-F238E27FC236}">
                <a16:creationId xmlns:a16="http://schemas.microsoft.com/office/drawing/2014/main" id="{BC4F7FDE-5457-4DE7-8C97-1F2292BE4561}"/>
              </a:ext>
            </a:extLst>
          </p:cNvPr>
          <p:cNvGrpSpPr/>
          <p:nvPr/>
        </p:nvGrpSpPr>
        <p:grpSpPr>
          <a:xfrm>
            <a:off x="567079" y="978638"/>
            <a:ext cx="2383066" cy="4406861"/>
            <a:chOff x="567079" y="978638"/>
            <a:chExt cx="2383066" cy="4406861"/>
          </a:xfrm>
        </p:grpSpPr>
        <p:pic>
          <p:nvPicPr>
            <p:cNvPr id="12" name="Picture 11" descr="Graphical user interface, text, application&#10;&#10;Description automatically generated">
              <a:extLst>
                <a:ext uri="{FF2B5EF4-FFF2-40B4-BE49-F238E27FC236}">
                  <a16:creationId xmlns:a16="http://schemas.microsoft.com/office/drawing/2014/main" id="{BE872E37-BBBC-44C6-BE21-DABE5E3A42A0}"/>
                </a:ext>
              </a:extLst>
            </p:cNvPr>
            <p:cNvPicPr>
              <a:picLocks noChangeAspect="1"/>
            </p:cNvPicPr>
            <p:nvPr/>
          </p:nvPicPr>
          <p:blipFill rotWithShape="1">
            <a:blip r:embed="rId5">
              <a:extLst>
                <a:ext uri="{28A0092B-C50C-407E-A947-70E740481C1C}">
                  <a14:useLocalDpi xmlns:a14="http://schemas.microsoft.com/office/drawing/2010/main" val="0"/>
                </a:ext>
              </a:extLst>
            </a:blip>
            <a:srcRect b="39774"/>
            <a:stretch/>
          </p:blipFill>
          <p:spPr>
            <a:xfrm>
              <a:off x="567079" y="978638"/>
              <a:ext cx="2336884" cy="4358628"/>
            </a:xfrm>
            <a:prstGeom prst="rect">
              <a:avLst/>
            </a:prstGeom>
            <a:ln>
              <a:solidFill>
                <a:schemeClr val="bg1">
                  <a:lumMod val="65000"/>
                </a:schemeClr>
              </a:solidFill>
            </a:ln>
          </p:spPr>
        </p:pic>
        <p:grpSp>
          <p:nvGrpSpPr>
            <p:cNvPr id="13" name="Group 12">
              <a:extLst>
                <a:ext uri="{FF2B5EF4-FFF2-40B4-BE49-F238E27FC236}">
                  <a16:creationId xmlns:a16="http://schemas.microsoft.com/office/drawing/2014/main" id="{1739EFAC-012E-4533-A876-3B02246CD147}"/>
                </a:ext>
              </a:extLst>
            </p:cNvPr>
            <p:cNvGrpSpPr/>
            <p:nvPr/>
          </p:nvGrpSpPr>
          <p:grpSpPr>
            <a:xfrm>
              <a:off x="764769" y="1952299"/>
              <a:ext cx="2185376" cy="3433200"/>
              <a:chOff x="719548" y="1786130"/>
              <a:chExt cx="1750658" cy="2743113"/>
            </a:xfrm>
          </p:grpSpPr>
          <p:sp>
            <p:nvSpPr>
              <p:cNvPr id="14" name="Rectangle 13">
                <a:extLst>
                  <a:ext uri="{FF2B5EF4-FFF2-40B4-BE49-F238E27FC236}">
                    <a16:creationId xmlns:a16="http://schemas.microsoft.com/office/drawing/2014/main" id="{C6E0CFC5-3367-4306-9885-5B67B03CF13E}"/>
                  </a:ext>
                </a:extLst>
              </p:cNvPr>
              <p:cNvSpPr/>
              <p:nvPr/>
            </p:nvSpPr>
            <p:spPr>
              <a:xfrm>
                <a:off x="1564290" y="1786130"/>
                <a:ext cx="633313" cy="890681"/>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A8FDB75-BD50-4BF5-9541-727C0F4424C0}"/>
                  </a:ext>
                </a:extLst>
              </p:cNvPr>
              <p:cNvSpPr/>
              <p:nvPr/>
            </p:nvSpPr>
            <p:spPr>
              <a:xfrm>
                <a:off x="777590" y="3137056"/>
                <a:ext cx="1692616" cy="575963"/>
              </a:xfrm>
              <a:prstGeom prst="rect">
                <a:avLst/>
              </a:prstGeom>
              <a:solidFill>
                <a:schemeClr val="bg1">
                  <a:lumMod val="9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2F0F28D-FA69-431E-A8F9-C325B7FC49FF}"/>
                  </a:ext>
                </a:extLst>
              </p:cNvPr>
              <p:cNvSpPr/>
              <p:nvPr/>
            </p:nvSpPr>
            <p:spPr>
              <a:xfrm>
                <a:off x="719548" y="3724840"/>
                <a:ext cx="1692616" cy="575963"/>
              </a:xfrm>
              <a:prstGeom prst="rect">
                <a:avLst/>
              </a:prstGeom>
              <a:solidFill>
                <a:schemeClr val="bg1">
                  <a:lumMod val="9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02320B9-550D-4E6F-A6AE-324DD76DEC90}"/>
                  </a:ext>
                </a:extLst>
              </p:cNvPr>
              <p:cNvSpPr/>
              <p:nvPr/>
            </p:nvSpPr>
            <p:spPr>
              <a:xfrm>
                <a:off x="740595" y="4146074"/>
                <a:ext cx="1692616" cy="383169"/>
              </a:xfrm>
              <a:prstGeom prst="rect">
                <a:avLst/>
              </a:prstGeom>
              <a:solidFill>
                <a:schemeClr val="bg1">
                  <a:lumMod val="9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 name="Picture 2" descr="Screenshot showing information from IT support on how to get help (available from the student University homepage)">
            <a:extLst>
              <a:ext uri="{FF2B5EF4-FFF2-40B4-BE49-F238E27FC236}">
                <a16:creationId xmlns:a16="http://schemas.microsoft.com/office/drawing/2014/main" id="{707D1373-7F6D-4D0F-B31C-5611A8BBC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873" y="1187835"/>
            <a:ext cx="4934410" cy="3114696"/>
          </a:xfrm>
          <a:prstGeom prst="rect">
            <a:avLst/>
          </a:prstGeom>
          <a:ln>
            <a:solidFill>
              <a:schemeClr val="bg1">
                <a:lumMod val="65000"/>
              </a:schemeClr>
            </a:solidFill>
          </a:ln>
        </p:spPr>
      </p:pic>
      <p:grpSp>
        <p:nvGrpSpPr>
          <p:cNvPr id="8" name="Group 7" descr="Screenshot highlighting Support link in Moodle menu, and link to MySkills hub for student guidance">
            <a:extLst>
              <a:ext uri="{FF2B5EF4-FFF2-40B4-BE49-F238E27FC236}">
                <a16:creationId xmlns:a16="http://schemas.microsoft.com/office/drawing/2014/main" id="{A8E5AF7B-2A11-4B87-858B-049A7AD4B571}"/>
              </a:ext>
            </a:extLst>
          </p:cNvPr>
          <p:cNvGrpSpPr/>
          <p:nvPr/>
        </p:nvGrpSpPr>
        <p:grpSpPr>
          <a:xfrm>
            <a:off x="4229109" y="4352114"/>
            <a:ext cx="4074409" cy="2201533"/>
            <a:chOff x="1051799" y="4186619"/>
            <a:chExt cx="4074409" cy="2201533"/>
          </a:xfrm>
        </p:grpSpPr>
        <p:pic>
          <p:nvPicPr>
            <p:cNvPr id="7" name="Picture 6" descr="Screenshot highlighting Support link in Moodle menu, and link to MySkills hub for student guidance">
              <a:extLst>
                <a:ext uri="{FF2B5EF4-FFF2-40B4-BE49-F238E27FC236}">
                  <a16:creationId xmlns:a16="http://schemas.microsoft.com/office/drawing/2014/main" id="{8A103A67-CC16-4329-8FE1-5395BB5C706D}"/>
                </a:ext>
              </a:extLst>
            </p:cNvPr>
            <p:cNvPicPr>
              <a:picLocks noChangeAspect="1"/>
            </p:cNvPicPr>
            <p:nvPr/>
          </p:nvPicPr>
          <p:blipFill>
            <a:blip r:embed="rId7"/>
            <a:srcRect/>
            <a:stretch/>
          </p:blipFill>
          <p:spPr>
            <a:xfrm>
              <a:off x="1051799" y="4186619"/>
              <a:ext cx="4074409" cy="2201533"/>
            </a:xfrm>
            <a:prstGeom prst="rect">
              <a:avLst/>
            </a:prstGeom>
            <a:ln>
              <a:solidFill>
                <a:schemeClr val="bg1">
                  <a:lumMod val="65000"/>
                </a:schemeClr>
              </a:solidFill>
            </a:ln>
          </p:spPr>
        </p:pic>
        <p:sp>
          <p:nvSpPr>
            <p:cNvPr id="9" name="Rectangle 8">
              <a:extLst>
                <a:ext uri="{FF2B5EF4-FFF2-40B4-BE49-F238E27FC236}">
                  <a16:creationId xmlns:a16="http://schemas.microsoft.com/office/drawing/2014/main" id="{9A53712C-1F78-4E3C-A1F2-5C2C901BF465}"/>
                </a:ext>
              </a:extLst>
            </p:cNvPr>
            <p:cNvSpPr/>
            <p:nvPr/>
          </p:nvSpPr>
          <p:spPr>
            <a:xfrm>
              <a:off x="3572932" y="5425162"/>
              <a:ext cx="1277755" cy="280068"/>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F77F245-EC29-4516-BB63-4B9178256BBA}"/>
                </a:ext>
              </a:extLst>
            </p:cNvPr>
            <p:cNvSpPr/>
            <p:nvPr/>
          </p:nvSpPr>
          <p:spPr>
            <a:xfrm>
              <a:off x="3586980" y="4234424"/>
              <a:ext cx="406400" cy="20566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Rounded Corners 23">
            <a:extLst>
              <a:ext uri="{FF2B5EF4-FFF2-40B4-BE49-F238E27FC236}">
                <a16:creationId xmlns:a16="http://schemas.microsoft.com/office/drawing/2014/main" id="{6D524884-C4CE-4CDE-9DB8-5707623D7A71}"/>
              </a:ext>
              <a:ext uri="{C183D7F6-B498-43B3-948B-1728B52AA6E4}">
                <adec:decorative xmlns:adec="http://schemas.microsoft.com/office/drawing/2017/decorative" val="1"/>
              </a:ext>
            </a:extLst>
          </p:cNvPr>
          <p:cNvSpPr/>
          <p:nvPr/>
        </p:nvSpPr>
        <p:spPr>
          <a:xfrm>
            <a:off x="3062548" y="978637"/>
            <a:ext cx="3365961" cy="31939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cs typeface="Calibri"/>
              </a:rPr>
              <a:t>In your Moodle space you will find contact details for your tutors or Director of Studies.</a:t>
            </a:r>
          </a:p>
          <a:p>
            <a:endParaRPr lang="en-GB" dirty="0">
              <a:cs typeface="Calibri"/>
            </a:endParaRPr>
          </a:p>
          <a:p>
            <a:r>
              <a:rPr lang="en-GB" dirty="0">
                <a:cs typeface="Calibri"/>
              </a:rPr>
              <a:t>Follow the guidance provided to contact them for help. This is the first point of contact for help with your study materials.</a:t>
            </a:r>
          </a:p>
        </p:txBody>
      </p:sp>
    </p:spTree>
    <p:custDataLst>
      <p:tags r:id="rId1"/>
    </p:custDataLst>
    <p:extLst>
      <p:ext uri="{BB962C8B-B14F-4D97-AF65-F5344CB8AC3E}">
        <p14:creationId xmlns:p14="http://schemas.microsoft.com/office/powerpoint/2010/main" val="354383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t>Learning technologies</a:t>
            </a:r>
            <a:endParaRPr lang="en-US"/>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1267920" cy="646331"/>
          </a:xfrm>
          <a:prstGeom prst="rect">
            <a:avLst/>
          </a:prstGeom>
          <a:noFill/>
        </p:spPr>
        <p:txBody>
          <a:bodyPr wrap="square" lIns="91440" tIns="45720" rIns="91440" bIns="45720" rtlCol="0" anchor="t">
            <a:spAutoFit/>
          </a:bodyPr>
          <a:lstStyle/>
          <a:p>
            <a:r>
              <a:rPr lang="en-US" sz="3600">
                <a:latin typeface="HelveticaNeueLT Std Lt"/>
                <a:cs typeface="HelveticaNeueLT Std Lt"/>
              </a:rPr>
              <a:t>Tools for learning, teaching and assessment</a:t>
            </a:r>
          </a:p>
        </p:txBody>
      </p:sp>
      <p:sp>
        <p:nvSpPr>
          <p:cNvPr id="2" name="Content Placeholder 2">
            <a:extLst>
              <a:ext uri="{FF2B5EF4-FFF2-40B4-BE49-F238E27FC236}">
                <a16:creationId xmlns:a16="http://schemas.microsoft.com/office/drawing/2014/main" id="{DD36DF21-417D-9368-C458-B3A3484B36A7}"/>
              </a:ext>
            </a:extLst>
          </p:cNvPr>
          <p:cNvSpPr txBox="1">
            <a:spLocks/>
          </p:cNvSpPr>
          <p:nvPr/>
        </p:nvSpPr>
        <p:spPr>
          <a:xfrm>
            <a:off x="1021782" y="909351"/>
            <a:ext cx="4603352" cy="1061965"/>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Arial"/>
              <a:buNone/>
            </a:pPr>
            <a:r>
              <a:rPr lang="en-US" sz="2800">
                <a:hlinkClick r:id="rId5"/>
              </a:rPr>
              <a:t>Moodle</a:t>
            </a:r>
            <a:endParaRPr lang="en-US" sz="2800">
              <a:cs typeface="Calibri"/>
            </a:endParaRPr>
          </a:p>
          <a:p>
            <a:r>
              <a:rPr lang="en-US" sz="2800">
                <a:cs typeface="Calibri"/>
              </a:rPr>
              <a:t>Virtual Learning Environment</a:t>
            </a:r>
          </a:p>
        </p:txBody>
      </p:sp>
      <p:pic>
        <p:nvPicPr>
          <p:cNvPr id="3" name="Picture 2" descr="Moodle">
            <a:extLst>
              <a:ext uri="{FF2B5EF4-FFF2-40B4-BE49-F238E27FC236}">
                <a16:creationId xmlns:a16="http://schemas.microsoft.com/office/drawing/2014/main" id="{3377ABB3-A98F-1A5C-BB5F-1BCAD0C38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4502" y="1184431"/>
            <a:ext cx="786576" cy="77520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8FD643A-C4F8-A878-20BE-D5E3A04E7963}"/>
              </a:ext>
            </a:extLst>
          </p:cNvPr>
          <p:cNvSpPr txBox="1">
            <a:spLocks/>
          </p:cNvSpPr>
          <p:nvPr/>
        </p:nvSpPr>
        <p:spPr>
          <a:xfrm>
            <a:off x="1022403" y="2087637"/>
            <a:ext cx="4610719" cy="948235"/>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err="1">
                <a:hlinkClick r:id="rId7"/>
              </a:rPr>
              <a:t>Re:View</a:t>
            </a:r>
            <a:r>
              <a:rPr lang="en-US" sz="2800">
                <a:hlinkClick r:id="rId7"/>
              </a:rPr>
              <a:t> (Panopto)</a:t>
            </a:r>
            <a:endParaRPr lang="en-US" sz="2800"/>
          </a:p>
          <a:p>
            <a:r>
              <a:rPr lang="en-US" sz="2800">
                <a:cs typeface="Calibri"/>
              </a:rPr>
              <a:t>Video platform</a:t>
            </a:r>
          </a:p>
        </p:txBody>
      </p:sp>
      <p:pic>
        <p:nvPicPr>
          <p:cNvPr id="12" name="Picture 11" descr="Panopto">
            <a:extLst>
              <a:ext uri="{FF2B5EF4-FFF2-40B4-BE49-F238E27FC236}">
                <a16:creationId xmlns:a16="http://schemas.microsoft.com/office/drawing/2014/main" id="{6E44EAE2-88C5-657A-7856-3BBB0291C4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3957" y="2081939"/>
            <a:ext cx="845980" cy="86872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A9F8C96E-A4E2-EDAC-24FC-EE80F53AE2EC}"/>
              </a:ext>
            </a:extLst>
          </p:cNvPr>
          <p:cNvSpPr txBox="1">
            <a:spLocks/>
          </p:cNvSpPr>
          <p:nvPr/>
        </p:nvSpPr>
        <p:spPr>
          <a:xfrm>
            <a:off x="1079642" y="3229214"/>
            <a:ext cx="3518899" cy="85725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hlinkClick r:id="rId9"/>
              </a:rPr>
              <a:t>Zoom</a:t>
            </a:r>
            <a:endParaRPr lang="en-US" sz="2800"/>
          </a:p>
          <a:p>
            <a:r>
              <a:rPr lang="en-US" sz="2800">
                <a:cs typeface="Calibri"/>
              </a:rPr>
              <a:t>Video conferencing</a:t>
            </a:r>
          </a:p>
        </p:txBody>
      </p:sp>
      <p:pic>
        <p:nvPicPr>
          <p:cNvPr id="14" name="Picture 13" descr="ZOOM Cloud Meetings">
            <a:extLst>
              <a:ext uri="{FF2B5EF4-FFF2-40B4-BE49-F238E27FC236}">
                <a16:creationId xmlns:a16="http://schemas.microsoft.com/office/drawing/2014/main" id="{D0110EFA-60A3-0AC9-7321-45D646B68C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880" y="3240588"/>
            <a:ext cx="735123" cy="7010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817031F-B403-D0A5-F49A-298123221A27}"/>
              </a:ext>
            </a:extLst>
          </p:cNvPr>
          <p:cNvSpPr txBox="1">
            <a:spLocks/>
          </p:cNvSpPr>
          <p:nvPr/>
        </p:nvSpPr>
        <p:spPr>
          <a:xfrm>
            <a:off x="1021782" y="4285875"/>
            <a:ext cx="6049126" cy="1221190"/>
          </a:xfrm>
          <a:prstGeom prst="rect">
            <a:avLst/>
          </a:prstGeom>
        </p:spPr>
        <p:txBody>
          <a:bodyPr vert="horz" lIns="91440" tIns="45720" rIns="91440" bIns="45720" rtlCol="0" anchor="t">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hlinkClick r:id="rId11"/>
              </a:rPr>
              <a:t>Microsoft 365</a:t>
            </a:r>
            <a:endParaRPr lang="en-US" sz="3200">
              <a:cs typeface="Calibri"/>
            </a:endParaRPr>
          </a:p>
          <a:p>
            <a:r>
              <a:rPr lang="en-US" sz="3200">
                <a:cs typeface="Calibri"/>
              </a:rPr>
              <a:t>Teams for collaboration</a:t>
            </a:r>
          </a:p>
          <a:p>
            <a:r>
              <a:rPr lang="en-US" sz="3200">
                <a:cs typeface="Calibri"/>
              </a:rPr>
              <a:t>Documents, OneNote digital notebook</a:t>
            </a:r>
            <a:endParaRPr lang="en-US">
              <a:cs typeface="Calibri"/>
            </a:endParaRPr>
          </a:p>
        </p:txBody>
      </p:sp>
      <p:grpSp>
        <p:nvGrpSpPr>
          <p:cNvPr id="18" name="Group 17" descr="Microsoft Office - Teams, Word, OneNote">
            <a:extLst>
              <a:ext uri="{FF2B5EF4-FFF2-40B4-BE49-F238E27FC236}">
                <a16:creationId xmlns:a16="http://schemas.microsoft.com/office/drawing/2014/main" id="{FFB97886-39BF-9977-B1BD-390F791DCFFC}"/>
              </a:ext>
            </a:extLst>
          </p:cNvPr>
          <p:cNvGrpSpPr/>
          <p:nvPr/>
        </p:nvGrpSpPr>
        <p:grpSpPr>
          <a:xfrm>
            <a:off x="5624301" y="4288866"/>
            <a:ext cx="2547344" cy="1016259"/>
            <a:chOff x="5601555" y="4587719"/>
            <a:chExt cx="2547344" cy="1016259"/>
          </a:xfrm>
        </p:grpSpPr>
        <p:pic>
          <p:nvPicPr>
            <p:cNvPr id="7" name="Picture 6" descr="Teams icon">
              <a:extLst>
                <a:ext uri="{FF2B5EF4-FFF2-40B4-BE49-F238E27FC236}">
                  <a16:creationId xmlns:a16="http://schemas.microsoft.com/office/drawing/2014/main" id="{CB29984D-7CEB-193A-0523-6C824AF12B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01555" y="4593839"/>
              <a:ext cx="982353" cy="1005100"/>
            </a:xfrm>
            <a:prstGeom prst="rect">
              <a:avLst/>
            </a:prstGeom>
          </p:spPr>
        </p:pic>
        <p:pic>
          <p:nvPicPr>
            <p:cNvPr id="8" name="Content Placeholder 3" descr="OneNote icon">
              <a:extLst>
                <a:ext uri="{FF2B5EF4-FFF2-40B4-BE49-F238E27FC236}">
                  <a16:creationId xmlns:a16="http://schemas.microsoft.com/office/drawing/2014/main" id="{502CFDC9-606A-A03B-5E28-9516CC5B6BBA}"/>
                </a:ext>
              </a:extLst>
            </p:cNvPr>
            <p:cNvPicPr>
              <a:picLocks noGrp="1" noChangeAspect="1"/>
            </p:cNvPicPr>
            <p:nvPr/>
          </p:nvPicPr>
          <p:blipFill>
            <a:blip r:embed="rId13">
              <a:extLst>
                <a:ext uri="{28A0092B-C50C-407E-A947-70E740481C1C}">
                  <a14:useLocalDpi xmlns:a14="http://schemas.microsoft.com/office/drawing/2010/main" val="0"/>
                </a:ext>
              </a:extLst>
            </a:blip>
            <a:stretch>
              <a:fillRect/>
            </a:stretch>
          </p:blipFill>
          <p:spPr>
            <a:xfrm>
              <a:off x="7124045" y="4587719"/>
              <a:ext cx="1024854" cy="1013481"/>
            </a:xfrm>
            <a:prstGeom prst="rect">
              <a:avLst/>
            </a:prstGeom>
          </p:spPr>
        </p:pic>
        <p:pic>
          <p:nvPicPr>
            <p:cNvPr id="9" name="Picture 8" descr="Word icon">
              <a:extLst>
                <a:ext uri="{FF2B5EF4-FFF2-40B4-BE49-F238E27FC236}">
                  <a16:creationId xmlns:a16="http://schemas.microsoft.com/office/drawing/2014/main" id="{83AC197A-6DD4-43A0-C585-E643218ACA7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39470" y="4600658"/>
              <a:ext cx="1026066" cy="1003320"/>
            </a:xfrm>
            <a:prstGeom prst="rect">
              <a:avLst/>
            </a:prstGeom>
          </p:spPr>
        </p:pic>
      </p:grpSp>
      <p:sp>
        <p:nvSpPr>
          <p:cNvPr id="15" name="Content Placeholder 2">
            <a:extLst>
              <a:ext uri="{FF2B5EF4-FFF2-40B4-BE49-F238E27FC236}">
                <a16:creationId xmlns:a16="http://schemas.microsoft.com/office/drawing/2014/main" id="{C4405949-320E-3251-B891-90B006A6BC24}"/>
              </a:ext>
            </a:extLst>
          </p:cNvPr>
          <p:cNvSpPr txBox="1">
            <a:spLocks/>
          </p:cNvSpPr>
          <p:nvPr/>
        </p:nvSpPr>
        <p:spPr>
          <a:xfrm>
            <a:off x="7491767" y="1515285"/>
            <a:ext cx="4317920" cy="2285682"/>
          </a:xfrm>
          <a:prstGeom prst="rect">
            <a:avLst/>
          </a:prstGeom>
          <a:ln>
            <a:solidFill>
              <a:schemeClr val="tx1"/>
            </a:solidFill>
          </a:ln>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Arial"/>
              <a:buNone/>
            </a:pPr>
            <a:r>
              <a:rPr lang="en-US" sz="2800" dirty="0"/>
              <a:t>Log in using your University </a:t>
            </a:r>
            <a:endParaRPr lang="en-US" sz="2800" dirty="0">
              <a:cs typeface="Calibri"/>
            </a:endParaRPr>
          </a:p>
          <a:p>
            <a:pPr>
              <a:buFont typeface="Arial"/>
            </a:pPr>
            <a:r>
              <a:rPr lang="en-US" sz="2800" dirty="0"/>
              <a:t>account: </a:t>
            </a:r>
            <a:endParaRPr lang="en-GB" sz="2800" dirty="0"/>
          </a:p>
          <a:p>
            <a:pPr>
              <a:buFont typeface="Arial"/>
            </a:pPr>
            <a:r>
              <a:rPr lang="en-US" sz="2800" dirty="0"/>
              <a:t>username</a:t>
            </a:r>
            <a:endParaRPr lang="en-GB" sz="2800" dirty="0">
              <a:cs typeface="Calibri" panose="020F0502020204030204"/>
            </a:endParaRPr>
          </a:p>
          <a:p>
            <a:pPr>
              <a:buFont typeface="Arial"/>
            </a:pPr>
            <a:r>
              <a:rPr lang="en-US" sz="2800" dirty="0"/>
              <a:t>Or</a:t>
            </a:r>
            <a:endParaRPr lang="en-GB" sz="2800" dirty="0"/>
          </a:p>
          <a:p>
            <a:r>
              <a:rPr lang="en-US" sz="2800" dirty="0"/>
              <a:t>username@bath.ac.uk</a:t>
            </a:r>
            <a:endParaRPr lang="en-GB" sz="2800" dirty="0">
              <a:cs typeface="Calibri"/>
            </a:endParaRPr>
          </a:p>
        </p:txBody>
      </p:sp>
      <p:sp>
        <p:nvSpPr>
          <p:cNvPr id="10" name="Content Placeholder 2">
            <a:extLst>
              <a:ext uri="{FF2B5EF4-FFF2-40B4-BE49-F238E27FC236}">
                <a16:creationId xmlns:a16="http://schemas.microsoft.com/office/drawing/2014/main" id="{2CE84DFC-3C45-F602-5553-250182A0DFBB}"/>
              </a:ext>
            </a:extLst>
          </p:cNvPr>
          <p:cNvSpPr txBox="1">
            <a:spLocks/>
          </p:cNvSpPr>
          <p:nvPr/>
        </p:nvSpPr>
        <p:spPr>
          <a:xfrm>
            <a:off x="1079641" y="5570298"/>
            <a:ext cx="3518899" cy="85725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hlinkClick r:id="rId15"/>
              </a:rPr>
              <a:t>Inspera</a:t>
            </a:r>
            <a:endParaRPr lang="en-US">
              <a:hlinkClick r:id="rId15"/>
            </a:endParaRPr>
          </a:p>
          <a:p>
            <a:r>
              <a:rPr lang="en-US" sz="2800">
                <a:cs typeface="Calibri"/>
              </a:rPr>
              <a:t>Digital assessment</a:t>
            </a:r>
            <a:endParaRPr lang="en-US" sz="2800">
              <a:ea typeface="Calibri"/>
              <a:cs typeface="Calibri"/>
            </a:endParaRPr>
          </a:p>
        </p:txBody>
      </p:sp>
      <p:pic>
        <p:nvPicPr>
          <p:cNvPr id="19" name="Picture 19" descr="Inspera logo">
            <a:extLst>
              <a:ext uri="{FF2B5EF4-FFF2-40B4-BE49-F238E27FC236}">
                <a16:creationId xmlns:a16="http://schemas.microsoft.com/office/drawing/2014/main" id="{CCAEC39E-7834-8FA3-EFC6-05B0F865A8B9}"/>
              </a:ext>
            </a:extLst>
          </p:cNvPr>
          <p:cNvPicPr>
            <a:picLocks noChangeAspect="1"/>
          </p:cNvPicPr>
          <p:nvPr/>
        </p:nvPicPr>
        <p:blipFill rotWithShape="1">
          <a:blip r:embed="rId16"/>
          <a:srcRect t="1075" r="-288" b="538"/>
          <a:stretch/>
        </p:blipFill>
        <p:spPr>
          <a:xfrm>
            <a:off x="5884994" y="5657795"/>
            <a:ext cx="1302110" cy="682249"/>
          </a:xfrm>
          <a:prstGeom prst="rect">
            <a:avLst/>
          </a:prstGeom>
        </p:spPr>
      </p:pic>
      <p:sp>
        <p:nvSpPr>
          <p:cNvPr id="17" name="TextBox 13">
            <a:extLst>
              <a:ext uri="{FF2B5EF4-FFF2-40B4-BE49-F238E27FC236}">
                <a16:creationId xmlns:a16="http://schemas.microsoft.com/office/drawing/2014/main" id="{E6BEDC51-5A84-B212-CE06-B61C0EB7BC52}"/>
              </a:ext>
            </a:extLst>
          </p:cNvPr>
          <p:cNvSpPr txBox="1"/>
          <p:nvPr/>
        </p:nvSpPr>
        <p:spPr>
          <a:xfrm>
            <a:off x="4750424" y="6425996"/>
            <a:ext cx="73435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hlinkClick r:id="rId17"/>
              </a:rPr>
              <a:t>Support resources are available on the My Skills hub run by the Skills Centre</a:t>
            </a:r>
            <a:endParaRPr lang="en-GB"/>
          </a:p>
        </p:txBody>
      </p:sp>
    </p:spTree>
    <p:custDataLst>
      <p:tags r:id="rId1"/>
    </p:custDataLst>
    <p:extLst>
      <p:ext uri="{BB962C8B-B14F-4D97-AF65-F5344CB8AC3E}">
        <p14:creationId xmlns:p14="http://schemas.microsoft.com/office/powerpoint/2010/main" val="291684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DFCCA-49B9-4A08-8F38-63A2149F23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CD5BF9FA-C32B-4909-BB28-32155F4F335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What is Moodle – outline </a:t>
            </a:r>
          </a:p>
        </p:txBody>
      </p:sp>
      <p:sp>
        <p:nvSpPr>
          <p:cNvPr id="3" name="TextBox 2">
            <a:extLst>
              <a:ext uri="{FF2B5EF4-FFF2-40B4-BE49-F238E27FC236}">
                <a16:creationId xmlns:a16="http://schemas.microsoft.com/office/drawing/2014/main" id="{0C20486E-C8BC-4AD8-968F-65E524A06964}"/>
              </a:ext>
            </a:extLst>
          </p:cNvPr>
          <p:cNvSpPr txBox="1"/>
          <p:nvPr/>
        </p:nvSpPr>
        <p:spPr>
          <a:xfrm>
            <a:off x="539608" y="209197"/>
            <a:ext cx="10698716" cy="769441"/>
          </a:xfrm>
          <a:prstGeom prst="rect">
            <a:avLst/>
          </a:prstGeom>
          <a:noFill/>
        </p:spPr>
        <p:txBody>
          <a:bodyPr wrap="square" rtlCol="0">
            <a:spAutoFit/>
          </a:bodyPr>
          <a:lstStyle/>
          <a:p>
            <a:r>
              <a:rPr lang="en-US" sz="4400">
                <a:latin typeface="HelveticaNeueLT Std Lt"/>
                <a:cs typeface="HelveticaNeueLT Std Lt"/>
              </a:rPr>
              <a:t>What is Moodle?</a:t>
            </a:r>
          </a:p>
        </p:txBody>
      </p:sp>
      <p:sp>
        <p:nvSpPr>
          <p:cNvPr id="4" name="Content Placeholder 2">
            <a:extLst>
              <a:ext uri="{FF2B5EF4-FFF2-40B4-BE49-F238E27FC236}">
                <a16:creationId xmlns:a16="http://schemas.microsoft.com/office/drawing/2014/main" id="{05E3616E-D626-4645-906D-41A3F5AE86D8}"/>
              </a:ext>
            </a:extLst>
          </p:cNvPr>
          <p:cNvSpPr txBox="1">
            <a:spLocks/>
          </p:cNvSpPr>
          <p:nvPr/>
        </p:nvSpPr>
        <p:spPr>
          <a:xfrm>
            <a:off x="539608" y="1731764"/>
            <a:ext cx="10605720" cy="3394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t>Moodle is the University’s Virtual Learning Environment</a:t>
            </a:r>
          </a:p>
          <a:p>
            <a:pPr algn="l"/>
            <a:r>
              <a:rPr lang="en-GB" sz="3200"/>
              <a:t>It is a web-based platform where you can:</a:t>
            </a:r>
          </a:p>
          <a:p>
            <a:pPr algn="l"/>
            <a:endParaRPr lang="en-GB" sz="3200"/>
          </a:p>
        </p:txBody>
      </p:sp>
      <p:sp>
        <p:nvSpPr>
          <p:cNvPr id="9" name="Flowchart: Multidocument 8" descr="Take part in learning activities">
            <a:extLst>
              <a:ext uri="{FF2B5EF4-FFF2-40B4-BE49-F238E27FC236}">
                <a16:creationId xmlns:a16="http://schemas.microsoft.com/office/drawing/2014/main" id="{45CADF3C-4C78-4659-A09B-5290B472E34A}"/>
              </a:ext>
              <a:ext uri="{C183D7F6-B498-43B3-948B-1728B52AA6E4}">
                <adec:decorative xmlns:adec="http://schemas.microsoft.com/office/drawing/2017/decorative" val="0"/>
              </a:ext>
            </a:extLst>
          </p:cNvPr>
          <p:cNvSpPr/>
          <p:nvPr/>
        </p:nvSpPr>
        <p:spPr>
          <a:xfrm>
            <a:off x="745731" y="3110194"/>
            <a:ext cx="2162354" cy="1667526"/>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Take part in learning activities</a:t>
            </a:r>
          </a:p>
        </p:txBody>
      </p:sp>
      <p:sp>
        <p:nvSpPr>
          <p:cNvPr id="7" name="Flowchart: Multidocument 6" descr="Access learning materials">
            <a:extLst>
              <a:ext uri="{FF2B5EF4-FFF2-40B4-BE49-F238E27FC236}">
                <a16:creationId xmlns:a16="http://schemas.microsoft.com/office/drawing/2014/main" id="{836F25F9-B4AC-44F2-BB44-E4A40106CA19}"/>
              </a:ext>
              <a:ext uri="{C183D7F6-B498-43B3-948B-1728B52AA6E4}">
                <adec:decorative xmlns:adec="http://schemas.microsoft.com/office/drawing/2017/decorative" val="0"/>
              </a:ext>
            </a:extLst>
          </p:cNvPr>
          <p:cNvSpPr/>
          <p:nvPr/>
        </p:nvSpPr>
        <p:spPr>
          <a:xfrm>
            <a:off x="2908085" y="4777720"/>
            <a:ext cx="2162354" cy="1667526"/>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Access learning materials</a:t>
            </a:r>
          </a:p>
        </p:txBody>
      </p:sp>
      <p:grpSp>
        <p:nvGrpSpPr>
          <p:cNvPr id="12" name="Group 11" descr="Communicate with staff and students">
            <a:extLst>
              <a:ext uri="{FF2B5EF4-FFF2-40B4-BE49-F238E27FC236}">
                <a16:creationId xmlns:a16="http://schemas.microsoft.com/office/drawing/2014/main" id="{6FC4A67C-C19C-486B-B531-56DBF1E13128}"/>
              </a:ext>
              <a:ext uri="{C183D7F6-B498-43B3-948B-1728B52AA6E4}">
                <adec:decorative xmlns:adec="http://schemas.microsoft.com/office/drawing/2017/decorative" val="0"/>
              </a:ext>
            </a:extLst>
          </p:cNvPr>
          <p:cNvGrpSpPr/>
          <p:nvPr/>
        </p:nvGrpSpPr>
        <p:grpSpPr>
          <a:xfrm>
            <a:off x="5070439" y="3110194"/>
            <a:ext cx="2355011" cy="1392323"/>
            <a:chOff x="4856671" y="2972172"/>
            <a:chExt cx="2355011" cy="1392323"/>
          </a:xfrm>
        </p:grpSpPr>
        <p:sp>
          <p:nvSpPr>
            <p:cNvPr id="11" name="Speech Bubble: Rectangle with Corners Rounded 10">
              <a:extLst>
                <a:ext uri="{FF2B5EF4-FFF2-40B4-BE49-F238E27FC236}">
                  <a16:creationId xmlns:a16="http://schemas.microsoft.com/office/drawing/2014/main" id="{038006D9-D72B-426F-A753-358CC025DA89}"/>
                </a:ext>
              </a:extLst>
            </p:cNvPr>
            <p:cNvSpPr/>
            <p:nvPr/>
          </p:nvSpPr>
          <p:spPr>
            <a:xfrm>
              <a:off x="4856671" y="3247374"/>
              <a:ext cx="2064589" cy="1117121"/>
            </a:xfrm>
            <a:prstGeom prst="wedgeRoundRectCallout">
              <a:avLst>
                <a:gd name="adj1" fmla="val -22922"/>
                <a:gd name="adj2" fmla="val 6018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 name="Speech Bubble: Rectangle with Corners Rounded 9" descr="Communicate with staff and students">
              <a:extLst>
                <a:ext uri="{FF2B5EF4-FFF2-40B4-BE49-F238E27FC236}">
                  <a16:creationId xmlns:a16="http://schemas.microsoft.com/office/drawing/2014/main" id="{66CAAC19-1230-4ECC-99B2-385FF22865F2}"/>
                </a:ext>
              </a:extLst>
            </p:cNvPr>
            <p:cNvSpPr/>
            <p:nvPr/>
          </p:nvSpPr>
          <p:spPr>
            <a:xfrm>
              <a:off x="5147093" y="2972172"/>
              <a:ext cx="2064589" cy="1117121"/>
            </a:xfrm>
            <a:prstGeom prst="wedgeRoundRectCallout">
              <a:avLst>
                <a:gd name="adj1" fmla="val 22203"/>
                <a:gd name="adj2" fmla="val 632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Communicate with staff and students</a:t>
              </a:r>
            </a:p>
          </p:txBody>
        </p:sp>
      </p:grpSp>
      <p:sp>
        <p:nvSpPr>
          <p:cNvPr id="13" name="Flowchart: Document 12" descr="Complete assessment">
            <a:extLst>
              <a:ext uri="{FF2B5EF4-FFF2-40B4-BE49-F238E27FC236}">
                <a16:creationId xmlns:a16="http://schemas.microsoft.com/office/drawing/2014/main" id="{44EEE1F6-7C01-4E25-B281-291688C5AE84}"/>
              </a:ext>
              <a:ext uri="{C183D7F6-B498-43B3-948B-1728B52AA6E4}">
                <adec:decorative xmlns:adec="http://schemas.microsoft.com/office/drawing/2017/decorative" val="0"/>
              </a:ext>
            </a:extLst>
          </p:cNvPr>
          <p:cNvSpPr/>
          <p:nvPr/>
        </p:nvSpPr>
        <p:spPr>
          <a:xfrm>
            <a:off x="7425450" y="4777720"/>
            <a:ext cx="2162353" cy="1667526"/>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Complete Assessment</a:t>
            </a:r>
          </a:p>
        </p:txBody>
      </p:sp>
      <p:sp>
        <p:nvSpPr>
          <p:cNvPr id="15" name="Arrow: Pentagon 14" descr="View feedback and grades">
            <a:extLst>
              <a:ext uri="{FF2B5EF4-FFF2-40B4-BE49-F238E27FC236}">
                <a16:creationId xmlns:a16="http://schemas.microsoft.com/office/drawing/2014/main" id="{BA00FFD4-90A2-4B75-8DB1-599F591E010E}"/>
              </a:ext>
              <a:ext uri="{C183D7F6-B498-43B3-948B-1728B52AA6E4}">
                <adec:decorative xmlns:adec="http://schemas.microsoft.com/office/drawing/2017/decorative" val="0"/>
              </a:ext>
            </a:extLst>
          </p:cNvPr>
          <p:cNvSpPr/>
          <p:nvPr/>
        </p:nvSpPr>
        <p:spPr>
          <a:xfrm>
            <a:off x="9587803" y="3110194"/>
            <a:ext cx="2064589" cy="139232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View feedback and grades</a:t>
            </a:r>
          </a:p>
        </p:txBody>
      </p:sp>
    </p:spTree>
    <p:extLst>
      <p:ext uri="{BB962C8B-B14F-4D97-AF65-F5344CB8AC3E}">
        <p14:creationId xmlns:p14="http://schemas.microsoft.com/office/powerpoint/2010/main" val="98134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0" name="Title 9">
            <a:extLst>
              <a:ext uri="{FF2B5EF4-FFF2-40B4-BE49-F238E27FC236}">
                <a16:creationId xmlns:a16="http://schemas.microsoft.com/office/drawing/2014/main" id="{55FF67B6-4AA2-490E-8921-2FD472ACB92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t>How to log in</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rtlCol="0">
            <a:spAutoFit/>
          </a:bodyPr>
          <a:lstStyle/>
          <a:p>
            <a:r>
              <a:rPr lang="en-US" sz="4400">
                <a:latin typeface="HelveticaNeueLT Std Lt"/>
                <a:cs typeface="HelveticaNeueLT Std Lt"/>
              </a:rPr>
              <a:t>How do I log in to Moodle?</a:t>
            </a:r>
          </a:p>
        </p:txBody>
      </p:sp>
      <p:pic>
        <p:nvPicPr>
          <p:cNvPr id="7" name="Picture 6" descr="A screenshot of university student homepage highlighting Online tools menu and Moodle Virtual Learning Environment link">
            <a:extLst>
              <a:ext uri="{FF2B5EF4-FFF2-40B4-BE49-F238E27FC236}">
                <a16:creationId xmlns:a16="http://schemas.microsoft.com/office/drawing/2014/main" id="{3FF84EFF-3DC6-411F-AEE4-54C0DA8952A5}"/>
              </a:ext>
            </a:extLst>
          </p:cNvPr>
          <p:cNvPicPr>
            <a:picLocks noChangeAspect="1"/>
          </p:cNvPicPr>
          <p:nvPr/>
        </p:nvPicPr>
        <p:blipFill rotWithShape="1">
          <a:blip r:embed="rId5">
            <a:extLst>
              <a:ext uri="{28A0092B-C50C-407E-A947-70E740481C1C}">
                <a14:useLocalDpi xmlns:a14="http://schemas.microsoft.com/office/drawing/2010/main" val="0"/>
              </a:ext>
            </a:extLst>
          </a:blip>
          <a:srcRect l="687" r="-1"/>
          <a:stretch/>
        </p:blipFill>
        <p:spPr>
          <a:xfrm>
            <a:off x="601980" y="1187835"/>
            <a:ext cx="9024478" cy="3880447"/>
          </a:xfrm>
          <a:prstGeom prst="rect">
            <a:avLst/>
          </a:prstGeom>
          <a:ln>
            <a:solidFill>
              <a:schemeClr val="bg1">
                <a:lumMod val="50000"/>
              </a:schemeClr>
            </a:solidFill>
          </a:ln>
        </p:spPr>
      </p:pic>
      <p:pic>
        <p:nvPicPr>
          <p:cNvPr id="9" name="Picture 8" descr="A screenshot showing the Moodle Homepage, highlighting the URL moodle.bath.ac.uk">
            <a:extLst>
              <a:ext uri="{FF2B5EF4-FFF2-40B4-BE49-F238E27FC236}">
                <a16:creationId xmlns:a16="http://schemas.microsoft.com/office/drawing/2014/main" id="{99E8C8E3-F935-477D-AF29-ADC5E12E398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41587" y="3128058"/>
            <a:ext cx="6331314" cy="2547747"/>
          </a:xfrm>
          <a:prstGeom prst="rect">
            <a:avLst/>
          </a:prstGeom>
          <a:ln>
            <a:solidFill>
              <a:schemeClr val="bg1">
                <a:lumMod val="50000"/>
              </a:schemeClr>
            </a:solidFill>
          </a:ln>
        </p:spPr>
      </p:pic>
      <p:sp>
        <p:nvSpPr>
          <p:cNvPr id="2" name="Content Placeholder 2">
            <a:extLst>
              <a:ext uri="{FF2B5EF4-FFF2-40B4-BE49-F238E27FC236}">
                <a16:creationId xmlns:a16="http://schemas.microsoft.com/office/drawing/2014/main" id="{B20E4DA9-4614-F6AF-7491-662E4F6DA180}"/>
              </a:ext>
            </a:extLst>
          </p:cNvPr>
          <p:cNvSpPr txBox="1">
            <a:spLocks/>
          </p:cNvSpPr>
          <p:nvPr/>
        </p:nvSpPr>
        <p:spPr>
          <a:xfrm>
            <a:off x="2314937" y="5791553"/>
            <a:ext cx="6253299" cy="85725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Arial"/>
              <a:buNone/>
            </a:pPr>
            <a:r>
              <a:rPr lang="en-US" sz="4000" dirty="0">
                <a:hlinkClick r:id="rId7"/>
              </a:rPr>
              <a:t>https://moodle.bath.ac.uk</a:t>
            </a:r>
            <a:r>
              <a:rPr lang="en-US" sz="4000" dirty="0"/>
              <a:t> </a:t>
            </a:r>
            <a:endParaRPr lang="en-GB" sz="4000" dirty="0"/>
          </a:p>
        </p:txBody>
      </p:sp>
    </p:spTree>
    <p:custDataLst>
      <p:tags r:id="rId1"/>
    </p:custDataLst>
    <p:extLst>
      <p:ext uri="{BB962C8B-B14F-4D97-AF65-F5344CB8AC3E}">
        <p14:creationId xmlns:p14="http://schemas.microsoft.com/office/powerpoint/2010/main" val="310976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004708-E772-4CDD-85BB-FF3DC2429B3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t>How to navigate – my courses</a:t>
            </a:r>
          </a:p>
        </p:txBody>
      </p:sp>
      <p:sp>
        <p:nvSpPr>
          <p:cNvPr id="5" name="TextBox 4">
            <a:extLst>
              <a:ext uri="{FF2B5EF4-FFF2-40B4-BE49-F238E27FC236}">
                <a16:creationId xmlns:a16="http://schemas.microsoft.com/office/drawing/2014/main" id="{A45EE347-4643-4470-AD70-E47C3CDD4DE0}"/>
              </a:ext>
              <a:ext uri="{C183D7F6-B498-43B3-948B-1728B52AA6E4}">
                <adec:decorative xmlns:adec="http://schemas.microsoft.com/office/drawing/2017/decorative" val="1"/>
              </a:ext>
            </a:extLst>
          </p:cNvPr>
          <p:cNvSpPr txBox="1"/>
          <p:nvPr/>
        </p:nvSpPr>
        <p:spPr>
          <a:xfrm>
            <a:off x="511033" y="198830"/>
            <a:ext cx="10698716" cy="769441"/>
          </a:xfrm>
          <a:prstGeom prst="rect">
            <a:avLst/>
          </a:prstGeom>
          <a:noFill/>
        </p:spPr>
        <p:txBody>
          <a:bodyPr wrap="square" rtlCol="0">
            <a:spAutoFit/>
          </a:bodyPr>
          <a:lstStyle/>
          <a:p>
            <a:r>
              <a:rPr lang="en-US" sz="4400">
                <a:latin typeface="HelveticaNeueLT Std Lt"/>
                <a:cs typeface="HelveticaNeueLT Std Lt"/>
              </a:rPr>
              <a:t>How do I navigate Moodle?</a:t>
            </a:r>
          </a:p>
        </p:txBody>
      </p:sp>
      <p:grpSp>
        <p:nvGrpSpPr>
          <p:cNvPr id="2" name="Group 1" descr="Screenshot showing My courses on Moodle homepage. Scroll down to view tiles with course image and course title link for your courses">
            <a:extLst>
              <a:ext uri="{FF2B5EF4-FFF2-40B4-BE49-F238E27FC236}">
                <a16:creationId xmlns:a16="http://schemas.microsoft.com/office/drawing/2014/main" id="{6737E0FD-48F1-483C-B604-6127A106EF67}"/>
              </a:ext>
            </a:extLst>
          </p:cNvPr>
          <p:cNvGrpSpPr/>
          <p:nvPr/>
        </p:nvGrpSpPr>
        <p:grpSpPr>
          <a:xfrm>
            <a:off x="883920" y="1347406"/>
            <a:ext cx="10469217" cy="4754642"/>
            <a:chOff x="883920" y="1347406"/>
            <a:chExt cx="10469217" cy="4754642"/>
          </a:xfrm>
        </p:grpSpPr>
        <p:grpSp>
          <p:nvGrpSpPr>
            <p:cNvPr id="10" name="Group 9" descr="Screenshot showing My courses tiles with course image and title link for each course on the Moodle homepage. Scroll down the Homepage to access My courses">
              <a:extLst>
                <a:ext uri="{FF2B5EF4-FFF2-40B4-BE49-F238E27FC236}">
                  <a16:creationId xmlns:a16="http://schemas.microsoft.com/office/drawing/2014/main" id="{85522256-FBC3-4F6A-BAE1-A3D2684EE799}"/>
                </a:ext>
              </a:extLst>
            </p:cNvPr>
            <p:cNvGrpSpPr/>
            <p:nvPr/>
          </p:nvGrpSpPr>
          <p:grpSpPr>
            <a:xfrm>
              <a:off x="883920" y="1347406"/>
              <a:ext cx="8039100" cy="4754642"/>
              <a:chOff x="883920" y="1347406"/>
              <a:chExt cx="8039100" cy="4754642"/>
            </a:xfrm>
          </p:grpSpPr>
          <p:pic>
            <p:nvPicPr>
              <p:cNvPr id="12" name="Picture 11">
                <a:extLst>
                  <a:ext uri="{FF2B5EF4-FFF2-40B4-BE49-F238E27FC236}">
                    <a16:creationId xmlns:a16="http://schemas.microsoft.com/office/drawing/2014/main" id="{A8A41C5A-B87D-4EA4-B195-08E73FE415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3920" y="1347406"/>
                <a:ext cx="8039100" cy="4754642"/>
              </a:xfrm>
              <a:prstGeom prst="rect">
                <a:avLst/>
              </a:prstGeom>
              <a:ln>
                <a:solidFill>
                  <a:schemeClr val="bg1">
                    <a:lumMod val="65000"/>
                  </a:schemeClr>
                </a:solidFill>
              </a:ln>
            </p:spPr>
          </p:pic>
          <p:sp>
            <p:nvSpPr>
              <p:cNvPr id="8" name="Rectangle 7">
                <a:extLst>
                  <a:ext uri="{FF2B5EF4-FFF2-40B4-BE49-F238E27FC236}">
                    <a16:creationId xmlns:a16="http://schemas.microsoft.com/office/drawing/2014/main" id="{A771D01E-134B-4AFE-89B8-9EB8E5FAB359}"/>
                  </a:ext>
                </a:extLst>
              </p:cNvPr>
              <p:cNvSpPr/>
              <p:nvPr/>
            </p:nvSpPr>
            <p:spPr>
              <a:xfrm>
                <a:off x="7833359" y="1347406"/>
                <a:ext cx="952500" cy="259963"/>
              </a:xfrm>
              <a:prstGeom prst="rect">
                <a:avLst/>
              </a:prstGeom>
              <a:solidFill>
                <a:schemeClr val="bg1">
                  <a:lumMod val="95000"/>
                  <a:alpha val="96000"/>
                </a:schemeClr>
              </a:solidFill>
              <a:ln>
                <a:solidFill>
                  <a:schemeClr val="bg1">
                    <a:lumMod val="65000"/>
                  </a:schemeClr>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descr="Screenshot showing My courses on Moodle homepage. Scroll down to view tiles with course image and course title link for your courses">
              <a:extLst>
                <a:ext uri="{FF2B5EF4-FFF2-40B4-BE49-F238E27FC236}">
                  <a16:creationId xmlns:a16="http://schemas.microsoft.com/office/drawing/2014/main" id="{F1E19333-A85E-4C29-9FC1-55123E9B48BD}"/>
                </a:ext>
                <a:ext uri="{C183D7F6-B498-43B3-948B-1728B52AA6E4}">
                  <adec:decorative xmlns:adec="http://schemas.microsoft.com/office/drawing/2017/decorative" val="0"/>
                </a:ext>
              </a:extLst>
            </p:cNvPr>
            <p:cNvGrpSpPr/>
            <p:nvPr/>
          </p:nvGrpSpPr>
          <p:grpSpPr>
            <a:xfrm>
              <a:off x="9577677" y="2866777"/>
              <a:ext cx="1775460" cy="1514997"/>
              <a:chOff x="9577677" y="2866777"/>
              <a:chExt cx="1775460" cy="1514997"/>
            </a:xfrm>
          </p:grpSpPr>
          <p:sp>
            <p:nvSpPr>
              <p:cNvPr id="6" name="Rectangle 5">
                <a:extLst>
                  <a:ext uri="{FF2B5EF4-FFF2-40B4-BE49-F238E27FC236}">
                    <a16:creationId xmlns:a16="http://schemas.microsoft.com/office/drawing/2014/main" id="{A1E7E0F9-A211-4374-B8AB-0FC6922FCAF9}"/>
                  </a:ext>
                </a:extLst>
              </p:cNvPr>
              <p:cNvSpPr/>
              <p:nvPr/>
            </p:nvSpPr>
            <p:spPr>
              <a:xfrm>
                <a:off x="9577677" y="2866777"/>
                <a:ext cx="1775460" cy="11201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Scroll down the Homepage to access My courses</a:t>
                </a:r>
              </a:p>
            </p:txBody>
          </p:sp>
          <p:sp>
            <p:nvSpPr>
              <p:cNvPr id="7" name="Arrow: Down 6">
                <a:extLst>
                  <a:ext uri="{FF2B5EF4-FFF2-40B4-BE49-F238E27FC236}">
                    <a16:creationId xmlns:a16="http://schemas.microsoft.com/office/drawing/2014/main" id="{1A57B081-C166-4A06-BD24-10E57800DDCB}"/>
                  </a:ext>
                </a:extLst>
              </p:cNvPr>
              <p:cNvSpPr/>
              <p:nvPr/>
            </p:nvSpPr>
            <p:spPr>
              <a:xfrm>
                <a:off x="10296939" y="3979122"/>
                <a:ext cx="220980" cy="40265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grpSp>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pic>
        <p:nvPicPr>
          <p:cNvPr id="13" name="Picture 12" descr="A screenshot showing the 'My courses' area on Moodle">
            <a:extLst>
              <a:ext uri="{FF2B5EF4-FFF2-40B4-BE49-F238E27FC236}">
                <a16:creationId xmlns:a16="http://schemas.microsoft.com/office/drawing/2014/main" id="{A6D8A59F-4037-F314-EDE6-6E1F257331E7}"/>
              </a:ext>
            </a:extLst>
          </p:cNvPr>
          <p:cNvPicPr>
            <a:picLocks noChangeAspect="1"/>
          </p:cNvPicPr>
          <p:nvPr/>
        </p:nvPicPr>
        <p:blipFill>
          <a:blip r:embed="rId6"/>
          <a:stretch>
            <a:fillRect/>
          </a:stretch>
        </p:blipFill>
        <p:spPr>
          <a:xfrm>
            <a:off x="4942390" y="4546206"/>
            <a:ext cx="6875068" cy="1956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377722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t>How to navigate - dashboard</a:t>
            </a:r>
          </a:p>
        </p:txBody>
      </p:sp>
      <p:sp>
        <p:nvSpPr>
          <p:cNvPr id="5" name="TextBox 4">
            <a:extLst>
              <a:ext uri="{FF2B5EF4-FFF2-40B4-BE49-F238E27FC236}">
                <a16:creationId xmlns:a16="http://schemas.microsoft.com/office/drawing/2014/main" id="{A45EE347-4643-4470-AD70-E47C3CDD4DE0}"/>
              </a:ext>
              <a:ext uri="{C183D7F6-B498-43B3-948B-1728B52AA6E4}">
                <adec:decorative xmlns:adec="http://schemas.microsoft.com/office/drawing/2017/decorative" val="1"/>
              </a:ext>
            </a:extLst>
          </p:cNvPr>
          <p:cNvSpPr txBox="1"/>
          <p:nvPr/>
        </p:nvSpPr>
        <p:spPr>
          <a:xfrm>
            <a:off x="539608" y="209197"/>
            <a:ext cx="10698716" cy="769441"/>
          </a:xfrm>
          <a:prstGeom prst="rect">
            <a:avLst/>
          </a:prstGeom>
          <a:noFill/>
        </p:spPr>
        <p:txBody>
          <a:bodyPr wrap="square" rtlCol="0">
            <a:spAutoFit/>
          </a:bodyPr>
          <a:lstStyle/>
          <a:p>
            <a:r>
              <a:rPr lang="en-US" sz="4400">
                <a:latin typeface="HelveticaNeueLT Std Lt"/>
                <a:cs typeface="HelveticaNeueLT Std Lt"/>
              </a:rPr>
              <a:t>How do I navigate Moodle?</a:t>
            </a:r>
          </a:p>
        </p:txBody>
      </p:sp>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pic>
        <p:nvPicPr>
          <p:cNvPr id="2" name="Picture 1" descr="A screenshot showing the Moodle dashboard.">
            <a:extLst>
              <a:ext uri="{FF2B5EF4-FFF2-40B4-BE49-F238E27FC236}">
                <a16:creationId xmlns:a16="http://schemas.microsoft.com/office/drawing/2014/main" id="{59B8561F-FE00-C988-17A2-5F8938E3A4B8}"/>
              </a:ext>
            </a:extLst>
          </p:cNvPr>
          <p:cNvPicPr>
            <a:picLocks noChangeAspect="1"/>
          </p:cNvPicPr>
          <p:nvPr/>
        </p:nvPicPr>
        <p:blipFill>
          <a:blip r:embed="rId5"/>
          <a:stretch>
            <a:fillRect/>
          </a:stretch>
        </p:blipFill>
        <p:spPr>
          <a:xfrm>
            <a:off x="492089" y="1193209"/>
            <a:ext cx="11209131" cy="5514535"/>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419255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How to navigate  - example Moodle spaces</a:t>
            </a:r>
            <a:endParaRPr lang="en-US" dirty="0"/>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What will I see in Moodle?</a:t>
            </a:r>
          </a:p>
        </p:txBody>
      </p:sp>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8" name="Rectangle: Rounded Corners 7">
            <a:extLst>
              <a:ext uri="{FF2B5EF4-FFF2-40B4-BE49-F238E27FC236}">
                <a16:creationId xmlns:a16="http://schemas.microsoft.com/office/drawing/2014/main" id="{65C0B01F-7DD8-47CF-6C67-17FD190E795C}"/>
              </a:ext>
              <a:ext uri="{C183D7F6-B498-43B3-948B-1728B52AA6E4}">
                <adec:decorative xmlns:adec="http://schemas.microsoft.com/office/drawing/2017/decorative" val="1"/>
              </a:ext>
            </a:extLst>
          </p:cNvPr>
          <p:cNvSpPr/>
          <p:nvPr/>
        </p:nvSpPr>
        <p:spPr>
          <a:xfrm>
            <a:off x="6576145" y="1081267"/>
            <a:ext cx="5023616" cy="12442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cs typeface="Calibri"/>
              </a:rPr>
              <a:t>Example Moodle spaces</a:t>
            </a:r>
            <a:endParaRPr lang="en-US" dirty="0"/>
          </a:p>
          <a:p>
            <a:pPr marL="285750" indent="-285750">
              <a:buFont typeface="Arial"/>
              <a:buChar char="•"/>
            </a:pPr>
            <a:r>
              <a:rPr lang="en-GB" dirty="0">
                <a:cs typeface="Calibri"/>
              </a:rPr>
              <a:t>Academic Integrity Training</a:t>
            </a:r>
          </a:p>
          <a:p>
            <a:pPr marL="285750" indent="-285750">
              <a:buFont typeface="Arial"/>
              <a:buChar char="•"/>
            </a:pPr>
            <a:r>
              <a:rPr lang="en-GB" dirty="0">
                <a:cs typeface="Calibri"/>
              </a:rPr>
              <a:t>Programme Hub page</a:t>
            </a:r>
          </a:p>
          <a:p>
            <a:pPr marL="285750" indent="-285750">
              <a:buFont typeface="Arial"/>
              <a:buChar char="•"/>
            </a:pPr>
            <a:r>
              <a:rPr lang="en-GB" dirty="0">
                <a:cs typeface="Calibri"/>
              </a:rPr>
              <a:t>Unit pages</a:t>
            </a:r>
          </a:p>
        </p:txBody>
      </p:sp>
      <p:pic>
        <p:nvPicPr>
          <p:cNvPr id="3" name="Picture 2" descr="A screenshot of a the Academic Integrity Training Moodle space.">
            <a:extLst>
              <a:ext uri="{FF2B5EF4-FFF2-40B4-BE49-F238E27FC236}">
                <a16:creationId xmlns:a16="http://schemas.microsoft.com/office/drawing/2014/main" id="{FC196C7B-DF94-136A-8974-3EFAD98AF937}"/>
              </a:ext>
            </a:extLst>
          </p:cNvPr>
          <p:cNvPicPr>
            <a:picLocks noChangeAspect="1"/>
          </p:cNvPicPr>
          <p:nvPr/>
        </p:nvPicPr>
        <p:blipFill>
          <a:blip r:embed="rId5"/>
          <a:stretch>
            <a:fillRect/>
          </a:stretch>
        </p:blipFill>
        <p:spPr>
          <a:xfrm>
            <a:off x="585537" y="1097394"/>
            <a:ext cx="5173579" cy="2449398"/>
          </a:xfrm>
          <a:prstGeom prst="rect">
            <a:avLst/>
          </a:prstGeom>
          <a:ln>
            <a:solidFill>
              <a:schemeClr val="bg2">
                <a:lumMod val="75000"/>
              </a:schemeClr>
            </a:solidFill>
          </a:ln>
        </p:spPr>
      </p:pic>
      <p:pic>
        <p:nvPicPr>
          <p:cNvPr id="9" name="Picture 8" descr="A screenshot of a Health unit page in Moodle.">
            <a:extLst>
              <a:ext uri="{FF2B5EF4-FFF2-40B4-BE49-F238E27FC236}">
                <a16:creationId xmlns:a16="http://schemas.microsoft.com/office/drawing/2014/main" id="{358ABA7E-9FAF-62A3-51FB-F91264F20F9D}"/>
              </a:ext>
            </a:extLst>
          </p:cNvPr>
          <p:cNvPicPr>
            <a:picLocks noChangeAspect="1"/>
          </p:cNvPicPr>
          <p:nvPr/>
        </p:nvPicPr>
        <p:blipFill>
          <a:blip r:embed="rId6"/>
          <a:stretch>
            <a:fillRect/>
          </a:stretch>
        </p:blipFill>
        <p:spPr>
          <a:xfrm>
            <a:off x="577516" y="3704237"/>
            <a:ext cx="5181601" cy="2457419"/>
          </a:xfrm>
          <a:prstGeom prst="rect">
            <a:avLst/>
          </a:prstGeom>
          <a:ln>
            <a:solidFill>
              <a:schemeClr val="bg2">
                <a:lumMod val="75000"/>
              </a:schemeClr>
            </a:solidFill>
          </a:ln>
        </p:spPr>
      </p:pic>
      <p:pic>
        <p:nvPicPr>
          <p:cNvPr id="11" name="Picture 10" descr="A screenshot of a website&#10;&#10;AI-generated content may be incorrect.">
            <a:extLst>
              <a:ext uri="{FF2B5EF4-FFF2-40B4-BE49-F238E27FC236}">
                <a16:creationId xmlns:a16="http://schemas.microsoft.com/office/drawing/2014/main" id="{C84EE796-ED79-D97C-EBB5-9DFCA720AECB}"/>
              </a:ext>
            </a:extLst>
          </p:cNvPr>
          <p:cNvPicPr>
            <a:picLocks noChangeAspect="1"/>
          </p:cNvPicPr>
          <p:nvPr/>
        </p:nvPicPr>
        <p:blipFill>
          <a:blip r:embed="rId7"/>
          <a:srcRect r="4375" b="168"/>
          <a:stretch>
            <a:fillRect/>
          </a:stretch>
        </p:blipFill>
        <p:spPr>
          <a:xfrm>
            <a:off x="5887452" y="2693584"/>
            <a:ext cx="6144138" cy="3018905"/>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297100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Practice Activity 1 - navigation</a:t>
            </a:r>
          </a:p>
        </p:txBody>
      </p:sp>
      <p:sp>
        <p:nvSpPr>
          <p:cNvPr id="5" name="TextBox 4">
            <a:extLst>
              <a:ext uri="{FF2B5EF4-FFF2-40B4-BE49-F238E27FC236}">
                <a16:creationId xmlns:a16="http://schemas.microsoft.com/office/drawing/2014/main" id="{A45EE347-4643-4470-AD70-E47C3CDD4DE0}"/>
              </a:ext>
            </a:extLst>
          </p:cNvPr>
          <p:cNvSpPr txBox="1"/>
          <p:nvPr/>
        </p:nvSpPr>
        <p:spPr>
          <a:xfrm>
            <a:off x="539608" y="209197"/>
            <a:ext cx="10698716" cy="769441"/>
          </a:xfrm>
          <a:prstGeom prst="rect">
            <a:avLst/>
          </a:prstGeom>
          <a:noFill/>
        </p:spPr>
        <p:txBody>
          <a:bodyPr wrap="square" lIns="91440" tIns="45720" rIns="91440" bIns="45720" rtlCol="0" anchor="t">
            <a:spAutoFit/>
          </a:bodyPr>
          <a:lstStyle/>
          <a:p>
            <a:r>
              <a:rPr lang="en-US" sz="4400" dirty="0">
                <a:latin typeface="HelveticaNeueLT Std Lt"/>
                <a:cs typeface="HelveticaNeueLT Std Lt"/>
              </a:rPr>
              <a:t>Time to practice - navigation</a:t>
            </a:r>
          </a:p>
        </p:txBody>
      </p:sp>
      <p:grpSp>
        <p:nvGrpSpPr>
          <p:cNvPr id="15" name="Group 14">
            <a:extLst>
              <a:ext uri="{FF2B5EF4-FFF2-40B4-BE49-F238E27FC236}">
                <a16:creationId xmlns:a16="http://schemas.microsoft.com/office/drawing/2014/main" id="{664EFC1A-F914-8855-67CF-F66D59CDC2E9}"/>
              </a:ext>
              <a:ext uri="{C183D7F6-B498-43B3-948B-1728B52AA6E4}">
                <adec:decorative xmlns:adec="http://schemas.microsoft.com/office/drawing/2017/decorative" val="1"/>
              </a:ext>
            </a:extLst>
          </p:cNvPr>
          <p:cNvGrpSpPr/>
          <p:nvPr/>
        </p:nvGrpSpPr>
        <p:grpSpPr>
          <a:xfrm>
            <a:off x="2629381" y="1312761"/>
            <a:ext cx="6520404" cy="5121794"/>
            <a:chOff x="2629381" y="1254888"/>
            <a:chExt cx="6520404" cy="5121794"/>
          </a:xfrm>
        </p:grpSpPr>
        <p:sp>
          <p:nvSpPr>
            <p:cNvPr id="13" name="Rectangle: Rounded Corners 12" descr="Practice activity: spend five minutes to customise your Dashboard, Navigate in Moodle and access Support and Useful links">
              <a:extLst>
                <a:ext uri="{FF2B5EF4-FFF2-40B4-BE49-F238E27FC236}">
                  <a16:creationId xmlns:a16="http://schemas.microsoft.com/office/drawing/2014/main" id="{E799EA90-17BF-8EDF-703F-96A4494F7D2D}"/>
                </a:ext>
              </a:extLst>
            </p:cNvPr>
            <p:cNvSpPr/>
            <p:nvPr/>
          </p:nvSpPr>
          <p:spPr>
            <a:xfrm>
              <a:off x="2629381" y="1254888"/>
              <a:ext cx="6520404" cy="5121794"/>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endParaRPr lang="en-GB" sz="2000" dirty="0">
                <a:cs typeface="Calibri"/>
              </a:endParaRPr>
            </a:p>
            <a:p>
              <a:endParaRPr lang="en-GB" sz="2000" dirty="0">
                <a:cs typeface="Calibri"/>
              </a:endParaRPr>
            </a:p>
            <a:p>
              <a:r>
                <a:rPr lang="en-GB" sz="2000" dirty="0">
                  <a:cs typeface="Calibri"/>
                </a:rPr>
                <a:t>Spend </a:t>
              </a:r>
              <a:r>
                <a:rPr lang="en-GB" sz="2000" b="1" dirty="0">
                  <a:cs typeface="Calibri"/>
                </a:rPr>
                <a:t>five minutes </a:t>
              </a:r>
              <a:r>
                <a:rPr lang="en-GB" sz="2000" dirty="0">
                  <a:cs typeface="Calibri"/>
                </a:rPr>
                <a:t>to practice</a:t>
              </a:r>
              <a:endParaRPr lang="en-US" sz="2000" dirty="0">
                <a:cs typeface="Calibri"/>
              </a:endParaRPr>
            </a:p>
            <a:p>
              <a:endParaRPr lang="en-GB" sz="2000" dirty="0">
                <a:cs typeface="Calibri"/>
              </a:endParaRPr>
            </a:p>
            <a:p>
              <a:pPr marL="285750" indent="-285750">
                <a:buFont typeface="Arial"/>
                <a:buChar char="•"/>
              </a:pPr>
              <a:r>
                <a:rPr lang="en-GB" sz="2000" dirty="0">
                  <a:cs typeface="Calibri"/>
                </a:rPr>
                <a:t>Customise your Dashboard (for example add the Starred courses Block and mark your courses as favourites)</a:t>
              </a:r>
            </a:p>
            <a:p>
              <a:pPr marL="285750" indent="-285750">
                <a:buFont typeface="Arial"/>
                <a:buChar char="•"/>
              </a:pPr>
              <a:endParaRPr lang="en-GB" sz="2000" dirty="0">
                <a:cs typeface="Calibri"/>
              </a:endParaRPr>
            </a:p>
            <a:p>
              <a:pPr marL="285750" indent="-285750">
                <a:buFont typeface="Arial"/>
                <a:buChar char="•"/>
              </a:pPr>
              <a:r>
                <a:rPr lang="en-GB" sz="2000" dirty="0">
                  <a:cs typeface="Calibri"/>
                </a:rPr>
                <a:t>Navigate your Moodle spaces to find</a:t>
              </a:r>
            </a:p>
            <a:p>
              <a:pPr marL="742950" lvl="1" indent="-285750">
                <a:buFont typeface="Arial"/>
                <a:buChar char="•"/>
              </a:pPr>
              <a:r>
                <a:rPr lang="en-GB" sz="2000" dirty="0">
                  <a:cs typeface="Calibri"/>
                </a:rPr>
                <a:t>Welcome and Introduction for your units</a:t>
              </a:r>
            </a:p>
            <a:p>
              <a:pPr marL="742950" lvl="1" indent="-285750">
                <a:buFont typeface="Arial"/>
                <a:buChar char="•"/>
              </a:pPr>
              <a:r>
                <a:rPr lang="en-GB" sz="2000" dirty="0">
                  <a:cs typeface="Calibri"/>
                </a:rPr>
                <a:t>Your Programme Handbook</a:t>
              </a:r>
            </a:p>
            <a:p>
              <a:pPr marL="742950" lvl="1" indent="-285750">
                <a:buFont typeface="Arial"/>
                <a:buChar char="•"/>
              </a:pPr>
              <a:endParaRPr lang="en-GB" sz="2000" dirty="0">
                <a:cs typeface="Calibri"/>
              </a:endParaRPr>
            </a:p>
            <a:p>
              <a:pPr lvl="1"/>
              <a:r>
                <a:rPr lang="en-GB" sz="2000" dirty="0">
                  <a:ea typeface="+mn-lt"/>
                  <a:cs typeface="+mn-lt"/>
                </a:rPr>
                <a:t>TIP: when in a Moodle course, try using the navigation menu on the left, and the breadcrumb links, to move around in Moodle</a:t>
              </a:r>
              <a:endParaRPr lang="en-GB" sz="2000" dirty="0">
                <a:cs typeface="Calibri"/>
              </a:endParaRPr>
            </a:p>
            <a:p>
              <a:pPr marL="742950" lvl="1" indent="-285750">
                <a:buFont typeface="Arial"/>
                <a:buChar char="•"/>
              </a:pPr>
              <a:endParaRPr lang="en-GB" sz="2000" dirty="0">
                <a:cs typeface="Calibri"/>
              </a:endParaRPr>
            </a:p>
            <a:p>
              <a:pPr marL="285750" indent="-285750">
                <a:buFont typeface="Arial"/>
                <a:buChar char="•"/>
              </a:pPr>
              <a:r>
                <a:rPr lang="en-GB" sz="2000" dirty="0">
                  <a:cs typeface="Calibri"/>
                </a:rPr>
                <a:t>Use the Moodle menu bar to access </a:t>
              </a:r>
              <a:r>
                <a:rPr lang="en-GB" sz="2000" b="1" dirty="0">
                  <a:cs typeface="Calibri"/>
                </a:rPr>
                <a:t>Support </a:t>
              </a:r>
              <a:r>
                <a:rPr lang="en-GB" sz="2000" dirty="0">
                  <a:cs typeface="Calibri"/>
                </a:rPr>
                <a:t>and </a:t>
              </a:r>
              <a:r>
                <a:rPr lang="en-GB" sz="2000" b="1" dirty="0">
                  <a:cs typeface="Calibri"/>
                </a:rPr>
                <a:t>Useful links</a:t>
              </a:r>
              <a:endParaRPr lang="en-GB" sz="2000" dirty="0">
                <a:cs typeface="Calibri"/>
              </a:endParaRPr>
            </a:p>
            <a:p>
              <a:pPr marL="742950" lvl="1" indent="-285750">
                <a:buFont typeface="Arial"/>
                <a:buChar char="•"/>
              </a:pPr>
              <a:endParaRPr lang="en-GB" dirty="0">
                <a:cs typeface="Calibri"/>
              </a:endParaRPr>
            </a:p>
            <a:p>
              <a:pPr lvl="1"/>
              <a:endParaRPr lang="en-GB" dirty="0">
                <a:cs typeface="Calibri"/>
              </a:endParaRPr>
            </a:p>
          </p:txBody>
        </p:sp>
        <p:pic>
          <p:nvPicPr>
            <p:cNvPr id="9" name="Graphic 10" descr="Stopwatch with solid fill">
              <a:extLst>
                <a:ext uri="{FF2B5EF4-FFF2-40B4-BE49-F238E27FC236}">
                  <a16:creationId xmlns:a16="http://schemas.microsoft.com/office/drawing/2014/main" id="{DE2AA9D0-DC8A-0767-8DC3-58CE885B7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1675" y="1380280"/>
              <a:ext cx="589965" cy="589965"/>
            </a:xfrm>
            <a:prstGeom prst="rect">
              <a:avLst/>
            </a:prstGeom>
          </p:spPr>
        </p:pic>
        <p:pic>
          <p:nvPicPr>
            <p:cNvPr id="11" name="Graphic 11" descr="Treasure Map with solid fill">
              <a:extLst>
                <a:ext uri="{FF2B5EF4-FFF2-40B4-BE49-F238E27FC236}">
                  <a16:creationId xmlns:a16="http://schemas.microsoft.com/office/drawing/2014/main" id="{DA614C44-BB49-DAB6-8B33-6BC9032DC6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11640" y="1380281"/>
              <a:ext cx="589965" cy="589965"/>
            </a:xfrm>
            <a:prstGeom prst="rect">
              <a:avLst/>
            </a:prstGeom>
          </p:spPr>
        </p:pic>
      </p:grpSp>
    </p:spTree>
    <p:custDataLst>
      <p:tags r:id="rId1"/>
    </p:custDataLst>
    <p:extLst>
      <p:ext uri="{BB962C8B-B14F-4D97-AF65-F5344CB8AC3E}">
        <p14:creationId xmlns:p14="http://schemas.microsoft.com/office/powerpoint/2010/main" val="21583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42DEC3-3D64-4EE5-ACF7-69B3714233B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t>Update your profile</a:t>
            </a:r>
          </a:p>
        </p:txBody>
      </p:sp>
      <p:sp>
        <p:nvSpPr>
          <p:cNvPr id="5" name="TextBox 4">
            <a:extLst>
              <a:ext uri="{FF2B5EF4-FFF2-40B4-BE49-F238E27FC236}">
                <a16:creationId xmlns:a16="http://schemas.microsoft.com/office/drawing/2014/main" id="{A45EE347-4643-4470-AD70-E47C3CDD4DE0}"/>
              </a:ext>
              <a:ext uri="{C183D7F6-B498-43B3-948B-1728B52AA6E4}">
                <adec:decorative xmlns:adec="http://schemas.microsoft.com/office/drawing/2017/decorative" val="1"/>
              </a:ext>
            </a:extLst>
          </p:cNvPr>
          <p:cNvSpPr txBox="1"/>
          <p:nvPr/>
        </p:nvSpPr>
        <p:spPr>
          <a:xfrm>
            <a:off x="539608" y="209197"/>
            <a:ext cx="10698716" cy="769441"/>
          </a:xfrm>
          <a:prstGeom prst="rect">
            <a:avLst/>
          </a:prstGeom>
          <a:noFill/>
        </p:spPr>
        <p:txBody>
          <a:bodyPr wrap="square" rtlCol="0">
            <a:spAutoFit/>
          </a:bodyPr>
          <a:lstStyle/>
          <a:p>
            <a:r>
              <a:rPr lang="en-US" sz="4400">
                <a:latin typeface="HelveticaNeueLT Std Lt"/>
                <a:cs typeface="HelveticaNeueLT Std Lt"/>
              </a:rPr>
              <a:t>Update your profile</a:t>
            </a:r>
          </a:p>
        </p:txBody>
      </p:sp>
      <p:grpSp>
        <p:nvGrpSpPr>
          <p:cNvPr id="7" name="Group 6">
            <a:extLst>
              <a:ext uri="{FF2B5EF4-FFF2-40B4-BE49-F238E27FC236}">
                <a16:creationId xmlns:a16="http://schemas.microsoft.com/office/drawing/2014/main" id="{13D353AB-FB32-A6B0-63A4-3AD8AD88F936}"/>
              </a:ext>
              <a:ext uri="{C183D7F6-B498-43B3-948B-1728B52AA6E4}">
                <adec:decorative xmlns:adec="http://schemas.microsoft.com/office/drawing/2017/decorative" val="1"/>
              </a:ext>
            </a:extLst>
          </p:cNvPr>
          <p:cNvGrpSpPr/>
          <p:nvPr/>
        </p:nvGrpSpPr>
        <p:grpSpPr>
          <a:xfrm>
            <a:off x="1372721" y="1098519"/>
            <a:ext cx="8369114" cy="4081224"/>
            <a:chOff x="1372721" y="1098519"/>
            <a:chExt cx="8369114" cy="4081224"/>
          </a:xfrm>
        </p:grpSpPr>
        <p:sp>
          <p:nvSpPr>
            <p:cNvPr id="9" name="Rectangle 8">
              <a:extLst>
                <a:ext uri="{FF2B5EF4-FFF2-40B4-BE49-F238E27FC236}">
                  <a16:creationId xmlns:a16="http://schemas.microsoft.com/office/drawing/2014/main" id="{E4C1F615-8E3F-4B85-983C-4DE4C3337AD2}"/>
                </a:ext>
              </a:extLst>
            </p:cNvPr>
            <p:cNvSpPr/>
            <p:nvPr/>
          </p:nvSpPr>
          <p:spPr>
            <a:xfrm>
              <a:off x="9363075" y="1098519"/>
              <a:ext cx="378760" cy="322146"/>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FC414D4-26C1-48A5-BFD7-DEFB9A2B8035}"/>
                </a:ext>
              </a:extLst>
            </p:cNvPr>
            <p:cNvSpPr/>
            <p:nvPr/>
          </p:nvSpPr>
          <p:spPr>
            <a:xfrm>
              <a:off x="1372721" y="1824162"/>
              <a:ext cx="1067734" cy="1020222"/>
            </a:xfrm>
            <a:prstGeom prst="rect">
              <a:avLst/>
            </a:prstGeom>
            <a:solidFill>
              <a:schemeClr val="bg1">
                <a:lumMod val="95000"/>
              </a:schemeClr>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F11E35-B6D7-4332-B98D-17FA7E725471}"/>
                </a:ext>
              </a:extLst>
            </p:cNvPr>
            <p:cNvSpPr/>
            <p:nvPr/>
          </p:nvSpPr>
          <p:spPr>
            <a:xfrm>
              <a:off x="1717207" y="4891984"/>
              <a:ext cx="1149817" cy="287759"/>
            </a:xfrm>
            <a:prstGeom prst="rect">
              <a:avLst/>
            </a:prstGeom>
            <a:solidFill>
              <a:schemeClr val="bg1">
                <a:lumMod val="95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57F0ABB-86FF-4EF2-891F-A870F2D1B7F4}"/>
                </a:ext>
              </a:extLst>
            </p:cNvPr>
            <p:cNvSpPr/>
            <p:nvPr/>
          </p:nvSpPr>
          <p:spPr>
            <a:xfrm>
              <a:off x="2217702" y="1932969"/>
              <a:ext cx="1725647" cy="467331"/>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descr="Screenshot showing how to edit your profile">
            <a:extLst>
              <a:ext uri="{FF2B5EF4-FFF2-40B4-BE49-F238E27FC236}">
                <a16:creationId xmlns:a16="http://schemas.microsoft.com/office/drawing/2014/main" id="{BE0251E8-0E83-A03E-03EB-51854CD28DE3}"/>
              </a:ext>
            </a:extLst>
          </p:cNvPr>
          <p:cNvGrpSpPr/>
          <p:nvPr/>
        </p:nvGrpSpPr>
        <p:grpSpPr>
          <a:xfrm>
            <a:off x="1205775" y="1098519"/>
            <a:ext cx="9482000" cy="5279469"/>
            <a:chOff x="1205775" y="1098519"/>
            <a:chExt cx="9482000" cy="5279469"/>
          </a:xfrm>
        </p:grpSpPr>
        <p:grpSp>
          <p:nvGrpSpPr>
            <p:cNvPr id="2" name="Group 1" descr="Screenshot showing how to edit your profile">
              <a:extLst>
                <a:ext uri="{FF2B5EF4-FFF2-40B4-BE49-F238E27FC236}">
                  <a16:creationId xmlns:a16="http://schemas.microsoft.com/office/drawing/2014/main" id="{F5441F33-3D01-4C69-97C7-F00B910649C1}"/>
                </a:ext>
              </a:extLst>
            </p:cNvPr>
            <p:cNvGrpSpPr/>
            <p:nvPr/>
          </p:nvGrpSpPr>
          <p:grpSpPr>
            <a:xfrm>
              <a:off x="1205775" y="1098519"/>
              <a:ext cx="9482000" cy="5279469"/>
              <a:chOff x="1234350" y="1098519"/>
              <a:chExt cx="9482000" cy="5279469"/>
            </a:xfrm>
          </p:grpSpPr>
          <p:pic>
            <p:nvPicPr>
              <p:cNvPr id="8" name="Picture 7" descr="Screenshot showing how to edit your profile">
                <a:extLst>
                  <a:ext uri="{FF2B5EF4-FFF2-40B4-BE49-F238E27FC236}">
                    <a16:creationId xmlns:a16="http://schemas.microsoft.com/office/drawing/2014/main" id="{D6C8A0B1-CC94-4675-A5FC-C6C4D0CF00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4350" y="1098519"/>
                <a:ext cx="9482000" cy="5279469"/>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C5727BED-BD65-4B02-91FE-22EB9A9CEFEF}"/>
                  </a:ext>
                </a:extLst>
              </p:cNvPr>
              <p:cNvSpPr/>
              <p:nvPr/>
            </p:nvSpPr>
            <p:spPr>
              <a:xfrm>
                <a:off x="9286874" y="1121551"/>
                <a:ext cx="533401" cy="418995"/>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24">
              <a:extLst>
                <a:ext uri="{FF2B5EF4-FFF2-40B4-BE49-F238E27FC236}">
                  <a16:creationId xmlns:a16="http://schemas.microsoft.com/office/drawing/2014/main" id="{0A224C38-BB6F-4629-B088-7B531B154D5F}"/>
                </a:ext>
              </a:extLst>
            </p:cNvPr>
            <p:cNvSpPr/>
            <p:nvPr/>
          </p:nvSpPr>
          <p:spPr>
            <a:xfrm>
              <a:off x="4267200" y="4568790"/>
              <a:ext cx="752476" cy="323193"/>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descr="A screenshot showing preferences menu, highlighting where to edit forum preferences">
            <a:extLst>
              <a:ext uri="{FF2B5EF4-FFF2-40B4-BE49-F238E27FC236}">
                <a16:creationId xmlns:a16="http://schemas.microsoft.com/office/drawing/2014/main" id="{7870771D-6649-6CC7-6591-C0C1CBF5C3DA}"/>
              </a:ext>
            </a:extLst>
          </p:cNvPr>
          <p:cNvGrpSpPr/>
          <p:nvPr/>
        </p:nvGrpSpPr>
        <p:grpSpPr>
          <a:xfrm>
            <a:off x="9239974" y="1932969"/>
            <a:ext cx="2857519" cy="2049838"/>
            <a:chOff x="9239974" y="1932969"/>
            <a:chExt cx="2857519" cy="2049838"/>
          </a:xfrm>
        </p:grpSpPr>
        <p:pic>
          <p:nvPicPr>
            <p:cNvPr id="33" name="Picture 32" descr="A screenshot showing preferences menu, highlighting where to edit forum preferences">
              <a:extLst>
                <a:ext uri="{FF2B5EF4-FFF2-40B4-BE49-F238E27FC236}">
                  <a16:creationId xmlns:a16="http://schemas.microsoft.com/office/drawing/2014/main" id="{B5676C2A-70FC-F51E-A956-E64232382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974" y="1932969"/>
              <a:ext cx="2857519" cy="2049838"/>
            </a:xfrm>
            <a:prstGeom prst="rect">
              <a:avLst/>
            </a:prstGeom>
            <a:ln>
              <a:solidFill>
                <a:schemeClr val="bg1">
                  <a:lumMod val="65000"/>
                </a:schemeClr>
              </a:solidFill>
            </a:ln>
          </p:spPr>
        </p:pic>
        <p:sp>
          <p:nvSpPr>
            <p:cNvPr id="35" name="Rectangle 34">
              <a:extLst>
                <a:ext uri="{FF2B5EF4-FFF2-40B4-BE49-F238E27FC236}">
                  <a16:creationId xmlns:a16="http://schemas.microsoft.com/office/drawing/2014/main" id="{FDE94272-F912-EEB4-8F2A-035ECF0F2DBF}"/>
                </a:ext>
              </a:extLst>
            </p:cNvPr>
            <p:cNvSpPr/>
            <p:nvPr/>
          </p:nvSpPr>
          <p:spPr>
            <a:xfrm>
              <a:off x="9272901" y="2835440"/>
              <a:ext cx="995049" cy="241328"/>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descr="Screenshot showing how to select Complete daily email with full posts Email digest type">
            <a:extLst>
              <a:ext uri="{FF2B5EF4-FFF2-40B4-BE49-F238E27FC236}">
                <a16:creationId xmlns:a16="http://schemas.microsoft.com/office/drawing/2014/main" id="{B858179E-0273-550E-3DD2-AA5447B5CCC1}"/>
              </a:ext>
            </a:extLst>
          </p:cNvPr>
          <p:cNvGrpSpPr/>
          <p:nvPr/>
        </p:nvGrpSpPr>
        <p:grpSpPr>
          <a:xfrm>
            <a:off x="7836568" y="4175287"/>
            <a:ext cx="3302345" cy="2516943"/>
            <a:chOff x="7836568" y="4175287"/>
            <a:chExt cx="3302345" cy="2516943"/>
          </a:xfrm>
        </p:grpSpPr>
        <p:grpSp>
          <p:nvGrpSpPr>
            <p:cNvPr id="3" name="Group 2" descr="Screenshot showing how to set your Forum preferences to receive Email digest type Complete (daily email with full posts)">
              <a:extLst>
                <a:ext uri="{FF2B5EF4-FFF2-40B4-BE49-F238E27FC236}">
                  <a16:creationId xmlns:a16="http://schemas.microsoft.com/office/drawing/2014/main" id="{6682D6ED-6355-49FE-AFBA-596A882A4DFA}"/>
                </a:ext>
              </a:extLst>
            </p:cNvPr>
            <p:cNvGrpSpPr/>
            <p:nvPr/>
          </p:nvGrpSpPr>
          <p:grpSpPr>
            <a:xfrm>
              <a:off x="7836568" y="4175287"/>
              <a:ext cx="3302345" cy="2516943"/>
              <a:chOff x="8785484" y="4141067"/>
              <a:chExt cx="3302345" cy="2516943"/>
            </a:xfrm>
          </p:grpSpPr>
          <p:pic>
            <p:nvPicPr>
              <p:cNvPr id="22" name="Picture 21" descr="Screenshot showing how to select Complete daily email with full posts Email digest type">
                <a:extLst>
                  <a:ext uri="{FF2B5EF4-FFF2-40B4-BE49-F238E27FC236}">
                    <a16:creationId xmlns:a16="http://schemas.microsoft.com/office/drawing/2014/main" id="{B6232203-8AB4-4F3D-B5CD-B1318564D4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85484" y="4141067"/>
                <a:ext cx="3302345" cy="2516943"/>
              </a:xfrm>
              <a:prstGeom prst="rect">
                <a:avLst/>
              </a:prstGeom>
              <a:ln>
                <a:solidFill>
                  <a:schemeClr val="bg1">
                    <a:lumMod val="65000"/>
                  </a:schemeClr>
                </a:solidFill>
              </a:ln>
            </p:spPr>
          </p:pic>
          <p:sp>
            <p:nvSpPr>
              <p:cNvPr id="24" name="Rectangle 23">
                <a:extLst>
                  <a:ext uri="{FF2B5EF4-FFF2-40B4-BE49-F238E27FC236}">
                    <a16:creationId xmlns:a16="http://schemas.microsoft.com/office/drawing/2014/main" id="{90E45707-AA22-4048-B4A2-B97483F788A5}"/>
                  </a:ext>
                </a:extLst>
              </p:cNvPr>
              <p:cNvSpPr/>
              <p:nvPr/>
            </p:nvSpPr>
            <p:spPr>
              <a:xfrm>
                <a:off x="9965655" y="5080706"/>
                <a:ext cx="1713324" cy="318832"/>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D0C03DCF-573A-3231-1C70-2D1F763FAE9A}"/>
                </a:ext>
              </a:extLst>
            </p:cNvPr>
            <p:cNvSpPr/>
            <p:nvPr/>
          </p:nvSpPr>
          <p:spPr>
            <a:xfrm>
              <a:off x="7836568" y="4241378"/>
              <a:ext cx="1930974" cy="730672"/>
            </a:xfrm>
            <a:prstGeom prst="rect">
              <a:avLst/>
            </a:prstGeom>
            <a:solidFill>
              <a:schemeClr val="bg1">
                <a:lumMod val="95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A24E9E0B-CED1-4504-A27F-6CA4E886F27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3165" y="0"/>
            <a:ext cx="2648835" cy="1187837"/>
          </a:xfrm>
          <a:prstGeom prst="rect">
            <a:avLst/>
          </a:prstGeom>
        </p:spPr>
      </p:pic>
      <p:sp>
        <p:nvSpPr>
          <p:cNvPr id="23" name="Arrow: Down 22">
            <a:extLst>
              <a:ext uri="{FF2B5EF4-FFF2-40B4-BE49-F238E27FC236}">
                <a16:creationId xmlns:a16="http://schemas.microsoft.com/office/drawing/2014/main" id="{8F277E0C-6933-47A9-A40A-A1EC1A5D1BF0}"/>
              </a:ext>
              <a:ext uri="{C183D7F6-B498-43B3-948B-1728B52AA6E4}">
                <adec:decorative xmlns:adec="http://schemas.microsoft.com/office/drawing/2017/decorative" val="1"/>
              </a:ext>
            </a:extLst>
          </p:cNvPr>
          <p:cNvSpPr/>
          <p:nvPr/>
        </p:nvSpPr>
        <p:spPr>
          <a:xfrm>
            <a:off x="9445786" y="1485084"/>
            <a:ext cx="304800" cy="43319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34" name="Arrow: Down 33">
            <a:extLst>
              <a:ext uri="{FF2B5EF4-FFF2-40B4-BE49-F238E27FC236}">
                <a16:creationId xmlns:a16="http://schemas.microsoft.com/office/drawing/2014/main" id="{3545C0D0-9228-C361-6F78-9156C730CB62}"/>
              </a:ext>
              <a:ext uri="{C183D7F6-B498-43B3-948B-1728B52AA6E4}">
                <adec:decorative xmlns:adec="http://schemas.microsoft.com/office/drawing/2017/decorative" val="1"/>
              </a:ext>
            </a:extLst>
          </p:cNvPr>
          <p:cNvSpPr/>
          <p:nvPr/>
        </p:nvSpPr>
        <p:spPr>
          <a:xfrm>
            <a:off x="9445786" y="3909086"/>
            <a:ext cx="304800" cy="43319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104712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545316-4597-4fad-8d4c-963aca4a7e43" xsi:nil="true"/>
    <TaxCatchAll xmlns="7baf63a6-8159-4531-922f-8d695af191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L Word Template" ma:contentTypeID="0x010100314EFA2051483747B040D73A62D1800A00C1CAA8B921F0074BBF32FDDBE6A79387" ma:contentTypeVersion="4" ma:contentTypeDescription="" ma:contentTypeScope="" ma:versionID="e328fe73fba68e58de28b7f43d86bafd">
  <xsd:schema xmlns:xsd="http://www.w3.org/2001/XMLSchema" xmlns:xs="http://www.w3.org/2001/XMLSchema" xmlns:p="http://schemas.microsoft.com/office/2006/metadata/properties" xmlns:ns2="12545316-4597-4fad-8d4c-963aca4a7e43" xmlns:ns3="7baf63a6-8159-4531-922f-8d695af1915f" targetNamespace="http://schemas.microsoft.com/office/2006/metadata/properties" ma:root="true" ma:fieldsID="8595c27a5eb40ce5f7b0aea85600fb24" ns2:_="" ns3:_="">
    <xsd:import namespace="12545316-4597-4fad-8d4c-963aca4a7e43"/>
    <xsd:import namespace="7baf63a6-8159-4531-922f-8d695af1915f"/>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lcf76f155ced4ddcb4097134ff3c332f" ma:index="8"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398CD-B300-41D9-9F47-1C4C749F040E}">
  <ds:schemaRefs>
    <ds:schemaRef ds:uri="http://schemas.microsoft.com/office/2006/metadata/properties"/>
    <ds:schemaRef ds:uri="http://schemas.microsoft.com/office/infopath/2007/PartnerControls"/>
    <ds:schemaRef ds:uri="12545316-4597-4fad-8d4c-963aca4a7e43"/>
    <ds:schemaRef ds:uri="7baf63a6-8159-4531-922f-8d695af1915f"/>
  </ds:schemaRefs>
</ds:datastoreItem>
</file>

<file path=customXml/itemProps2.xml><?xml version="1.0" encoding="utf-8"?>
<ds:datastoreItem xmlns:ds="http://schemas.openxmlformats.org/officeDocument/2006/customXml" ds:itemID="{A8758B99-BE6B-4187-8E04-2E5B1426B7A8}">
  <ds:schemaRefs>
    <ds:schemaRef ds:uri="http://schemas.microsoft.com/sharepoint/v3/contenttype/forms"/>
  </ds:schemaRefs>
</ds:datastoreItem>
</file>

<file path=customXml/itemProps3.xml><?xml version="1.0" encoding="utf-8"?>
<ds:datastoreItem xmlns:ds="http://schemas.openxmlformats.org/officeDocument/2006/customXml" ds:itemID="{FFE7DE90-4DC5-4FEA-9D55-6F12C0151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5316-4597-4fad-8d4c-963aca4a7e43"/>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2564</Words>
  <Application>Microsoft Office PowerPoint</Application>
  <PresentationFormat>Widescreen</PresentationFormat>
  <Paragraphs>254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Title slide</vt:lpstr>
      <vt:lpstr>Learning technologies</vt:lpstr>
      <vt:lpstr>What is Moodle – outline </vt:lpstr>
      <vt:lpstr>How to log in</vt:lpstr>
      <vt:lpstr>How to navigate – my courses</vt:lpstr>
      <vt:lpstr>How to navigate - dashboard</vt:lpstr>
      <vt:lpstr>How to navigate  - example Moodle spaces</vt:lpstr>
      <vt:lpstr>Practice Activity 1 - navigation</vt:lpstr>
      <vt:lpstr>Update your profile</vt:lpstr>
      <vt:lpstr>Practice Activity 2 – update your profile</vt:lpstr>
      <vt:lpstr>Moodle forums</vt:lpstr>
      <vt:lpstr>Practice Activity 3 – post to a forum</vt:lpstr>
      <vt:lpstr>Moodle assignments</vt:lpstr>
      <vt:lpstr>Moodle assignments - feedback</vt:lpstr>
      <vt:lpstr>Practice Activity 4 – upload an assignment</vt:lpstr>
      <vt:lpstr>Unit evaluation</vt:lpstr>
      <vt:lpstr>Getting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Rachel Applegate</dc:creator>
  <cp:lastModifiedBy>Rachel Applegate</cp:lastModifiedBy>
  <cp:revision>339</cp:revision>
  <dcterms:created xsi:type="dcterms:W3CDTF">2022-07-15T09:30:08Z</dcterms:created>
  <dcterms:modified xsi:type="dcterms:W3CDTF">2025-07-31T10:17:04Z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5FD5676D-1CEA-49F9-AB31-D0F4AADA0868</vt:lpwstr>
  </property>
  <property fmtid="{D5CDD505-2E9C-101B-9397-08002B2CF9AE}" pid="3" name="ArticulatePath">
    <vt:lpwstr>https://computingservices-my.sharepoint.com/personal/rw273_bath_ac_uk/Documents/TEL_Guidance_documentation_work_in_progress/Student_Induction/Introduction_to_Moodle</vt:lpwstr>
  </property>
  <property fmtid="{D5CDD505-2E9C-101B-9397-08002B2CF9AE}" pid="4" name="ContentTypeId">
    <vt:lpwstr>0x010100314EFA2051483747B040D73A62D1800A00C1CAA8B921F0074BBF32FDDBE6A79387</vt:lpwstr>
  </property>
  <property fmtid="{D5CDD505-2E9C-101B-9397-08002B2CF9AE}" pid="5" name="Order">
    <vt:r8>130600</vt:r8>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