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2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6FCEA-CFD6-EE3C-D26E-5DED63D569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E3B4E-67B2-0AFE-F324-D8D3A3CA8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1D022-0D02-F0AC-0D3E-5E21B2C0F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0D7CE-8154-49D0-A1E9-9F5CF81C2C1D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BFE8F-92E9-1E22-DBEF-BA8D4D837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81A77-ACF8-E0C6-3DF8-A587B73E3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EF7C-CE16-4566-A19A-35E25C803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48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1737E-F9D8-855A-E204-E6017F8AB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7F3871-510B-1858-52D9-3565198FAA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3D1D8-F8B1-26A8-C58C-2D5D899D7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0D7CE-8154-49D0-A1E9-9F5CF81C2C1D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8A9A9-38FB-BC6C-E4EE-1075A0F92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36577-DBEE-EBA3-2AB2-DBFF19380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EF7C-CE16-4566-A19A-35E25C803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198EFC-DF3E-767A-CFDB-90EBAF951B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CEA5E-A38D-629F-99F9-5A46E5B65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C262A-AFBB-5FEA-46DA-32F4DB355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0D7CE-8154-49D0-A1E9-9F5CF81C2C1D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A9775-B6F8-45B1-A330-EF773B6D6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6E1CF-1005-C669-2B63-E7F7E4763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EF7C-CE16-4566-A19A-35E25C803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5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82768-63B0-970F-9AEB-485492DC2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B052A-8362-B63E-8B61-7C68FA8B8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C4325-DD44-B273-169E-2E90900FD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0D7CE-8154-49D0-A1E9-9F5CF81C2C1D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BF6F2-6F94-AC72-A6EB-DEAA0F0E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800B-ED28-A580-605B-0CF85D55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EF7C-CE16-4566-A19A-35E25C803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24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1A3B4-AF24-52D2-2115-0BDE4C3C3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2A187-0AE0-7A9A-A48A-760EB05C8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30965-CD6E-F35E-61A3-F62B7F6F9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0D7CE-8154-49D0-A1E9-9F5CF81C2C1D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536B9-D73A-2827-AD6E-4A0118FFC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D0043-47E2-B168-487C-9C2D73C41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EF7C-CE16-4566-A19A-35E25C803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38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E36B-0225-A081-7E45-1DBA93B8D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66DCD-34FB-EE74-7A83-FC159283EC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61063-0941-C643-B84C-BD39C1A88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B052C-F526-D39A-4F13-50357C18F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0D7CE-8154-49D0-A1E9-9F5CF81C2C1D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85914-659D-F15F-D846-B50C15FB8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4A6304-D500-B0F4-34BA-CA410DCB6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EF7C-CE16-4566-A19A-35E25C803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25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55941-610E-2B3C-1A19-A280144C9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38FDD-6D63-25ED-C53A-C3EDF210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0ABFE-B948-7725-433B-D6CC037D2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C7A258-1D62-F866-ABD2-663BCDC3D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E8DC06-17E9-E7F8-CA32-156E9ECF2E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72F088-BBB7-C9E8-9280-67ED4911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0D7CE-8154-49D0-A1E9-9F5CF81C2C1D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21169F-A3E9-494D-4E05-18359FFAB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2542AF-4B27-9437-5FAB-1E5D5EB8E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EF7C-CE16-4566-A19A-35E25C803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90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8B93B-D773-9B6A-100E-5651FDB41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BB671E-4494-F745-A4F7-D5118898B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0D7CE-8154-49D0-A1E9-9F5CF81C2C1D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D115F3-F1F1-84CD-1AB7-AED69E32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4C09D-AE4C-CA63-1A9B-16C7B7CD4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EF7C-CE16-4566-A19A-35E25C803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89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7504FE-FAFB-2266-5788-48E18F579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0D7CE-8154-49D0-A1E9-9F5CF81C2C1D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CFF21F-7690-C9D3-701B-87023BE37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B8264-EC8E-E35D-DF0A-D55364CA8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EF7C-CE16-4566-A19A-35E25C803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07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A412F-3B01-4CCF-BE45-AF504D1AE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67CDF-F888-1A1E-18E5-0B1E0ABF2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75E4C-6CAE-C70F-7B2E-89E1E6AB4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C6AAA-29AD-06F5-06FA-56CB05180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0D7CE-8154-49D0-A1E9-9F5CF81C2C1D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D27BB-3DAB-C4F2-5A42-BAD70B85A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5088C-39D5-B231-7C46-6502F8687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EF7C-CE16-4566-A19A-35E25C803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05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0B42F-D902-FD35-F603-3C8A26E54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2EC153-38E6-CC98-C02C-28172C3056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6A565-8096-FBE5-B2BC-E1541FBDF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1B870-129D-4AFB-5B01-BE718338A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0D7CE-8154-49D0-A1E9-9F5CF81C2C1D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9DF4E8-C302-A906-63CB-61CF44FF3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9754A-95A6-6119-458F-1E4CBC6EC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EF7C-CE16-4566-A19A-35E25C803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35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8D3BD-E0DE-C262-8706-A05B38FA2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E767B-C22F-3C0B-2369-3ABA0036E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FFA0E-E488-7615-C700-8061C2E226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0D7CE-8154-49D0-A1E9-9F5CF81C2C1D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DFFA3-B0B6-124E-0194-66D07F593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CFFEF-FC8F-02A9-33D8-9DDF456DF4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3EF7C-CE16-4566-A19A-35E25C803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44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twitter.com/adsquires/status/153084847414048358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06278-BBE7-E209-E6D3-00FD7A2D20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Large and Small group activities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E2BB5D-F04E-E830-1BFB-3592C42947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Adam Squires</a:t>
            </a:r>
          </a:p>
          <a:p>
            <a:r>
              <a:rPr lang="en-GB" dirty="0"/>
              <a:t>Dept of Chemistry, University of Bath</a:t>
            </a:r>
          </a:p>
          <a:p>
            <a:r>
              <a:rPr lang="en-GB" dirty="0"/>
              <a:t>@adsquires</a:t>
            </a:r>
          </a:p>
        </p:txBody>
      </p:sp>
    </p:spTree>
    <p:extLst>
      <p:ext uri="{BB962C8B-B14F-4D97-AF65-F5344CB8AC3E}">
        <p14:creationId xmlns:p14="http://schemas.microsoft.com/office/powerpoint/2010/main" val="313695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12C1-9AE0-443A-800F-D436897BE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09" y="99953"/>
            <a:ext cx="10515600" cy="726304"/>
          </a:xfrm>
        </p:spPr>
        <p:txBody>
          <a:bodyPr/>
          <a:lstStyle/>
          <a:p>
            <a:r>
              <a:rPr lang="en-GB" dirty="0"/>
              <a:t>In lectures (I don’t have separate workshops)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E446A-1CB5-8F56-692C-87000796B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09" y="741387"/>
            <a:ext cx="6961049" cy="5967332"/>
          </a:xfrm>
        </p:spPr>
        <p:txBody>
          <a:bodyPr>
            <a:normAutofit/>
          </a:bodyPr>
          <a:lstStyle/>
          <a:p>
            <a:r>
              <a:rPr lang="en-GB" dirty="0"/>
              <a:t>Multiple choice questions (types of question: next slide): understand last 15 mins?</a:t>
            </a:r>
          </a:p>
          <a:p>
            <a:r>
              <a:rPr lang="en-GB" dirty="0"/>
              <a:t>Voting:</a:t>
            </a:r>
          </a:p>
          <a:p>
            <a:pPr lvl="1"/>
            <a:r>
              <a:rPr lang="en-GB" dirty="0"/>
              <a:t>Arrow on handout / tablet / paper; everybody hold up. </a:t>
            </a:r>
          </a:p>
          <a:p>
            <a:pPr lvl="1"/>
            <a:r>
              <a:rPr lang="en-GB" dirty="0"/>
              <a:t>Everyone stand up. Q. Fold arms / hands behind back / hands on hips for answer A,B,C</a:t>
            </a:r>
          </a:p>
          <a:p>
            <a:r>
              <a:rPr lang="en-GB" dirty="0"/>
              <a:t>Adding small group / peer work:</a:t>
            </a:r>
          </a:p>
          <a:p>
            <a:pPr lvl="1"/>
            <a:r>
              <a:rPr lang="en-GB" dirty="0"/>
              <a:t>1 minute thinking about q yourself</a:t>
            </a:r>
          </a:p>
          <a:p>
            <a:pPr lvl="1"/>
            <a:r>
              <a:rPr lang="en-GB" dirty="0"/>
              <a:t>Chat with person next to you (compare answers / help if stuck) = “Think / pair / share”</a:t>
            </a:r>
          </a:p>
          <a:p>
            <a:pPr lvl="1"/>
            <a:r>
              <a:rPr lang="en-GB" dirty="0"/>
              <a:t>Chat with pair in front / behind; raise hands if all 4 stuck (probably needs clarification)</a:t>
            </a:r>
          </a:p>
          <a:p>
            <a:pPr lvl="1"/>
            <a:r>
              <a:rPr lang="en-GB" dirty="0"/>
              <a:t>After voting: look around, talk to someone who disagrees with you / vote again.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23F03D7-4EF8-97CD-402C-30EBC5CF9260}"/>
              </a:ext>
            </a:extLst>
          </p:cNvPr>
          <p:cNvGrpSpPr/>
          <p:nvPr/>
        </p:nvGrpSpPr>
        <p:grpSpPr>
          <a:xfrm>
            <a:off x="6937866" y="781754"/>
            <a:ext cx="4610678" cy="2107644"/>
            <a:chOff x="6583981" y="781754"/>
            <a:chExt cx="4610678" cy="210764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B2ED314-1A0F-51BE-901C-A37E03273DE8}"/>
                </a:ext>
              </a:extLst>
            </p:cNvPr>
            <p:cNvSpPr txBox="1"/>
            <p:nvPr/>
          </p:nvSpPr>
          <p:spPr>
            <a:xfrm>
              <a:off x="6583981" y="1595699"/>
              <a:ext cx="25752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If I make change X, value Y will:</a:t>
              </a:r>
            </a:p>
          </p:txBody>
        </p:sp>
        <p:sp>
          <p:nvSpPr>
            <p:cNvPr id="5" name="Arrow: Right 4">
              <a:extLst>
                <a:ext uri="{FF2B5EF4-FFF2-40B4-BE49-F238E27FC236}">
                  <a16:creationId xmlns:a16="http://schemas.microsoft.com/office/drawing/2014/main" id="{189BA223-1855-8AFB-70B2-352C33E2DE69}"/>
                </a:ext>
              </a:extLst>
            </p:cNvPr>
            <p:cNvSpPr/>
            <p:nvPr/>
          </p:nvSpPr>
          <p:spPr>
            <a:xfrm rot="16200000">
              <a:off x="9112578" y="1320445"/>
              <a:ext cx="550506" cy="28924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Arrow: Right 5">
              <a:extLst>
                <a:ext uri="{FF2B5EF4-FFF2-40B4-BE49-F238E27FC236}">
                  <a16:creationId xmlns:a16="http://schemas.microsoft.com/office/drawing/2014/main" id="{1A15D84F-8128-EA32-1859-CB943978879B}"/>
                </a:ext>
              </a:extLst>
            </p:cNvPr>
            <p:cNvSpPr/>
            <p:nvPr/>
          </p:nvSpPr>
          <p:spPr>
            <a:xfrm rot="5400000">
              <a:off x="9112577" y="2150871"/>
              <a:ext cx="550506" cy="28924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83387C53-2B59-92C0-C605-D36DAA84B155}"/>
                </a:ext>
              </a:extLst>
            </p:cNvPr>
            <p:cNvSpPr/>
            <p:nvPr/>
          </p:nvSpPr>
          <p:spPr>
            <a:xfrm>
              <a:off x="9532455" y="1730993"/>
              <a:ext cx="550506" cy="28924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974B69F-7150-0CCD-D4C1-127C4F8E9F8B}"/>
                </a:ext>
              </a:extLst>
            </p:cNvPr>
            <p:cNvSpPr txBox="1"/>
            <p:nvPr/>
          </p:nvSpPr>
          <p:spPr>
            <a:xfrm>
              <a:off x="8825339" y="781754"/>
              <a:ext cx="1124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Increase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5E6EC8F-DCC7-480C-9145-42B576DD4713}"/>
                </a:ext>
              </a:extLst>
            </p:cNvPr>
            <p:cNvSpPr txBox="1"/>
            <p:nvPr/>
          </p:nvSpPr>
          <p:spPr>
            <a:xfrm>
              <a:off x="8825339" y="2520066"/>
              <a:ext cx="1124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Decrease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5658F30-DC71-241A-0069-D77381C56D6F}"/>
                </a:ext>
              </a:extLst>
            </p:cNvPr>
            <p:cNvSpPr txBox="1"/>
            <p:nvPr/>
          </p:nvSpPr>
          <p:spPr>
            <a:xfrm>
              <a:off x="10069678" y="1552451"/>
              <a:ext cx="11249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Don’t know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5346569-00BF-BD65-C5F8-D7314F2C19D4}"/>
              </a:ext>
            </a:extLst>
          </p:cNvPr>
          <p:cNvGrpSpPr/>
          <p:nvPr/>
        </p:nvGrpSpPr>
        <p:grpSpPr>
          <a:xfrm>
            <a:off x="7375884" y="3167434"/>
            <a:ext cx="3065706" cy="1545624"/>
            <a:chOff x="7375884" y="3167434"/>
            <a:chExt cx="3065706" cy="154562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09CAAF1-B9D8-D279-8BB0-9392E57EB02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9961" r="64393" b="65535"/>
            <a:stretch/>
          </p:blipFill>
          <p:spPr>
            <a:xfrm>
              <a:off x="7375884" y="3173432"/>
              <a:ext cx="706380" cy="153962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536C48D-1A29-3B43-91C4-4A5FF50A5A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5662" r="18692" b="66283"/>
            <a:stretch/>
          </p:blipFill>
          <p:spPr>
            <a:xfrm>
              <a:off x="8536825" y="3167434"/>
              <a:ext cx="706380" cy="1506229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423AE849-85C2-F718-608E-B00E1682FC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3525" t="33382" r="50000" b="33550"/>
            <a:stretch/>
          </p:blipFill>
          <p:spPr>
            <a:xfrm>
              <a:off x="9697766" y="3204647"/>
              <a:ext cx="743824" cy="14771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978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862F-CEAA-2540-DD0A-5DC9C3E14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52" y="18255"/>
            <a:ext cx="9843247" cy="1325563"/>
          </a:xfrm>
        </p:spPr>
        <p:txBody>
          <a:bodyPr/>
          <a:lstStyle/>
          <a:p>
            <a:r>
              <a:rPr lang="en-GB" dirty="0"/>
              <a:t>MCQs (for formative and summative)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F1576-4DAE-3A84-3ED1-4AA93D86C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59" y="1367536"/>
            <a:ext cx="11467028" cy="5239451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Numerical options at end of calculation (show options AFTER they’ve done calculation)</a:t>
            </a:r>
          </a:p>
          <a:p>
            <a:r>
              <a:rPr lang="en-GB" dirty="0"/>
              <a:t>Quantitative predictions (“increase / decrease”) (“molecule A / molecule B”)</a:t>
            </a:r>
          </a:p>
          <a:p>
            <a:r>
              <a:rPr lang="en-GB" dirty="0"/>
              <a:t>Symmetric</a:t>
            </a:r>
          </a:p>
          <a:p>
            <a:pPr marL="0" indent="0">
              <a:buNone/>
            </a:pPr>
            <a:r>
              <a:rPr lang="en-GB" dirty="0"/>
              <a:t>NOT “which of these is the correct reason why…”</a:t>
            </a:r>
          </a:p>
          <a:p>
            <a:pPr marL="0" indent="0">
              <a:buNone/>
            </a:pPr>
            <a:r>
              <a:rPr lang="en-GB" dirty="0"/>
              <a:t>[Problems:</a:t>
            </a:r>
          </a:p>
          <a:p>
            <a:pPr marL="0" indent="0">
              <a:buNone/>
            </a:pPr>
            <a:r>
              <a:rPr lang="en-GB" dirty="0"/>
              <a:t>	Good students may mis-interpret</a:t>
            </a:r>
          </a:p>
          <a:p>
            <a:pPr marL="0" indent="0">
              <a:buNone/>
            </a:pPr>
            <a:r>
              <a:rPr lang="en-GB" dirty="0"/>
              <a:t>	Bad students may be able to guess]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Questions on slide number / handout; same questions on Moodle.</a:t>
            </a:r>
          </a:p>
          <a:p>
            <a:r>
              <a:rPr lang="en-GB" dirty="0"/>
              <a:t>Advice to students: try question first THEN look at Moodle. </a:t>
            </a:r>
          </a:p>
          <a:p>
            <a:r>
              <a:rPr lang="en-GB" dirty="0"/>
              <a:t>They liked this a lot for online (Covid year)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48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AEAC1-5170-A323-9B37-77B39DB04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529"/>
            <a:ext cx="12192000" cy="899750"/>
          </a:xfrm>
        </p:spPr>
        <p:txBody>
          <a:bodyPr/>
          <a:lstStyle/>
          <a:p>
            <a:r>
              <a:rPr lang="en-GB" dirty="0"/>
              <a:t>Small groups: max engagement – learn from teachers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60B54-DA93-B4CC-21FA-4F011D12C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34278"/>
            <a:ext cx="12192000" cy="5923722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Ask question for all students to think about / write or sketch</a:t>
            </a:r>
          </a:p>
          <a:p>
            <a:r>
              <a:rPr lang="en-GB" dirty="0"/>
              <a:t>Pick one at random (roll a dice?)</a:t>
            </a:r>
          </a:p>
          <a:p>
            <a:r>
              <a:rPr lang="en-GB" dirty="0"/>
              <a:t>More tips on cold-calling from Teacher Twitter. How do you phrase the question: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https://twitter.com/adsquires/status/1530848474140483586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Follow Adam Boxer</a:t>
            </a:r>
          </a:p>
          <a:p>
            <a:pPr marL="0" indent="0">
              <a:buNone/>
            </a:pPr>
            <a:r>
              <a:rPr lang="en-GB" dirty="0"/>
              <a:t>@adamboxereducation.bsky</a:t>
            </a:r>
          </a:p>
          <a:p>
            <a:pPr marL="0" indent="0">
              <a:buNone/>
            </a:pPr>
            <a:r>
              <a:rPr lang="en-GB" dirty="0"/>
              <a:t>@adamboxer1 on twitter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What to do if they don’t know? To discuss</a:t>
            </a:r>
          </a:p>
          <a:p>
            <a:pPr marL="0" indent="0">
              <a:buNone/>
            </a:pPr>
            <a:r>
              <a:rPr lang="en-GB" i="1" dirty="0"/>
              <a:t>Teacher suggestions</a:t>
            </a:r>
          </a:p>
          <a:p>
            <a:pPr marL="0" indent="0">
              <a:buNone/>
            </a:pPr>
            <a:r>
              <a:rPr lang="en-GB" i="1" dirty="0"/>
              <a:t>(1) get them to repeat / paraphrase the question?</a:t>
            </a:r>
          </a:p>
          <a:p>
            <a:pPr marL="0" indent="0">
              <a:buNone/>
            </a:pPr>
            <a:r>
              <a:rPr lang="en-GB" i="1" dirty="0"/>
              <a:t>(2) “Tell me something you *do* know”</a:t>
            </a:r>
          </a:p>
          <a:p>
            <a:pPr marL="0" indent="0">
              <a:buNone/>
            </a:pPr>
            <a:r>
              <a:rPr lang="en-GB" i="1" dirty="0"/>
              <a:t>Thoughts: explaining in advance what and why I’ll be doing these; informal, comfortable space</a:t>
            </a:r>
          </a:p>
        </p:txBody>
      </p:sp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B1625613-FD3C-FE73-9AE4-7279FB8BBF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14"/>
          <a:stretch/>
        </p:blipFill>
        <p:spPr bwMode="auto">
          <a:xfrm>
            <a:off x="6219264" y="2595346"/>
            <a:ext cx="5800165" cy="211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03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07BFC-4E1E-3F0D-1261-BE71D028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383" y="0"/>
            <a:ext cx="10515600" cy="1325563"/>
          </a:xfrm>
        </p:spPr>
        <p:txBody>
          <a:bodyPr/>
          <a:lstStyle/>
          <a:p>
            <a:r>
              <a:rPr lang="en-GB" dirty="0"/>
              <a:t>Mini-whiteboards: v familiar from school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FC4428-494B-EEBB-0BE4-26B166291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409" y="1752348"/>
            <a:ext cx="8340087" cy="474639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FF266-3582-CDF4-73A5-9956029C0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90" y="969971"/>
            <a:ext cx="11906039" cy="504081"/>
          </a:xfrm>
        </p:spPr>
        <p:txBody>
          <a:bodyPr>
            <a:normAutofit/>
          </a:bodyPr>
          <a:lstStyle/>
          <a:p>
            <a:r>
              <a:rPr lang="en-GB" dirty="0"/>
              <a:t>“Write your answer; hold face down when you’ve finished; all reveal together”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3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A10F7760174046B412AB999BD2E8E0" ma:contentTypeVersion="17" ma:contentTypeDescription="Create a new document." ma:contentTypeScope="" ma:versionID="4bca7b5edfa9076295bc767a6e30e07c">
  <xsd:schema xmlns:xsd="http://www.w3.org/2001/XMLSchema" xmlns:xs="http://www.w3.org/2001/XMLSchema" xmlns:p="http://schemas.microsoft.com/office/2006/metadata/properties" xmlns:ns2="b31e59a2-3882-4d15-b1f0-20a41eb2e7bb" xmlns:ns3="b1e165a0-1a4a-4d2e-b26a-75de4c74afb8" targetNamespace="http://schemas.microsoft.com/office/2006/metadata/properties" ma:root="true" ma:fieldsID="a1298460008b2723f4469b55d75b6e11" ns2:_="" ns3:_="">
    <xsd:import namespace="b31e59a2-3882-4d15-b1f0-20a41eb2e7bb"/>
    <xsd:import namespace="b1e165a0-1a4a-4d2e-b26a-75de4c74af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e59a2-3882-4d15-b1f0-20a41eb2e7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5693718-8356-48ba-866a-85db3a9efc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165a0-1a4a-4d2e-b26a-75de4c74afb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86cc65-1bfc-482d-ac03-4d191023851d}" ma:internalName="TaxCatchAll" ma:showField="CatchAllData" ma:web="b1e165a0-1a4a-4d2e-b26a-75de4c74af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31e59a2-3882-4d15-b1f0-20a41eb2e7bb">
      <Terms xmlns="http://schemas.microsoft.com/office/infopath/2007/PartnerControls"/>
    </lcf76f155ced4ddcb4097134ff3c332f>
    <TaxCatchAll xmlns="b1e165a0-1a4a-4d2e-b26a-75de4c74afb8" xsi:nil="true"/>
  </documentManagement>
</p:properties>
</file>

<file path=customXml/itemProps1.xml><?xml version="1.0" encoding="utf-8"?>
<ds:datastoreItem xmlns:ds="http://schemas.openxmlformats.org/officeDocument/2006/customXml" ds:itemID="{F6978429-DC9E-4B42-8CD7-077D9A50C5A0}"/>
</file>

<file path=customXml/itemProps2.xml><?xml version="1.0" encoding="utf-8"?>
<ds:datastoreItem xmlns:ds="http://schemas.openxmlformats.org/officeDocument/2006/customXml" ds:itemID="{8EC82EFF-5938-4928-A596-F74EA25CEB40}"/>
</file>

<file path=customXml/itemProps3.xml><?xml version="1.0" encoding="utf-8"?>
<ds:datastoreItem xmlns:ds="http://schemas.openxmlformats.org/officeDocument/2006/customXml" ds:itemID="{3C4372D7-69D9-4D12-8566-65CA2141F1C7}"/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405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Large and Small group activities</vt:lpstr>
      <vt:lpstr>In lectures (I don’t have separate workshops)</vt:lpstr>
      <vt:lpstr>MCQs (for formative and summative)</vt:lpstr>
      <vt:lpstr>Small groups: max engagement – learn from teachers</vt:lpstr>
      <vt:lpstr>Mini-whiteboards: v familiar from school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group activities</dc:title>
  <dc:creator>Adam Squires</dc:creator>
  <cp:lastModifiedBy>Adam Squires</cp:lastModifiedBy>
  <cp:revision>19</cp:revision>
  <dcterms:created xsi:type="dcterms:W3CDTF">2023-03-29T11:33:49Z</dcterms:created>
  <dcterms:modified xsi:type="dcterms:W3CDTF">2025-05-30T14:05:40Z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0x010100C8A10F7760174046B412AB999BD2E8E0</vt:lpwstr>
  </property>
</Properties>
</file>