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932A33-0ECF-7047-BB37-FDB4E051F32E}" v="30" dt="2025-05-26T22:22:46.436"/>
    <p1510:client id="{75DDD7F1-AD20-441F-A962-204777D7F7D1}" v="2" dt="2025-05-27T06:12:56.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orsler" userId="a148f4f4-1082-4038-a9fb-673ce68dc916" providerId="ADAL" clId="{67932A33-0ECF-7047-BB37-FDB4E051F32E}"/>
    <pc:docChg chg="addSld modSld">
      <pc:chgData name="Daniel Horsler" userId="a148f4f4-1082-4038-a9fb-673ce68dc916" providerId="ADAL" clId="{67932A33-0ECF-7047-BB37-FDB4E051F32E}" dt="2025-05-26T22:22:46.436" v="27" actId="14100"/>
      <pc:docMkLst>
        <pc:docMk/>
      </pc:docMkLst>
      <pc:sldChg chg="addSp modSp add setBg">
        <pc:chgData name="Daniel Horsler" userId="a148f4f4-1082-4038-a9fb-673ce68dc916" providerId="ADAL" clId="{67932A33-0ECF-7047-BB37-FDB4E051F32E}" dt="2025-05-26T22:22:46.436" v="27" actId="14100"/>
        <pc:sldMkLst>
          <pc:docMk/>
          <pc:sldMk cId="3283884578" sldId="257"/>
        </pc:sldMkLst>
        <pc:spChg chg="add mod">
          <ac:chgData name="Daniel Horsler" userId="a148f4f4-1082-4038-a9fb-673ce68dc916" providerId="ADAL" clId="{67932A33-0ECF-7047-BB37-FDB4E051F32E}" dt="2025-05-26T22:15:46.962" v="17" actId="767"/>
          <ac:spMkLst>
            <pc:docMk/>
            <pc:sldMk cId="3283884578" sldId="257"/>
            <ac:spMk id="4" creationId="{8E3ADDAA-7D72-A1E7-78A2-508EBEA3D2B0}"/>
          </ac:spMkLst>
        </pc:spChg>
        <pc:picChg chg="add mod">
          <ac:chgData name="Daniel Horsler" userId="a148f4f4-1082-4038-a9fb-673ce68dc916" providerId="ADAL" clId="{67932A33-0ECF-7047-BB37-FDB4E051F32E}" dt="2025-05-26T22:21:13.794" v="19" actId="931"/>
          <ac:picMkLst>
            <pc:docMk/>
            <pc:sldMk cId="3283884578" sldId="257"/>
            <ac:picMk id="7" creationId="{4478BAE1-20A3-13BA-5E21-D91DC0B6C859}"/>
          </ac:picMkLst>
        </pc:picChg>
        <pc:picChg chg="mod">
          <ac:chgData name="Daniel Horsler" userId="a148f4f4-1082-4038-a9fb-673ce68dc916" providerId="ADAL" clId="{67932A33-0ECF-7047-BB37-FDB4E051F32E}" dt="2025-05-26T22:22:46.436" v="27" actId="14100"/>
          <ac:picMkLst>
            <pc:docMk/>
            <pc:sldMk cId="3283884578" sldId="257"/>
            <ac:picMk id="1026" creationId="{696D748B-A9C0-B9A9-658E-5E0028E82965}"/>
          </ac:picMkLst>
        </pc:picChg>
      </pc:sldChg>
    </pc:docChg>
  </pc:docChgLst>
  <pc:docChgLst>
    <pc:chgData name="Jan Hofman" userId="S::jamhh20@bath.ac.uk::df871cdb-f125-4756-a9a4-d33c452aa3e0" providerId="AD" clId="Web-{75DDD7F1-AD20-441F-A962-204777D7F7D1}"/>
    <pc:docChg chg="modSld">
      <pc:chgData name="Jan Hofman" userId="S::jamhh20@bath.ac.uk::df871cdb-f125-4756-a9a4-d33c452aa3e0" providerId="AD" clId="Web-{75DDD7F1-AD20-441F-A962-204777D7F7D1}" dt="2025-05-27T06:12:56.691" v="0" actId="20577"/>
      <pc:docMkLst>
        <pc:docMk/>
      </pc:docMkLst>
      <pc:sldChg chg="modSp">
        <pc:chgData name="Jan Hofman" userId="S::jamhh20@bath.ac.uk::df871cdb-f125-4756-a9a4-d33c452aa3e0" providerId="AD" clId="Web-{75DDD7F1-AD20-441F-A962-204777D7F7D1}" dt="2025-05-27T06:12:56.691" v="0" actId="20577"/>
        <pc:sldMkLst>
          <pc:docMk/>
          <pc:sldMk cId="3283884578" sldId="257"/>
        </pc:sldMkLst>
        <pc:spChg chg="mod">
          <ac:chgData name="Jan Hofman" userId="S::jamhh20@bath.ac.uk::df871cdb-f125-4756-a9a4-d33c452aa3e0" providerId="AD" clId="Web-{75DDD7F1-AD20-441F-A962-204777D7F7D1}" dt="2025-05-27T06:12:56.691" v="0" actId="20577"/>
          <ac:spMkLst>
            <pc:docMk/>
            <pc:sldMk cId="3283884578" sldId="257"/>
            <ac:spMk id="4" creationId="{8E3ADDAA-7D72-A1E7-78A2-508EBEA3D2B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FAD2-96BC-B014-2C08-5789AB184D9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5118FE3-6831-1511-4357-10545B5ED6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B632F5-0A5A-D135-BE31-966FFBE11FD7}"/>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5" name="Footer Placeholder 4">
            <a:extLst>
              <a:ext uri="{FF2B5EF4-FFF2-40B4-BE49-F238E27FC236}">
                <a16:creationId xmlns:a16="http://schemas.microsoft.com/office/drawing/2014/main" id="{C7A4AA14-8A67-E6C6-0566-BFFFA9970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374EDD-12C7-25D5-1174-B704FD5A437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37493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C4D2-6FD3-0363-17E5-CD47949730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F87FF27-7137-7C6B-B2A9-BC0C9D4CBD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A10348-012F-143C-C3CB-E16995E5CB08}"/>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5" name="Footer Placeholder 4">
            <a:extLst>
              <a:ext uri="{FF2B5EF4-FFF2-40B4-BE49-F238E27FC236}">
                <a16:creationId xmlns:a16="http://schemas.microsoft.com/office/drawing/2014/main" id="{AF290C68-A5BE-9314-4E9D-CE279EBF8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617DAB-63F1-B31D-BFF3-422F4AEB63F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9320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23280-2963-9FA4-3DB4-710A5DBB1A6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EE166A-E847-8F69-B3D6-D889482F7C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8CF4D2-ABED-389E-CD0E-CC347A5E3B16}"/>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5" name="Footer Placeholder 4">
            <a:extLst>
              <a:ext uri="{FF2B5EF4-FFF2-40B4-BE49-F238E27FC236}">
                <a16:creationId xmlns:a16="http://schemas.microsoft.com/office/drawing/2014/main" id="{DC33E6B0-F55D-E7BF-56FC-BF7A536E55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06DDD-E953-B33C-6F8B-114F8A4BF14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66508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ACE5-CE29-F6CF-3D3B-18B07893D1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78713B-AE67-7801-436E-F9BB25BBA5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A995AB-6872-130C-D93D-1FB5F8D3EB3D}"/>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5" name="Footer Placeholder 4">
            <a:extLst>
              <a:ext uri="{FF2B5EF4-FFF2-40B4-BE49-F238E27FC236}">
                <a16:creationId xmlns:a16="http://schemas.microsoft.com/office/drawing/2014/main" id="{52D5C019-134D-47F5-CB6C-A6BFDEC9B8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17550-D618-26E0-F6BC-A7CE89BC6267}"/>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4756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EAB8-0088-A1E1-31C5-5300DAFD168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B3923C4-1988-FEF6-BBFB-EB9ECEF400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92A89D-86BA-6DD0-A53D-8B9BFAFF29C1}"/>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5" name="Footer Placeholder 4">
            <a:extLst>
              <a:ext uri="{FF2B5EF4-FFF2-40B4-BE49-F238E27FC236}">
                <a16:creationId xmlns:a16="http://schemas.microsoft.com/office/drawing/2014/main" id="{92422D76-EEF6-E8F4-AD05-9B8234DB7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E5693E-4DB1-A5D9-7A88-07D68485738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2213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45E5F-08DE-672D-5651-DCDBDE045A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8940B7-9328-3D9A-3A05-3BE3000369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6030215-FA02-6D1D-A450-409C3D09DE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5D12F59-17F0-141A-05C5-DBA9297FB1BE}"/>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6" name="Footer Placeholder 5">
            <a:extLst>
              <a:ext uri="{FF2B5EF4-FFF2-40B4-BE49-F238E27FC236}">
                <a16:creationId xmlns:a16="http://schemas.microsoft.com/office/drawing/2014/main" id="{8FF90CF7-BEF5-5BFC-02D1-BC382E10F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54B722-D181-8A0F-94FE-431E9E4E892A}"/>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2616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9FEA5-AC63-0E53-3D3A-5AD6A6CCFDD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223308-882A-E4A7-3FBA-91D1A1EA8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5205AFE-A727-49B9-1BDB-53D838D24DA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94FC42-4440-C0AB-F5D4-ADF1C5DD93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CF683B-CB4B-1579-7FB7-0A65A495078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7E2A35-7F73-58D2-0854-8887C388A73F}"/>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8" name="Footer Placeholder 7">
            <a:extLst>
              <a:ext uri="{FF2B5EF4-FFF2-40B4-BE49-F238E27FC236}">
                <a16:creationId xmlns:a16="http://schemas.microsoft.com/office/drawing/2014/main" id="{B047BD89-405D-E4F3-F708-8CB8575E3F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F26FA-EC94-736E-41D1-AB718A7AF0C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1863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9664-1168-C2CE-F43E-C363ED173AB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A3610ED-1CCF-87FF-1B9E-1F7551436499}"/>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4" name="Footer Placeholder 3">
            <a:extLst>
              <a:ext uri="{FF2B5EF4-FFF2-40B4-BE49-F238E27FC236}">
                <a16:creationId xmlns:a16="http://schemas.microsoft.com/office/drawing/2014/main" id="{14A7BD9B-C791-1F8D-4380-D1BAB835B0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D51E9A-3792-1BED-F68D-12550D5AEDC0}"/>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9777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C4E0D-2FC0-BF7A-3967-C053464C5824}"/>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3" name="Footer Placeholder 2">
            <a:extLst>
              <a:ext uri="{FF2B5EF4-FFF2-40B4-BE49-F238E27FC236}">
                <a16:creationId xmlns:a16="http://schemas.microsoft.com/office/drawing/2014/main" id="{C0457B6B-78EB-F8FF-C21C-A1F6ECC62B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81FDCA-407F-0528-38A0-7FB1FB9263AA}"/>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7757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4811-95BD-EF0F-583F-ED8A1E7876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AB1293-D4A8-FE2D-3F99-CC1524AFE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E9A92B-D11A-6DB1-57C2-6A6482DD9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5B95BD-12A3-644D-FFAC-7D893B3837DD}"/>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6" name="Footer Placeholder 5">
            <a:extLst>
              <a:ext uri="{FF2B5EF4-FFF2-40B4-BE49-F238E27FC236}">
                <a16:creationId xmlns:a16="http://schemas.microsoft.com/office/drawing/2014/main" id="{F7FC1A6F-E9FD-7287-5B93-E3FDCE2814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9F2258-D984-6A59-AE05-D241E175E326}"/>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93337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C4CE-B6A8-E00B-8293-AEE8D549A1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E9F809F-3312-1F41-AD6F-92058F36B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A04603-D5AD-EEDE-C4CB-58BC4E332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322436-2443-1C09-C7F1-29B2826ED756}"/>
              </a:ext>
            </a:extLst>
          </p:cNvPr>
          <p:cNvSpPr>
            <a:spLocks noGrp="1"/>
          </p:cNvSpPr>
          <p:nvPr>
            <p:ph type="dt" sz="half" idx="10"/>
          </p:nvPr>
        </p:nvSpPr>
        <p:spPr/>
        <p:txBody>
          <a:bodyPr/>
          <a:lstStyle/>
          <a:p>
            <a:fld id="{846CE7D5-CF57-46EF-B807-FDD0502418D4}" type="datetimeFigureOut">
              <a:rPr lang="en-GB" smtClean="0"/>
              <a:t>26/05/2025</a:t>
            </a:fld>
            <a:endParaRPr lang="en-GB"/>
          </a:p>
        </p:txBody>
      </p:sp>
      <p:sp>
        <p:nvSpPr>
          <p:cNvPr id="6" name="Footer Placeholder 5">
            <a:extLst>
              <a:ext uri="{FF2B5EF4-FFF2-40B4-BE49-F238E27FC236}">
                <a16:creationId xmlns:a16="http://schemas.microsoft.com/office/drawing/2014/main" id="{01DBB2E3-7390-CDD3-8A3B-A3435FD210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14445F-9284-E3CC-2078-8A9DD5F5753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8778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76B2B-7161-6FCC-2CC0-FE599F5499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569B30-C093-3EBB-A53D-397B75BBA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82EBB5-E322-CF27-1D1D-4CD9390112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26/05/2025</a:t>
            </a:fld>
            <a:endParaRPr lang="en-GB"/>
          </a:p>
        </p:txBody>
      </p:sp>
      <p:sp>
        <p:nvSpPr>
          <p:cNvPr id="5" name="Footer Placeholder 4">
            <a:extLst>
              <a:ext uri="{FF2B5EF4-FFF2-40B4-BE49-F238E27FC236}">
                <a16:creationId xmlns:a16="http://schemas.microsoft.com/office/drawing/2014/main" id="{3F6C4E3D-1A33-4002-2AFA-84C3E5A9E9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515F485-6655-833B-107F-61792D6E7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4178632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7C027C5D-B83A-FE72-3612-C5CB17C78C59}"/>
              </a:ext>
            </a:extLst>
          </p:cNvPr>
          <p:cNvSpPr>
            <a:spLocks noGrp="1"/>
          </p:cNvSpPr>
          <p:nvPr>
            <p:ph type="ctrTitle"/>
          </p:nvPr>
        </p:nvSpPr>
        <p:spPr>
          <a:xfrm>
            <a:off x="185036" y="99319"/>
            <a:ext cx="2235419" cy="455102"/>
          </a:xfrm>
        </p:spPr>
        <p:txBody>
          <a:bodyPr>
            <a:normAutofit/>
          </a:bodyPr>
          <a:lstStyle/>
          <a:p>
            <a:pPr algn="l"/>
            <a:r>
              <a:rPr lang="en-US" sz="2357" u="sng">
                <a:latin typeface="Century Gothic" panose="020B0502020202020204" pitchFamily="34" charset="0"/>
              </a:rPr>
              <a:t>Slow The Flow</a:t>
            </a:r>
          </a:p>
        </p:txBody>
      </p:sp>
      <p:sp>
        <p:nvSpPr>
          <p:cNvPr id="3" name="Subtitle 2">
            <a:extLst>
              <a:ext uri="{FF2B5EF4-FFF2-40B4-BE49-F238E27FC236}">
                <a16:creationId xmlns:a16="http://schemas.microsoft.com/office/drawing/2014/main" id="{A608BBE2-6A62-9A45-C149-26FB625C9A28}"/>
              </a:ext>
            </a:extLst>
          </p:cNvPr>
          <p:cNvSpPr>
            <a:spLocks noGrp="1"/>
          </p:cNvSpPr>
          <p:nvPr>
            <p:ph type="subTitle" idx="1"/>
          </p:nvPr>
        </p:nvSpPr>
        <p:spPr>
          <a:xfrm>
            <a:off x="160939" y="952770"/>
            <a:ext cx="7185791" cy="308447"/>
          </a:xfrm>
        </p:spPr>
        <p:txBody>
          <a:bodyPr>
            <a:normAutofit fontScale="92500" lnSpcReduction="20000"/>
          </a:bodyPr>
          <a:lstStyle/>
          <a:p>
            <a:r>
              <a:rPr lang="en-US" sz="1100">
                <a:latin typeface="Century Gothic" panose="020B0502020202020204" pitchFamily="34" charset="0"/>
              </a:rPr>
              <a:t>We have been looking into sustainable drainage, and how it can be used in Bath. This semester, we have chosen to focus on Soakaways, which are a form of sustainable drainage.</a:t>
            </a:r>
          </a:p>
          <a:p>
            <a:endParaRPr lang="en-US" sz="964"/>
          </a:p>
          <a:p>
            <a:endParaRPr lang="en-US" sz="964"/>
          </a:p>
        </p:txBody>
      </p:sp>
      <p:sp>
        <p:nvSpPr>
          <p:cNvPr id="5" name="TextBox 4">
            <a:extLst>
              <a:ext uri="{FF2B5EF4-FFF2-40B4-BE49-F238E27FC236}">
                <a16:creationId xmlns:a16="http://schemas.microsoft.com/office/drawing/2014/main" id="{EA5A86A5-FCD5-99CC-6FB7-29B69812ABC8}"/>
              </a:ext>
            </a:extLst>
          </p:cNvPr>
          <p:cNvSpPr txBox="1"/>
          <p:nvPr/>
        </p:nvSpPr>
        <p:spPr>
          <a:xfrm rot="10800000" flipV="1">
            <a:off x="157655" y="1364207"/>
            <a:ext cx="7417019" cy="1785104"/>
          </a:xfrm>
          <a:prstGeom prst="rect">
            <a:avLst/>
          </a:prstGeom>
          <a:noFill/>
        </p:spPr>
        <p:txBody>
          <a:bodyPr wrap="square" rtlCol="0">
            <a:spAutoFit/>
          </a:bodyPr>
          <a:lstStyle/>
          <a:p>
            <a:endParaRPr lang="en-US" sz="1000">
              <a:latin typeface="Century Gothic" panose="020B0502020202020204" pitchFamily="34" charset="0"/>
            </a:endParaRPr>
          </a:p>
          <a:p>
            <a:r>
              <a:rPr lang="en-US" sz="1000">
                <a:latin typeface="Century Gothic" panose="020B0502020202020204" pitchFamily="34" charset="0"/>
              </a:rPr>
              <a:t>Soakaways are underground crates, usually made of plastic, wrapped in a geotextile membrane to prevent dirt filling the inside. They can be connected to roof drains and gutters, and fill with water when it rains, then allow the water inside to seep into the surrounding soil.</a:t>
            </a:r>
          </a:p>
          <a:p>
            <a:endParaRPr lang="en-US" sz="1000">
              <a:latin typeface="Century Gothic" panose="020B0502020202020204" pitchFamily="34" charset="0"/>
            </a:endParaRPr>
          </a:p>
          <a:p>
            <a:r>
              <a:rPr lang="en-US" sz="1000">
                <a:latin typeface="Century Gothic" panose="020B0502020202020204" pitchFamily="34" charset="0"/>
              </a:rPr>
              <a:t>Benefits:</a:t>
            </a:r>
          </a:p>
          <a:p>
            <a:pPr marL="153076" indent="-153076">
              <a:buFont typeface="Arial" panose="020B0604020202020204" pitchFamily="34" charset="0"/>
              <a:buChar char="•"/>
            </a:pPr>
            <a:r>
              <a:rPr lang="en-US" sz="1000">
                <a:latin typeface="Century Gothic" panose="020B0502020202020204" pitchFamily="34" charset="0"/>
              </a:rPr>
              <a:t>Hold rainwater close to where it fell, rather than piping it to rivers and causing problems downstream</a:t>
            </a:r>
          </a:p>
          <a:p>
            <a:pPr marL="153076" indent="-153076">
              <a:buFont typeface="Arial" panose="020B0604020202020204" pitchFamily="34" charset="0"/>
              <a:buChar char="•"/>
            </a:pPr>
            <a:r>
              <a:rPr lang="en-US" sz="1000">
                <a:latin typeface="Century Gothic" panose="020B0502020202020204" pitchFamily="34" charset="0"/>
              </a:rPr>
              <a:t>Reduce strain on existing drainage infrastructure</a:t>
            </a:r>
          </a:p>
          <a:p>
            <a:pPr marL="153076" indent="-153076">
              <a:buFont typeface="Arial" panose="020B0604020202020204" pitchFamily="34" charset="0"/>
              <a:buChar char="•"/>
            </a:pPr>
            <a:r>
              <a:rPr lang="en-US" sz="1000">
                <a:latin typeface="Century Gothic" panose="020B0502020202020204" pitchFamily="34" charset="0"/>
              </a:rPr>
              <a:t>Support local ecosystems during times of low rainfall by increasing soil moisture</a:t>
            </a:r>
          </a:p>
          <a:p>
            <a:pPr marL="153076" indent="-153076">
              <a:buFont typeface="Arial" panose="020B0604020202020204" pitchFamily="34" charset="0"/>
              <a:buChar char="•"/>
            </a:pPr>
            <a:r>
              <a:rPr lang="en-US" sz="1000">
                <a:latin typeface="Century Gothic" panose="020B0502020202020204" pitchFamily="34" charset="0"/>
              </a:rPr>
              <a:t>Cheap, and easily retrofitted to almost any building</a:t>
            </a:r>
            <a:br>
              <a:rPr lang="en-US" sz="1000"/>
            </a:br>
            <a:endParaRPr lang="en-US" sz="1000"/>
          </a:p>
        </p:txBody>
      </p:sp>
      <p:pic>
        <p:nvPicPr>
          <p:cNvPr id="8" name="Picture 7">
            <a:extLst>
              <a:ext uri="{FF2B5EF4-FFF2-40B4-BE49-F238E27FC236}">
                <a16:creationId xmlns:a16="http://schemas.microsoft.com/office/drawing/2014/main" id="{1E39B00F-7260-C263-1F8F-38E66D7E2DD7}"/>
              </a:ext>
            </a:extLst>
          </p:cNvPr>
          <p:cNvPicPr>
            <a:picLocks noChangeAspect="1"/>
          </p:cNvPicPr>
          <p:nvPr/>
        </p:nvPicPr>
        <p:blipFill>
          <a:blip r:embed="rId2"/>
          <a:stretch>
            <a:fillRect/>
          </a:stretch>
        </p:blipFill>
        <p:spPr>
          <a:xfrm>
            <a:off x="9200827" y="800703"/>
            <a:ext cx="2237685" cy="1248188"/>
          </a:xfrm>
          <a:prstGeom prst="rect">
            <a:avLst/>
          </a:prstGeom>
          <a:effectLst>
            <a:softEdge rad="25400"/>
          </a:effectLst>
        </p:spPr>
      </p:pic>
      <p:sp>
        <p:nvSpPr>
          <p:cNvPr id="9" name="TextBox 8">
            <a:extLst>
              <a:ext uri="{FF2B5EF4-FFF2-40B4-BE49-F238E27FC236}">
                <a16:creationId xmlns:a16="http://schemas.microsoft.com/office/drawing/2014/main" id="{91C19901-77A2-DF51-91E1-5D57BDE66AA0}"/>
              </a:ext>
            </a:extLst>
          </p:cNvPr>
          <p:cNvSpPr txBox="1"/>
          <p:nvPr/>
        </p:nvSpPr>
        <p:spPr>
          <a:xfrm>
            <a:off x="157655" y="3703691"/>
            <a:ext cx="7417019" cy="1164037"/>
          </a:xfrm>
          <a:prstGeom prst="rect">
            <a:avLst/>
          </a:prstGeom>
          <a:noFill/>
        </p:spPr>
        <p:txBody>
          <a:bodyPr wrap="square" rtlCol="0">
            <a:spAutoFit/>
          </a:bodyPr>
          <a:lstStyle/>
          <a:p>
            <a:r>
              <a:rPr lang="en-US" sz="1000">
                <a:latin typeface="Century Gothic" panose="020B0502020202020204" pitchFamily="34" charset="0"/>
              </a:rPr>
              <a:t>We have installed a data collection soakaway in an allotment, which has involved:</a:t>
            </a:r>
          </a:p>
          <a:p>
            <a:pPr marL="153076" indent="-153076">
              <a:buFont typeface="Arial" panose="020B0604020202020204" pitchFamily="34" charset="0"/>
              <a:buChar char="•"/>
            </a:pPr>
            <a:endParaRPr lang="en-US" sz="1000">
              <a:latin typeface="Century Gothic" panose="020B0502020202020204" pitchFamily="34" charset="0"/>
            </a:endParaRPr>
          </a:p>
          <a:p>
            <a:pPr marL="153076" indent="-153076">
              <a:buFont typeface="Arial" panose="020B0604020202020204" pitchFamily="34" charset="0"/>
              <a:buChar char="•"/>
            </a:pPr>
            <a:r>
              <a:rPr lang="en-US" sz="1000">
                <a:latin typeface="Century Gothic" panose="020B0502020202020204" pitchFamily="34" charset="0"/>
              </a:rPr>
              <a:t>Finding someone willing to let us install a soakaway, with the help of Transition Bath</a:t>
            </a:r>
          </a:p>
          <a:p>
            <a:pPr marL="153076" indent="-153076">
              <a:buFont typeface="Arial" panose="020B0604020202020204" pitchFamily="34" charset="0"/>
              <a:buChar char="•"/>
            </a:pPr>
            <a:r>
              <a:rPr lang="en-US" sz="1000">
                <a:latin typeface="Century Gothic" panose="020B0502020202020204" pitchFamily="34" charset="0"/>
              </a:rPr>
              <a:t>Purchasing all necessary materials and equipment to install the crate, and set up drainage to feed it</a:t>
            </a:r>
          </a:p>
          <a:p>
            <a:pPr marL="153076" indent="-153076">
              <a:buFont typeface="Arial" panose="020B0604020202020204" pitchFamily="34" charset="0"/>
              <a:buChar char="•"/>
            </a:pPr>
            <a:r>
              <a:rPr lang="en-US" sz="1000">
                <a:latin typeface="Century Gothic" panose="020B0502020202020204" pitchFamily="34" charset="0"/>
              </a:rPr>
              <a:t>Finding a local source of suitable weather data</a:t>
            </a:r>
          </a:p>
          <a:p>
            <a:pPr marL="153076" indent="-153076">
              <a:buFont typeface="Arial" panose="020B0604020202020204" pitchFamily="34" charset="0"/>
              <a:buChar char="•"/>
            </a:pPr>
            <a:r>
              <a:rPr lang="en-US" sz="1000">
                <a:latin typeface="Century Gothic" panose="020B0502020202020204" pitchFamily="34" charset="0"/>
              </a:rPr>
              <a:t>Planning a methodology for measuring the volume of water inside the crate</a:t>
            </a:r>
          </a:p>
          <a:p>
            <a:endParaRPr lang="en-US" sz="964">
              <a:latin typeface="Century Gothic" panose="020B0502020202020204" pitchFamily="34" charset="0"/>
            </a:endParaRPr>
          </a:p>
        </p:txBody>
      </p:sp>
      <p:sp>
        <p:nvSpPr>
          <p:cNvPr id="10" name="TextBox 9">
            <a:extLst>
              <a:ext uri="{FF2B5EF4-FFF2-40B4-BE49-F238E27FC236}">
                <a16:creationId xmlns:a16="http://schemas.microsoft.com/office/drawing/2014/main" id="{A0EA468D-F1DD-F8B8-546C-6ABFB4B2BC04}"/>
              </a:ext>
            </a:extLst>
          </p:cNvPr>
          <p:cNvSpPr txBox="1"/>
          <p:nvPr/>
        </p:nvSpPr>
        <p:spPr>
          <a:xfrm>
            <a:off x="157656" y="3357436"/>
            <a:ext cx="2829493" cy="323165"/>
          </a:xfrm>
          <a:prstGeom prst="rect">
            <a:avLst/>
          </a:prstGeom>
          <a:noFill/>
        </p:spPr>
        <p:txBody>
          <a:bodyPr wrap="square" rtlCol="0">
            <a:spAutoFit/>
          </a:bodyPr>
          <a:lstStyle/>
          <a:p>
            <a:r>
              <a:rPr lang="en-US" sz="1500" u="sng">
                <a:latin typeface="Century Gothic" panose="020B0502020202020204" pitchFamily="34" charset="0"/>
              </a:rPr>
              <a:t>What have we been doing</a:t>
            </a:r>
            <a:r>
              <a:rPr lang="en-US" sz="1500" u="sng">
                <a:latin typeface="Abadi MT Condensed Light" panose="020B0306030101010103" pitchFamily="34" charset="77"/>
              </a:rPr>
              <a:t>?</a:t>
            </a:r>
            <a:endParaRPr lang="en-US" sz="1500" u="sng">
              <a:latin typeface="Century Gothic" panose="020B0502020202020204" pitchFamily="34" charset="0"/>
            </a:endParaRPr>
          </a:p>
        </p:txBody>
      </p:sp>
      <p:sp>
        <p:nvSpPr>
          <p:cNvPr id="12" name="TextBox 11">
            <a:extLst>
              <a:ext uri="{FF2B5EF4-FFF2-40B4-BE49-F238E27FC236}">
                <a16:creationId xmlns:a16="http://schemas.microsoft.com/office/drawing/2014/main" id="{422EA812-364A-2883-5E4D-BEDA0DFEA037}"/>
              </a:ext>
            </a:extLst>
          </p:cNvPr>
          <p:cNvSpPr txBox="1"/>
          <p:nvPr/>
        </p:nvSpPr>
        <p:spPr>
          <a:xfrm>
            <a:off x="157656" y="1226014"/>
            <a:ext cx="1269899" cy="323165"/>
          </a:xfrm>
          <a:prstGeom prst="rect">
            <a:avLst/>
          </a:prstGeom>
          <a:noFill/>
        </p:spPr>
        <p:txBody>
          <a:bodyPr wrap="none" rtlCol="0">
            <a:spAutoFit/>
          </a:bodyPr>
          <a:lstStyle/>
          <a:p>
            <a:r>
              <a:rPr lang="en-US" sz="1500" u="sng">
                <a:latin typeface="Century Gothic" panose="020B0502020202020204" pitchFamily="34" charset="0"/>
              </a:rPr>
              <a:t>Soakaways</a:t>
            </a:r>
            <a:r>
              <a:rPr lang="en-US" sz="964">
                <a:latin typeface="Century Gothic" panose="020B0502020202020204" pitchFamily="34" charset="0"/>
              </a:rPr>
              <a:t>:</a:t>
            </a:r>
            <a:endParaRPr lang="en-US" sz="964">
              <a:latin typeface="Abadi MT Condensed Light" panose="020B0306030101010103" pitchFamily="34" charset="77"/>
            </a:endParaRPr>
          </a:p>
        </p:txBody>
      </p:sp>
      <p:sp>
        <p:nvSpPr>
          <p:cNvPr id="13" name="TextBox 12">
            <a:extLst>
              <a:ext uri="{FF2B5EF4-FFF2-40B4-BE49-F238E27FC236}">
                <a16:creationId xmlns:a16="http://schemas.microsoft.com/office/drawing/2014/main" id="{7B89E54A-C1D3-F300-DC58-0985A07FD8A8}"/>
              </a:ext>
            </a:extLst>
          </p:cNvPr>
          <p:cNvSpPr txBox="1"/>
          <p:nvPr/>
        </p:nvSpPr>
        <p:spPr>
          <a:xfrm>
            <a:off x="185036" y="4980659"/>
            <a:ext cx="1828800" cy="323165"/>
          </a:xfrm>
          <a:prstGeom prst="rect">
            <a:avLst/>
          </a:prstGeom>
          <a:noFill/>
        </p:spPr>
        <p:txBody>
          <a:bodyPr wrap="square" rtlCol="0">
            <a:spAutoFit/>
          </a:bodyPr>
          <a:lstStyle/>
          <a:p>
            <a:r>
              <a:rPr lang="en-US" sz="1500" u="sng">
                <a:latin typeface="Century Gothic" panose="020B0502020202020204" pitchFamily="34" charset="0"/>
              </a:rPr>
              <a:t>What next</a:t>
            </a:r>
            <a:r>
              <a:rPr lang="en-US" sz="1500">
                <a:latin typeface="Abadi MT Condensed Light" panose="020B0306030101010103" pitchFamily="34" charset="77"/>
              </a:rPr>
              <a:t>?</a:t>
            </a:r>
          </a:p>
        </p:txBody>
      </p:sp>
      <p:sp>
        <p:nvSpPr>
          <p:cNvPr id="14" name="TextBox 13">
            <a:extLst>
              <a:ext uri="{FF2B5EF4-FFF2-40B4-BE49-F238E27FC236}">
                <a16:creationId xmlns:a16="http://schemas.microsoft.com/office/drawing/2014/main" id="{77DF4D2E-4408-8FC0-4935-382556D958A4}"/>
              </a:ext>
            </a:extLst>
          </p:cNvPr>
          <p:cNvSpPr txBox="1"/>
          <p:nvPr/>
        </p:nvSpPr>
        <p:spPr>
          <a:xfrm>
            <a:off x="185036" y="5303824"/>
            <a:ext cx="6750000" cy="1169551"/>
          </a:xfrm>
          <a:prstGeom prst="rect">
            <a:avLst/>
          </a:prstGeom>
          <a:noFill/>
        </p:spPr>
        <p:txBody>
          <a:bodyPr wrap="square" rtlCol="0">
            <a:spAutoFit/>
          </a:bodyPr>
          <a:lstStyle/>
          <a:p>
            <a:r>
              <a:rPr lang="en-US" sz="1000">
                <a:latin typeface="Century Gothic" panose="020B0502020202020204" pitchFamily="34" charset="0"/>
              </a:rPr>
              <a:t>Now that the soakaway has been installed, we can begin to collect and </a:t>
            </a:r>
            <a:r>
              <a:rPr lang="en-GB" sz="1000">
                <a:latin typeface="Century Gothic" panose="020B0502020202020204" pitchFamily="34" charset="0"/>
              </a:rPr>
              <a:t>analyse</a:t>
            </a:r>
            <a:r>
              <a:rPr lang="en-US" sz="1000">
                <a:latin typeface="Century Gothic" panose="020B0502020202020204" pitchFamily="34" charset="0"/>
              </a:rPr>
              <a:t> data, allowing us to:</a:t>
            </a:r>
          </a:p>
          <a:p>
            <a:pPr marL="153076" indent="-153076">
              <a:buFont typeface="Arial" panose="020B0604020202020204" pitchFamily="34" charset="0"/>
              <a:buChar char="•"/>
            </a:pPr>
            <a:r>
              <a:rPr lang="en-US" sz="1000">
                <a:latin typeface="Century Gothic" panose="020B0502020202020204" pitchFamily="34" charset="0"/>
              </a:rPr>
              <a:t> calculate infiltration rates and evaluate the effectiveness of the soakaway on this side</a:t>
            </a:r>
          </a:p>
          <a:p>
            <a:pPr marL="153076" indent="-153076">
              <a:buFont typeface="Arial" panose="020B0604020202020204" pitchFamily="34" charset="0"/>
              <a:buChar char="•"/>
            </a:pPr>
            <a:r>
              <a:rPr lang="en-US" sz="1000">
                <a:latin typeface="Century Gothic" panose="020B0502020202020204" pitchFamily="34" charset="0"/>
              </a:rPr>
              <a:t>correlate roof surface area and soakaway volume</a:t>
            </a:r>
          </a:p>
          <a:p>
            <a:pPr marL="153076" indent="-153076">
              <a:buFont typeface="Arial" panose="020B0604020202020204" pitchFamily="34" charset="0"/>
              <a:buChar char="•"/>
            </a:pPr>
            <a:r>
              <a:rPr lang="en-US" sz="1000">
                <a:latin typeface="Century Gothic" panose="020B0502020202020204" pitchFamily="34" charset="0"/>
              </a:rPr>
              <a:t>Assess how well the soakaway copes with differing rainfall events</a:t>
            </a:r>
          </a:p>
          <a:p>
            <a:pPr marL="153076" indent="-153076">
              <a:buFont typeface="Arial" panose="020B0604020202020204" pitchFamily="34" charset="0"/>
              <a:buChar char="•"/>
            </a:pPr>
            <a:endParaRPr lang="en-US" sz="1000">
              <a:latin typeface="Century Gothic" panose="020B0502020202020204" pitchFamily="34" charset="0"/>
            </a:endParaRPr>
          </a:p>
          <a:p>
            <a:r>
              <a:rPr lang="en-US" sz="1000">
                <a:latin typeface="Century Gothic" panose="020B0502020202020204" pitchFamily="34" charset="0"/>
              </a:rPr>
              <a:t>We also hope to install more soakaways elsewhere in Bath, to provide more data points to compare, and evaluate </a:t>
            </a:r>
            <a:r>
              <a:rPr lang="en-US" sz="1000" err="1">
                <a:latin typeface="Century Gothic" panose="020B0502020202020204" pitchFamily="34" charset="0"/>
              </a:rPr>
              <a:t>localised</a:t>
            </a:r>
            <a:r>
              <a:rPr lang="en-US" sz="1000">
                <a:latin typeface="Century Gothic" panose="020B0502020202020204" pitchFamily="34" charset="0"/>
              </a:rPr>
              <a:t> differences in effectiveness</a:t>
            </a:r>
          </a:p>
        </p:txBody>
      </p:sp>
      <p:pic>
        <p:nvPicPr>
          <p:cNvPr id="15" name="Picture 14">
            <a:extLst>
              <a:ext uri="{FF2B5EF4-FFF2-40B4-BE49-F238E27FC236}">
                <a16:creationId xmlns:a16="http://schemas.microsoft.com/office/drawing/2014/main" id="{21C870A1-AEE8-C7A4-FB5E-628320E5B1ED}"/>
              </a:ext>
            </a:extLst>
          </p:cNvPr>
          <p:cNvPicPr>
            <a:picLocks noChangeAspect="1"/>
          </p:cNvPicPr>
          <p:nvPr/>
        </p:nvPicPr>
        <p:blipFill>
          <a:blip r:embed="rId3"/>
          <a:stretch>
            <a:fillRect/>
          </a:stretch>
        </p:blipFill>
        <p:spPr>
          <a:xfrm>
            <a:off x="10319669" y="2366562"/>
            <a:ext cx="1630428" cy="2173905"/>
          </a:xfrm>
          <a:prstGeom prst="rect">
            <a:avLst/>
          </a:prstGeom>
          <a:effectLst>
            <a:softEdge rad="25400"/>
          </a:effectLst>
        </p:spPr>
      </p:pic>
      <p:pic>
        <p:nvPicPr>
          <p:cNvPr id="16" name="Picture 15">
            <a:extLst>
              <a:ext uri="{FF2B5EF4-FFF2-40B4-BE49-F238E27FC236}">
                <a16:creationId xmlns:a16="http://schemas.microsoft.com/office/drawing/2014/main" id="{5FA4EE51-B693-E695-72AA-FB78D06F5A36}"/>
              </a:ext>
            </a:extLst>
          </p:cNvPr>
          <p:cNvPicPr>
            <a:picLocks noChangeAspect="1"/>
          </p:cNvPicPr>
          <p:nvPr/>
        </p:nvPicPr>
        <p:blipFill>
          <a:blip r:embed="rId4"/>
          <a:stretch>
            <a:fillRect/>
          </a:stretch>
        </p:blipFill>
        <p:spPr>
          <a:xfrm>
            <a:off x="8689239" y="2366562"/>
            <a:ext cx="1630430" cy="2173905"/>
          </a:xfrm>
          <a:prstGeom prst="rect">
            <a:avLst/>
          </a:prstGeom>
          <a:effectLst>
            <a:softEdge rad="25400"/>
          </a:effectLst>
        </p:spPr>
      </p:pic>
      <p:pic>
        <p:nvPicPr>
          <p:cNvPr id="1026" name="Picture 2">
            <a:extLst>
              <a:ext uri="{FF2B5EF4-FFF2-40B4-BE49-F238E27FC236}">
                <a16:creationId xmlns:a16="http://schemas.microsoft.com/office/drawing/2014/main" id="{696D748B-A9C0-B9A9-658E-5E0028E82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623" y="2366562"/>
            <a:ext cx="1952295" cy="2173905"/>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3ADDAA-7D72-A1E7-78A2-508EBEA3D2B0}"/>
              </a:ext>
            </a:extLst>
          </p:cNvPr>
          <p:cNvSpPr txBox="1"/>
          <p:nvPr/>
        </p:nvSpPr>
        <p:spPr>
          <a:xfrm>
            <a:off x="157655" y="554482"/>
            <a:ext cx="5338321" cy="246221"/>
          </a:xfrm>
          <a:prstGeom prst="rect">
            <a:avLst/>
          </a:prstGeom>
          <a:noFill/>
        </p:spPr>
        <p:txBody>
          <a:bodyPr wrap="none" lIns="91440" tIns="45720" rIns="91440" bIns="45720" rtlCol="0" anchor="t">
            <a:spAutoFit/>
          </a:bodyPr>
          <a:lstStyle/>
          <a:p>
            <a:r>
              <a:rPr lang="en-US" sz="1000">
                <a:latin typeface="Century Gothic"/>
              </a:rPr>
              <a:t>Professor Jan Hofman, Daniel Horsler, Ed O’Dell, Maurice Lee Lee and Sasha Ward </a:t>
            </a:r>
          </a:p>
        </p:txBody>
      </p:sp>
      <p:pic>
        <p:nvPicPr>
          <p:cNvPr id="7" name="Picture 6" descr="A logo of a university&#10;&#10;Description automatically generated">
            <a:extLst>
              <a:ext uri="{FF2B5EF4-FFF2-40B4-BE49-F238E27FC236}">
                <a16:creationId xmlns:a16="http://schemas.microsoft.com/office/drawing/2014/main" id="{4478BAE1-20A3-13BA-5E21-D91DC0B6C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8212" y="5923468"/>
            <a:ext cx="2051885" cy="746140"/>
          </a:xfrm>
          <a:prstGeom prst="rect">
            <a:avLst/>
          </a:prstGeom>
        </p:spPr>
      </p:pic>
    </p:spTree>
    <p:extLst>
      <p:ext uri="{BB962C8B-B14F-4D97-AF65-F5344CB8AC3E}">
        <p14:creationId xmlns:p14="http://schemas.microsoft.com/office/powerpoint/2010/main" val="3283884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A10F7760174046B412AB999BD2E8E0" ma:contentTypeVersion="17" ma:contentTypeDescription="Create a new document." ma:contentTypeScope="" ma:versionID="4bca7b5edfa9076295bc767a6e30e07c">
  <xsd:schema xmlns:xsd="http://www.w3.org/2001/XMLSchema" xmlns:xs="http://www.w3.org/2001/XMLSchema" xmlns:p="http://schemas.microsoft.com/office/2006/metadata/properties" xmlns:ns2="b31e59a2-3882-4d15-b1f0-20a41eb2e7bb" xmlns:ns3="b1e165a0-1a4a-4d2e-b26a-75de4c74afb8" targetNamespace="http://schemas.microsoft.com/office/2006/metadata/properties" ma:root="true" ma:fieldsID="a1298460008b2723f4469b55d75b6e11" ns2:_="" ns3:_="">
    <xsd:import namespace="b31e59a2-3882-4d15-b1f0-20a41eb2e7bb"/>
    <xsd:import namespace="b1e165a0-1a4a-4d2e-b26a-75de4c74af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e59a2-3882-4d15-b1f0-20a41eb2e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e165a0-1a4a-4d2e-b26a-75de4c74a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c86cc65-1bfc-482d-ac03-4d191023851d}" ma:internalName="TaxCatchAll" ma:showField="CatchAllData" ma:web="b1e165a0-1a4a-4d2e-b26a-75de4c74afb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1e165a0-1a4a-4d2e-b26a-75de4c74afb8" xsi:nil="true"/>
    <lcf76f155ced4ddcb4097134ff3c332f xmlns="b31e59a2-3882-4d15-b1f0-20a41eb2e7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E902F8-5C68-4573-8931-2F12FEF07BC1}"/>
</file>

<file path=customXml/itemProps2.xml><?xml version="1.0" encoding="utf-8"?>
<ds:datastoreItem xmlns:ds="http://schemas.openxmlformats.org/officeDocument/2006/customXml" ds:itemID="{F0E33E39-3117-4D2E-96B9-D4A6CD6C15DB}">
  <ds:schemaRefs>
    <ds:schemaRef ds:uri="http://schemas.microsoft.com/sharepoint/v3/contenttype/forms"/>
  </ds:schemaRefs>
</ds:datastoreItem>
</file>

<file path=customXml/itemProps3.xml><?xml version="1.0" encoding="utf-8"?>
<ds:datastoreItem xmlns:ds="http://schemas.openxmlformats.org/officeDocument/2006/customXml" ds:itemID="{DEA43960-516D-42E1-B586-988B4DD89C95}">
  <ds:schemaRefs>
    <ds:schemaRef ds:uri="71725cfa-669b-4d7a-bc65-ab402c4ae08e"/>
    <ds:schemaRef ds:uri="ab7c6397-e95f-4d69-a0b9-f5643fc9b84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Slow The Flow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2025-05-26T22:08:47Z</dcterms:created>
  <dcterms:modified xsi:type="dcterms:W3CDTF">2025-05-27T06:13:37Z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0x010100C8A10F7760174046B412AB999BD2E8E0</vt:lpwstr>
  </property>
  <property fmtid="{D5CDD505-2E9C-101B-9397-08002B2CF9AE}" pid="3" name="MediaServiceImageTags">
    <vt:lpwstr/>
  </property>
</Properties>
</file>