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Metadata/LabelInfo.xml" ContentType="application/vnd.ms-office.classificationlabel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77" r:id="rId3"/>
    <p:sldId id="278" r:id="rId4"/>
    <p:sldId id="270" r:id="rId5"/>
    <p:sldId id="275" r:id="rId6"/>
    <p:sldId id="279" r:id="rId7"/>
    <p:sldId id="259" r:id="rId8"/>
    <p:sldId id="282" r:id="rId9"/>
    <p:sldId id="297" r:id="rId10"/>
    <p:sldId id="298" r:id="rId11"/>
    <p:sldId id="312" r:id="rId12"/>
    <p:sldId id="261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02BDB-DC1D-8564-2D5B-6EF8E4D6707E}" v="75" dt="2025-04-11T09:59:51.667"/>
    <p1510:client id="{330354F6-57E4-D34B-9E80-72315C248B4C}" v="3" dt="2025-04-09T11:27:39.298"/>
    <p1510:client id="{A1EF232C-5CF5-374A-D432-EC2CFB036BFB}" v="9" dt="2025-04-11T10:03:02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8" autoAdjust="0"/>
    <p:restoredTop sz="95909"/>
  </p:normalViewPr>
  <p:slideViewPr>
    <p:cSldViewPr snapToGrid="0">
      <p:cViewPr varScale="1">
        <p:scale>
          <a:sx n="109" d="100"/>
          <a:sy n="109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1FBEA-962C-E340-9680-273BA7C99692}" type="datetimeFigureOut">
              <a:rPr lang="en-US" smtClean="0"/>
              <a:t>6/1/25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8D892-13A9-7E4B-BE0E-A96064BF8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3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8D892-13A9-7E4B-BE0E-A96064BF8D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0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Images Gratuites : livre, textile, publication, bleu électrique ...">
            <a:extLst>
              <a:ext uri="{FF2B5EF4-FFF2-40B4-BE49-F238E27FC236}">
                <a16:creationId xmlns:a16="http://schemas.microsoft.com/office/drawing/2014/main" id="{097ECE02-42D6-9C38-9D00-EC885A3AE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9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1AA72-2538-AD1F-94AB-564AF120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Fictional Narratives as Learning Aid in Mathematics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02FA1DB-ADB0-D3B1-C59C-167AD46F9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Mason Pember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908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283E396-A9D9-903E-E089-B49A0DAAD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6329" y="1679278"/>
            <a:ext cx="4035217" cy="3698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7A304-D179-A3F9-9232-40149BE18F09}"/>
              </a:ext>
            </a:extLst>
          </p:cNvPr>
          <p:cNvSpPr txBox="1"/>
          <p:nvPr/>
        </p:nvSpPr>
        <p:spPr>
          <a:xfrm>
            <a:off x="498764" y="5361602"/>
            <a:ext cx="178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991CB-75AF-533C-314C-233F84E0AECE}"/>
              </a:ext>
            </a:extLst>
          </p:cNvPr>
          <p:cNvSpPr txBox="1"/>
          <p:nvPr/>
        </p:nvSpPr>
        <p:spPr>
          <a:xfrm>
            <a:off x="2690552" y="5378227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F6D6C-2F2C-7AD0-A7C9-F6FFCFB0340D}"/>
              </a:ext>
            </a:extLst>
          </p:cNvPr>
          <p:cNvSpPr txBox="1"/>
          <p:nvPr/>
        </p:nvSpPr>
        <p:spPr>
          <a:xfrm>
            <a:off x="5002073" y="537603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AE493-9925-65AE-4111-0E2EB2C5791F}"/>
              </a:ext>
            </a:extLst>
          </p:cNvPr>
          <p:cNvSpPr txBox="1"/>
          <p:nvPr/>
        </p:nvSpPr>
        <p:spPr>
          <a:xfrm>
            <a:off x="3348643" y="3902537"/>
            <a:ext cx="14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Through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9672D5-7D0D-7702-0F73-E0EF799BBE16}"/>
              </a:ext>
            </a:extLst>
          </p:cNvPr>
          <p:cNvSpPr txBox="1"/>
          <p:nvPr/>
        </p:nvSpPr>
        <p:spPr>
          <a:xfrm>
            <a:off x="1409007" y="3159420"/>
            <a:ext cx="89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D42FEA-4DEE-9C91-89A7-36019AC09535}"/>
              </a:ext>
            </a:extLst>
          </p:cNvPr>
          <p:cNvSpPr txBox="1"/>
          <p:nvPr/>
        </p:nvSpPr>
        <p:spPr>
          <a:xfrm>
            <a:off x="2662845" y="1333419"/>
            <a:ext cx="1856509" cy="36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D36BDA-CF71-C5DA-DFE4-A7C216C5D1E5}"/>
              </a:ext>
            </a:extLst>
          </p:cNvPr>
          <p:cNvSpPr txBox="1"/>
          <p:nvPr/>
        </p:nvSpPr>
        <p:spPr>
          <a:xfrm>
            <a:off x="4283825" y="3029701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F1B2C7-79B5-8954-32B5-52C0EC28C0D7}"/>
              </a:ext>
            </a:extLst>
          </p:cNvPr>
          <p:cNvSpPr txBox="1"/>
          <p:nvPr/>
        </p:nvSpPr>
        <p:spPr>
          <a:xfrm>
            <a:off x="6796236" y="2039677"/>
            <a:ext cx="5067300" cy="2978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Clocks change back,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back through time.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Change time round.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Clocks time passing,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passing back round.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Passing through change,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through round clocks.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95EA6-F6D5-B6FF-C275-9E59BB94F4C5}"/>
              </a:ext>
            </a:extLst>
          </p:cNvPr>
          <p:cNvSpPr txBox="1"/>
          <p:nvPr/>
        </p:nvSpPr>
        <p:spPr>
          <a:xfrm>
            <a:off x="8095976" y="6123543"/>
            <a:ext cx="753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*Concept developed by Sarah 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53B9F5-8119-12B9-DFE8-EC7B7A38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Fano fiction* </a:t>
            </a:r>
          </a:p>
        </p:txBody>
      </p:sp>
    </p:spTree>
    <p:extLst>
      <p:ext uri="{BB962C8B-B14F-4D97-AF65-F5344CB8AC3E}">
        <p14:creationId xmlns:p14="http://schemas.microsoft.com/office/powerpoint/2010/main" val="239018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EAB34-756D-14FB-BBD8-427AE010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84B0E-7977-4710-A78E-D87901979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your own Fano fiction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58A971E-33EA-ED11-0746-7476A14E0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8471" y="1372896"/>
            <a:ext cx="5240800" cy="48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9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7D0A-8046-3010-AAD4-87BA6C03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2BF17-2A64-A92E-9F2B-5C6E6254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MathsThroughStories.org</a:t>
            </a:r>
            <a:endParaRPr lang="en-US"/>
          </a:p>
          <a:p>
            <a:pPr>
              <a:lnSpc>
                <a:spcPct val="200000"/>
              </a:lnSpc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Journal of Humanistic Mathematics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000000"/>
                </a:solidFill>
              </a:rPr>
              <a:t>Graphic Novels can Teach Mathematics (Audrey Nasar)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846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7F634-E6DA-84CF-BAA1-EE30C6C0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Thanks for listening!!</a:t>
            </a:r>
          </a:p>
        </p:txBody>
      </p:sp>
    </p:spTree>
    <p:extLst>
      <p:ext uri="{BB962C8B-B14F-4D97-AF65-F5344CB8AC3E}">
        <p14:creationId xmlns:p14="http://schemas.microsoft.com/office/powerpoint/2010/main" val="557561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2C2D0-7F96-6E95-799C-A7FC9AF0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Bruner’s Two Modes of Thought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5D8B28-15EB-E7E1-9CF2-997E8D25D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829112"/>
              </p:ext>
            </p:extLst>
          </p:nvPr>
        </p:nvGraphicFramePr>
        <p:xfrm>
          <a:off x="459881" y="2938608"/>
          <a:ext cx="5041510" cy="293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460">
                  <a:extLst>
                    <a:ext uri="{9D8B030D-6E8A-4147-A177-3AD203B41FA5}">
                      <a16:colId xmlns:a16="http://schemas.microsoft.com/office/drawing/2014/main" val="3299155377"/>
                    </a:ext>
                  </a:extLst>
                </a:gridCol>
                <a:gridCol w="2379050">
                  <a:extLst>
                    <a:ext uri="{9D8B030D-6E8A-4147-A177-3AD203B41FA5}">
                      <a16:colId xmlns:a16="http://schemas.microsoft.com/office/drawing/2014/main" val="3098578062"/>
                    </a:ext>
                  </a:extLst>
                </a:gridCol>
              </a:tblGrid>
              <a:tr h="58872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sng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Paradigmatic</a:t>
                      </a:r>
                      <a:endParaRPr lang="en-US" sz="2400" dirty="0">
                        <a:latin typeface="Aptos"/>
                      </a:endParaRPr>
                    </a:p>
                  </a:txBody>
                  <a:tcPr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1" i="0" u="sng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Narrative</a:t>
                      </a:r>
                      <a:endParaRPr lang="en-US" sz="2400" dirty="0">
                        <a:latin typeface="Apto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380888"/>
                  </a:ext>
                </a:extLst>
              </a:tr>
              <a:tr h="5860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accent1"/>
                          </a:solidFill>
                          <a:latin typeface="Aptos"/>
                        </a:rPr>
                        <a:t>Mathematics</a:t>
                      </a:r>
                      <a:endParaRPr lang="en-US" sz="2400" dirty="0">
                        <a:latin typeface="Apto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accent1"/>
                          </a:solidFill>
                          <a:latin typeface="Aptos"/>
                        </a:rPr>
                        <a:t>Literature</a:t>
                      </a:r>
                      <a:endParaRPr lang="en-US" sz="2400" dirty="0">
                        <a:latin typeface="Aptos"/>
                      </a:endParaRPr>
                    </a:p>
                  </a:txBody>
                  <a:tcPr>
                    <a:lnL w="0">
                      <a:noFill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229113"/>
                  </a:ext>
                </a:extLst>
              </a:tr>
              <a:tr h="5860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accent1"/>
                          </a:solidFill>
                          <a:latin typeface="Aptos"/>
                        </a:rPr>
                        <a:t>Statistics</a:t>
                      </a:r>
                      <a:endParaRPr lang="en-US" sz="2400" dirty="0">
                        <a:latin typeface="Aptos"/>
                      </a:endParaRPr>
                    </a:p>
                  </a:txBody>
                  <a:tcPr>
                    <a:lnT w="0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accent1"/>
                          </a:solidFill>
                          <a:latin typeface="Aptos"/>
                        </a:rPr>
                        <a:t>History</a:t>
                      </a:r>
                      <a:endParaRPr lang="en-US" sz="2400" dirty="0">
                        <a:latin typeface="Apto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319477"/>
                  </a:ext>
                </a:extLst>
              </a:tr>
              <a:tr h="5860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accent1"/>
                          </a:solidFill>
                          <a:latin typeface="Aptos"/>
                        </a:rPr>
                        <a:t>Sciences</a:t>
                      </a:r>
                      <a:endParaRPr lang="en-US" sz="2400" dirty="0">
                        <a:latin typeface="Apto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accent1"/>
                          </a:solidFill>
                          <a:latin typeface="Aptos"/>
                        </a:rPr>
                        <a:t>Law</a:t>
                      </a:r>
                      <a:endParaRPr lang="en-US" sz="2400" dirty="0">
                        <a:latin typeface="Apto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890342"/>
                  </a:ext>
                </a:extLst>
              </a:tr>
              <a:tr h="586048">
                <a:tc>
                  <a:txBody>
                    <a:bodyPr/>
                    <a:lstStyle/>
                    <a:p>
                      <a:endParaRPr lang="en-US" sz="2400" dirty="0">
                        <a:latin typeface="Apto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accent1"/>
                          </a:solidFill>
                          <a:latin typeface="Aptos"/>
                        </a:rPr>
                        <a:t>Medicine</a:t>
                      </a:r>
                      <a:endParaRPr lang="en-US" sz="2400" dirty="0">
                        <a:latin typeface="Apto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89854"/>
                  </a:ext>
                </a:extLst>
              </a:tr>
            </a:tbl>
          </a:graphicData>
        </a:graphic>
      </p:graphicFrame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1BC61457-63AA-149D-C36E-9C221D7853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77" b="2347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203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E8037-8E0B-DFAB-23F6-1765DCF5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846" y="3696269"/>
            <a:ext cx="6003980" cy="1325563"/>
          </a:xfrm>
        </p:spPr>
        <p:txBody>
          <a:bodyPr anchor="b">
            <a:normAutofit/>
          </a:bodyPr>
          <a:lstStyle/>
          <a:p>
            <a:r>
              <a:rPr lang="en-US" sz="2800" dirty="0">
                <a:latin typeface="+mj-lt"/>
                <a:ea typeface="+mj-ea"/>
                <a:cs typeface="+mj-cs"/>
              </a:rPr>
              <a:t>Embedding mathematics in the soul: narrative as a force in mathematics education</a:t>
            </a:r>
            <a:endParaRPr lang="en-US" sz="2800" dirty="0"/>
          </a:p>
        </p:txBody>
      </p:sp>
      <p:pic>
        <p:nvPicPr>
          <p:cNvPr id="6" name="Picture 5" descr="A cover of a book&#10;&#10;Description automatically generated">
            <a:extLst>
              <a:ext uri="{FF2B5EF4-FFF2-40B4-BE49-F238E27FC236}">
                <a16:creationId xmlns:a16="http://schemas.microsoft.com/office/drawing/2014/main" id="{010FACAE-5BBD-5CC3-D6DC-148E166648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041" r="1" b="20025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5" name="Picture 4" descr="A spiral staircase with a spiral staircase&#10;&#10;Description automatically generated">
            <a:extLst>
              <a:ext uri="{FF2B5EF4-FFF2-40B4-BE49-F238E27FC236}">
                <a16:creationId xmlns:a16="http://schemas.microsoft.com/office/drawing/2014/main" id="{6A7F8EF2-170F-4356-FEBD-E970345BE4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55" b="13056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4" name="Picture 3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5E88D993-C487-F2EE-B8FD-A9FAE13531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309" r="3056" b="-3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3E4780-FED5-F962-FC2C-B3EF4F31825C}"/>
              </a:ext>
            </a:extLst>
          </p:cNvPr>
          <p:cNvSpPr txBox="1"/>
          <p:nvPr/>
        </p:nvSpPr>
        <p:spPr>
          <a:xfrm>
            <a:off x="2972974" y="5903762"/>
            <a:ext cx="8871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“Save time for narrative, use it to embed mathematics in the soul.”</a:t>
            </a:r>
          </a:p>
        </p:txBody>
      </p:sp>
    </p:spTree>
    <p:extLst>
      <p:ext uri="{BB962C8B-B14F-4D97-AF65-F5344CB8AC3E}">
        <p14:creationId xmlns:p14="http://schemas.microsoft.com/office/powerpoint/2010/main" val="79693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46F4C-527D-2595-49A3-0EC4D97B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 dirty="0"/>
              <a:t>Life-long learning </a:t>
            </a:r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4D51EA26-E2E3-86D0-4718-56858118BC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46" r="15622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D1124-D4C7-5B35-E64E-1F5EEF052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Bath’s Strategy for driving excellence in education</a:t>
            </a:r>
            <a:r>
              <a:rPr lang="en-GB" sz="2000" dirty="0">
                <a:effectLst/>
              </a:rPr>
              <a:t> :</a:t>
            </a:r>
            <a:r>
              <a:rPr lang="en-GB" sz="2000" i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“…enrich and enhance the efficient delivery of established courses in a manner that encourages life-long learning.” </a:t>
            </a:r>
            <a:endParaRPr lang="en-GB" sz="2000" i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i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Riessman</a:t>
            </a: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(1993) notes that narratives provide </a:t>
            </a:r>
            <a:r>
              <a:rPr lang="en-GB" sz="20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“memory storage devices, which help us structure experience and organise memories”.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6056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up photo of an open book">
            <a:extLst>
              <a:ext uri="{FF2B5EF4-FFF2-40B4-BE49-F238E27FC236}">
                <a16:creationId xmlns:a16="http://schemas.microsoft.com/office/drawing/2014/main" id="{CC046065-99AF-CEBB-B5DC-5100B1958F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073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69EBF-97C2-64E7-DFC0-EE4B3D2D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Group Theory: a novel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8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35F01-439A-8C00-7546-1BCC17083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theory: a novel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1380E-1D72-4053-DD77-C0F8E5FD4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200-page novella to accompany the unit Group Theory</a:t>
            </a:r>
            <a:endParaRPr lang="en-US"/>
          </a:p>
          <a:p>
            <a:pPr>
              <a:lnSpc>
                <a:spcPct val="200000"/>
              </a:lnSpc>
            </a:pPr>
            <a:r>
              <a:rPr lang="en-US" dirty="0"/>
              <a:t>Each chapter corresponds to each lecture of the course</a:t>
            </a:r>
          </a:p>
          <a:p>
            <a:pPr>
              <a:lnSpc>
                <a:spcPct val="200000"/>
              </a:lnSpc>
            </a:pPr>
            <a:r>
              <a:rPr lang="en-GB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Told from multiple student perspectives, it will promote inclusivity whilst also highlighting current welfare issues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2025/2026 cohort will receive the novella and be asked for feedback on its effectiveness as a learning aid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2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A75791-ABD6-45E2-B58A-77112BD0F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026E2175-530A-CA26-54AB-9AC14D46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69448"/>
            <a:ext cx="7202485" cy="1087890"/>
          </a:xfrm>
        </p:spPr>
        <p:txBody>
          <a:bodyPr anchor="t">
            <a:normAutofit/>
          </a:bodyPr>
          <a:lstStyle/>
          <a:p>
            <a:r>
              <a:rPr lang="en-US" sz="3600"/>
              <a:t>People </a:t>
            </a:r>
          </a:p>
        </p:txBody>
      </p:sp>
      <p:pic>
        <p:nvPicPr>
          <p:cNvPr id="9" name="Picture 8" descr="A person wearing glasses and a plaid shirt&#10;&#10;Description automatically generated">
            <a:extLst>
              <a:ext uri="{FF2B5EF4-FFF2-40B4-BE49-F238E27FC236}">
                <a16:creationId xmlns:a16="http://schemas.microsoft.com/office/drawing/2014/main" id="{9600B8D6-4F59-3DB2-3D8B-ACC9DA32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65" r="21021" b="-3"/>
          <a:stretch/>
        </p:blipFill>
        <p:spPr>
          <a:xfrm>
            <a:off x="8189099" y="1705143"/>
            <a:ext cx="2280713" cy="4172921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8" name="Content Placeholder 7" descr="A person smiling with her hand on her chin&#10;&#10;Description automatically generated">
            <a:extLst>
              <a:ext uri="{FF2B5EF4-FFF2-40B4-BE49-F238E27FC236}">
                <a16:creationId xmlns:a16="http://schemas.microsoft.com/office/drawing/2014/main" id="{43392902-58C6-1DAA-800A-D429227004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02" r="5823"/>
          <a:stretch/>
        </p:blipFill>
        <p:spPr>
          <a:xfrm>
            <a:off x="3009941" y="1711911"/>
            <a:ext cx="2282400" cy="41724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0" name="Picture 9" descr="A person wearing sunglasses and a black sweater&#10;&#10;Description automatically generated">
            <a:extLst>
              <a:ext uri="{FF2B5EF4-FFF2-40B4-BE49-F238E27FC236}">
                <a16:creationId xmlns:a16="http://schemas.microsoft.com/office/drawing/2014/main" id="{6424D707-E013-CD0B-8EC0-8E25E72B17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655" r="4863"/>
          <a:stretch/>
        </p:blipFill>
        <p:spPr>
          <a:xfrm>
            <a:off x="552783" y="1711911"/>
            <a:ext cx="2282400" cy="4172400"/>
          </a:xfrm>
          <a:prstGeom prst="rect">
            <a:avLst/>
          </a:prstGeom>
        </p:spPr>
      </p:pic>
      <p:pic>
        <p:nvPicPr>
          <p:cNvPr id="4" name="Content Placeholder 3" descr="A person in a car&#10;&#10;AI-generated content may be incorrect.">
            <a:extLst>
              <a:ext uri="{FF2B5EF4-FFF2-40B4-BE49-F238E27FC236}">
                <a16:creationId xmlns:a16="http://schemas.microsoft.com/office/drawing/2014/main" id="{57124E27-B714-980F-CE5E-E28369465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t="-1057" r="18795" b="176"/>
          <a:stretch/>
        </p:blipFill>
        <p:spPr>
          <a:xfrm>
            <a:off x="5501710" y="1675277"/>
            <a:ext cx="2477205" cy="420765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9006AB-0B54-387F-E1EF-1D43B536A9AA}"/>
              </a:ext>
            </a:extLst>
          </p:cNvPr>
          <p:cNvSpPr txBox="1"/>
          <p:nvPr/>
        </p:nvSpPr>
        <p:spPr>
          <a:xfrm>
            <a:off x="809203" y="6001592"/>
            <a:ext cx="1758669" cy="38281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Gayle Letherby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1F61E-1B61-DF01-0232-011F18D2CC76}"/>
              </a:ext>
            </a:extLst>
          </p:cNvPr>
          <p:cNvSpPr txBox="1"/>
          <p:nvPr/>
        </p:nvSpPr>
        <p:spPr>
          <a:xfrm>
            <a:off x="3418884" y="5989100"/>
            <a:ext cx="1518175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Kara </a:t>
            </a:r>
            <a:r>
              <a:rPr lang="en-GB" dirty="0" err="1"/>
              <a:t>Gnodde</a:t>
            </a:r>
            <a:endParaRPr lang="en-US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06971-7145-C9E4-81EA-13B5CB94861A}"/>
              </a:ext>
            </a:extLst>
          </p:cNvPr>
          <p:cNvSpPr txBox="1"/>
          <p:nvPr/>
        </p:nvSpPr>
        <p:spPr>
          <a:xfrm>
            <a:off x="6015079" y="6001593"/>
            <a:ext cx="1443079" cy="3828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Keerat Singh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89560-1F8C-E947-7153-DFB73E75ED19}"/>
              </a:ext>
            </a:extLst>
          </p:cNvPr>
          <p:cNvSpPr txBox="1"/>
          <p:nvPr/>
        </p:nvSpPr>
        <p:spPr>
          <a:xfrm>
            <a:off x="8503381" y="5972629"/>
            <a:ext cx="17775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Mason Pember</a:t>
            </a:r>
          </a:p>
        </p:txBody>
      </p:sp>
    </p:spTree>
    <p:extLst>
      <p:ext uri="{BB962C8B-B14F-4D97-AF65-F5344CB8AC3E}">
        <p14:creationId xmlns:p14="http://schemas.microsoft.com/office/powerpoint/2010/main" val="302931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6F3FC04-9D83-563E-83C2-D0033C4E9F3E}"/>
              </a:ext>
            </a:extLst>
          </p:cNvPr>
          <p:cNvSpPr txBox="1">
            <a:spLocks/>
          </p:cNvSpPr>
          <p:nvPr/>
        </p:nvSpPr>
        <p:spPr>
          <a:xfrm>
            <a:off x="250267" y="2191991"/>
            <a:ext cx="4885482" cy="644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3600" dirty="0"/>
              <a:t>Two-Day Workshop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435404-CE0F-4D42-497F-AD850AB34A9C}"/>
              </a:ext>
            </a:extLst>
          </p:cNvPr>
          <p:cNvSpPr txBox="1"/>
          <p:nvPr/>
        </p:nvSpPr>
        <p:spPr>
          <a:xfrm>
            <a:off x="250267" y="252999"/>
            <a:ext cx="60333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Creative Writing In Mathematics</a:t>
            </a:r>
            <a:endParaRPr lang="en-US" sz="6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E885E6-D555-80CE-746E-7B31F90A1BCC}"/>
              </a:ext>
            </a:extLst>
          </p:cNvPr>
          <p:cNvCxnSpPr/>
          <p:nvPr/>
        </p:nvCxnSpPr>
        <p:spPr>
          <a:xfrm>
            <a:off x="338178" y="2918820"/>
            <a:ext cx="4752000" cy="0"/>
          </a:xfrm>
          <a:prstGeom prst="line">
            <a:avLst/>
          </a:prstGeom>
          <a:ln w="285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813591-AFD2-7384-D20F-0A40751AEFCC}"/>
              </a:ext>
            </a:extLst>
          </p:cNvPr>
          <p:cNvSpPr txBox="1"/>
          <p:nvPr/>
        </p:nvSpPr>
        <p:spPr>
          <a:xfrm>
            <a:off x="250266" y="3129145"/>
            <a:ext cx="5386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endParaRPr lang="en-GB" sz="1600" i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algn="l" fontAlgn="base"/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Kara </a:t>
            </a:r>
            <a:r>
              <a:rPr lang="en-GB" sz="16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Gnodde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 </a:t>
            </a:r>
            <a:r>
              <a:rPr lang="en-GB" sz="1600" b="0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Narrative fiction can make mathematical concepts more accessible and memorable.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/>
            <a:endParaRPr lang="en-GB" sz="16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/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Gayle Letherby: </a:t>
            </a:r>
            <a:r>
              <a:rPr lang="en-GB" sz="1600" b="0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Let's get creative.</a:t>
            </a:r>
          </a:p>
          <a:p>
            <a:pPr algn="l" fontAlgn="base"/>
            <a:endParaRPr lang="en-GB" sz="1600" i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fontAlgn="base"/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Mason Pember: </a:t>
            </a:r>
            <a:r>
              <a:rPr lang="en-GB" sz="1600" b="0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Mathematical Poetry.</a:t>
            </a:r>
          </a:p>
          <a:p>
            <a:pPr algn="l" fontAlgn="base"/>
            <a:endParaRPr lang="en-GB" sz="1600" b="0" i="1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/>
            <a:endParaRPr lang="en-GB" sz="16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15" name="Picture 14" descr="A group of people sitting in a classroom&#10;&#10;AI-generated content may be incorrect.">
            <a:extLst>
              <a:ext uri="{FF2B5EF4-FFF2-40B4-BE49-F238E27FC236}">
                <a16:creationId xmlns:a16="http://schemas.microsoft.com/office/drawing/2014/main" id="{E9A388E9-317E-63C1-0A80-DF4DF67E1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60" y="1359936"/>
            <a:ext cx="5511147" cy="413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21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B572762-FA2A-68CE-267C-6358CF4CC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6865" y="1689266"/>
            <a:ext cx="4035217" cy="3698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7D2753-B581-4710-9C9F-758E253B1A07}"/>
              </a:ext>
            </a:extLst>
          </p:cNvPr>
          <p:cNvSpPr txBox="1"/>
          <p:nvPr/>
        </p:nvSpPr>
        <p:spPr>
          <a:xfrm>
            <a:off x="5694218" y="2487667"/>
            <a:ext cx="6497782" cy="1470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Every pair of points lie on exactly one line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Every pair of lines intersect in exactly one point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B80BF9-7A6F-49D1-310E-E9646C5E8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Fano plane </a:t>
            </a:r>
          </a:p>
        </p:txBody>
      </p:sp>
    </p:spTree>
    <p:extLst>
      <p:ext uri="{BB962C8B-B14F-4D97-AF65-F5344CB8AC3E}">
        <p14:creationId xmlns:p14="http://schemas.microsoft.com/office/powerpoint/2010/main" val="75943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10F7760174046B412AB999BD2E8E0" ma:contentTypeVersion="17" ma:contentTypeDescription="Create a new document." ma:contentTypeScope="" ma:versionID="4bca7b5edfa9076295bc767a6e30e07c">
  <xsd:schema xmlns:xsd="http://www.w3.org/2001/XMLSchema" xmlns:xs="http://www.w3.org/2001/XMLSchema" xmlns:p="http://schemas.microsoft.com/office/2006/metadata/properties" xmlns:ns2="b31e59a2-3882-4d15-b1f0-20a41eb2e7bb" xmlns:ns3="b1e165a0-1a4a-4d2e-b26a-75de4c74afb8" targetNamespace="http://schemas.microsoft.com/office/2006/metadata/properties" ma:root="true" ma:fieldsID="a1298460008b2723f4469b55d75b6e11" ns2:_="" ns3:_="">
    <xsd:import namespace="b31e59a2-3882-4d15-b1f0-20a41eb2e7bb"/>
    <xsd:import namespace="b1e165a0-1a4a-4d2e-b26a-75de4c74a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e59a2-3882-4d15-b1f0-20a41eb2e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165a0-1a4a-4d2e-b26a-75de4c74af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86cc65-1bfc-482d-ac03-4d191023851d}" ma:internalName="TaxCatchAll" ma:showField="CatchAllData" ma:web="b1e165a0-1a4a-4d2e-b26a-75de4c74af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1e59a2-3882-4d15-b1f0-20a41eb2e7bb">
      <Terms xmlns="http://schemas.microsoft.com/office/infopath/2007/PartnerControls"/>
    </lcf76f155ced4ddcb4097134ff3c332f>
    <TaxCatchAll xmlns="b1e165a0-1a4a-4d2e-b26a-75de4c74afb8" xsi:nil="true"/>
  </documentManagement>
</p:properties>
</file>

<file path=customXml/itemProps1.xml><?xml version="1.0" encoding="utf-8"?>
<ds:datastoreItem xmlns:ds="http://schemas.openxmlformats.org/officeDocument/2006/customXml" ds:itemID="{A34963CE-06D2-40F0-AEDC-E7916295F750}"/>
</file>

<file path=customXml/itemProps2.xml><?xml version="1.0" encoding="utf-8"?>
<ds:datastoreItem xmlns:ds="http://schemas.openxmlformats.org/officeDocument/2006/customXml" ds:itemID="{331D1028-1EBA-408F-B818-DCCB528F47C1}"/>
</file>

<file path=customXml/itemProps3.xml><?xml version="1.0" encoding="utf-8"?>
<ds:datastoreItem xmlns:ds="http://schemas.openxmlformats.org/officeDocument/2006/customXml" ds:itemID="{77B81EC4-ED10-4666-923B-3546314E2F3B}"/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834</TotalTime>
  <Words>298</Words>
  <Application>Microsoft Macintosh PowerPoint</Application>
  <PresentationFormat>Widescreen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Fictional Narratives as Learning Aid in Mathematics</vt:lpstr>
      <vt:lpstr>Bruner’s Two Modes of Thought</vt:lpstr>
      <vt:lpstr>Embedding mathematics in the soul: narrative as a force in mathematics education</vt:lpstr>
      <vt:lpstr>Life-long learning </vt:lpstr>
      <vt:lpstr>Group Theory: a novel</vt:lpstr>
      <vt:lpstr>Group theory: a novel</vt:lpstr>
      <vt:lpstr>People </vt:lpstr>
      <vt:lpstr>PowerPoint Presentation</vt:lpstr>
      <vt:lpstr>Fano plane </vt:lpstr>
      <vt:lpstr>Fano fiction* </vt:lpstr>
      <vt:lpstr>Activity</vt:lpstr>
      <vt:lpstr>Links</vt:lpstr>
      <vt:lpstr>Thanks for listening!!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Mason Pember</cp:lastModifiedBy>
  <cp:revision>531</cp:revision>
  <dcterms:created xsi:type="dcterms:W3CDTF">2024-09-23T10:33:46Z</dcterms:created>
  <dcterms:modified xsi:type="dcterms:W3CDTF">2025-06-01T19:24:26Z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0x010100C8A10F7760174046B412AB999BD2E8E0</vt:lpwstr>
  </property>
</Properties>
</file>