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4" r:id="rId5"/>
    <p:sldId id="268" r:id="rId6"/>
    <p:sldId id="258" r:id="rId7"/>
    <p:sldId id="272" r:id="rId8"/>
    <p:sldId id="269" r:id="rId9"/>
    <p:sldId id="266" r:id="rId10"/>
    <p:sldId id="277" r:id="rId11"/>
    <p:sldId id="280" r:id="rId12"/>
    <p:sldId id="279" r:id="rId13"/>
    <p:sldId id="276" r:id="rId14"/>
    <p:sldId id="278" r:id="rId15"/>
    <p:sldId id="270" r:id="rId16"/>
    <p:sldId id="271" r:id="rId1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C40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893" autoAdjust="0"/>
  </p:normalViewPr>
  <p:slideViewPr>
    <p:cSldViewPr snapToGrid="0">
      <p:cViewPr varScale="1">
        <p:scale>
          <a:sx n="69" d="100"/>
          <a:sy n="69" d="100"/>
        </p:scale>
        <p:origin x="21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69" tIns="49535" rIns="99069" bIns="49535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1" y="0"/>
            <a:ext cx="3078427" cy="513508"/>
          </a:xfrm>
          <a:prstGeom prst="rect">
            <a:avLst/>
          </a:prstGeom>
        </p:spPr>
        <p:txBody>
          <a:bodyPr vert="horz" lIns="99069" tIns="49535" rIns="99069" bIns="49535" rtlCol="0"/>
          <a:lstStyle>
            <a:lvl1pPr algn="r">
              <a:defRPr sz="1300"/>
            </a:lvl1pPr>
          </a:lstStyle>
          <a:p>
            <a:fld id="{CFF7F13A-0359-4522-AC85-87999C5468B2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5213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9" tIns="49535" rIns="99069" bIns="4953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69" tIns="49535" rIns="99069" bIns="495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9"/>
            <a:ext cx="3078427" cy="513507"/>
          </a:xfrm>
          <a:prstGeom prst="rect">
            <a:avLst/>
          </a:prstGeom>
        </p:spPr>
        <p:txBody>
          <a:bodyPr vert="horz" lIns="99069" tIns="49535" rIns="99069" bIns="49535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1" y="9721109"/>
            <a:ext cx="3078427" cy="513507"/>
          </a:xfrm>
          <a:prstGeom prst="rect">
            <a:avLst/>
          </a:prstGeom>
        </p:spPr>
        <p:txBody>
          <a:bodyPr vert="horz" lIns="99069" tIns="49535" rIns="99069" bIns="49535" rtlCol="0" anchor="b"/>
          <a:lstStyle>
            <a:lvl1pPr algn="r">
              <a:defRPr sz="1300"/>
            </a:lvl1pPr>
          </a:lstStyle>
          <a:p>
            <a:fld id="{20EF1953-E622-42CB-A21F-03B304CBA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35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44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Times New Roman"/>
                <a:ea typeface="Calibri" panose="020F0502020204030204"/>
                <a:cs typeface="Times New Roman"/>
              </a:rPr>
              <a:t>Findings/observations so far:</a:t>
            </a:r>
          </a:p>
          <a:p>
            <a:pPr marL="185756" indent="-185756">
              <a:buFontTx/>
              <a:buChar char="-"/>
            </a:pPr>
            <a:r>
              <a:rPr lang="en-GB">
                <a:latin typeface="Times New Roman"/>
                <a:ea typeface="Calibri" panose="020F0502020204030204"/>
                <a:cs typeface="Times New Roman"/>
              </a:rPr>
              <a:t>Often, these conversations might be the first significant time that colleagues have had to reflect on ‘critical thinking’ (reinforces the need to bring back under the magnifying glass and into focus).</a:t>
            </a:r>
          </a:p>
          <a:p>
            <a:pPr marL="185756" indent="-185756">
              <a:buFontTx/>
              <a:buChar char="-"/>
            </a:pPr>
            <a:r>
              <a:rPr lang="en-GB">
                <a:latin typeface="Times New Roman"/>
                <a:ea typeface="Calibri" panose="020F0502020204030204"/>
                <a:cs typeface="Times New Roman"/>
              </a:rPr>
              <a:t>Bridging the general and the specific.</a:t>
            </a:r>
          </a:p>
          <a:p>
            <a:pPr marL="185756" indent="-185756">
              <a:buFontTx/>
              <a:buChar char="-"/>
            </a:pPr>
            <a:r>
              <a:rPr lang="en-GB">
                <a:latin typeface="Times New Roman"/>
                <a:ea typeface="Calibri" panose="020F0502020204030204"/>
                <a:cs typeface="Times New Roman"/>
              </a:rPr>
              <a:t>Thinking about the common barriers that our students face in understanding/applying critical thinking (or, alternatively, where they show strengths) are key ways to into practically bridging the gap between abstract and concrete.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994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24DF6-A011-2A74-3A47-FDDF1155B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FDE600-01EA-F2FD-9C51-3637BE46F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F91AF2-B17A-0C39-ED18-D7A1BB282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Times New Roman"/>
                <a:ea typeface="Calibri" panose="020F0502020204030204"/>
                <a:cs typeface="Times New Roman"/>
              </a:rPr>
              <a:t>Findings/observations so far:</a:t>
            </a:r>
          </a:p>
          <a:p>
            <a:pPr marL="185756" indent="-185756">
              <a:buFontTx/>
              <a:buChar char="-"/>
            </a:pPr>
            <a:r>
              <a:rPr lang="en-GB">
                <a:latin typeface="Times New Roman"/>
                <a:ea typeface="Calibri" panose="020F0502020204030204"/>
                <a:cs typeface="Times New Roman"/>
              </a:rPr>
              <a:t>Often, these conversations might be the first significant time that colleagues have had to reflect on ‘critical thinking’ (reinforces the need to bring back under the magnifying glass and into focus).</a:t>
            </a:r>
          </a:p>
          <a:p>
            <a:pPr marL="185756" indent="-185756">
              <a:buFontTx/>
              <a:buChar char="-"/>
            </a:pPr>
            <a:r>
              <a:rPr lang="en-GB">
                <a:latin typeface="Times New Roman"/>
                <a:ea typeface="Calibri" panose="020F0502020204030204"/>
                <a:cs typeface="Times New Roman"/>
              </a:rPr>
              <a:t>Bridging the general and the specific.</a:t>
            </a:r>
          </a:p>
          <a:p>
            <a:pPr marL="185756" indent="-185756">
              <a:buFontTx/>
              <a:buChar char="-"/>
            </a:pPr>
            <a:r>
              <a:rPr lang="en-GB">
                <a:latin typeface="Times New Roman"/>
                <a:ea typeface="Calibri" panose="020F0502020204030204"/>
                <a:cs typeface="Times New Roman"/>
              </a:rPr>
              <a:t>Thinking about the common barriers that our students face in understanding/applying critical thinking (or, alternatively, where they show strengths) are key ways to into practically bridging the gap between abstract and concrete.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46EB1-1224-48AE-5AAC-1D5BB2A6D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283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Recap:</a:t>
            </a:r>
          </a:p>
          <a:p>
            <a:pPr marL="185756" indent="-185756">
              <a:buFontTx/>
              <a:buChar char="-"/>
            </a:pPr>
            <a:r>
              <a:rPr lang="en-GB"/>
              <a:t>We feel that whilst </a:t>
            </a:r>
            <a:r>
              <a:rPr lang="en-GB" err="1"/>
              <a:t>GenAI</a:t>
            </a:r>
            <a:r>
              <a:rPr lang="en-GB"/>
              <a:t> is visible right now, anticipating its increasingly invisible nature in work and learning is important to keep in mind.</a:t>
            </a:r>
          </a:p>
          <a:p>
            <a:pPr marL="185756" indent="-185756">
              <a:buFontTx/>
              <a:buChar char="-"/>
            </a:pPr>
            <a:r>
              <a:rPr lang="en-GB"/>
              <a:t>Critical thinking – which despite its pervasiveness remains often lacks clarity – is a key way through which to bring human learning to the surface.</a:t>
            </a:r>
          </a:p>
          <a:p>
            <a:pPr marL="185756" indent="-185756">
              <a:buFontTx/>
              <a:buChar char="-"/>
            </a:pPr>
            <a:r>
              <a:rPr lang="en-GB"/>
              <a:t>Understanding why CT is so important, and growing our shared sense of what it actually is, will be key to equipping staff and students to work together in this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95">
              <a:defRPr/>
            </a:pPr>
            <a:fld id="{20EF1953-E622-42CB-A21F-03B304CBA944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90695">
                <a:defRPr/>
              </a:pPr>
              <a:t>12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1708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95">
              <a:defRPr/>
            </a:pPr>
            <a:fld id="{20EF1953-E622-42CB-A21F-03B304CBA944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90695">
                <a:defRPr/>
              </a:pPr>
              <a:t>13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622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Our approach to thinking really centres around two interlinked observations:</a:t>
            </a:r>
          </a:p>
          <a:p>
            <a:r>
              <a:rPr lang="en-GB"/>
              <a:t>1. The idea that </a:t>
            </a:r>
            <a:r>
              <a:rPr lang="en-GB" err="1"/>
              <a:t>GenAI</a:t>
            </a:r>
            <a:r>
              <a:rPr lang="en-GB"/>
              <a:t> will become increasingly ‘invisible’ as it becomes embedded in workplaces, and everyday life, objects, processes. Think calculators. Think cashless payment.</a:t>
            </a:r>
          </a:p>
          <a:p>
            <a:r>
              <a:rPr lang="en-GB"/>
              <a:t>The ability to discern where human learning and machine learning intersect will become harder.</a:t>
            </a:r>
          </a:p>
          <a:p>
            <a:r>
              <a:rPr lang="en-GB"/>
              <a:t>With consequences for how we approach teaching and assessment.</a:t>
            </a:r>
          </a:p>
          <a:p>
            <a:r>
              <a:rPr lang="en-GB"/>
              <a:t>2. There is a need to make human learning visible. We feel this is a crucial moment – and opportunity – to do so.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44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We have focused in on ‘critical thinking’.</a:t>
            </a:r>
          </a:p>
          <a:p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I think we will all </a:t>
            </a:r>
            <a:r>
              <a:rPr lang="en-US" dirty="0" err="1">
                <a:solidFill>
                  <a:srgbClr val="444444"/>
                </a:solidFill>
                <a:ea typeface="Calibri"/>
                <a:cs typeface="Calibri"/>
              </a:rPr>
              <a:t>recognise</a:t>
            </a:r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 critical thinking as something that is pervasive across HE.</a:t>
            </a:r>
          </a:p>
          <a:p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Articulated everywhere from learning outcomes to marking criteria to… campus lampposts!</a:t>
            </a:r>
          </a:p>
          <a:p>
            <a:r>
              <a:rPr lang="en-US">
                <a:solidFill>
                  <a:srgbClr val="444444"/>
                </a:solidFill>
                <a:ea typeface="Calibri"/>
                <a:cs typeface="Calibri"/>
              </a:rPr>
              <a:t>Bath </a:t>
            </a:r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Employers’ survey 2024 asked which skills and attributes would become most important over the next 5 years: over 400 employers, ‘critical thinking and problem-solving’ received by far the largest agreement (50%).</a:t>
            </a:r>
          </a:p>
          <a:p>
            <a:endParaRPr lang="en-US" dirty="0">
              <a:solidFill>
                <a:srgbClr val="444444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And particularly, </a:t>
            </a:r>
            <a:r>
              <a:rPr lang="en-US" dirty="0" err="1">
                <a:solidFill>
                  <a:srgbClr val="444444"/>
                </a:solidFill>
                <a:ea typeface="Calibri"/>
                <a:cs typeface="Calibri"/>
              </a:rPr>
              <a:t>GenAI</a:t>
            </a:r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 is a major influence on this attention on critical thinking as a key skill or attribute. When we talk about keeping human learning visible in the age of </a:t>
            </a:r>
            <a:r>
              <a:rPr lang="en-US" dirty="0" err="1">
                <a:solidFill>
                  <a:srgbClr val="444444"/>
                </a:solidFill>
                <a:ea typeface="Calibri"/>
                <a:cs typeface="Calibri"/>
              </a:rPr>
              <a:t>GenAI</a:t>
            </a:r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, then critical thinking is going to be central to this.</a:t>
            </a:r>
          </a:p>
          <a:p>
            <a:endParaRPr lang="en-US" dirty="0">
              <a:solidFill>
                <a:srgbClr val="444444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Yet…there remains a real lack of clarity and consistency in what is meant by critical thinking. </a:t>
            </a:r>
          </a:p>
          <a:p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We’ve observed this when working with staff.</a:t>
            </a:r>
          </a:p>
          <a:p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This reveals the complexity and nuance behind the term.</a:t>
            </a:r>
          </a:p>
          <a:p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Which is significant if we are thinking about the importance of critical thinking, and how we seek to equip and enable our students to be critical thinkers – in their studies and future lives.</a:t>
            </a:r>
            <a:br>
              <a:rPr lang="en-US" dirty="0">
                <a:solidFill>
                  <a:srgbClr val="444444"/>
                </a:solidFill>
                <a:ea typeface="Calibri"/>
                <a:cs typeface="Calibri"/>
              </a:rPr>
            </a:br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So on that question – this would be good opportunity to head to our </a:t>
            </a:r>
            <a:r>
              <a:rPr lang="en-US" dirty="0" err="1">
                <a:solidFill>
                  <a:srgbClr val="444444"/>
                </a:solidFill>
                <a:ea typeface="Calibri"/>
                <a:cs typeface="Calibri"/>
              </a:rPr>
              <a:t>menti</a:t>
            </a:r>
            <a:r>
              <a:rPr lang="en-US" dirty="0">
                <a:solidFill>
                  <a:srgbClr val="444444"/>
                </a:solidFill>
                <a:ea typeface="Calibri"/>
                <a:cs typeface="Calibri"/>
              </a:rPr>
              <a:t> and see what you have said about it…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04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444444"/>
                </a:solidFill>
                <a:ea typeface="Calibri"/>
                <a:cs typeface="Calibri"/>
              </a:rPr>
              <a:t>Share </a:t>
            </a:r>
            <a:r>
              <a:rPr lang="en-US" err="1">
                <a:solidFill>
                  <a:srgbClr val="444444"/>
                </a:solidFill>
                <a:ea typeface="Calibri"/>
                <a:cs typeface="Calibri"/>
              </a:rPr>
              <a:t>Menti</a:t>
            </a:r>
            <a:r>
              <a:rPr lang="en-US">
                <a:solidFill>
                  <a:srgbClr val="444444"/>
                </a:solidFill>
                <a:ea typeface="Calibri"/>
                <a:cs typeface="Calibri"/>
              </a:rPr>
              <a:t> slide results from previous conference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75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Times New Roman"/>
                <a:ea typeface="Calibri" panose="020F0502020204030204"/>
                <a:cs typeface="Times New Roman"/>
              </a:rPr>
              <a:t>We think critical thinking is a key ‘</a:t>
            </a:r>
            <a:r>
              <a:rPr lang="en-GB" err="1">
                <a:latin typeface="Times New Roman"/>
                <a:ea typeface="Calibri" panose="020F0502020204030204"/>
                <a:cs typeface="Times New Roman"/>
              </a:rPr>
              <a:t>lense</a:t>
            </a:r>
            <a:r>
              <a:rPr lang="en-GB">
                <a:latin typeface="Times New Roman"/>
                <a:ea typeface="Calibri" panose="020F0502020204030204"/>
                <a:cs typeface="Times New Roman"/>
              </a:rPr>
              <a:t>’ through which to make human learning visible.</a:t>
            </a:r>
          </a:p>
          <a:p>
            <a:r>
              <a:rPr lang="en-GB">
                <a:latin typeface="Times New Roman"/>
                <a:ea typeface="Calibri" panose="020F0502020204030204"/>
                <a:cs typeface="Times New Roman"/>
              </a:rPr>
              <a:t>In the context of the growth of </a:t>
            </a:r>
            <a:r>
              <a:rPr lang="en-GB" err="1">
                <a:latin typeface="Times New Roman"/>
                <a:ea typeface="Calibri" panose="020F0502020204030204"/>
                <a:cs typeface="Times New Roman"/>
              </a:rPr>
              <a:t>GenAI</a:t>
            </a:r>
            <a:r>
              <a:rPr lang="en-GB">
                <a:latin typeface="Times New Roman"/>
                <a:ea typeface="Calibri" panose="020F0502020204030204"/>
                <a:cs typeface="Times New Roman"/>
              </a:rPr>
              <a:t>, our ability to keep critical thinking in view is even more essential.</a:t>
            </a:r>
          </a:p>
          <a:p>
            <a:endParaRPr lang="en-GB">
              <a:latin typeface="Times New Roman"/>
              <a:ea typeface="Calibri" panose="020F0502020204030204"/>
              <a:cs typeface="Times New Roman"/>
            </a:endParaRPr>
          </a:p>
          <a:p>
            <a:r>
              <a:rPr lang="en-GB">
                <a:latin typeface="Times New Roman"/>
                <a:ea typeface="Calibri" panose="020F0502020204030204"/>
                <a:cs typeface="Times New Roman"/>
              </a:rPr>
              <a:t>How are we going about this at Bath?</a:t>
            </a:r>
          </a:p>
          <a:p>
            <a:r>
              <a:rPr lang="en-GB">
                <a:latin typeface="Times New Roman"/>
                <a:ea typeface="Calibri" panose="020F0502020204030204"/>
                <a:cs typeface="Times New Roman"/>
              </a:rPr>
              <a:t>Our first step involves listening.</a:t>
            </a:r>
          </a:p>
          <a:p>
            <a:r>
              <a:rPr lang="en-GB">
                <a:latin typeface="Times New Roman"/>
                <a:ea typeface="Calibri" panose="020F0502020204030204"/>
                <a:cs typeface="Times New Roman"/>
              </a:rPr>
              <a:t>Guiding staff to intentionally design and implement interventions that will scaffold the development of critical thinking skills for their students.</a:t>
            </a:r>
          </a:p>
          <a:p>
            <a:endParaRPr lang="en-GB">
              <a:latin typeface="Times New Roman"/>
              <a:ea typeface="Calibri" panose="020F0502020204030204"/>
              <a:cs typeface="Times New Roman"/>
            </a:endParaRPr>
          </a:p>
          <a:p>
            <a:pPr marL="185756" indent="-185756">
              <a:buFontTx/>
              <a:buChar char="-"/>
            </a:pPr>
            <a:endParaRPr lang="en-GB">
              <a:latin typeface="Times New Roman"/>
              <a:ea typeface="Calibri" panose="020F0502020204030204"/>
              <a:cs typeface="Times New Roman"/>
            </a:endParaRPr>
          </a:p>
          <a:p>
            <a:pPr marL="185756" indent="-185756">
              <a:buFontTx/>
              <a:buChar char="-"/>
            </a:pPr>
            <a:endParaRPr lang="en-GB">
              <a:latin typeface="Times New Roman"/>
              <a:ea typeface="Calibri" panose="020F0502020204030204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957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Most useful in specific context at unit level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But also relevant at course and department level to help develop shared language- baris example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Each area has number of pre-populated cards/blanks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27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212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F36F2-2363-B785-AF9E-97AA0F14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FE6EE-01F7-F512-9492-217A431FF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8F832-AAC3-C88B-9A8C-CFD72E209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0FFB-2B86-E965-A32E-FD1A163B2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999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1953-E622-42CB-A21F-03B304CBA9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89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B5706-7E1E-D191-53BF-8AC8B9BB1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8737A-3F85-1F34-FA92-3C9B23E6C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1C722-51CD-9100-BDC1-782A8979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1ED3A-30C1-D5C6-2C0A-3B0B3FD5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5DB0-194B-541A-76BD-131EA199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06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AA33-9285-BE08-D85E-AA9F6F71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E483D-C745-CC0E-A2B5-3CDAF6F42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D55E1-DE0D-C814-F544-AD505A4F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6F83F-ECC1-3A9C-FBD6-21855343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2087E-BEFB-CAD3-90DC-079BBF0D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5BC27B-8E7C-DE3D-91BB-CE3D262AB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1EC7E-59B0-C2E4-77EA-452363030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F601B-8499-BD83-8515-B5096A58F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571B7-C3B4-2217-825B-1F202E62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4C3FF-F015-06C1-DD33-6C4FA5F7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6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590C-96C6-9782-12D7-E868A985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45EC2-8D91-20D7-1F82-94BC67A41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0D787-3495-0A59-F607-5EDF9271A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59FA-6980-1B4B-7DDE-FACEFAC44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CBA78-A379-7D8C-2F6F-69B290D4C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64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A9FD8-11B4-BEBE-4AEF-250A09E21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B3799-94C4-4BA4-9FD4-B50EB59BE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5747B-2929-E75B-141F-36EBCA19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D58B-DB5A-2B54-1A9F-CFB54F1D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6031-7904-2D72-69F2-C91B8BA7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44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8D12F-FABB-275F-5FCD-F813790E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F5E09-C5FB-720E-5C72-BECB77F41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93BD2-8356-BA86-2645-CAFEEF5FD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9BB-0B8B-92A0-3542-54F18756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FE30C-98BD-70BA-6E8D-98DABABE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52B05-573D-EC77-D174-F2BCBE8A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06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114E-717C-D841-99F9-7401DC21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B902C-408E-794B-2A80-243E9D3FE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DB2B0-FB5A-19B5-132C-9A32CB67E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FFBC6-9246-F7D9-3BCE-9DE37E9B9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4EF169-3A76-F2B2-282E-C93EE9240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950B8-A196-0F3B-99AB-175B7B48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709B8-5718-7D49-FDCC-2F396F54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7294A-E38E-0942-5C25-0DDC13AD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58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7AAE-EBC1-7391-5368-926994C7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E5358-5C6F-0AFC-6EEB-3542EF44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69ABC-B3DA-9488-8E40-46AD46C6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56DA2-313A-A07C-3471-7F7FE9A7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2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C105B-2ECC-5064-DC18-9E023D6A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0D707-6703-1035-32B2-250B559E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40216-3901-A18F-86C3-44142906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66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FC96-CD93-6197-0CCB-05098B21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05D7D-FC0F-FECE-70FD-582D60FED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5DD01-8A60-EF5B-14C4-5FF675C40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9CDA6-8906-3CAB-F37B-5D9169CFB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71F78-F5EC-355F-17BD-94CBAF6D6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AC85B-0F02-EF16-22E5-6D0C589A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0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8882-2C31-5A28-B4DE-A17FD1C9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61E15E-CF21-B9B7-EBAC-53ADF069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71742-C64A-A9CA-3FC1-42CE5004D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46285-57F6-84E8-7296-B13CC940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361DA-5A80-7CE4-6984-5B5D76DE9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6B7F2-8D9F-10C7-1126-3D7344E6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7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40AC3-758B-52F4-8958-6A1C1ED4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708B4-5748-8ABF-DC35-505CBE35A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5FF0-02A4-CFD2-0516-5EF664900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0C7F9-278B-404E-AB6C-369CDFAF3C36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5F9F8-6E72-54AC-C84E-22223DB3C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E1D11-4B0F-4E24-A29D-CF065E8BD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4FA76-8F91-43A6-87AD-8844FF196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8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07294360.2021.189648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11682D-CF4F-9DDC-6A5A-709A84F3F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4711" y="0"/>
            <a:ext cx="44172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BF8F7-5483-CBA5-2331-DEF137F7D324}"/>
              </a:ext>
            </a:extLst>
          </p:cNvPr>
          <p:cNvSpPr txBox="1"/>
          <p:nvPr/>
        </p:nvSpPr>
        <p:spPr>
          <a:xfrm>
            <a:off x="533257" y="581898"/>
            <a:ext cx="5226097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 w="12700" cap="sq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Making human l</a:t>
            </a:r>
            <a:r>
              <a:rPr lang="en-GB" sz="5400" b="1">
                <a:ln w="12700" cap="sq">
                  <a:noFill/>
                  <a:prstDash val="solid"/>
                </a:ln>
                <a:solidFill>
                  <a:srgbClr val="44546A"/>
                </a:solidFill>
                <a:latin typeface="Neue Haas Grotesk Text Pro" panose="020B0504020202020204" pitchFamily="34" charset="0"/>
              </a:rPr>
              <a:t>earning visible</a:t>
            </a:r>
            <a:endParaRPr kumimoji="0" lang="en-GB" sz="5400" b="1" i="0" u="none" strike="noStrike" kern="1200" cap="none" spc="0" normalizeH="0" baseline="0" noProof="0">
              <a:ln w="12700" cap="sq">
                <a:noFill/>
                <a:prstDash val="solid"/>
              </a:ln>
              <a:solidFill>
                <a:srgbClr val="44546A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87E03-0FA9-6312-ABE7-86696B162F80}"/>
              </a:ext>
            </a:extLst>
          </p:cNvPr>
          <p:cNvSpPr/>
          <p:nvPr/>
        </p:nvSpPr>
        <p:spPr>
          <a:xfrm>
            <a:off x="444866" y="2428558"/>
            <a:ext cx="56511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5400" b="1" cap="none" spc="0">
                <a:ln w="12700">
                  <a:noFill/>
                  <a:prstDash val="solid"/>
                </a:ln>
                <a:pattFill prst="lgCheck">
                  <a:fgClr>
                    <a:schemeClr val="accent4"/>
                  </a:fgClr>
                  <a:bgClr>
                    <a:schemeClr val="bg1"/>
                  </a:bgClr>
                </a:pattFill>
                <a:effectLst/>
                <a:latin typeface="Neue Haas Grotesk Text Pro" panose="020B0504020202020204" pitchFamily="34" charset="0"/>
              </a:rPr>
              <a:t>in a world of invisible AI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89C4C42-0356-B376-8F04-1391C0560212}"/>
              </a:ext>
            </a:extLst>
          </p:cNvPr>
          <p:cNvSpPr txBox="1">
            <a:spLocks/>
          </p:cNvSpPr>
          <p:nvPr/>
        </p:nvSpPr>
        <p:spPr>
          <a:xfrm>
            <a:off x="8111357" y="3817485"/>
            <a:ext cx="2377332" cy="7716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/>
              <a:t>Hanalie </a:t>
            </a:r>
            <a:r>
              <a:rPr lang="en-GB" sz="1600" b="1" err="1"/>
              <a:t>Adendorff</a:t>
            </a:r>
            <a:endParaRPr lang="en-GB" sz="1600" b="1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>
                <a:ea typeface="Calibri"/>
                <a:cs typeface="Calibri"/>
              </a:rPr>
              <a:t>Sonja Strydom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7FE387F-A337-097E-C0BE-0C9FD3C47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66" y="4589103"/>
            <a:ext cx="56511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Arial"/>
              </a:rPr>
              <a:t>Helping Students Develop Critical Thinking Skills</a:t>
            </a:r>
            <a:endParaRPr lang="en-US" altLang="en-US" sz="2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ea typeface="Calibri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err="1">
                <a:solidFill>
                  <a:srgbClr val="000000"/>
                </a:solidFill>
                <a:cs typeface="Arial"/>
              </a:rPr>
              <a:t>EduFest</a:t>
            </a:r>
            <a:r>
              <a:rPr lang="en-US" altLang="en-US" sz="2000">
                <a:solidFill>
                  <a:srgbClr val="000000"/>
                </a:solidFill>
                <a:cs typeface="Arial"/>
              </a:rPr>
              <a:t>, 3rd June 2025</a:t>
            </a:r>
            <a:endParaRPr lang="en-US" alt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056ED5D-9242-CC19-28B8-DBD3D97A7BE0}"/>
              </a:ext>
            </a:extLst>
          </p:cNvPr>
          <p:cNvSpPr txBox="1">
            <a:spLocks/>
          </p:cNvSpPr>
          <p:nvPr/>
        </p:nvSpPr>
        <p:spPr>
          <a:xfrm>
            <a:off x="8111357" y="1682816"/>
            <a:ext cx="1598750" cy="887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/>
              <a:t>Abby Osborne</a:t>
            </a:r>
            <a:endParaRPr lang="en-GB" sz="160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/>
              <a:t>Robert Eaton</a:t>
            </a:r>
            <a:endParaRPr lang="en-GB" sz="1600" b="1">
              <a:ea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/>
              <a:t>Richard Mason</a:t>
            </a:r>
            <a:endParaRPr lang="en-GB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4B9BD-D127-28C2-2F15-8F20310C3071}"/>
              </a:ext>
            </a:extLst>
          </p:cNvPr>
          <p:cNvSpPr txBox="1"/>
          <p:nvPr/>
        </p:nvSpPr>
        <p:spPr>
          <a:xfrm>
            <a:off x="9665952" y="1682384"/>
            <a:ext cx="1595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/>
              <a:t>Liz Haynes</a:t>
            </a:r>
            <a:endParaRPr lang="en-GB" sz="1600">
              <a:ea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>
                <a:ea typeface="Calibri"/>
                <a:cs typeface="Calibri"/>
              </a:rPr>
              <a:t>Steph Kamffer</a:t>
            </a:r>
          </a:p>
        </p:txBody>
      </p:sp>
      <p:pic>
        <p:nvPicPr>
          <p:cNvPr id="1032" name="Picture 8" descr="News">
            <a:extLst>
              <a:ext uri="{FF2B5EF4-FFF2-40B4-BE49-F238E27FC236}">
                <a16:creationId xmlns:a16="http://schemas.microsoft.com/office/drawing/2014/main" id="{C758541B-5427-7F81-3377-71E49D46F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28997" r="13914" b="29439"/>
          <a:stretch/>
        </p:blipFill>
        <p:spPr bwMode="auto">
          <a:xfrm>
            <a:off x="7982737" y="4873770"/>
            <a:ext cx="2948394" cy="107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ellenbosch University Library">
            <a:extLst>
              <a:ext uri="{FF2B5EF4-FFF2-40B4-BE49-F238E27FC236}">
                <a16:creationId xmlns:a16="http://schemas.microsoft.com/office/drawing/2014/main" id="{3D618871-9223-384A-3CF7-A58295009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79" y="2843854"/>
            <a:ext cx="2740911" cy="97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ity of Bath | The Alan Turing Institute">
            <a:extLst>
              <a:ext uri="{FF2B5EF4-FFF2-40B4-BE49-F238E27FC236}">
                <a16:creationId xmlns:a16="http://schemas.microsoft.com/office/drawing/2014/main" id="{FD6124DF-4676-F6D5-0BD9-25E62803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46" y="678913"/>
            <a:ext cx="2590802" cy="9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18900C2B-1754-75CA-312C-2F13AE8912BA}"/>
              </a:ext>
            </a:extLst>
          </p:cNvPr>
          <p:cNvSpPr txBox="1">
            <a:spLocks/>
          </p:cNvSpPr>
          <p:nvPr/>
        </p:nvSpPr>
        <p:spPr>
          <a:xfrm>
            <a:off x="8111357" y="5906388"/>
            <a:ext cx="2866417" cy="3318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b="1">
                <a:ea typeface="Calibri"/>
                <a:cs typeface="Calibri"/>
              </a:rPr>
              <a:t>A QAA Collaborative Enhancement Project</a:t>
            </a:r>
          </a:p>
        </p:txBody>
      </p:sp>
    </p:spTree>
    <p:extLst>
      <p:ext uri="{BB962C8B-B14F-4D97-AF65-F5344CB8AC3E}">
        <p14:creationId xmlns:p14="http://schemas.microsoft.com/office/powerpoint/2010/main" val="389860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C1B5-CD7A-02F6-5F54-FBAE2636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86" y="636598"/>
            <a:ext cx="10515600" cy="13255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Neue Haas Grotesk Text Pro"/>
              </a:rPr>
              <a:t>Initial findings: student surveys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2AFF8-CB8E-4D7E-6710-B7C8BFB32FD7}"/>
              </a:ext>
            </a:extLst>
          </p:cNvPr>
          <p:cNvSpPr/>
          <p:nvPr/>
        </p:nvSpPr>
        <p:spPr>
          <a:xfrm>
            <a:off x="488195" y="2299039"/>
            <a:ext cx="5257991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A majority of students reported that: </a:t>
            </a:r>
          </a:p>
          <a:p>
            <a:endParaRPr lang="en-GB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Critical thinking skills are </a:t>
            </a:r>
            <a:r>
              <a:rPr lang="en-GB" b="1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valued by employers</a:t>
            </a:r>
            <a:r>
              <a:rPr lang="en-GB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 and will be </a:t>
            </a:r>
            <a:r>
              <a:rPr lang="en-GB" b="1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important to their lives after University.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Critical thinking skills are </a:t>
            </a:r>
            <a:r>
              <a:rPr lang="en-GB" b="1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more important than ever</a:t>
            </a:r>
            <a:r>
              <a:rPr lang="en-GB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 in an age of Generative AI. </a:t>
            </a:r>
            <a:endParaRPr lang="en-GB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51F8B-953D-FD4D-4040-86F533663E91}"/>
              </a:ext>
            </a:extLst>
          </p:cNvPr>
          <p:cNvSpPr txBox="1"/>
          <p:nvPr/>
        </p:nvSpPr>
        <p:spPr>
          <a:xfrm>
            <a:off x="6364941" y="2299039"/>
            <a:ext cx="52579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However:</a:t>
            </a:r>
            <a:endParaRPr lang="en-GB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endParaRPr lang="en-GB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They were less confident in accessing useful resources to support development of critical thinking skills.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Students had some difficulties with inconsistency in the language used across units and within courses. </a:t>
            </a:r>
            <a:endParaRPr lang="en-GB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0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2904C-0807-125D-72EE-FF017F788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786E7-D89A-F02C-73E7-0884E2CA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05" y="872892"/>
            <a:ext cx="9362072" cy="840654"/>
          </a:xfrm>
        </p:spPr>
        <p:txBody>
          <a:bodyPr>
            <a:noAutofit/>
          </a:bodyPr>
          <a:lstStyle/>
          <a:p>
            <a:r>
              <a:rPr lang="en-GB">
                <a:solidFill>
                  <a:schemeClr val="bg1"/>
                </a:solidFill>
                <a:latin typeface="Neue Haas Grotesk Text Pro"/>
              </a:rPr>
              <a:t>Initial findings: staff focus groups</a:t>
            </a:r>
            <a:endParaRPr lang="en-GB" b="1" u="sng">
              <a:solidFill>
                <a:schemeClr val="bg1"/>
              </a:solidFill>
              <a:latin typeface="Neue Haas Grotesk Text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0874F-5CF2-8F6A-A1EB-F31FB75A8D47}"/>
              </a:ext>
            </a:extLst>
          </p:cNvPr>
          <p:cNvSpPr txBox="1"/>
          <p:nvPr/>
        </p:nvSpPr>
        <p:spPr>
          <a:xfrm>
            <a:off x="499105" y="2122090"/>
            <a:ext cx="5327955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GB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Staff noted that: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Beyond outputs: prioritise critical thinking as process.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Teach </a:t>
            </a:r>
            <a:r>
              <a:rPr lang="en-GB" i="1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how</a:t>
            </a:r>
            <a:r>
              <a:rPr lang="en-GB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: explicit instruction &amp; tools; build on core knowledge.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Student empowerment crucial: </a:t>
            </a:r>
          </a:p>
          <a:p>
            <a:pPr lvl="1">
              <a:spcAft>
                <a:spcPts val="1800"/>
              </a:spcAft>
            </a:pPr>
            <a:r>
              <a:rPr lang="en-GB" i="1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'[students] initially thought that if something was published (a textbook or paper), it was established fact.'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8D5CA-8A7A-CD4A-A650-86670F308F05}"/>
              </a:ext>
            </a:extLst>
          </p:cNvPr>
          <p:cNvSpPr txBox="1"/>
          <p:nvPr/>
        </p:nvSpPr>
        <p:spPr>
          <a:xfrm>
            <a:off x="6544238" y="2127845"/>
            <a:ext cx="53279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Thinking critically can feel risky for students:</a:t>
            </a:r>
          </a:p>
          <a:p>
            <a:pPr lvl="1">
              <a:spcAft>
                <a:spcPts val="1800"/>
              </a:spcAft>
            </a:pPr>
            <a:r>
              <a:rPr lang="en-GB" i="1">
                <a:solidFill>
                  <a:schemeClr val="bg1"/>
                </a:solidFill>
                <a:latin typeface="Neue Haas Grotesk Text Pro"/>
                <a:ea typeface="+mn-lt"/>
                <a:cs typeface="+mn-lt"/>
              </a:rPr>
              <a:t>"...there's this fear of going off track..."; "critical thinking is seen as a luxury."</a:t>
            </a:r>
            <a:endParaRPr lang="en-GB" i="1">
              <a:solidFill>
                <a:schemeClr val="bg1"/>
              </a:solidFill>
              <a:latin typeface="Neue Haas Grotesk Text Pro"/>
              <a:ea typeface="Calibri"/>
              <a:cs typeface="Calibri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Create safe spaces for open discussion and for 'getting it wrong'; critique vs criticism.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Analyse real-world examples; connect to employability:</a:t>
            </a:r>
          </a:p>
          <a:p>
            <a:pPr lvl="1">
              <a:spcAft>
                <a:spcPts val="1800"/>
              </a:spcAft>
            </a:pPr>
            <a:r>
              <a:rPr lang="en-GB" i="1">
                <a:solidFill>
                  <a:schemeClr val="bg1"/>
                </a:solidFill>
                <a:latin typeface="Neue Haas Grotesk Text Pro"/>
                <a:ea typeface="+mn-lt"/>
                <a:cs typeface="+mn-lt"/>
              </a:rPr>
              <a:t>"...if an LLM can do this, they're not going to get the job. Students must think about what they are contributing."</a:t>
            </a:r>
            <a:endParaRPr lang="en-GB" i="1">
              <a:solidFill>
                <a:schemeClr val="bg1"/>
              </a:solidFill>
              <a:latin typeface="Neue Haas Grotesk Text Pro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80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F5AF86-502F-2214-1F46-57B52CB15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Our hopes and expectations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2EE5AF-135E-1279-473D-4476F5C41574}"/>
              </a:ext>
            </a:extLst>
          </p:cNvPr>
          <p:cNvSpPr/>
          <p:nvPr/>
        </p:nvSpPr>
        <p:spPr>
          <a:xfrm>
            <a:off x="686937" y="1701843"/>
            <a:ext cx="4681182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visible AI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6D7BC-43CD-0DA6-0997-9D695A99A202}"/>
              </a:ext>
            </a:extLst>
          </p:cNvPr>
          <p:cNvSpPr txBox="1"/>
          <p:nvPr/>
        </p:nvSpPr>
        <p:spPr>
          <a:xfrm>
            <a:off x="5809397" y="1701844"/>
            <a:ext cx="59276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>
                <a:ln w="12700" cap="sq">
                  <a:noFill/>
                  <a:prstDash val="solid"/>
                </a:ln>
                <a:pattFill prst="lgCheck">
                  <a:fgClr>
                    <a:srgbClr val="44546A"/>
                  </a:fgClr>
                  <a:bgClr>
                    <a:schemeClr val="bg1"/>
                  </a:bgClr>
                </a:pattFill>
                <a:effectLst/>
                <a:latin typeface="Neue Haas Grotesk Text Pro" panose="020B0504020202020204" pitchFamily="34" charset="0"/>
              </a:rPr>
              <a:t>c</a:t>
            </a:r>
            <a:r>
              <a:rPr kumimoji="0" lang="en-GB" sz="6000" b="1" i="0" u="none" strike="noStrike" kern="1200" cap="none" spc="0" normalizeH="0" baseline="0" noProof="0">
                <a:ln w="12700" cap="sq">
                  <a:noFill/>
                  <a:prstDash val="solid"/>
                </a:ln>
                <a:pattFill prst="lgCheck">
                  <a:fgClr>
                    <a:srgbClr val="44546A"/>
                  </a:fgClr>
                  <a:bgClr>
                    <a:schemeClr val="bg1"/>
                  </a:bgClr>
                </a:patt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ritical thinking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87E03-0FA9-6312-ABE7-86696B162F80}"/>
              </a:ext>
            </a:extLst>
          </p:cNvPr>
          <p:cNvSpPr/>
          <p:nvPr/>
        </p:nvSpPr>
        <p:spPr>
          <a:xfrm>
            <a:off x="686937" y="4122171"/>
            <a:ext cx="468118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 w="12700">
                  <a:noFill/>
                  <a:prstDash val="solid"/>
                </a:ln>
                <a:pattFill prst="lgCheck">
                  <a:fgClr>
                    <a:srgbClr val="FFC00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invisible 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BF8F7-5483-CBA5-2331-DEF137F7D324}"/>
              </a:ext>
            </a:extLst>
          </p:cNvPr>
          <p:cNvSpPr txBox="1"/>
          <p:nvPr/>
        </p:nvSpPr>
        <p:spPr>
          <a:xfrm>
            <a:off x="5809397" y="4122171"/>
            <a:ext cx="592767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 w="12700" cap="sq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human learning</a:t>
            </a:r>
          </a:p>
        </p:txBody>
      </p:sp>
    </p:spTree>
    <p:extLst>
      <p:ext uri="{BB962C8B-B14F-4D97-AF65-F5344CB8AC3E}">
        <p14:creationId xmlns:p14="http://schemas.microsoft.com/office/powerpoint/2010/main" val="60304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1087582-03B1-9F25-BC9F-AD11E233A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Keep in touch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BF8F7-5483-CBA5-2331-DEF137F7D324}"/>
              </a:ext>
            </a:extLst>
          </p:cNvPr>
          <p:cNvSpPr txBox="1"/>
          <p:nvPr/>
        </p:nvSpPr>
        <p:spPr>
          <a:xfrm>
            <a:off x="533257" y="581898"/>
            <a:ext cx="5226097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 w="12700" cap="sq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Making human learning visible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87E03-0FA9-6312-ABE7-86696B162F80}"/>
              </a:ext>
            </a:extLst>
          </p:cNvPr>
          <p:cNvSpPr/>
          <p:nvPr/>
        </p:nvSpPr>
        <p:spPr>
          <a:xfrm>
            <a:off x="444866" y="2428558"/>
            <a:ext cx="56511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 w="12700">
                  <a:noFill/>
                  <a:prstDash val="solid"/>
                </a:ln>
                <a:pattFill prst="lgCheck">
                  <a:fgClr>
                    <a:srgbClr val="FFC00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in a world of invisible AI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89C4C42-0356-B376-8F04-1391C0560212}"/>
              </a:ext>
            </a:extLst>
          </p:cNvPr>
          <p:cNvSpPr txBox="1">
            <a:spLocks/>
          </p:cNvSpPr>
          <p:nvPr/>
        </p:nvSpPr>
        <p:spPr>
          <a:xfrm>
            <a:off x="533257" y="4990598"/>
            <a:ext cx="5226097" cy="4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Contact: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Abby Osborne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aro22@bath.ac.uk</a:t>
            </a:r>
          </a:p>
        </p:txBody>
      </p:sp>
      <p:pic>
        <p:nvPicPr>
          <p:cNvPr id="12" name="Picture 11" descr="A qr code on a white background">
            <a:extLst>
              <a:ext uri="{FF2B5EF4-FFF2-40B4-BE49-F238E27FC236}">
                <a16:creationId xmlns:a16="http://schemas.microsoft.com/office/drawing/2014/main" id="{471CD304-2D42-EC94-189D-CC52C4FE6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57" y="1204066"/>
            <a:ext cx="3888684" cy="3888684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3A7E4180-A9A1-97E1-0054-73F86338FBCF}"/>
              </a:ext>
            </a:extLst>
          </p:cNvPr>
          <p:cNvSpPr txBox="1">
            <a:spLocks/>
          </p:cNvSpPr>
          <p:nvPr/>
        </p:nvSpPr>
        <p:spPr>
          <a:xfrm>
            <a:off x="7695859" y="5355282"/>
            <a:ext cx="3962882" cy="474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Scan for project news and updates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DCA8169-E380-C7B3-0A85-E2DCD43FC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6094" y="5571648"/>
            <a:ext cx="1609269" cy="584079"/>
          </a:xfrm>
          <a:prstGeom prst="rect">
            <a:avLst/>
          </a:prstGeom>
        </p:spPr>
      </p:pic>
      <p:pic>
        <p:nvPicPr>
          <p:cNvPr id="13" name="Picture 12" descr="Stellenbosch University Library">
            <a:extLst>
              <a:ext uri="{FF2B5EF4-FFF2-40B4-BE49-F238E27FC236}">
                <a16:creationId xmlns:a16="http://schemas.microsoft.com/office/drawing/2014/main" id="{E44C62E8-A336-469B-8CAB-2B92E2769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715" y="5569836"/>
            <a:ext cx="1609269" cy="575762"/>
          </a:xfrm>
          <a:prstGeom prst="rect">
            <a:avLst/>
          </a:prstGeom>
        </p:spPr>
      </p:pic>
      <p:pic>
        <p:nvPicPr>
          <p:cNvPr id="15" name="Picture 14" descr="University of Bath | The Alan Turing Institute">
            <a:extLst>
              <a:ext uri="{FF2B5EF4-FFF2-40B4-BE49-F238E27FC236}">
                <a16:creationId xmlns:a16="http://schemas.microsoft.com/office/drawing/2014/main" id="{860C8886-C9C3-AD4E-05F1-5283EEE12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45" y="5540332"/>
            <a:ext cx="1597361" cy="5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2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987E03-0FA9-6312-ABE7-86696B162F80}"/>
              </a:ext>
            </a:extLst>
          </p:cNvPr>
          <p:cNvSpPr/>
          <p:nvPr/>
        </p:nvSpPr>
        <p:spPr>
          <a:xfrm>
            <a:off x="427629" y="2875001"/>
            <a:ext cx="468118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6600" b="1" cap="none" spc="0">
                <a:ln w="12700">
                  <a:noFill/>
                  <a:prstDash val="solid"/>
                </a:ln>
                <a:pattFill prst="lgCheck">
                  <a:fgClr>
                    <a:schemeClr val="accent4"/>
                  </a:fgClr>
                  <a:bgClr>
                    <a:schemeClr val="bg1"/>
                  </a:bgClr>
                </a:pattFill>
                <a:effectLst/>
                <a:latin typeface="Neue Haas Grotesk Text Pro" panose="020B0504020202020204" pitchFamily="34" charset="0"/>
              </a:rPr>
              <a:t>invisible 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BF8F7-5483-CBA5-2331-DEF137F7D324}"/>
              </a:ext>
            </a:extLst>
          </p:cNvPr>
          <p:cNvSpPr txBox="1"/>
          <p:nvPr/>
        </p:nvSpPr>
        <p:spPr>
          <a:xfrm>
            <a:off x="5836693" y="2921168"/>
            <a:ext cx="592767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>
                <a:ln w="12700" cap="sq">
                  <a:noFill/>
                  <a:prstDash val="solid"/>
                </a:ln>
                <a:solidFill>
                  <a:srgbClr val="44546A"/>
                </a:solidFill>
                <a:latin typeface="Neue Haas Grotesk Text Pro" panose="020B0504020202020204" pitchFamily="34" charset="0"/>
              </a:rPr>
              <a:t>h</a:t>
            </a:r>
            <a:r>
              <a:rPr kumimoji="0" lang="en-GB" sz="6000" b="1" i="0" u="none" strike="noStrike" kern="1200" cap="none" spc="0" normalizeH="0" baseline="0" noProof="0">
                <a:ln w="12700" cap="sq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uman learning</a:t>
            </a:r>
          </a:p>
        </p:txBody>
      </p:sp>
    </p:spTree>
    <p:extLst>
      <p:ext uri="{BB962C8B-B14F-4D97-AF65-F5344CB8AC3E}">
        <p14:creationId xmlns:p14="http://schemas.microsoft.com/office/powerpoint/2010/main" val="2917315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A0B8F76-AFA6-041A-946C-02C1D8001D29}"/>
              </a:ext>
            </a:extLst>
          </p:cNvPr>
          <p:cNvSpPr txBox="1">
            <a:spLocks/>
          </p:cNvSpPr>
          <p:nvPr/>
        </p:nvSpPr>
        <p:spPr>
          <a:xfrm>
            <a:off x="590376" y="764120"/>
            <a:ext cx="55056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 panose="020B0504020202020204" pitchFamily="34" charset="0"/>
              </a:rPr>
              <a:t>The importance of critical thinking…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23CB93-96F8-EFEC-4358-09D0A04A9AE0}"/>
              </a:ext>
            </a:extLst>
          </p:cNvPr>
          <p:cNvSpPr txBox="1"/>
          <p:nvPr/>
        </p:nvSpPr>
        <p:spPr>
          <a:xfrm>
            <a:off x="590375" y="2623277"/>
            <a:ext cx="55056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ea typeface="Calibri"/>
                <a:cs typeface="Calibri"/>
              </a:rPr>
              <a:t>increasingly cited as one of the most significant attributes our graduates will need when considering the intersection between human and GenAI learning (</a:t>
            </a:r>
            <a:r>
              <a:rPr lang="en-US" sz="2400">
                <a:ea typeface="Calibri"/>
                <a:cs typeface="Calibri"/>
                <a:hlinkClick r:id="rId3"/>
              </a:rPr>
              <a:t>Okolie et al, 2022</a:t>
            </a:r>
            <a:r>
              <a:rPr lang="en-US" sz="2400">
                <a:ea typeface="Calibri"/>
                <a:cs typeface="Calibri"/>
              </a:rPr>
              <a:t>)</a:t>
            </a:r>
            <a:endParaRPr lang="en-US" sz="2400">
              <a:solidFill>
                <a:srgbClr val="444444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sign on a pole&#10;&#10;Description automatically generated">
            <a:extLst>
              <a:ext uri="{FF2B5EF4-FFF2-40B4-BE49-F238E27FC236}">
                <a16:creationId xmlns:a16="http://schemas.microsoft.com/office/drawing/2014/main" id="{9C07D8D5-E899-DC5D-C984-C7AA21AC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2062" r="15001" b="19314"/>
          <a:stretch/>
        </p:blipFill>
        <p:spPr>
          <a:xfrm>
            <a:off x="6401067" y="0"/>
            <a:ext cx="5790933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26DF8BB-2384-D179-6618-259E8B193B13}"/>
              </a:ext>
            </a:extLst>
          </p:cNvPr>
          <p:cNvSpPr txBox="1">
            <a:spLocks/>
          </p:cNvSpPr>
          <p:nvPr/>
        </p:nvSpPr>
        <p:spPr>
          <a:xfrm>
            <a:off x="590376" y="5095863"/>
            <a:ext cx="5505624" cy="791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 panose="020B0504020202020204" pitchFamily="34" charset="0"/>
              </a:rPr>
              <a:t>…but what is it?</a:t>
            </a:r>
          </a:p>
        </p:txBody>
      </p:sp>
    </p:spTree>
    <p:extLst>
      <p:ext uri="{BB962C8B-B14F-4D97-AF65-F5344CB8AC3E}">
        <p14:creationId xmlns:p14="http://schemas.microsoft.com/office/powerpoint/2010/main" val="136419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440B7-0783-A919-C27D-73B568A39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31" t="23198" r="18359" b="-141"/>
          <a:stretch/>
        </p:blipFill>
        <p:spPr>
          <a:xfrm>
            <a:off x="1828800" y="637684"/>
            <a:ext cx="9677400" cy="6220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0EA94-95E5-2A0C-B521-996088BD7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391" b="81018"/>
          <a:stretch/>
        </p:blipFill>
        <p:spPr>
          <a:xfrm>
            <a:off x="190500" y="142874"/>
            <a:ext cx="4219575" cy="12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3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0B8F76-AFA6-041A-946C-02C1D8001D29}"/>
              </a:ext>
            </a:extLst>
          </p:cNvPr>
          <p:cNvSpPr txBox="1">
            <a:spLocks/>
          </p:cNvSpPr>
          <p:nvPr/>
        </p:nvSpPr>
        <p:spPr>
          <a:xfrm>
            <a:off x="590376" y="846007"/>
            <a:ext cx="55056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 panose="020B0504020202020204" pitchFamily="34" charset="0"/>
              </a:rPr>
              <a:t>Our approach…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6DF8BB-2384-D179-6618-259E8B193B13}"/>
              </a:ext>
            </a:extLst>
          </p:cNvPr>
          <p:cNvSpPr txBox="1">
            <a:spLocks/>
          </p:cNvSpPr>
          <p:nvPr/>
        </p:nvSpPr>
        <p:spPr>
          <a:xfrm>
            <a:off x="592365" y="2285567"/>
            <a:ext cx="5502110" cy="372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Phase 1: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Interviews with colleagues across a range of disciplines.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Thematic networks analysis.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Co-creation of critical thinking framework. </a:t>
            </a:r>
          </a:p>
          <a:p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Neue Haas Grotesk Text Pro" panose="020B0504020202020204" pitchFamily="34" charset="0"/>
            </a:endParaRP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Phase 2: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Staff workshop on critical thinking.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Classroom interventions.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Student surveys and student and staff focus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>
                  <a:lumMod val="65000"/>
                  <a:lumOff val="35000"/>
                </a:schemeClr>
              </a:solidFill>
              <a:latin typeface="Neue Haas Grotesk Text Pro"/>
            </a:endParaRPr>
          </a:p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Phase 3: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ea typeface="Calibri Light"/>
              <a:cs typeface="Calibri Light"/>
            </a:endParaRP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GenAI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/>
              </a:rPr>
              <a:t> prompt tool.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eue Haas Grotesk Text Pro" panose="020B0504020202020204" pitchFamily="34" charset="0"/>
              </a:rPr>
              <a:t>Wider dissemination.</a:t>
            </a:r>
          </a:p>
        </p:txBody>
      </p:sp>
      <p:grpSp>
        <p:nvGrpSpPr>
          <p:cNvPr id="14" name="Group 13" descr="Graphic shows the text 'human learning' being looked at through the lens of a magnifying glass">
            <a:extLst>
              <a:ext uri="{FF2B5EF4-FFF2-40B4-BE49-F238E27FC236}">
                <a16:creationId xmlns:a16="http://schemas.microsoft.com/office/drawing/2014/main" id="{16EDD544-CB21-77D9-3B7E-1F22DE7EA41E}"/>
              </a:ext>
            </a:extLst>
          </p:cNvPr>
          <p:cNvGrpSpPr/>
          <p:nvPr/>
        </p:nvGrpSpPr>
        <p:grpSpPr>
          <a:xfrm>
            <a:off x="6305266" y="0"/>
            <a:ext cx="5883685" cy="6858000"/>
            <a:chOff x="6305266" y="0"/>
            <a:chExt cx="5883685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D46CE1-561D-968D-3B18-02B793F9E390}"/>
                </a:ext>
              </a:extLst>
            </p:cNvPr>
            <p:cNvSpPr/>
            <p:nvPr/>
          </p:nvSpPr>
          <p:spPr>
            <a:xfrm>
              <a:off x="6305266" y="0"/>
              <a:ext cx="5883685" cy="6858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C893CD-D7E6-DD18-338C-BF4EBA0CD9E5}"/>
                </a:ext>
              </a:extLst>
            </p:cNvPr>
            <p:cNvSpPr txBox="1"/>
            <p:nvPr/>
          </p:nvSpPr>
          <p:spPr>
            <a:xfrm>
              <a:off x="8046570" y="2323588"/>
              <a:ext cx="2401076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>
                  <a:ln w="12700" cap="sq">
                    <a:noFill/>
                    <a:prstDash val="solid"/>
                  </a:ln>
                  <a:solidFill>
                    <a:srgbClr val="44546A"/>
                  </a:solidFill>
                  <a:effectLst/>
                  <a:uLnTx/>
                  <a:uFillTx/>
                  <a:latin typeface="Neue Haas Grotesk Text Pro" panose="020B0504020202020204" pitchFamily="34" charset="0"/>
                  <a:ea typeface="+mn-ea"/>
                  <a:cs typeface="+mn-cs"/>
                </a:rPr>
                <a:t>human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>
                  <a:ln w="12700" cap="sq">
                    <a:noFill/>
                    <a:prstDash val="solid"/>
                  </a:ln>
                  <a:solidFill>
                    <a:srgbClr val="44546A"/>
                  </a:solidFill>
                  <a:effectLst/>
                  <a:uLnTx/>
                  <a:uFillTx/>
                  <a:latin typeface="Neue Haas Grotesk Text Pro" panose="020B0504020202020204" pitchFamily="34" charset="0"/>
                  <a:ea typeface="+mn-ea"/>
                  <a:cs typeface="+mn-cs"/>
                </a:rPr>
                <a:t>learning</a:t>
              </a:r>
            </a:p>
          </p:txBody>
        </p:sp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6BD915F0-8FB9-1295-3C7E-8B0608974C77}"/>
                </a:ext>
              </a:extLst>
            </p:cNvPr>
            <p:cNvSpPr/>
            <p:nvPr/>
          </p:nvSpPr>
          <p:spPr>
            <a:xfrm>
              <a:off x="7296001" y="1096707"/>
              <a:ext cx="3900312" cy="3900312"/>
            </a:xfrm>
            <a:prstGeom prst="donut">
              <a:avLst>
                <a:gd name="adj" fmla="val 6859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B35B20B-861A-6086-5D2A-17D459FD940E}"/>
                </a:ext>
              </a:extLst>
            </p:cNvPr>
            <p:cNvSpPr/>
            <p:nvPr/>
          </p:nvSpPr>
          <p:spPr>
            <a:xfrm rot="1428939">
              <a:off x="8046052" y="4538498"/>
              <a:ext cx="460184" cy="162142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216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AB1DB07-0E31-22E6-3CB2-B86E3A6F4340}"/>
              </a:ext>
            </a:extLst>
          </p:cNvPr>
          <p:cNvGrpSpPr/>
          <p:nvPr/>
        </p:nvGrpSpPr>
        <p:grpSpPr>
          <a:xfrm>
            <a:off x="2853070" y="0"/>
            <a:ext cx="9744775" cy="7518137"/>
            <a:chOff x="1676627" y="-12893"/>
            <a:chExt cx="9744775" cy="751813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7127A6-9899-D3FA-8D19-96C3D66DCD6D}"/>
                </a:ext>
              </a:extLst>
            </p:cNvPr>
            <p:cNvSpPr/>
            <p:nvPr/>
          </p:nvSpPr>
          <p:spPr>
            <a:xfrm>
              <a:off x="1676627" y="-12893"/>
              <a:ext cx="9744775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55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C5F0E53-7946-B420-EA7F-C3D575C2B357}"/>
                </a:ext>
              </a:extLst>
            </p:cNvPr>
            <p:cNvSpPr/>
            <p:nvPr/>
          </p:nvSpPr>
          <p:spPr>
            <a:xfrm rot="1746164">
              <a:off x="5119091" y="5983875"/>
              <a:ext cx="1081095" cy="1521369"/>
            </a:xfrm>
            <a:prstGeom prst="roundRect">
              <a:avLst>
                <a:gd name="adj" fmla="val 1228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212"/>
            </a:p>
          </p:txBody>
        </p:sp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3168C891-E19B-9B99-5CB8-22DD05C806FB}"/>
                </a:ext>
              </a:extLst>
            </p:cNvPr>
            <p:cNvSpPr/>
            <p:nvPr/>
          </p:nvSpPr>
          <p:spPr>
            <a:xfrm>
              <a:off x="4343612" y="216194"/>
              <a:ext cx="6430125" cy="6430125"/>
            </a:xfrm>
            <a:prstGeom prst="pie">
              <a:avLst>
                <a:gd name="adj1" fmla="val 8636976"/>
                <a:gd name="adj2" fmla="val 1620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212">
                <a:solidFill>
                  <a:schemeClr val="tx1"/>
                </a:solidFill>
              </a:endParaRPr>
            </a:p>
          </p:txBody>
        </p:sp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B61431B9-4B9A-FE2F-400E-66A276E4396F}"/>
                </a:ext>
              </a:extLst>
            </p:cNvPr>
            <p:cNvSpPr/>
            <p:nvPr/>
          </p:nvSpPr>
          <p:spPr>
            <a:xfrm rot="7562614">
              <a:off x="4339932" y="215565"/>
              <a:ext cx="6430125" cy="6430125"/>
            </a:xfrm>
            <a:prstGeom prst="pie">
              <a:avLst>
                <a:gd name="adj1" fmla="val 8636976"/>
                <a:gd name="adj2" fmla="val 1620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212">
                <a:solidFill>
                  <a:schemeClr val="tx1"/>
                </a:solidFill>
              </a:endParaRPr>
            </a:p>
          </p:txBody>
        </p:sp>
        <p:sp>
          <p:nvSpPr>
            <p:cNvPr id="28" name="Partial Circle 27">
              <a:extLst>
                <a:ext uri="{FF2B5EF4-FFF2-40B4-BE49-F238E27FC236}">
                  <a16:creationId xmlns:a16="http://schemas.microsoft.com/office/drawing/2014/main" id="{6D40FF96-EACB-1E98-D52E-6E718048887C}"/>
                </a:ext>
              </a:extLst>
            </p:cNvPr>
            <p:cNvSpPr/>
            <p:nvPr/>
          </p:nvSpPr>
          <p:spPr>
            <a:xfrm rot="14666739">
              <a:off x="4336699" y="201045"/>
              <a:ext cx="6430125" cy="6430125"/>
            </a:xfrm>
            <a:prstGeom prst="pie">
              <a:avLst>
                <a:gd name="adj1" fmla="val 8636976"/>
                <a:gd name="adj2" fmla="val 1620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212">
                <a:solidFill>
                  <a:schemeClr val="tx1"/>
                </a:solidFill>
              </a:endParaRPr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0FE76485-586B-27AB-353B-7EDEC6992B08}"/>
                </a:ext>
              </a:extLst>
            </p:cNvPr>
            <p:cNvSpPr/>
            <p:nvPr/>
          </p:nvSpPr>
          <p:spPr>
            <a:xfrm>
              <a:off x="4336677" y="216194"/>
              <a:ext cx="6430125" cy="6430125"/>
            </a:xfrm>
            <a:prstGeom prst="donut">
              <a:avLst>
                <a:gd name="adj" fmla="val 2361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212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2E5D8228-AB2C-D4C7-E53C-66A2F39FD08E}"/>
                </a:ext>
              </a:extLst>
            </p:cNvPr>
            <p:cNvSpPr/>
            <p:nvPr/>
          </p:nvSpPr>
          <p:spPr>
            <a:xfrm>
              <a:off x="5980053" y="1854691"/>
              <a:ext cx="3148619" cy="3148619"/>
            </a:xfrm>
            <a:prstGeom prst="donut">
              <a:avLst>
                <a:gd name="adj" fmla="val 236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212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BD335B-4757-7784-7E93-2A4ECFBEAD17}"/>
                </a:ext>
              </a:extLst>
            </p:cNvPr>
            <p:cNvSpPr/>
            <p:nvPr/>
          </p:nvSpPr>
          <p:spPr>
            <a:xfrm>
              <a:off x="5944831" y="5003309"/>
              <a:ext cx="3246108" cy="1248007"/>
            </a:xfrm>
            <a:prstGeom prst="rect">
              <a:avLst/>
            </a:prstGeom>
            <a:noFill/>
          </p:spPr>
          <p:txBody>
            <a:bodyPr spcFirstLastPara="1" wrap="none" lIns="58652" tIns="29326" rIns="58652" bIns="29326" numCol="1">
              <a:prstTxWarp prst="textArchDown">
                <a:avLst>
                  <a:gd name="adj" fmla="val 698214"/>
                </a:avLst>
              </a:prstTxWarp>
              <a:spAutoFit/>
            </a:bodyPr>
            <a:lstStyle/>
            <a:p>
              <a:pPr algn="ctr"/>
              <a:r>
                <a:rPr lang="en-GB" sz="2052" b="1">
                  <a:ln w="12700" cap="sq">
                    <a:noFill/>
                    <a:prstDash val="solid"/>
                  </a:ln>
                  <a:solidFill>
                    <a:srgbClr val="44546A"/>
                  </a:solidFill>
                  <a:latin typeface="Neue Haas Grotesk Text Pro" panose="020B0504020202020204" pitchFamily="34" charset="0"/>
                </a:rPr>
                <a:t>critical context</a:t>
              </a:r>
              <a:endParaRPr lang="en-US" sz="2052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5C611F9-E39B-453E-9A2E-1D27275A280E}"/>
                </a:ext>
              </a:extLst>
            </p:cNvPr>
            <p:cNvSpPr/>
            <p:nvPr/>
          </p:nvSpPr>
          <p:spPr>
            <a:xfrm rot="3547436">
              <a:off x="7615764" y="1638647"/>
              <a:ext cx="3246108" cy="1590766"/>
            </a:xfrm>
            <a:prstGeom prst="rect">
              <a:avLst/>
            </a:prstGeom>
            <a:noFill/>
          </p:spPr>
          <p:txBody>
            <a:bodyPr spcFirstLastPara="1" wrap="none" lIns="58652" tIns="29326" rIns="58652" bIns="29326" numCol="1">
              <a:prstTxWarp prst="textArchUp">
                <a:avLst>
                  <a:gd name="adj" fmla="val 12640705"/>
                </a:avLst>
              </a:prstTxWarp>
              <a:spAutoFit/>
            </a:bodyPr>
            <a:lstStyle/>
            <a:p>
              <a:pPr algn="ctr"/>
              <a:r>
                <a:rPr lang="en-GB" sz="2052" b="1">
                  <a:ln w="12700" cap="sq">
                    <a:noFill/>
                    <a:prstDash val="solid"/>
                  </a:ln>
                  <a:solidFill>
                    <a:srgbClr val="44546A"/>
                  </a:solidFill>
                  <a:latin typeface="Neue Haas Grotesk Text Pro" panose="020B0504020202020204" pitchFamily="34" charset="0"/>
                </a:rPr>
                <a:t>critical capital</a:t>
              </a:r>
              <a:endParaRPr lang="en-US" sz="2052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1FEC15-5CF7-A1C2-4474-92055A35A9E1}"/>
                </a:ext>
              </a:extLst>
            </p:cNvPr>
            <p:cNvSpPr/>
            <p:nvPr/>
          </p:nvSpPr>
          <p:spPr>
            <a:xfrm rot="18188726">
              <a:off x="4220420" y="1674053"/>
              <a:ext cx="3246108" cy="1248007"/>
            </a:xfrm>
            <a:prstGeom prst="rect">
              <a:avLst/>
            </a:prstGeom>
            <a:noFill/>
          </p:spPr>
          <p:txBody>
            <a:bodyPr spcFirstLastPara="1" wrap="none" lIns="58652" tIns="29326" rIns="58652" bIns="29326" numCol="1">
              <a:prstTxWarp prst="textArchUp">
                <a:avLst>
                  <a:gd name="adj" fmla="val 12454359"/>
                </a:avLst>
              </a:prstTxWarp>
              <a:spAutoFit/>
            </a:bodyPr>
            <a:lstStyle/>
            <a:p>
              <a:pPr algn="ctr"/>
              <a:r>
                <a:rPr lang="en-GB" sz="2052" b="1">
                  <a:ln w="12700" cap="sq">
                    <a:noFill/>
                    <a:prstDash val="solid"/>
                  </a:ln>
                  <a:solidFill>
                    <a:srgbClr val="44546A"/>
                  </a:solidFill>
                  <a:latin typeface="Neue Haas Grotesk Text Pro" panose="020B0504020202020204" pitchFamily="34" charset="0"/>
                </a:rPr>
                <a:t>critical clarity</a:t>
              </a:r>
              <a:endParaRPr lang="en-US" sz="2052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76ECECE-5546-B9F6-88BF-348986874B01}"/>
              </a:ext>
            </a:extLst>
          </p:cNvPr>
          <p:cNvSpPr/>
          <p:nvPr/>
        </p:nvSpPr>
        <p:spPr>
          <a:xfrm>
            <a:off x="-1" y="-15681"/>
            <a:ext cx="5043261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0C1B5-CD7A-02F6-5F54-FBAE2636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06" y="281029"/>
            <a:ext cx="3848641" cy="132556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chemeClr val="bg1"/>
                </a:solidFill>
                <a:latin typeface="Neue Haas Grotesk Text Pro"/>
              </a:rPr>
              <a:t>Critical thinking framework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2AFF8-CB8E-4D7E-6710-B7C8BFB32FD7}"/>
              </a:ext>
            </a:extLst>
          </p:cNvPr>
          <p:cNvSpPr/>
          <p:nvPr/>
        </p:nvSpPr>
        <p:spPr>
          <a:xfrm>
            <a:off x="343567" y="1614732"/>
            <a:ext cx="4521888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Critical Clarity: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Explicit articulation.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Critical thinking as a </a:t>
            </a:r>
            <a:r>
              <a:rPr lang="en-GB" i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process</a:t>
            </a:r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 or sequence of related actions.</a:t>
            </a:r>
            <a:endParaRPr lang="en-GB" dirty="0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endParaRPr lang="en-GB" dirty="0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r>
              <a:rPr lang="en-GB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Critical Context: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Learning outcomes - where students are on their learning journey.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  <a:ea typeface="+mn-lt"/>
                <a:cs typeface="+mn-lt"/>
              </a:rPr>
              <a:t>Specific application i.e. is critical thinking being used to consider a theory, process, an article or students’ own beliefs or assumptions?</a:t>
            </a:r>
            <a:r>
              <a:rPr lang="en-US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  <a:ea typeface="+mn-lt"/>
                <a:cs typeface="+mn-lt"/>
              </a:rPr>
              <a:t> </a:t>
            </a:r>
            <a:endParaRPr lang="en-GB" dirty="0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/>
              <a:ea typeface="Calibri"/>
              <a:cs typeface="Calibri"/>
            </a:endParaRPr>
          </a:p>
          <a:p>
            <a:endParaRPr lang="en-GB" dirty="0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/>
            </a:endParaRPr>
          </a:p>
          <a:p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Neue Haas Grotesk Text Pro"/>
              </a:rPr>
              <a:t>Critical Capital:</a:t>
            </a:r>
            <a:endParaRPr lang="en-GB" dirty="0">
              <a:ln w="12700">
                <a:noFill/>
                <a:prstDash val="solid"/>
              </a:ln>
              <a:solidFill>
                <a:schemeClr val="bg1"/>
              </a:solidFill>
              <a:latin typeface="Neue Haas Grotesk Text Pro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chemeClr val="bg1"/>
                </a:solidFill>
                <a:latin typeface="Neue Haas Grotesk Tex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kern="100" dirty="0">
                <a:solidFill>
                  <a:schemeClr val="bg1"/>
                </a:solidFill>
                <a:effectLst/>
                <a:latin typeface="Neue Haas Grotesk Tex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arriers students may face when engaging in critical thinking.</a:t>
            </a:r>
          </a:p>
        </p:txBody>
      </p:sp>
    </p:spTree>
    <p:extLst>
      <p:ext uri="{BB962C8B-B14F-4D97-AF65-F5344CB8AC3E}">
        <p14:creationId xmlns:p14="http://schemas.microsoft.com/office/powerpoint/2010/main" val="47184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C1B5-CD7A-02F6-5F54-FBAE2636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785"/>
            <a:ext cx="10515600" cy="13255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Neue Haas Grotesk Text Pro"/>
              </a:rPr>
              <a:t>Interventions used by staff</a:t>
            </a:r>
            <a:endParaRPr lang="en-GB">
              <a:solidFill>
                <a:schemeClr val="bg1"/>
              </a:solidFill>
              <a:latin typeface="Neue Haas Grotesk Text Pro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C2B86-0C9B-B65E-846B-B40B5D300BFB}"/>
              </a:ext>
            </a:extLst>
          </p:cNvPr>
          <p:cNvSpPr txBox="1"/>
          <p:nvPr/>
        </p:nvSpPr>
        <p:spPr>
          <a:xfrm>
            <a:off x="914428" y="1936348"/>
            <a:ext cx="7485501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Focus on barriers to critical thinking e.g. information overload.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'Slow' learning.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Focused application.</a:t>
            </a:r>
            <a:endParaRPr lang="en-GB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Separation of critical thinking and writing.</a:t>
            </a:r>
            <a:endParaRPr lang="en-GB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sz="2400">
                <a:solidFill>
                  <a:schemeClr val="bg1"/>
                </a:solidFill>
                <a:latin typeface="Neue Haas Grotesk Text Pro"/>
                <a:ea typeface="Calibri"/>
                <a:cs typeface="Calibri"/>
              </a:rPr>
              <a:t>Practising skill in familiar or everyday context.</a:t>
            </a:r>
            <a:endParaRPr lang="en-GB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magnifying glass on a document&#10;&#10;AI-generated content may be incorrect.">
            <a:extLst>
              <a:ext uri="{FF2B5EF4-FFF2-40B4-BE49-F238E27FC236}">
                <a16:creationId xmlns:a16="http://schemas.microsoft.com/office/drawing/2014/main" id="{623A4716-2CA9-58C0-5B26-32310EC66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015" y="3423130"/>
            <a:ext cx="3469986" cy="3434870"/>
          </a:xfrm>
          <a:prstGeom prst="rect">
            <a:avLst/>
          </a:prstGeom>
        </p:spPr>
      </p:pic>
      <p:pic>
        <p:nvPicPr>
          <p:cNvPr id="4" name="Picture 3" descr="A computer screen with lots of papers flying out of it&#10;&#10;AI-generated content may be incorrect.">
            <a:extLst>
              <a:ext uri="{FF2B5EF4-FFF2-40B4-BE49-F238E27FC236}">
                <a16:creationId xmlns:a16="http://schemas.microsoft.com/office/drawing/2014/main" id="{99AD2B0C-6D10-0542-F763-0753795C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015" y="0"/>
            <a:ext cx="3469986" cy="34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E98E6-8CF7-FE2F-7092-4EA311DA9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452F6-CB83-FE3B-0F65-A9ACDD70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75" y="582030"/>
            <a:ext cx="3841215" cy="1922310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  <a:latin typeface="Neue Haas Grotesk Text Pro"/>
              </a:rPr>
              <a:t>Baris </a:t>
            </a:r>
            <a:r>
              <a:rPr lang="en-GB" err="1">
                <a:solidFill>
                  <a:schemeClr val="bg1"/>
                </a:solidFill>
                <a:latin typeface="Neue Haas Grotesk Text Pro"/>
              </a:rPr>
              <a:t>Yalabik</a:t>
            </a:r>
            <a:br>
              <a:rPr lang="en-GB">
                <a:solidFill>
                  <a:schemeClr val="bg1"/>
                </a:solidFill>
                <a:latin typeface="Neue Haas Grotesk Text Pro"/>
              </a:rPr>
            </a:br>
            <a:r>
              <a:rPr lang="en-GB" sz="2700">
                <a:solidFill>
                  <a:schemeClr val="bg1"/>
                </a:solidFill>
                <a:latin typeface="Neue Haas Grotesk Text Pro"/>
              </a:rPr>
              <a:t>(School of Management)</a:t>
            </a:r>
            <a:br>
              <a:rPr lang="en-GB" sz="2700">
                <a:solidFill>
                  <a:schemeClr val="bg1"/>
                </a:solidFill>
                <a:latin typeface="Neue Haas Grotesk Text Pro"/>
              </a:rPr>
            </a:br>
            <a:endParaRPr lang="en-US" sz="2700">
              <a:solidFill>
                <a:schemeClr val="bg1"/>
              </a:solidFill>
              <a:latin typeface="Neue Haas Grotesk Text Pro"/>
            </a:endParaRPr>
          </a:p>
        </p:txBody>
      </p:sp>
      <p:pic>
        <p:nvPicPr>
          <p:cNvPr id="3" name="Picture 2" descr="A diagram of a questionnaire&#10;&#10;AI-generated content may be incorrect.">
            <a:extLst>
              <a:ext uri="{FF2B5EF4-FFF2-40B4-BE49-F238E27FC236}">
                <a16:creationId xmlns:a16="http://schemas.microsoft.com/office/drawing/2014/main" id="{EA48610B-54CD-3427-D8E0-7DA256C6A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344" y="582030"/>
            <a:ext cx="6862381" cy="5175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E40A2-EBE5-46A7-D44E-2ADC4CBED796}"/>
              </a:ext>
            </a:extLst>
          </p:cNvPr>
          <p:cNvSpPr txBox="1"/>
          <p:nvPr/>
        </p:nvSpPr>
        <p:spPr>
          <a:xfrm>
            <a:off x="536429" y="2410072"/>
            <a:ext cx="425691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latin typeface="Neue Haas Grotesk Text Pro" panose="020B0504020202020204" pitchFamily="34" charset="0"/>
                <a:ea typeface="Calibri"/>
                <a:cs typeface="Calibri"/>
              </a:rPr>
              <a:t>Past work samples.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latin typeface="Neue Haas Grotesk Text Pro" panose="020B0504020202020204" pitchFamily="34" charset="0"/>
                <a:ea typeface="Calibri"/>
                <a:cs typeface="Calibri"/>
              </a:rPr>
              <a:t>Students improve samples based on model.</a:t>
            </a:r>
          </a:p>
          <a:p>
            <a:endParaRPr lang="en-GB" dirty="0">
              <a:solidFill>
                <a:schemeClr val="bg1"/>
              </a:solidFill>
              <a:latin typeface="Neue Haas Grotesk Text Pro" panose="020B0504020202020204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latin typeface="Neue Haas Grotesk Text Pro" panose="020B0504020202020204" pitchFamily="34" charset="0"/>
                <a:ea typeface="Calibri"/>
                <a:cs typeface="Calibri"/>
              </a:rPr>
              <a:t>Some benefits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latin typeface="Neue Haas Grotesk Text Pro" panose="020B0504020202020204" pitchFamily="34" charset="0"/>
                <a:ea typeface="Calibri"/>
                <a:cs typeface="Calibri"/>
              </a:rPr>
              <a:t>Needs better adoption</a:t>
            </a:r>
            <a:endParaRPr lang="en-GB" dirty="0">
              <a:solidFill>
                <a:schemeClr val="bg1"/>
              </a:solidFill>
              <a:latin typeface="Neue Haas Grotesk Text Pro" panose="020B05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bg1"/>
              </a:solidFill>
              <a:latin typeface="Neue Haas Grotesk Text Pro" panose="020B0504020202020204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latin typeface="Neue Haas Grotesk Text Pro" panose="020B0504020202020204" pitchFamily="34" charset="0"/>
                <a:ea typeface="Calibri"/>
                <a:cs typeface="Calibri"/>
              </a:rPr>
              <a:t>Now on </a:t>
            </a:r>
            <a:r>
              <a:rPr lang="en-GB" dirty="0" err="1">
                <a:solidFill>
                  <a:schemeClr val="bg1"/>
                </a:solidFill>
                <a:latin typeface="Neue Haas Grotesk Text Pro" panose="020B0504020202020204" pitchFamily="34" charset="0"/>
                <a:ea typeface="Calibri"/>
                <a:cs typeface="Calibri"/>
              </a:rPr>
              <a:t>SoM</a:t>
            </a:r>
            <a:r>
              <a:rPr lang="en-GB" dirty="0">
                <a:solidFill>
                  <a:schemeClr val="bg1"/>
                </a:solidFill>
                <a:latin typeface="Neue Haas Grotesk Text Pro" panose="020B0504020202020204" pitchFamily="34" charset="0"/>
                <a:ea typeface="Calibri"/>
                <a:cs typeface="Calibri"/>
              </a:rPr>
              <a:t> big screen and TVs!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D5F792-675F-8A8D-2AF9-ADC5D614E9BF}"/>
              </a:ext>
            </a:extLst>
          </p:cNvPr>
          <p:cNvCxnSpPr/>
          <p:nvPr/>
        </p:nvCxnSpPr>
        <p:spPr>
          <a:xfrm>
            <a:off x="2130612" y="3584498"/>
            <a:ext cx="2987200" cy="9142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29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C1B5-CD7A-02F6-5F54-FBAE2636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782"/>
            <a:ext cx="10515600" cy="132556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Neue Haas Grotesk Text Pro"/>
              </a:rPr>
              <a:t>International perspectives</a:t>
            </a:r>
          </a:p>
        </p:txBody>
      </p:sp>
      <p:pic>
        <p:nvPicPr>
          <p:cNvPr id="4" name="Picture 3" descr="A building with stairs and people walking in front of it&#10;&#10;AI-generated content may be incorrect.">
            <a:extLst>
              <a:ext uri="{FF2B5EF4-FFF2-40B4-BE49-F238E27FC236}">
                <a16:creationId xmlns:a16="http://schemas.microsoft.com/office/drawing/2014/main" id="{F693D66B-22F0-EDCB-9485-DF2D3AD60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5" y="1604956"/>
            <a:ext cx="5155815" cy="3849172"/>
          </a:xfrm>
          <a:prstGeom prst="rect">
            <a:avLst/>
          </a:prstGeom>
        </p:spPr>
      </p:pic>
      <p:pic>
        <p:nvPicPr>
          <p:cNvPr id="8" name="Picture 7" descr="A group of people walking up stairs&#10;&#10;AI-generated content may be incorrect.">
            <a:extLst>
              <a:ext uri="{FF2B5EF4-FFF2-40B4-BE49-F238E27FC236}">
                <a16:creationId xmlns:a16="http://schemas.microsoft.com/office/drawing/2014/main" id="{BBF6B611-3DC9-4642-FA51-93AF1454B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r="3012"/>
          <a:stretch/>
        </p:blipFill>
        <p:spPr>
          <a:xfrm>
            <a:off x="6096001" y="1604955"/>
            <a:ext cx="5155816" cy="38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75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e59a2-3882-4d15-b1f0-20a41eb2e7bb">
      <Terms xmlns="http://schemas.microsoft.com/office/infopath/2007/PartnerControls"/>
    </lcf76f155ced4ddcb4097134ff3c332f>
    <TaxCatchAll xmlns="b1e165a0-1a4a-4d2e-b26a-75de4c74afb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A10F7760174046B412AB999BD2E8E0" ma:contentTypeVersion="17" ma:contentTypeDescription="Create a new document." ma:contentTypeScope="" ma:versionID="4bca7b5edfa9076295bc767a6e30e07c">
  <xsd:schema xmlns:xsd="http://www.w3.org/2001/XMLSchema" xmlns:xs="http://www.w3.org/2001/XMLSchema" xmlns:p="http://schemas.microsoft.com/office/2006/metadata/properties" xmlns:ns2="b31e59a2-3882-4d15-b1f0-20a41eb2e7bb" xmlns:ns3="b1e165a0-1a4a-4d2e-b26a-75de4c74afb8" targetNamespace="http://schemas.microsoft.com/office/2006/metadata/properties" ma:root="true" ma:fieldsID="a1298460008b2723f4469b55d75b6e11" ns2:_="" ns3:_="">
    <xsd:import namespace="b31e59a2-3882-4d15-b1f0-20a41eb2e7bb"/>
    <xsd:import namespace="b1e165a0-1a4a-4d2e-b26a-75de4c74af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e59a2-3882-4d15-b1f0-20a41eb2e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165a0-1a4a-4d2e-b26a-75de4c74af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c86cc65-1bfc-482d-ac03-4d191023851d}" ma:internalName="TaxCatchAll" ma:showField="CatchAllData" ma:web="b1e165a0-1a4a-4d2e-b26a-75de4c74af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13211E-BD5E-4014-91F4-F00760647E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5A1201-D8E8-4975-8BB2-F8C000492A70}">
  <ds:schemaRefs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d30c995e-bddb-4a7e-b10e-c146ec0f117d"/>
    <ds:schemaRef ds:uri="4aae8516-7156-4dad-8ccb-31a1b17d0a3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AD1D4E9-B91A-4AE9-9914-B7804A8B92D1}"/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1261</Words>
  <Application>Microsoft Office PowerPoint</Application>
  <PresentationFormat>Widescreen</PresentationFormat>
  <Paragraphs>150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Neue Haas Grotesk Text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Critical thinking framework</vt:lpstr>
      <vt:lpstr>Interventions used by staff</vt:lpstr>
      <vt:lpstr>Baris Yalabik (School of Management) </vt:lpstr>
      <vt:lpstr>International perspectives</vt:lpstr>
      <vt:lpstr>Initial findings: student surveys</vt:lpstr>
      <vt:lpstr>Initial findings: staff focus groups</vt:lpstr>
      <vt:lpstr>Our hopes and expectations</vt:lpstr>
      <vt:lpstr>Keep in touch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human learning visible in a world of invisible AI</dc:title>
  <dc:creator>Robert Eaton</dc:creator>
  <cp:lastModifiedBy>Stephanie Kamffer</cp:lastModifiedBy>
  <cp:revision>2</cp:revision>
  <cp:lastPrinted>2024-11-20T12:48:52Z</cp:lastPrinted>
  <dcterms:created xsi:type="dcterms:W3CDTF">2024-07-03T12:05:45Z</dcterms:created>
  <dcterms:modified xsi:type="dcterms:W3CDTF">2025-06-03T07:23:04Z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0x010100C8A10F7760174046B412AB999BD2E8E0</vt:lpwstr>
  </property>
</Properties>
</file>