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258" r:id="rId5"/>
    <p:sldId id="259" r:id="rId6"/>
  </p:sldIdLst>
  <p:sldSz cx="18288000" cy="10287000"/>
  <p:notesSz cx="6858000" cy="9144000"/>
  <p:embeddedFontLst>
    <p:embeddedFont>
      <p:font typeface="Canva Sans Bold" panose="020B0604020202020204" charset="0"/>
      <p:regular r:id="rId8"/>
    </p:embeddedFont>
    <p:embeddedFont>
      <p:font typeface="Garet" panose="020B0604020202020204" charset="0"/>
      <p:regular r:id="rId9"/>
    </p:embeddedFont>
    <p:embeddedFont>
      <p:font typeface="Garet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8667-4DA5-4F32-9334-40EC05832020}" type="datetimeFigureOut">
              <a:rPr lang="en-HK" smtClean="0"/>
              <a:t>28/5/2025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2A80B-1CDB-4B46-A8A1-D400E24511B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9295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2A80B-1CDB-4B46-A8A1-D400E24511B6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0845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2A80B-1CDB-4B46-A8A1-D400E24511B6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684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audio" Target="../media/media1.m4a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2.m4a"/><Relationship Id="rId7" Type="http://schemas.openxmlformats.org/officeDocument/2006/relationships/image" Target="../media/image10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46239" y="51134"/>
            <a:ext cx="19409107" cy="10445047"/>
            <a:chOff x="0" y="0"/>
            <a:chExt cx="5111864" cy="27509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11864" cy="2750959"/>
            </a:xfrm>
            <a:custGeom>
              <a:avLst/>
              <a:gdLst/>
              <a:ahLst/>
              <a:cxnLst/>
              <a:rect l="l" t="t" r="r" b="b"/>
              <a:pathLst>
                <a:path w="5111864" h="2750959">
                  <a:moveTo>
                    <a:pt x="0" y="0"/>
                  </a:moveTo>
                  <a:lnTo>
                    <a:pt x="5111864" y="0"/>
                  </a:lnTo>
                  <a:lnTo>
                    <a:pt x="5111864" y="2750959"/>
                  </a:lnTo>
                  <a:lnTo>
                    <a:pt x="0" y="2750959"/>
                  </a:lnTo>
                  <a:close/>
                </a:path>
              </a:pathLst>
            </a:custGeom>
            <a:solidFill>
              <a:srgbClr val="E8E8E8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11864" cy="2789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1531991"/>
            <a:ext cx="19839162" cy="4375301"/>
            <a:chOff x="0" y="0"/>
            <a:chExt cx="26452216" cy="583373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rcRect t="30396" b="30396"/>
            <a:stretch>
              <a:fillRect/>
            </a:stretch>
          </p:blipFill>
          <p:spPr>
            <a:xfrm>
              <a:off x="0" y="0"/>
              <a:ext cx="26452216" cy="5833735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0" y="3160818"/>
            <a:ext cx="7747532" cy="889366"/>
            <a:chOff x="0" y="0"/>
            <a:chExt cx="2040502" cy="2342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40502" cy="234236"/>
            </a:xfrm>
            <a:custGeom>
              <a:avLst/>
              <a:gdLst/>
              <a:ahLst/>
              <a:cxnLst/>
              <a:rect l="l" t="t" r="r" b="b"/>
              <a:pathLst>
                <a:path w="2040502" h="234236">
                  <a:moveTo>
                    <a:pt x="0" y="0"/>
                  </a:moveTo>
                  <a:lnTo>
                    <a:pt x="2040502" y="0"/>
                  </a:lnTo>
                  <a:lnTo>
                    <a:pt x="2040502" y="234236"/>
                  </a:lnTo>
                  <a:lnTo>
                    <a:pt x="0" y="234236"/>
                  </a:lnTo>
                  <a:close/>
                </a:path>
              </a:pathLst>
            </a:custGeom>
            <a:solidFill>
              <a:srgbClr val="38522F">
                <a:alpha val="77647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040502" cy="272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80932" y="6526644"/>
            <a:ext cx="2755134" cy="2731656"/>
            <a:chOff x="0" y="0"/>
            <a:chExt cx="1016247" cy="10075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6247" cy="1007587"/>
            </a:xfrm>
            <a:custGeom>
              <a:avLst/>
              <a:gdLst/>
              <a:ahLst/>
              <a:cxnLst/>
              <a:rect l="l" t="t" r="r" b="b"/>
              <a:pathLst>
                <a:path w="1016247" h="1007587">
                  <a:moveTo>
                    <a:pt x="508124" y="0"/>
                  </a:moveTo>
                  <a:cubicBezTo>
                    <a:pt x="227495" y="0"/>
                    <a:pt x="0" y="225556"/>
                    <a:pt x="0" y="503794"/>
                  </a:cubicBezTo>
                  <a:cubicBezTo>
                    <a:pt x="0" y="782031"/>
                    <a:pt x="227495" y="1007587"/>
                    <a:pt x="508124" y="1007587"/>
                  </a:cubicBezTo>
                  <a:cubicBezTo>
                    <a:pt x="788753" y="1007587"/>
                    <a:pt x="1016247" y="782031"/>
                    <a:pt x="1016247" y="503794"/>
                  </a:cubicBezTo>
                  <a:cubicBezTo>
                    <a:pt x="1016247" y="225556"/>
                    <a:pt x="788753" y="0"/>
                    <a:pt x="508124" y="0"/>
                  </a:cubicBezTo>
                  <a:close/>
                </a:path>
              </a:pathLst>
            </a:custGeom>
            <a:blipFill>
              <a:blip r:embed="rId8"/>
              <a:stretch>
                <a:fillRect t="-429" b="-429"/>
              </a:stretch>
            </a:blipFill>
            <a:ln w="76200" cap="sq">
              <a:solidFill>
                <a:srgbClr val="0F2415"/>
              </a:solidFill>
              <a:prstDash val="solid"/>
              <a:miter/>
            </a:ln>
          </p:spPr>
        </p:sp>
      </p:grpSp>
      <p:sp>
        <p:nvSpPr>
          <p:cNvPr id="12" name="Freeform 12"/>
          <p:cNvSpPr/>
          <p:nvPr/>
        </p:nvSpPr>
        <p:spPr>
          <a:xfrm>
            <a:off x="11036066" y="5768051"/>
            <a:ext cx="2684838" cy="3518318"/>
          </a:xfrm>
          <a:custGeom>
            <a:avLst/>
            <a:gdLst/>
            <a:ahLst/>
            <a:cxnLst/>
            <a:rect l="l" t="t" r="r" b="b"/>
            <a:pathLst>
              <a:path w="2684838" h="3518318">
                <a:moveTo>
                  <a:pt x="0" y="0"/>
                </a:moveTo>
                <a:lnTo>
                  <a:pt x="2684838" y="0"/>
                </a:lnTo>
                <a:lnTo>
                  <a:pt x="2684838" y="3518318"/>
                </a:lnTo>
                <a:lnTo>
                  <a:pt x="0" y="35183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280932" y="3160818"/>
            <a:ext cx="5216653" cy="3357506"/>
          </a:xfrm>
          <a:custGeom>
            <a:avLst/>
            <a:gdLst/>
            <a:ahLst/>
            <a:cxnLst/>
            <a:rect l="l" t="t" r="r" b="b"/>
            <a:pathLst>
              <a:path w="5216653" h="3357506">
                <a:moveTo>
                  <a:pt x="0" y="0"/>
                </a:moveTo>
                <a:lnTo>
                  <a:pt x="5216654" y="0"/>
                </a:lnTo>
                <a:lnTo>
                  <a:pt x="5216654" y="3357507"/>
                </a:lnTo>
                <a:lnTo>
                  <a:pt x="0" y="33575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583" r="-9583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4031101" y="-550295"/>
            <a:ext cx="10259954" cy="11265914"/>
            <a:chOff x="0" y="0"/>
            <a:chExt cx="2702210" cy="29671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2210" cy="2967154"/>
            </a:xfrm>
            <a:custGeom>
              <a:avLst/>
              <a:gdLst/>
              <a:ahLst/>
              <a:cxnLst/>
              <a:rect l="l" t="t" r="r" b="b"/>
              <a:pathLst>
                <a:path w="2702210" h="2967154">
                  <a:moveTo>
                    <a:pt x="0" y="0"/>
                  </a:moveTo>
                  <a:lnTo>
                    <a:pt x="2702210" y="0"/>
                  </a:lnTo>
                  <a:lnTo>
                    <a:pt x="2702210" y="2967154"/>
                  </a:lnTo>
                  <a:lnTo>
                    <a:pt x="0" y="2967154"/>
                  </a:lnTo>
                  <a:close/>
                </a:path>
              </a:pathLst>
            </a:custGeom>
            <a:solidFill>
              <a:srgbClr val="C7C4C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02210" cy="3005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929738" y="3580503"/>
            <a:ext cx="2607756" cy="2588995"/>
          </a:xfrm>
          <a:custGeom>
            <a:avLst/>
            <a:gdLst/>
            <a:ahLst/>
            <a:cxnLst/>
            <a:rect l="l" t="t" r="r" b="b"/>
            <a:pathLst>
              <a:path w="2607756" h="2588995">
                <a:moveTo>
                  <a:pt x="0" y="0"/>
                </a:moveTo>
                <a:lnTo>
                  <a:pt x="2607756" y="0"/>
                </a:lnTo>
                <a:lnTo>
                  <a:pt x="2607756" y="2588995"/>
                </a:lnTo>
                <a:lnTo>
                  <a:pt x="0" y="258899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929738" y="6670341"/>
            <a:ext cx="2596863" cy="2616028"/>
          </a:xfrm>
          <a:custGeom>
            <a:avLst/>
            <a:gdLst/>
            <a:ahLst/>
            <a:cxnLst/>
            <a:rect l="l" t="t" r="r" b="b"/>
            <a:pathLst>
              <a:path w="2596863" h="2616028">
                <a:moveTo>
                  <a:pt x="0" y="0"/>
                </a:moveTo>
                <a:lnTo>
                  <a:pt x="2596863" y="0"/>
                </a:lnTo>
                <a:lnTo>
                  <a:pt x="2596863" y="2616028"/>
                </a:lnTo>
                <a:lnTo>
                  <a:pt x="0" y="26160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788242" y="408939"/>
            <a:ext cx="2749252" cy="2616028"/>
          </a:xfrm>
          <a:custGeom>
            <a:avLst/>
            <a:gdLst/>
            <a:ahLst/>
            <a:cxnLst/>
            <a:rect l="l" t="t" r="r" b="b"/>
            <a:pathLst>
              <a:path w="2749252" h="2616028">
                <a:moveTo>
                  <a:pt x="0" y="0"/>
                </a:moveTo>
                <a:lnTo>
                  <a:pt x="2749252" y="0"/>
                </a:lnTo>
                <a:lnTo>
                  <a:pt x="2749252" y="2616028"/>
                </a:lnTo>
                <a:lnTo>
                  <a:pt x="0" y="26160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07077" y="4331719"/>
            <a:ext cx="7973855" cy="611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5815" lvl="1" indent="-337908">
              <a:lnSpc>
                <a:spcPts val="4069"/>
              </a:lnSpc>
              <a:buFont typeface="Arial"/>
              <a:buChar char="•"/>
            </a:pPr>
            <a:r>
              <a:rPr lang="en-US" sz="3130" dirty="0">
                <a:solidFill>
                  <a:srgbClr val="38522F"/>
                </a:solidFill>
                <a:latin typeface="Garet"/>
                <a:ea typeface="Garet"/>
                <a:cs typeface="Garet"/>
                <a:sym typeface="Garet"/>
              </a:rPr>
              <a:t>Worked towards a Level 3 leadership qualification in partnership with the Leadership Skills Foundation through developing our own project: creating a campus biodiversity audit plan. ​</a:t>
            </a:r>
          </a:p>
          <a:p>
            <a:pPr marL="675815" lvl="1" indent="-337908" algn="l">
              <a:lnSpc>
                <a:spcPts val="4069"/>
              </a:lnSpc>
              <a:buFont typeface="Arial"/>
              <a:buChar char="•"/>
            </a:pPr>
            <a:r>
              <a:rPr lang="en-US" sz="3130" dirty="0">
                <a:solidFill>
                  <a:srgbClr val="38522F"/>
                </a:solidFill>
                <a:latin typeface="Garet"/>
                <a:ea typeface="Garet"/>
                <a:cs typeface="Garet"/>
                <a:sym typeface="Garet"/>
              </a:rPr>
              <a:t>an online learning component developed in collaboration with WWF and RSPB. </a:t>
            </a:r>
          </a:p>
          <a:p>
            <a:pPr algn="l">
              <a:lnSpc>
                <a:spcPts val="3289"/>
              </a:lnSpc>
            </a:pPr>
            <a:endParaRPr lang="en-US" sz="3130" dirty="0">
              <a:solidFill>
                <a:srgbClr val="38522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289"/>
              </a:lnSpc>
            </a:pPr>
            <a:endParaRPr lang="en-US" sz="3130" dirty="0">
              <a:solidFill>
                <a:srgbClr val="38522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68475" y="601693"/>
            <a:ext cx="10007366" cy="1842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70"/>
              </a:lnSpc>
            </a:pPr>
            <a:r>
              <a:rPr lang="en-US" sz="5944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ENVIRONMENTAL LEADERS PROGRAMME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8697" y="3260436"/>
            <a:ext cx="5043686" cy="71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PROGRAMME AIMS</a:t>
            </a:r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38A04389-8545-9E49-D648-9D56067287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rcRect l="-400000" t="-203125" r="-400000" b="-203125"/>
          <a:stretch>
            <a:fillRect/>
          </a:stretch>
        </p:blipFill>
        <p:spPr>
          <a:xfrm>
            <a:off x="14173200" y="7972425"/>
            <a:ext cx="3657600" cy="2057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54"/>
    </mc:Choice>
    <mc:Fallback xmlns="">
      <p:transition spd="slow" advTm="43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865784" y="-1818270"/>
            <a:ext cx="10604946" cy="14288697"/>
            <a:chOff x="0" y="0"/>
            <a:chExt cx="2793072" cy="37632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93072" cy="3763278"/>
            </a:xfrm>
            <a:custGeom>
              <a:avLst/>
              <a:gdLst/>
              <a:ahLst/>
              <a:cxnLst/>
              <a:rect l="l" t="t" r="r" b="b"/>
              <a:pathLst>
                <a:path w="2793072" h="3763278">
                  <a:moveTo>
                    <a:pt x="0" y="0"/>
                  </a:moveTo>
                  <a:lnTo>
                    <a:pt x="2793072" y="0"/>
                  </a:lnTo>
                  <a:lnTo>
                    <a:pt x="2793072" y="3763278"/>
                  </a:lnTo>
                  <a:lnTo>
                    <a:pt x="0" y="3763278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93072" cy="38013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800000">
            <a:off x="-838200" y="-2093902"/>
            <a:ext cx="20947973" cy="15546331"/>
            <a:chOff x="0" y="-38100"/>
            <a:chExt cx="5836861" cy="3801378"/>
          </a:xfrm>
        </p:grpSpPr>
        <p:sp>
          <p:nvSpPr>
            <p:cNvPr id="9" name="Freeform 9"/>
            <p:cNvSpPr/>
            <p:nvPr/>
          </p:nvSpPr>
          <p:spPr>
            <a:xfrm rot="5400000">
              <a:off x="2573046" y="83892"/>
              <a:ext cx="869671" cy="5657958"/>
            </a:xfrm>
            <a:custGeom>
              <a:avLst/>
              <a:gdLst/>
              <a:ahLst/>
              <a:cxnLst/>
              <a:rect l="l" t="t" r="r" b="b"/>
              <a:pathLst>
                <a:path w="1404406" h="3763278">
                  <a:moveTo>
                    <a:pt x="0" y="0"/>
                  </a:moveTo>
                  <a:lnTo>
                    <a:pt x="1404406" y="0"/>
                  </a:lnTo>
                  <a:lnTo>
                    <a:pt x="1404406" y="3763278"/>
                  </a:lnTo>
                  <a:lnTo>
                    <a:pt x="0" y="3763278"/>
                  </a:lnTo>
                  <a:close/>
                </a:path>
              </a:pathLst>
            </a:custGeom>
            <a:solidFill>
              <a:srgbClr val="0F2415">
                <a:alpha val="24706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04406" cy="3801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750577" y="1018380"/>
            <a:ext cx="7394423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70"/>
              </a:lnSpc>
            </a:pPr>
            <a:r>
              <a:rPr lang="en-US" sz="5944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BIODIVERSITY AUDIT PLAN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6422" y="3752176"/>
            <a:ext cx="7693341" cy="6013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3200" b="1" u="sng" dirty="0">
                <a:ea typeface="Garet"/>
                <a:cs typeface="Garet"/>
                <a:sym typeface="Garet"/>
              </a:rPr>
              <a:t>Aims:</a:t>
            </a: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endParaRPr lang="en-US" sz="2400" dirty="0">
              <a:ea typeface="Garet"/>
              <a:cs typeface="Garet"/>
              <a:sym typeface="Garet"/>
            </a:endParaRP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a typeface="Garet"/>
                <a:cs typeface="Garet"/>
                <a:sym typeface="Garet"/>
              </a:rPr>
              <a:t>Designed to empower students through a mix of online learning and practical experience</a:t>
            </a: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endParaRPr lang="en-US" sz="2800" dirty="0">
              <a:ea typeface="Garet"/>
              <a:cs typeface="Garet"/>
              <a:sym typeface="Garet"/>
            </a:endParaRP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a typeface="Garet"/>
                <a:cs typeface="Garet"/>
                <a:sym typeface="Garet"/>
              </a:rPr>
              <a:t>Builds leadership capacity while tackling real-world environmental challenges.​</a:t>
            </a:r>
          </a:p>
          <a:p>
            <a:pPr algn="l">
              <a:lnSpc>
                <a:spcPts val="2575"/>
              </a:lnSpc>
            </a:pPr>
            <a:endParaRPr lang="en-US" sz="2400" b="1" dirty="0">
              <a:ea typeface="Garet"/>
              <a:cs typeface="Garet"/>
              <a:sym typeface="Garet"/>
            </a:endParaRPr>
          </a:p>
          <a:p>
            <a:pPr algn="l">
              <a:lnSpc>
                <a:spcPts val="2575"/>
              </a:lnSpc>
            </a:pPr>
            <a:r>
              <a:rPr lang="en-US" sz="3200" b="1" u="sng" dirty="0">
                <a:ea typeface="Garet"/>
                <a:cs typeface="Garet"/>
                <a:sym typeface="Garet"/>
              </a:rPr>
              <a:t>Learning outcomes:​</a:t>
            </a:r>
          </a:p>
          <a:p>
            <a:pPr algn="l">
              <a:lnSpc>
                <a:spcPts val="2575"/>
              </a:lnSpc>
            </a:pPr>
            <a:endParaRPr lang="en-US" sz="2400" b="1" dirty="0">
              <a:ea typeface="Garet"/>
              <a:cs typeface="Garet"/>
              <a:sym typeface="Garet"/>
            </a:endParaRP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a typeface="Garet"/>
                <a:cs typeface="Garet"/>
                <a:sym typeface="Garet"/>
              </a:rPr>
              <a:t>Develop leadership, teamwork, communication and confidence through applied activities​</a:t>
            </a: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endParaRPr lang="en-US" sz="2800" dirty="0">
              <a:ea typeface="Garet"/>
              <a:cs typeface="Garet"/>
              <a:sym typeface="Garet"/>
            </a:endParaRP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a typeface="Garet"/>
                <a:cs typeface="Garet"/>
                <a:sym typeface="Garet"/>
              </a:rPr>
              <a:t>Build environmental awareness aligned with global goals​</a:t>
            </a: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endParaRPr lang="en-US" sz="2800" dirty="0">
              <a:ea typeface="Garet"/>
              <a:cs typeface="Garet"/>
              <a:sym typeface="Garet"/>
            </a:endParaRP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a typeface="Garet"/>
                <a:cs typeface="Garet"/>
                <a:sym typeface="Garet"/>
              </a:rPr>
              <a:t>Encourage positive action in communities​</a:t>
            </a: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endParaRPr lang="en-US" sz="2800" dirty="0">
              <a:ea typeface="Garet"/>
              <a:cs typeface="Garet"/>
              <a:sym typeface="Garet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593C8AB1-2FCE-852D-A913-C510FAE4A181}"/>
              </a:ext>
            </a:extLst>
          </p:cNvPr>
          <p:cNvSpPr txBox="1"/>
          <p:nvPr/>
        </p:nvSpPr>
        <p:spPr>
          <a:xfrm>
            <a:off x="911376" y="920187"/>
            <a:ext cx="8839201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70"/>
              </a:lnSpc>
            </a:pPr>
            <a:r>
              <a:rPr lang="en-US" sz="5944" b="1" dirty="0">
                <a:latin typeface="Garet Bold"/>
                <a:ea typeface="Garet Bold"/>
                <a:cs typeface="Garet Bold"/>
                <a:sym typeface="Garet Bold"/>
              </a:rPr>
              <a:t>LEADERSHIP</a:t>
            </a:r>
            <a:r>
              <a:rPr lang="en-US" sz="5944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5944" b="1" dirty="0">
                <a:latin typeface="Garet Bold"/>
                <a:ea typeface="Garet Bold"/>
                <a:cs typeface="Garet Bold"/>
                <a:sym typeface="Garet Bold"/>
              </a:rPr>
              <a:t>QUALIFICATION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5D73FDAB-05F9-3AFF-6185-F73D2C3D8F66}"/>
              </a:ext>
            </a:extLst>
          </p:cNvPr>
          <p:cNvSpPr txBox="1"/>
          <p:nvPr/>
        </p:nvSpPr>
        <p:spPr>
          <a:xfrm>
            <a:off x="9750577" y="3785110"/>
            <a:ext cx="8001001" cy="5343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3600" b="1" u="sng" dirty="0">
                <a:solidFill>
                  <a:srgbClr val="FFFFFF"/>
                </a:solidFill>
                <a:ea typeface="Garet"/>
                <a:cs typeface="Garet"/>
                <a:sym typeface="Garet"/>
              </a:rPr>
              <a:t>Aims: </a:t>
            </a:r>
          </a:p>
          <a:p>
            <a:pPr algn="l">
              <a:lnSpc>
                <a:spcPts val="2575"/>
              </a:lnSpc>
            </a:pPr>
            <a:endParaRPr lang="en-US" sz="2800" dirty="0">
              <a:solidFill>
                <a:srgbClr val="FFFFFF"/>
              </a:solidFill>
              <a:ea typeface="Garet"/>
              <a:cs typeface="Garet"/>
              <a:sym typeface="Garet"/>
            </a:endParaRPr>
          </a:p>
          <a:p>
            <a:pPr marL="342900" indent="-342900">
              <a:lnSpc>
                <a:spcPts val="2575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ea typeface="Garet"/>
                <a:cs typeface="Garet"/>
                <a:sym typeface="Garet"/>
              </a:rPr>
              <a:t>Create practical resources to help future student groups carry out biodiversity audits across campus</a:t>
            </a:r>
          </a:p>
          <a:p>
            <a:pPr marL="342900" indent="-342900">
              <a:lnSpc>
                <a:spcPts val="2575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ea typeface="Garet"/>
              <a:cs typeface="Garet"/>
              <a:sym typeface="Garet"/>
            </a:endParaRP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ea typeface="Garet"/>
                <a:cs typeface="Garet"/>
                <a:sym typeface="Garet"/>
              </a:rPr>
              <a:t>Support long term biodiversity protection and student engagement with nature.​</a:t>
            </a:r>
          </a:p>
          <a:p>
            <a:pPr algn="l">
              <a:lnSpc>
                <a:spcPts val="2575"/>
              </a:lnSpc>
            </a:pPr>
            <a:endParaRPr lang="en-US" dirty="0">
              <a:solidFill>
                <a:srgbClr val="FFFFFF"/>
              </a:solidFill>
              <a:ea typeface="Garet"/>
              <a:cs typeface="Garet"/>
              <a:sym typeface="Garet"/>
            </a:endParaRPr>
          </a:p>
          <a:p>
            <a:pPr algn="l">
              <a:lnSpc>
                <a:spcPts val="2575"/>
              </a:lnSpc>
            </a:pPr>
            <a:r>
              <a:rPr lang="en-US" sz="3200" b="1" u="sng" dirty="0">
                <a:solidFill>
                  <a:srgbClr val="FFFFFF"/>
                </a:solidFill>
                <a:ea typeface="Garet"/>
                <a:cs typeface="Garet"/>
                <a:sym typeface="Garet"/>
              </a:rPr>
              <a:t>Key Outputs:​</a:t>
            </a:r>
          </a:p>
          <a:p>
            <a:pPr algn="l">
              <a:lnSpc>
                <a:spcPts val="2575"/>
              </a:lnSpc>
            </a:pPr>
            <a:endParaRPr lang="en-US" sz="2000" dirty="0">
              <a:solidFill>
                <a:srgbClr val="FFFFFF"/>
              </a:solidFill>
              <a:ea typeface="Garet"/>
              <a:cs typeface="Garet"/>
              <a:sym typeface="Garet"/>
            </a:endParaRP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ea typeface="Garet"/>
                <a:cs typeface="Garet"/>
                <a:sym typeface="Garet"/>
              </a:rPr>
              <a:t>Step-by-step PowerPoint audit guide​</a:t>
            </a: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ea typeface="Garet"/>
              <a:cs typeface="Garet"/>
              <a:sym typeface="Garet"/>
            </a:endParaRP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ea typeface="Garet"/>
                <a:cs typeface="Garet"/>
                <a:sym typeface="Garet"/>
              </a:rPr>
              <a:t>Word document with research sources​ and methods</a:t>
            </a: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ea typeface="Garet"/>
              <a:cs typeface="Garet"/>
              <a:sym typeface="Garet"/>
            </a:endParaRPr>
          </a:p>
          <a:p>
            <a:pPr marL="342900" indent="-342900" algn="l">
              <a:lnSpc>
                <a:spcPts val="2575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ea typeface="Garet"/>
                <a:cs typeface="Garet"/>
                <a:sym typeface="Garet"/>
              </a:rPr>
              <a:t>Campus habitat map with defined biodiversity zones​</a:t>
            </a:r>
          </a:p>
          <a:p>
            <a:pPr algn="l">
              <a:lnSpc>
                <a:spcPts val="2575"/>
              </a:lnSpc>
            </a:pPr>
            <a:endParaRPr lang="en-US" sz="24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7F377D9-481E-B8BF-A13C-CE57A91B4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5" y="5326078"/>
            <a:ext cx="8499353" cy="46449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CF1EB3-88A6-E001-5FE7-7ED05A56D6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8" y="363019"/>
            <a:ext cx="8527121" cy="47804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98D273-DA7A-CA21-9328-E5767A7B66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34" y="2032278"/>
            <a:ext cx="8001001" cy="5397190"/>
          </a:xfrm>
          <a:prstGeom prst="rect">
            <a:avLst/>
          </a:prstGeom>
        </p:spPr>
      </p:pic>
      <p:pic>
        <p:nvPicPr>
          <p:cNvPr id="40" name="Audio 39">
            <a:hlinkClick r:id="" action="ppaction://media"/>
            <a:extLst>
              <a:ext uri="{FF2B5EF4-FFF2-40B4-BE49-F238E27FC236}">
                <a16:creationId xmlns:a16="http://schemas.microsoft.com/office/drawing/2014/main" id="{AD1E55F6-60A4-D7E5-1886-0876E53E0F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rcRect l="-400000" t="-203125" r="-400000" b="-203125"/>
          <a:stretch>
            <a:fillRect/>
          </a:stretch>
        </p:blipFill>
        <p:spPr>
          <a:xfrm>
            <a:off x="14173200" y="7972425"/>
            <a:ext cx="3657600" cy="2057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96"/>
    </mc:Choice>
    <mc:Fallback xmlns="">
      <p:transition spd="slow" advTm="85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3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2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4.1|22.3|1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e165a0-1a4a-4d2e-b26a-75de4c74afb8" xsi:nil="true"/>
    <lcf76f155ced4ddcb4097134ff3c332f xmlns="b31e59a2-3882-4d15-b1f0-20a41eb2e7b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10F7760174046B412AB999BD2E8E0" ma:contentTypeVersion="17" ma:contentTypeDescription="Create a new document." ma:contentTypeScope="" ma:versionID="4bca7b5edfa9076295bc767a6e30e07c">
  <xsd:schema xmlns:xsd="http://www.w3.org/2001/XMLSchema" xmlns:xs="http://www.w3.org/2001/XMLSchema" xmlns:p="http://schemas.microsoft.com/office/2006/metadata/properties" xmlns:ns2="b31e59a2-3882-4d15-b1f0-20a41eb2e7bb" xmlns:ns3="b1e165a0-1a4a-4d2e-b26a-75de4c74afb8" targetNamespace="http://schemas.microsoft.com/office/2006/metadata/properties" ma:root="true" ma:fieldsID="a1298460008b2723f4469b55d75b6e11" ns2:_="" ns3:_="">
    <xsd:import namespace="b31e59a2-3882-4d15-b1f0-20a41eb2e7bb"/>
    <xsd:import namespace="b1e165a0-1a4a-4d2e-b26a-75de4c74a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e59a2-3882-4d15-b1f0-20a41eb2e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165a0-1a4a-4d2e-b26a-75de4c74af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86cc65-1bfc-482d-ac03-4d191023851d}" ma:internalName="TaxCatchAll" ma:showField="CatchAllData" ma:web="b1e165a0-1a4a-4d2e-b26a-75de4c74a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FCCFA8-5E28-47E4-8A0B-B3ACE0AADEC9}">
  <ds:schemaRefs>
    <ds:schemaRef ds:uri="http://schemas.microsoft.com/office/2006/metadata/properties"/>
    <ds:schemaRef ds:uri="http://schemas.microsoft.com/office/infopath/2007/PartnerControls"/>
    <ds:schemaRef ds:uri="c7289542-0e54-4855-aa2f-f04f1f112527"/>
    <ds:schemaRef ds:uri="67bdaf98-8073-444a-a7b0-7bfae5722741"/>
  </ds:schemaRefs>
</ds:datastoreItem>
</file>

<file path=customXml/itemProps2.xml><?xml version="1.0" encoding="utf-8"?>
<ds:datastoreItem xmlns:ds="http://schemas.openxmlformats.org/officeDocument/2006/customXml" ds:itemID="{8B522C58-6512-451C-A549-EBF89775B4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604D1A-FBF2-4650-B9E9-830FF83B0046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160</Words>
  <Application>Microsoft Office PowerPoint</Application>
  <PresentationFormat>Custom</PresentationFormat>
  <Paragraphs>34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Modern Sustainable Living Nature Presentation</dc:title>
  <dc:creator>Renee Pak</dc:creator>
  <cp:lastModifiedBy>Renee Pak</cp:lastModifiedBy>
  <cp:revision>4</cp:revision>
  <dcterms:created xsi:type="dcterms:W3CDTF">2006-08-16T00:00:00Z</dcterms:created>
  <dcterms:modified xsi:type="dcterms:W3CDTF">2025-05-28T08:30:39Z</dcterms:modified>
  <dc:identifier>DAGofeHQX4k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0x010100C8A10F7760174046B412AB999BD2E8E0</vt:lpwstr>
  </property>
  <property fmtid="{D5CDD505-2E9C-101B-9397-08002B2CF9AE}" pid="3" name="MediaServiceImageTags">
    <vt:lpwstr/>
  </property>
</Properties>
</file>