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56" r:id="rId5"/>
    <p:sldId id="260" r:id="rId6"/>
    <p:sldId id="257" r:id="rId7"/>
    <p:sldId id="25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DF0441-0377-44FF-8C39-B0607127B0C1}" v="37" dt="2025-06-02T16:31:52.353"/>
    <p1510:client id="{CE79BCBD-F4F3-4FCF-BC87-B7CDD513EA8A}" v="594" dt="2025-06-02T16:35:27.6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1" autoAdjust="0"/>
    <p:restoredTop sz="94660"/>
  </p:normalViewPr>
  <p:slideViewPr>
    <p:cSldViewPr snapToGrid="0">
      <p:cViewPr varScale="1">
        <p:scale>
          <a:sx n="112" d="100"/>
          <a:sy n="112" d="100"/>
        </p:scale>
        <p:origin x="28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0FD96B-FF37-4AF0-94A0-C5A0A9B5D3CA}" type="datetimeFigureOut">
              <a:t>6/2/25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5B06C0-7866-4D52-8624-1E89B691AF23}" type="slidenum">
              <a:t>‹#›</a:t>
            </a:fld>
            <a:endParaRPr lang="en-GB"/>
          </a:p>
        </p:txBody>
      </p:sp>
    </p:spTree>
    <p:extLst>
      <p:ext uri="{BB962C8B-B14F-4D97-AF65-F5344CB8AC3E}">
        <p14:creationId xmlns:p14="http://schemas.microsoft.com/office/powerpoint/2010/main" val="509864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GB"/>
              <a:t>The pedagogical practices associated with Assessment for Learning illuminates the important role self and peer assessment can perform in aiding the development of critical thinking and enhances students’ familiarity with both the criteria for success and the content being covered (Gonzalez-Perez, et al., 2022).  Furthermore, these approaches offer students behaviours that aid them identifying themselves as autonomous learners (Nieminen, 2024).  Additionally, the aid the development of communicative and cooperative skills.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505B06C0-7866-4D52-8624-1E89B691AF23}" type="slidenum">
              <a:t>3</a:t>
            </a:fld>
            <a:endParaRPr lang="en-GB"/>
          </a:p>
        </p:txBody>
      </p:sp>
    </p:spTree>
    <p:extLst>
      <p:ext uri="{BB962C8B-B14F-4D97-AF65-F5344CB8AC3E}">
        <p14:creationId xmlns:p14="http://schemas.microsoft.com/office/powerpoint/2010/main" val="1113934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15AA9-FBB3-852A-E915-1818ABB00E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28CF2E7-3B4C-8CFD-50F4-C0453BA3FC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50D5F3E-5547-612C-FB60-325902182BB3}"/>
              </a:ext>
            </a:extLst>
          </p:cNvPr>
          <p:cNvSpPr>
            <a:spLocks noGrp="1"/>
          </p:cNvSpPr>
          <p:nvPr>
            <p:ph type="dt" sz="half" idx="10"/>
          </p:nvPr>
        </p:nvSpPr>
        <p:spPr/>
        <p:txBody>
          <a:bodyPr/>
          <a:lstStyle/>
          <a:p>
            <a:fld id="{9AEED97E-D4C9-49B5-9217-DCC5E68817D0}" type="datetimeFigureOut">
              <a:rPr lang="en-GB" smtClean="0"/>
              <a:t>02/06/2025</a:t>
            </a:fld>
            <a:endParaRPr lang="en-GB"/>
          </a:p>
        </p:txBody>
      </p:sp>
      <p:sp>
        <p:nvSpPr>
          <p:cNvPr id="5" name="Footer Placeholder 4">
            <a:extLst>
              <a:ext uri="{FF2B5EF4-FFF2-40B4-BE49-F238E27FC236}">
                <a16:creationId xmlns:a16="http://schemas.microsoft.com/office/drawing/2014/main" id="{9376C0AB-2B45-33F6-5BDB-5F85B3F911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93F41A-48E7-CB6D-FD79-7FFDF817B3E0}"/>
              </a:ext>
            </a:extLst>
          </p:cNvPr>
          <p:cNvSpPr>
            <a:spLocks noGrp="1"/>
          </p:cNvSpPr>
          <p:nvPr>
            <p:ph type="sldNum" sz="quarter" idx="12"/>
          </p:nvPr>
        </p:nvSpPr>
        <p:spPr/>
        <p:txBody>
          <a:bodyPr/>
          <a:lstStyle/>
          <a:p>
            <a:fld id="{EF7AF237-3475-455A-A82F-34F7664DD05F}" type="slidenum">
              <a:rPr lang="en-GB" smtClean="0"/>
              <a:t>‹#›</a:t>
            </a:fld>
            <a:endParaRPr lang="en-GB"/>
          </a:p>
        </p:txBody>
      </p:sp>
    </p:spTree>
    <p:extLst>
      <p:ext uri="{BB962C8B-B14F-4D97-AF65-F5344CB8AC3E}">
        <p14:creationId xmlns:p14="http://schemas.microsoft.com/office/powerpoint/2010/main" val="2756369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67C44-AD8D-1F4E-8CBD-DF2FD1647B3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A32954D-EA98-07D0-F3F9-A9415CECF7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3970A6-9687-AF6D-3629-E0C58F0FC7B5}"/>
              </a:ext>
            </a:extLst>
          </p:cNvPr>
          <p:cNvSpPr>
            <a:spLocks noGrp="1"/>
          </p:cNvSpPr>
          <p:nvPr>
            <p:ph type="dt" sz="half" idx="10"/>
          </p:nvPr>
        </p:nvSpPr>
        <p:spPr/>
        <p:txBody>
          <a:bodyPr/>
          <a:lstStyle/>
          <a:p>
            <a:fld id="{9AEED97E-D4C9-49B5-9217-DCC5E68817D0}" type="datetimeFigureOut">
              <a:rPr lang="en-GB" smtClean="0"/>
              <a:t>02/06/2025</a:t>
            </a:fld>
            <a:endParaRPr lang="en-GB"/>
          </a:p>
        </p:txBody>
      </p:sp>
      <p:sp>
        <p:nvSpPr>
          <p:cNvPr id="5" name="Footer Placeholder 4">
            <a:extLst>
              <a:ext uri="{FF2B5EF4-FFF2-40B4-BE49-F238E27FC236}">
                <a16:creationId xmlns:a16="http://schemas.microsoft.com/office/drawing/2014/main" id="{879749BB-E185-1DF3-1013-3A6756DD6C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12B678-4CA1-9E90-4BE5-797575ED55DE}"/>
              </a:ext>
            </a:extLst>
          </p:cNvPr>
          <p:cNvSpPr>
            <a:spLocks noGrp="1"/>
          </p:cNvSpPr>
          <p:nvPr>
            <p:ph type="sldNum" sz="quarter" idx="12"/>
          </p:nvPr>
        </p:nvSpPr>
        <p:spPr/>
        <p:txBody>
          <a:bodyPr/>
          <a:lstStyle/>
          <a:p>
            <a:fld id="{EF7AF237-3475-455A-A82F-34F7664DD05F}" type="slidenum">
              <a:rPr lang="en-GB" smtClean="0"/>
              <a:t>‹#›</a:t>
            </a:fld>
            <a:endParaRPr lang="en-GB"/>
          </a:p>
        </p:txBody>
      </p:sp>
    </p:spTree>
    <p:extLst>
      <p:ext uri="{BB962C8B-B14F-4D97-AF65-F5344CB8AC3E}">
        <p14:creationId xmlns:p14="http://schemas.microsoft.com/office/powerpoint/2010/main" val="1040450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4237FF-AE9E-A77A-9D2E-1733E2678D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019097-5AB5-00A7-95CC-75F1C3FD1E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6065D9-36AD-3D6F-4CA2-6C7E7B83F3C3}"/>
              </a:ext>
            </a:extLst>
          </p:cNvPr>
          <p:cNvSpPr>
            <a:spLocks noGrp="1"/>
          </p:cNvSpPr>
          <p:nvPr>
            <p:ph type="dt" sz="half" idx="10"/>
          </p:nvPr>
        </p:nvSpPr>
        <p:spPr/>
        <p:txBody>
          <a:bodyPr/>
          <a:lstStyle/>
          <a:p>
            <a:fld id="{9AEED97E-D4C9-49B5-9217-DCC5E68817D0}" type="datetimeFigureOut">
              <a:rPr lang="en-GB" smtClean="0"/>
              <a:t>02/06/2025</a:t>
            </a:fld>
            <a:endParaRPr lang="en-GB"/>
          </a:p>
        </p:txBody>
      </p:sp>
      <p:sp>
        <p:nvSpPr>
          <p:cNvPr id="5" name="Footer Placeholder 4">
            <a:extLst>
              <a:ext uri="{FF2B5EF4-FFF2-40B4-BE49-F238E27FC236}">
                <a16:creationId xmlns:a16="http://schemas.microsoft.com/office/drawing/2014/main" id="{1A8DE8F3-47EC-A029-9C24-9975B2853B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7845FC-85FA-9F8E-6032-011BE90E64AA}"/>
              </a:ext>
            </a:extLst>
          </p:cNvPr>
          <p:cNvSpPr>
            <a:spLocks noGrp="1"/>
          </p:cNvSpPr>
          <p:nvPr>
            <p:ph type="sldNum" sz="quarter" idx="12"/>
          </p:nvPr>
        </p:nvSpPr>
        <p:spPr/>
        <p:txBody>
          <a:bodyPr/>
          <a:lstStyle/>
          <a:p>
            <a:fld id="{EF7AF237-3475-455A-A82F-34F7664DD05F}" type="slidenum">
              <a:rPr lang="en-GB" smtClean="0"/>
              <a:t>‹#›</a:t>
            </a:fld>
            <a:endParaRPr lang="en-GB"/>
          </a:p>
        </p:txBody>
      </p:sp>
    </p:spTree>
    <p:extLst>
      <p:ext uri="{BB962C8B-B14F-4D97-AF65-F5344CB8AC3E}">
        <p14:creationId xmlns:p14="http://schemas.microsoft.com/office/powerpoint/2010/main" val="1138030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AA2E6-65CB-43F1-DA4C-D0E69356CE6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2FADD0-DC18-FBB9-A6DE-BE2D478E6D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878062-1A8C-D332-084D-3339829556F3}"/>
              </a:ext>
            </a:extLst>
          </p:cNvPr>
          <p:cNvSpPr>
            <a:spLocks noGrp="1"/>
          </p:cNvSpPr>
          <p:nvPr>
            <p:ph type="dt" sz="half" idx="10"/>
          </p:nvPr>
        </p:nvSpPr>
        <p:spPr/>
        <p:txBody>
          <a:bodyPr/>
          <a:lstStyle/>
          <a:p>
            <a:fld id="{9AEED97E-D4C9-49B5-9217-DCC5E68817D0}" type="datetimeFigureOut">
              <a:rPr lang="en-GB" smtClean="0"/>
              <a:t>02/06/2025</a:t>
            </a:fld>
            <a:endParaRPr lang="en-GB"/>
          </a:p>
        </p:txBody>
      </p:sp>
      <p:sp>
        <p:nvSpPr>
          <p:cNvPr id="5" name="Footer Placeholder 4">
            <a:extLst>
              <a:ext uri="{FF2B5EF4-FFF2-40B4-BE49-F238E27FC236}">
                <a16:creationId xmlns:a16="http://schemas.microsoft.com/office/drawing/2014/main" id="{92443903-08FD-6B1E-DD23-46D035E255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063724-FA5B-3DE7-A3A6-C11DBC0E7834}"/>
              </a:ext>
            </a:extLst>
          </p:cNvPr>
          <p:cNvSpPr>
            <a:spLocks noGrp="1"/>
          </p:cNvSpPr>
          <p:nvPr>
            <p:ph type="sldNum" sz="quarter" idx="12"/>
          </p:nvPr>
        </p:nvSpPr>
        <p:spPr/>
        <p:txBody>
          <a:bodyPr/>
          <a:lstStyle/>
          <a:p>
            <a:fld id="{EF7AF237-3475-455A-A82F-34F7664DD05F}" type="slidenum">
              <a:rPr lang="en-GB" smtClean="0"/>
              <a:t>‹#›</a:t>
            </a:fld>
            <a:endParaRPr lang="en-GB"/>
          </a:p>
        </p:txBody>
      </p:sp>
    </p:spTree>
    <p:extLst>
      <p:ext uri="{BB962C8B-B14F-4D97-AF65-F5344CB8AC3E}">
        <p14:creationId xmlns:p14="http://schemas.microsoft.com/office/powerpoint/2010/main" val="845431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2BB4C-E108-120E-A280-05E84EBF00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65E5595-04EF-8A8B-7D93-A8888F1781C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26B3A0-F55F-933C-709E-AD8DC0CCB5C7}"/>
              </a:ext>
            </a:extLst>
          </p:cNvPr>
          <p:cNvSpPr>
            <a:spLocks noGrp="1"/>
          </p:cNvSpPr>
          <p:nvPr>
            <p:ph type="dt" sz="half" idx="10"/>
          </p:nvPr>
        </p:nvSpPr>
        <p:spPr/>
        <p:txBody>
          <a:bodyPr/>
          <a:lstStyle/>
          <a:p>
            <a:fld id="{9AEED97E-D4C9-49B5-9217-DCC5E68817D0}" type="datetimeFigureOut">
              <a:rPr lang="en-GB" smtClean="0"/>
              <a:t>02/06/2025</a:t>
            </a:fld>
            <a:endParaRPr lang="en-GB"/>
          </a:p>
        </p:txBody>
      </p:sp>
      <p:sp>
        <p:nvSpPr>
          <p:cNvPr id="5" name="Footer Placeholder 4">
            <a:extLst>
              <a:ext uri="{FF2B5EF4-FFF2-40B4-BE49-F238E27FC236}">
                <a16:creationId xmlns:a16="http://schemas.microsoft.com/office/drawing/2014/main" id="{8586CC2B-F761-9A26-52B1-32F8557271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E3A58C-9688-531A-E984-BE4FBDFBEAE8}"/>
              </a:ext>
            </a:extLst>
          </p:cNvPr>
          <p:cNvSpPr>
            <a:spLocks noGrp="1"/>
          </p:cNvSpPr>
          <p:nvPr>
            <p:ph type="sldNum" sz="quarter" idx="12"/>
          </p:nvPr>
        </p:nvSpPr>
        <p:spPr/>
        <p:txBody>
          <a:bodyPr/>
          <a:lstStyle/>
          <a:p>
            <a:fld id="{EF7AF237-3475-455A-A82F-34F7664DD05F}" type="slidenum">
              <a:rPr lang="en-GB" smtClean="0"/>
              <a:t>‹#›</a:t>
            </a:fld>
            <a:endParaRPr lang="en-GB"/>
          </a:p>
        </p:txBody>
      </p:sp>
    </p:spTree>
    <p:extLst>
      <p:ext uri="{BB962C8B-B14F-4D97-AF65-F5344CB8AC3E}">
        <p14:creationId xmlns:p14="http://schemas.microsoft.com/office/powerpoint/2010/main" val="1935708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3F5B9-C43C-7674-754F-874CCA61F52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47DADD9-42C6-3A4B-7E98-0AF8142681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279AFF1-3F24-70B7-ECFA-C864E84F48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EE000B5-BD29-C867-5E34-C2C91EB74C64}"/>
              </a:ext>
            </a:extLst>
          </p:cNvPr>
          <p:cNvSpPr>
            <a:spLocks noGrp="1"/>
          </p:cNvSpPr>
          <p:nvPr>
            <p:ph type="dt" sz="half" idx="10"/>
          </p:nvPr>
        </p:nvSpPr>
        <p:spPr/>
        <p:txBody>
          <a:bodyPr/>
          <a:lstStyle/>
          <a:p>
            <a:fld id="{9AEED97E-D4C9-49B5-9217-DCC5E68817D0}" type="datetimeFigureOut">
              <a:rPr lang="en-GB" smtClean="0"/>
              <a:t>02/06/2025</a:t>
            </a:fld>
            <a:endParaRPr lang="en-GB"/>
          </a:p>
        </p:txBody>
      </p:sp>
      <p:sp>
        <p:nvSpPr>
          <p:cNvPr id="6" name="Footer Placeholder 5">
            <a:extLst>
              <a:ext uri="{FF2B5EF4-FFF2-40B4-BE49-F238E27FC236}">
                <a16:creationId xmlns:a16="http://schemas.microsoft.com/office/drawing/2014/main" id="{3DA6CB68-1ADF-77DB-66BF-A8492F1CD9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649758-8400-B538-048B-F0F3F3E3CCD5}"/>
              </a:ext>
            </a:extLst>
          </p:cNvPr>
          <p:cNvSpPr>
            <a:spLocks noGrp="1"/>
          </p:cNvSpPr>
          <p:nvPr>
            <p:ph type="sldNum" sz="quarter" idx="12"/>
          </p:nvPr>
        </p:nvSpPr>
        <p:spPr/>
        <p:txBody>
          <a:bodyPr/>
          <a:lstStyle/>
          <a:p>
            <a:fld id="{EF7AF237-3475-455A-A82F-34F7664DD05F}" type="slidenum">
              <a:rPr lang="en-GB" smtClean="0"/>
              <a:t>‹#›</a:t>
            </a:fld>
            <a:endParaRPr lang="en-GB"/>
          </a:p>
        </p:txBody>
      </p:sp>
    </p:spTree>
    <p:extLst>
      <p:ext uri="{BB962C8B-B14F-4D97-AF65-F5344CB8AC3E}">
        <p14:creationId xmlns:p14="http://schemas.microsoft.com/office/powerpoint/2010/main" val="3888766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77527-C50D-90E1-9982-1CEBEE655DF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15EDA5-CF5E-3748-FAE5-E17E9A3C38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29ECB3-9FE7-0B0B-0DB3-3B0FFDFEF0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241F859-9D92-8431-9954-8495376A4B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6AF4C4-4143-CFF2-F0D6-840B677492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CF69EA6-BC08-AD9F-985F-7774B5C700D8}"/>
              </a:ext>
            </a:extLst>
          </p:cNvPr>
          <p:cNvSpPr>
            <a:spLocks noGrp="1"/>
          </p:cNvSpPr>
          <p:nvPr>
            <p:ph type="dt" sz="half" idx="10"/>
          </p:nvPr>
        </p:nvSpPr>
        <p:spPr/>
        <p:txBody>
          <a:bodyPr/>
          <a:lstStyle/>
          <a:p>
            <a:fld id="{9AEED97E-D4C9-49B5-9217-DCC5E68817D0}" type="datetimeFigureOut">
              <a:rPr lang="en-GB" smtClean="0"/>
              <a:t>02/06/2025</a:t>
            </a:fld>
            <a:endParaRPr lang="en-GB"/>
          </a:p>
        </p:txBody>
      </p:sp>
      <p:sp>
        <p:nvSpPr>
          <p:cNvPr id="8" name="Footer Placeholder 7">
            <a:extLst>
              <a:ext uri="{FF2B5EF4-FFF2-40B4-BE49-F238E27FC236}">
                <a16:creationId xmlns:a16="http://schemas.microsoft.com/office/drawing/2014/main" id="{A2B34142-94AA-D6AC-6C4A-2F1275A54E1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6C0E4AF-0D4B-DF6B-2C3C-0E21E222E17A}"/>
              </a:ext>
            </a:extLst>
          </p:cNvPr>
          <p:cNvSpPr>
            <a:spLocks noGrp="1"/>
          </p:cNvSpPr>
          <p:nvPr>
            <p:ph type="sldNum" sz="quarter" idx="12"/>
          </p:nvPr>
        </p:nvSpPr>
        <p:spPr/>
        <p:txBody>
          <a:bodyPr/>
          <a:lstStyle/>
          <a:p>
            <a:fld id="{EF7AF237-3475-455A-A82F-34F7664DD05F}" type="slidenum">
              <a:rPr lang="en-GB" smtClean="0"/>
              <a:t>‹#›</a:t>
            </a:fld>
            <a:endParaRPr lang="en-GB"/>
          </a:p>
        </p:txBody>
      </p:sp>
    </p:spTree>
    <p:extLst>
      <p:ext uri="{BB962C8B-B14F-4D97-AF65-F5344CB8AC3E}">
        <p14:creationId xmlns:p14="http://schemas.microsoft.com/office/powerpoint/2010/main" val="2781650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A3A26-61C1-C35F-0558-9372E45DA45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853E9EE-6096-2C26-22A1-E70E4EC9CF2B}"/>
              </a:ext>
            </a:extLst>
          </p:cNvPr>
          <p:cNvSpPr>
            <a:spLocks noGrp="1"/>
          </p:cNvSpPr>
          <p:nvPr>
            <p:ph type="dt" sz="half" idx="10"/>
          </p:nvPr>
        </p:nvSpPr>
        <p:spPr/>
        <p:txBody>
          <a:bodyPr/>
          <a:lstStyle/>
          <a:p>
            <a:fld id="{9AEED97E-D4C9-49B5-9217-DCC5E68817D0}" type="datetimeFigureOut">
              <a:rPr lang="en-GB" smtClean="0"/>
              <a:t>02/06/2025</a:t>
            </a:fld>
            <a:endParaRPr lang="en-GB"/>
          </a:p>
        </p:txBody>
      </p:sp>
      <p:sp>
        <p:nvSpPr>
          <p:cNvPr id="4" name="Footer Placeholder 3">
            <a:extLst>
              <a:ext uri="{FF2B5EF4-FFF2-40B4-BE49-F238E27FC236}">
                <a16:creationId xmlns:a16="http://schemas.microsoft.com/office/drawing/2014/main" id="{D2B78EDD-D703-1F16-4BF1-9B243BCDB1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D2F1962-E08F-A588-ECC6-D13C12AA594E}"/>
              </a:ext>
            </a:extLst>
          </p:cNvPr>
          <p:cNvSpPr>
            <a:spLocks noGrp="1"/>
          </p:cNvSpPr>
          <p:nvPr>
            <p:ph type="sldNum" sz="quarter" idx="12"/>
          </p:nvPr>
        </p:nvSpPr>
        <p:spPr/>
        <p:txBody>
          <a:bodyPr/>
          <a:lstStyle/>
          <a:p>
            <a:fld id="{EF7AF237-3475-455A-A82F-34F7664DD05F}" type="slidenum">
              <a:rPr lang="en-GB" smtClean="0"/>
              <a:t>‹#›</a:t>
            </a:fld>
            <a:endParaRPr lang="en-GB"/>
          </a:p>
        </p:txBody>
      </p:sp>
    </p:spTree>
    <p:extLst>
      <p:ext uri="{BB962C8B-B14F-4D97-AF65-F5344CB8AC3E}">
        <p14:creationId xmlns:p14="http://schemas.microsoft.com/office/powerpoint/2010/main" val="1579292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512A13-7DDC-6701-7BC8-5FCAA1B52560}"/>
              </a:ext>
            </a:extLst>
          </p:cNvPr>
          <p:cNvSpPr>
            <a:spLocks noGrp="1"/>
          </p:cNvSpPr>
          <p:nvPr>
            <p:ph type="dt" sz="half" idx="10"/>
          </p:nvPr>
        </p:nvSpPr>
        <p:spPr/>
        <p:txBody>
          <a:bodyPr/>
          <a:lstStyle/>
          <a:p>
            <a:fld id="{9AEED97E-D4C9-49B5-9217-DCC5E68817D0}" type="datetimeFigureOut">
              <a:rPr lang="en-GB" smtClean="0"/>
              <a:t>02/06/2025</a:t>
            </a:fld>
            <a:endParaRPr lang="en-GB"/>
          </a:p>
        </p:txBody>
      </p:sp>
      <p:sp>
        <p:nvSpPr>
          <p:cNvPr id="3" name="Footer Placeholder 2">
            <a:extLst>
              <a:ext uri="{FF2B5EF4-FFF2-40B4-BE49-F238E27FC236}">
                <a16:creationId xmlns:a16="http://schemas.microsoft.com/office/drawing/2014/main" id="{D5604AC0-5D10-7DED-CD2D-3DC0C53C575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B92418E-9F6F-FE60-CA78-98297D1BE768}"/>
              </a:ext>
            </a:extLst>
          </p:cNvPr>
          <p:cNvSpPr>
            <a:spLocks noGrp="1"/>
          </p:cNvSpPr>
          <p:nvPr>
            <p:ph type="sldNum" sz="quarter" idx="12"/>
          </p:nvPr>
        </p:nvSpPr>
        <p:spPr/>
        <p:txBody>
          <a:bodyPr/>
          <a:lstStyle/>
          <a:p>
            <a:fld id="{EF7AF237-3475-455A-A82F-34F7664DD05F}" type="slidenum">
              <a:rPr lang="en-GB" smtClean="0"/>
              <a:t>‹#›</a:t>
            </a:fld>
            <a:endParaRPr lang="en-GB"/>
          </a:p>
        </p:txBody>
      </p:sp>
    </p:spTree>
    <p:extLst>
      <p:ext uri="{BB962C8B-B14F-4D97-AF65-F5344CB8AC3E}">
        <p14:creationId xmlns:p14="http://schemas.microsoft.com/office/powerpoint/2010/main" val="3900128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F72B3-604E-4F16-C1DF-6076BD423E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73D7C8-1D34-1A67-2710-5E38C8DFFC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7F071A1-004F-3B94-438E-B99DB7699C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92A448-DFE1-8F53-01F0-4A661DB3A87F}"/>
              </a:ext>
            </a:extLst>
          </p:cNvPr>
          <p:cNvSpPr>
            <a:spLocks noGrp="1"/>
          </p:cNvSpPr>
          <p:nvPr>
            <p:ph type="dt" sz="half" idx="10"/>
          </p:nvPr>
        </p:nvSpPr>
        <p:spPr/>
        <p:txBody>
          <a:bodyPr/>
          <a:lstStyle/>
          <a:p>
            <a:fld id="{9AEED97E-D4C9-49B5-9217-DCC5E68817D0}" type="datetimeFigureOut">
              <a:rPr lang="en-GB" smtClean="0"/>
              <a:t>02/06/2025</a:t>
            </a:fld>
            <a:endParaRPr lang="en-GB"/>
          </a:p>
        </p:txBody>
      </p:sp>
      <p:sp>
        <p:nvSpPr>
          <p:cNvPr id="6" name="Footer Placeholder 5">
            <a:extLst>
              <a:ext uri="{FF2B5EF4-FFF2-40B4-BE49-F238E27FC236}">
                <a16:creationId xmlns:a16="http://schemas.microsoft.com/office/drawing/2014/main" id="{E31299FA-AEFD-BA13-563E-4D50AFCEED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16BB77-EF3D-6908-2AAA-41AB9958B3AE}"/>
              </a:ext>
            </a:extLst>
          </p:cNvPr>
          <p:cNvSpPr>
            <a:spLocks noGrp="1"/>
          </p:cNvSpPr>
          <p:nvPr>
            <p:ph type="sldNum" sz="quarter" idx="12"/>
          </p:nvPr>
        </p:nvSpPr>
        <p:spPr/>
        <p:txBody>
          <a:bodyPr/>
          <a:lstStyle/>
          <a:p>
            <a:fld id="{EF7AF237-3475-455A-A82F-34F7664DD05F}" type="slidenum">
              <a:rPr lang="en-GB" smtClean="0"/>
              <a:t>‹#›</a:t>
            </a:fld>
            <a:endParaRPr lang="en-GB"/>
          </a:p>
        </p:txBody>
      </p:sp>
    </p:spTree>
    <p:extLst>
      <p:ext uri="{BB962C8B-B14F-4D97-AF65-F5344CB8AC3E}">
        <p14:creationId xmlns:p14="http://schemas.microsoft.com/office/powerpoint/2010/main" val="3280000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47C5D-67B7-5A0E-D43D-3A144BAD48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8234A8C-31CB-21A9-D66A-57D94A7CB4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1DBEF2F-8157-711F-C831-CA9CFB178C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7D97BE-0AB4-2406-2470-6529719CA0D7}"/>
              </a:ext>
            </a:extLst>
          </p:cNvPr>
          <p:cNvSpPr>
            <a:spLocks noGrp="1"/>
          </p:cNvSpPr>
          <p:nvPr>
            <p:ph type="dt" sz="half" idx="10"/>
          </p:nvPr>
        </p:nvSpPr>
        <p:spPr/>
        <p:txBody>
          <a:bodyPr/>
          <a:lstStyle/>
          <a:p>
            <a:fld id="{9AEED97E-D4C9-49B5-9217-DCC5E68817D0}" type="datetimeFigureOut">
              <a:rPr lang="en-GB" smtClean="0"/>
              <a:t>02/06/2025</a:t>
            </a:fld>
            <a:endParaRPr lang="en-GB"/>
          </a:p>
        </p:txBody>
      </p:sp>
      <p:sp>
        <p:nvSpPr>
          <p:cNvPr id="6" name="Footer Placeholder 5">
            <a:extLst>
              <a:ext uri="{FF2B5EF4-FFF2-40B4-BE49-F238E27FC236}">
                <a16:creationId xmlns:a16="http://schemas.microsoft.com/office/drawing/2014/main" id="{1F4261FB-F24B-F6EA-2413-5AAC8F1288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B37C01-139F-E7E7-03F0-04AAF403D351}"/>
              </a:ext>
            </a:extLst>
          </p:cNvPr>
          <p:cNvSpPr>
            <a:spLocks noGrp="1"/>
          </p:cNvSpPr>
          <p:nvPr>
            <p:ph type="sldNum" sz="quarter" idx="12"/>
          </p:nvPr>
        </p:nvSpPr>
        <p:spPr/>
        <p:txBody>
          <a:bodyPr/>
          <a:lstStyle/>
          <a:p>
            <a:fld id="{EF7AF237-3475-455A-A82F-34F7664DD05F}" type="slidenum">
              <a:rPr lang="en-GB" smtClean="0"/>
              <a:t>‹#›</a:t>
            </a:fld>
            <a:endParaRPr lang="en-GB"/>
          </a:p>
        </p:txBody>
      </p:sp>
    </p:spTree>
    <p:extLst>
      <p:ext uri="{BB962C8B-B14F-4D97-AF65-F5344CB8AC3E}">
        <p14:creationId xmlns:p14="http://schemas.microsoft.com/office/powerpoint/2010/main" val="2348987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FC5EEB-9A8B-7106-E9F5-B07AAA2A54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6A3BD18-7E86-4DFB-F953-EA9ABA0135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F795EF-4B00-32FC-95E4-912FB3425E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AEED97E-D4C9-49B5-9217-DCC5E68817D0}" type="datetimeFigureOut">
              <a:rPr lang="en-GB" smtClean="0"/>
              <a:t>02/06/2025</a:t>
            </a:fld>
            <a:endParaRPr lang="en-GB"/>
          </a:p>
        </p:txBody>
      </p:sp>
      <p:sp>
        <p:nvSpPr>
          <p:cNvPr id="5" name="Footer Placeholder 4">
            <a:extLst>
              <a:ext uri="{FF2B5EF4-FFF2-40B4-BE49-F238E27FC236}">
                <a16:creationId xmlns:a16="http://schemas.microsoft.com/office/drawing/2014/main" id="{E37A4F50-8299-7ED0-71D7-DBE34C08DB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00CC13B-5AAC-1E77-04B7-AB3C80D5EA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F7AF237-3475-455A-A82F-34F7664DD05F}" type="slidenum">
              <a:rPr lang="en-GB" smtClean="0"/>
              <a:t>‹#›</a:t>
            </a:fld>
            <a:endParaRPr lang="en-GB"/>
          </a:p>
        </p:txBody>
      </p:sp>
    </p:spTree>
    <p:extLst>
      <p:ext uri="{BB962C8B-B14F-4D97-AF65-F5344CB8AC3E}">
        <p14:creationId xmlns:p14="http://schemas.microsoft.com/office/powerpoint/2010/main" val="869627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801EA-CE3E-CDA5-20DE-A6C983AD8B53}"/>
              </a:ext>
            </a:extLst>
          </p:cNvPr>
          <p:cNvSpPr>
            <a:spLocks noGrp="1"/>
          </p:cNvSpPr>
          <p:nvPr>
            <p:ph type="ctrTitle"/>
          </p:nvPr>
        </p:nvSpPr>
        <p:spPr>
          <a:xfrm>
            <a:off x="1524000" y="954723"/>
            <a:ext cx="9144000" cy="2387600"/>
          </a:xfrm>
        </p:spPr>
        <p:txBody>
          <a:bodyPr>
            <a:normAutofit fontScale="90000"/>
          </a:bodyPr>
          <a:lstStyle/>
          <a:p>
            <a:r>
              <a:rPr lang="en-GB" sz="3200" b="1" i="0" dirty="0">
                <a:solidFill>
                  <a:srgbClr val="2F5496"/>
                </a:solidFill>
                <a:effectLst/>
                <a:latin typeface="Calibri Light" panose="020F0302020204030204" pitchFamily="34" charset="0"/>
              </a:rPr>
              <a:t>H&amp;SS Faculty SEED Teaching Development Fund Proposal</a:t>
            </a:r>
            <a:r>
              <a:rPr lang="en-GB" sz="3200" b="0" i="0" dirty="0">
                <a:solidFill>
                  <a:srgbClr val="2F5496"/>
                </a:solidFill>
                <a:effectLst/>
                <a:latin typeface="Calibri Light" panose="020F0302020204030204" pitchFamily="34" charset="0"/>
              </a:rPr>
              <a:t> </a:t>
            </a:r>
            <a:br>
              <a:rPr lang="en-GB" sz="3200" b="0" i="0" dirty="0">
                <a:solidFill>
                  <a:srgbClr val="2F5496"/>
                </a:solidFill>
                <a:effectLst/>
                <a:latin typeface="Calibri Light" panose="020F0302020204030204" pitchFamily="34" charset="0"/>
              </a:rPr>
            </a:br>
            <a:br>
              <a:rPr lang="en-GB" sz="4400" b="1" i="0" dirty="0">
                <a:solidFill>
                  <a:srgbClr val="2F5496"/>
                </a:solidFill>
                <a:effectLst/>
                <a:latin typeface="Calibri Light" panose="020F0302020204030204" pitchFamily="34" charset="0"/>
              </a:rPr>
            </a:br>
            <a:r>
              <a:rPr lang="en-GB" sz="4400" b="1" i="0" dirty="0">
                <a:solidFill>
                  <a:srgbClr val="2F5496"/>
                </a:solidFill>
                <a:effectLst/>
                <a:latin typeface="Calibri Light" panose="020F0302020204030204" pitchFamily="34" charset="0"/>
              </a:rPr>
              <a:t>Inclusive approaches to developing self, peer, and AI-assessment approaches.</a:t>
            </a:r>
            <a:r>
              <a:rPr lang="en-GB" sz="4400" b="0" i="0" dirty="0">
                <a:solidFill>
                  <a:srgbClr val="2F5496"/>
                </a:solidFill>
                <a:effectLst/>
                <a:latin typeface="Calibri Light" panose="020F0302020204030204" pitchFamily="34" charset="0"/>
              </a:rPr>
              <a:t> </a:t>
            </a:r>
            <a:endParaRPr lang="en-GB" sz="4400" dirty="0"/>
          </a:p>
        </p:txBody>
      </p:sp>
      <p:sp>
        <p:nvSpPr>
          <p:cNvPr id="3" name="Subtitle 2">
            <a:extLst>
              <a:ext uri="{FF2B5EF4-FFF2-40B4-BE49-F238E27FC236}">
                <a16:creationId xmlns:a16="http://schemas.microsoft.com/office/drawing/2014/main" id="{BD54303B-0914-BDE4-897B-804A6A70C77E}"/>
              </a:ext>
            </a:extLst>
          </p:cNvPr>
          <p:cNvSpPr>
            <a:spLocks noGrp="1"/>
          </p:cNvSpPr>
          <p:nvPr>
            <p:ph type="subTitle" idx="1"/>
          </p:nvPr>
        </p:nvSpPr>
        <p:spPr/>
        <p:txBody>
          <a:bodyPr>
            <a:normAutofit fontScale="77500" lnSpcReduction="20000"/>
          </a:bodyPr>
          <a:lstStyle/>
          <a:p>
            <a:endParaRPr lang="en-GB" dirty="0"/>
          </a:p>
          <a:p>
            <a:r>
              <a:rPr lang="en-GB" dirty="0"/>
              <a:t>Dr Joy Cranham</a:t>
            </a:r>
          </a:p>
          <a:p>
            <a:r>
              <a:rPr lang="en-GB" dirty="0"/>
              <a:t>Dr Hannah </a:t>
            </a:r>
            <a:r>
              <a:rPr lang="en-GB" dirty="0" err="1"/>
              <a:t>Hoggarth</a:t>
            </a:r>
            <a:endParaRPr lang="en-GB" dirty="0"/>
          </a:p>
          <a:p>
            <a:r>
              <a:rPr lang="en-GB" dirty="0"/>
              <a:t>Jo Charles</a:t>
            </a:r>
          </a:p>
          <a:p>
            <a:r>
              <a:rPr lang="en-GB" dirty="0"/>
              <a:t>Dr MariCarmen Gil Ortega</a:t>
            </a:r>
          </a:p>
        </p:txBody>
      </p:sp>
    </p:spTree>
    <p:extLst>
      <p:ext uri="{BB962C8B-B14F-4D97-AF65-F5344CB8AC3E}">
        <p14:creationId xmlns:p14="http://schemas.microsoft.com/office/powerpoint/2010/main" val="2029438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poster of a student perspective&#10;&#10;AI-generated content may be incorrect.">
            <a:extLst>
              <a:ext uri="{FF2B5EF4-FFF2-40B4-BE49-F238E27FC236}">
                <a16:creationId xmlns:a16="http://schemas.microsoft.com/office/drawing/2014/main" id="{BEA2A0A0-3035-E173-0B33-18B8CE07D11C}"/>
              </a:ext>
            </a:extLst>
          </p:cNvPr>
          <p:cNvPicPr>
            <a:picLocks noGrp="1" noChangeAspect="1"/>
          </p:cNvPicPr>
          <p:nvPr>
            <p:ph idx="1"/>
          </p:nvPr>
        </p:nvPicPr>
        <p:blipFill>
          <a:blip r:embed="rId2"/>
          <a:stretch>
            <a:fillRect/>
          </a:stretch>
        </p:blipFill>
        <p:spPr>
          <a:xfrm>
            <a:off x="285188" y="1085"/>
            <a:ext cx="4794969" cy="6810587"/>
          </a:xfrm>
          <a:prstGeom prst="rect">
            <a:avLst/>
          </a:prstGeom>
        </p:spPr>
      </p:pic>
      <p:pic>
        <p:nvPicPr>
          <p:cNvPr id="3" name="Picture 2" descr="A qr code on a blue background&#10;&#10;AI-generated content may be incorrect.">
            <a:extLst>
              <a:ext uri="{FF2B5EF4-FFF2-40B4-BE49-F238E27FC236}">
                <a16:creationId xmlns:a16="http://schemas.microsoft.com/office/drawing/2014/main" id="{F95A5EAD-988D-85C9-6A14-E903EC47C102}"/>
              </a:ext>
            </a:extLst>
          </p:cNvPr>
          <p:cNvPicPr>
            <a:picLocks noChangeAspect="1"/>
          </p:cNvPicPr>
          <p:nvPr/>
        </p:nvPicPr>
        <p:blipFill>
          <a:blip r:embed="rId3"/>
          <a:stretch>
            <a:fillRect/>
          </a:stretch>
        </p:blipFill>
        <p:spPr>
          <a:xfrm>
            <a:off x="6651062" y="1370546"/>
            <a:ext cx="3910642" cy="3925019"/>
          </a:xfrm>
          <a:prstGeom prst="rect">
            <a:avLst/>
          </a:prstGeom>
        </p:spPr>
      </p:pic>
    </p:spTree>
    <p:extLst>
      <p:ext uri="{BB962C8B-B14F-4D97-AF65-F5344CB8AC3E}">
        <p14:creationId xmlns:p14="http://schemas.microsoft.com/office/powerpoint/2010/main" val="1242447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A7E58-C282-4B05-0EF9-5E63DAAED41E}"/>
              </a:ext>
            </a:extLst>
          </p:cNvPr>
          <p:cNvSpPr>
            <a:spLocks noGrp="1"/>
          </p:cNvSpPr>
          <p:nvPr>
            <p:ph type="title"/>
          </p:nvPr>
        </p:nvSpPr>
        <p:spPr>
          <a:xfrm>
            <a:off x="887179" y="720246"/>
            <a:ext cx="10472468" cy="2202581"/>
          </a:xfrm>
          <a:ln w="57150">
            <a:solidFill>
              <a:schemeClr val="accent3"/>
            </a:solidFill>
          </a:ln>
        </p:spPr>
        <p:txBody>
          <a:bodyPr>
            <a:normAutofit fontScale="90000"/>
          </a:bodyPr>
          <a:lstStyle/>
          <a:p>
            <a:pPr algn="ctr"/>
            <a:r>
              <a:rPr lang="en-GB" dirty="0"/>
              <a:t>Aims of the project: </a:t>
            </a:r>
            <a:br>
              <a:rPr lang="en-GB" dirty="0"/>
            </a:br>
            <a:r>
              <a:rPr lang="en-GB" dirty="0"/>
              <a:t>exploring formative assessment practices in the undergraduate Education with Psychology course</a:t>
            </a:r>
          </a:p>
        </p:txBody>
      </p:sp>
      <p:sp>
        <p:nvSpPr>
          <p:cNvPr id="4" name="TextBox 3">
            <a:extLst>
              <a:ext uri="{FF2B5EF4-FFF2-40B4-BE49-F238E27FC236}">
                <a16:creationId xmlns:a16="http://schemas.microsoft.com/office/drawing/2014/main" id="{31773653-3A3C-153C-DDA8-9E424DB9B977}"/>
              </a:ext>
            </a:extLst>
          </p:cNvPr>
          <p:cNvSpPr txBox="1"/>
          <p:nvPr/>
        </p:nvSpPr>
        <p:spPr>
          <a:xfrm>
            <a:off x="1889978" y="3991155"/>
            <a:ext cx="8194302"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solidFill>
                  <a:schemeClr val="accent5">
                    <a:lumMod val="49000"/>
                  </a:schemeClr>
                </a:solidFill>
                <a:latin typeface="Calibri"/>
              </a:rPr>
              <a:t>To empower undergraduates to use self, peer, and AI-based evaluation methods to enhance their academic performance. </a:t>
            </a:r>
            <a:endParaRPr lang="en-GB" sz="3600">
              <a:solidFill>
                <a:schemeClr val="accent5">
                  <a:lumMod val="49000"/>
                </a:schemeClr>
              </a:solidFill>
            </a:endParaRPr>
          </a:p>
        </p:txBody>
      </p:sp>
    </p:spTree>
    <p:extLst>
      <p:ext uri="{BB962C8B-B14F-4D97-AF65-F5344CB8AC3E}">
        <p14:creationId xmlns:p14="http://schemas.microsoft.com/office/powerpoint/2010/main" val="4182554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C89AA4-1B28-DBD1-2B7B-F8D733CA86C7}"/>
              </a:ext>
            </a:extLst>
          </p:cNvPr>
          <p:cNvSpPr>
            <a:spLocks noGrp="1"/>
          </p:cNvSpPr>
          <p:nvPr>
            <p:ph type="title"/>
          </p:nvPr>
        </p:nvSpPr>
        <p:spPr>
          <a:xfrm>
            <a:off x="640080" y="325369"/>
            <a:ext cx="4368602" cy="1956841"/>
          </a:xfrm>
        </p:spPr>
        <p:txBody>
          <a:bodyPr anchor="b">
            <a:normAutofit/>
          </a:bodyPr>
          <a:lstStyle/>
          <a:p>
            <a:r>
              <a:rPr lang="en-GB" sz="5400"/>
              <a:t>Project processes</a:t>
            </a:r>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73B09C-A320-F78C-1BFA-CEEA8D68076E}"/>
              </a:ext>
            </a:extLst>
          </p:cNvPr>
          <p:cNvSpPr>
            <a:spLocks noGrp="1"/>
          </p:cNvSpPr>
          <p:nvPr>
            <p:ph idx="1"/>
          </p:nvPr>
        </p:nvSpPr>
        <p:spPr>
          <a:xfrm>
            <a:off x="640080" y="2872899"/>
            <a:ext cx="4781827" cy="3798429"/>
          </a:xfrm>
        </p:spPr>
        <p:txBody>
          <a:bodyPr vert="horz" lIns="91440" tIns="45720" rIns="91440" bIns="45720" rtlCol="0" anchor="t">
            <a:normAutofit/>
          </a:bodyPr>
          <a:lstStyle/>
          <a:p>
            <a:pPr fontAlgn="base"/>
            <a:r>
              <a:rPr lang="en-GB" sz="1800" dirty="0">
                <a:latin typeface="Calibri"/>
                <a:ea typeface="Calibri"/>
                <a:cs typeface="Calibri"/>
              </a:rPr>
              <a:t>One semester with Year 1 Undergraduate students in Education with Psychology</a:t>
            </a:r>
            <a:endParaRPr lang="en-GB" sz="1800" b="0" i="0" dirty="0">
              <a:effectLst/>
              <a:latin typeface="Calibri"/>
              <a:ea typeface="Calibri"/>
              <a:cs typeface="Calibri"/>
            </a:endParaRPr>
          </a:p>
          <a:p>
            <a:r>
              <a:rPr lang="en-GB" sz="1800" dirty="0">
                <a:latin typeface="Calibri"/>
                <a:ea typeface="Calibri"/>
                <a:cs typeface="Calibri"/>
              </a:rPr>
              <a:t>Students engaged in the following three assessment processes: </a:t>
            </a:r>
          </a:p>
          <a:p>
            <a:pPr marL="0" indent="0">
              <a:buNone/>
            </a:pPr>
            <a:r>
              <a:rPr lang="en-GB" sz="1800" dirty="0">
                <a:latin typeface="Calibri"/>
                <a:ea typeface="Calibri"/>
                <a:cs typeface="Calibri"/>
              </a:rPr>
              <a:t> Self, peer and AI-based assessment </a:t>
            </a:r>
          </a:p>
          <a:p>
            <a:pPr>
              <a:buFont typeface="Arial,Sans-Serif" panose="020B0604020202020204" pitchFamily="34" charset="0"/>
            </a:pPr>
            <a:r>
              <a:rPr lang="en-GB" sz="1800" dirty="0">
                <a:latin typeface="Calibri"/>
                <a:ea typeface="Calibri"/>
                <a:cs typeface="Calibri"/>
              </a:rPr>
              <a:t>We co-created evaluation forms and carried out reflections of these different strategies</a:t>
            </a:r>
          </a:p>
          <a:p>
            <a:pPr>
              <a:buFont typeface="Arial,Sans-Serif" panose="020B0604020202020204" pitchFamily="34" charset="0"/>
            </a:pPr>
            <a:r>
              <a:rPr lang="en-GB" sz="1800" dirty="0">
                <a:latin typeface="Calibri"/>
                <a:ea typeface="Calibri"/>
                <a:cs typeface="Calibri"/>
              </a:rPr>
              <a:t>Students developed a guide for students and lecturers on how to engage effectively with different forms of assessment to enhance learning and experiences</a:t>
            </a:r>
          </a:p>
          <a:p>
            <a:pPr>
              <a:buFont typeface="Arial,Sans-Serif" panose="020B0604020202020204" pitchFamily="34" charset="0"/>
            </a:pPr>
            <a:endParaRPr lang="en-GB" sz="1800" b="0" i="0">
              <a:effectLst/>
              <a:latin typeface="Calibri"/>
              <a:ea typeface="Calibri"/>
              <a:cs typeface="Calibri"/>
            </a:endParaRPr>
          </a:p>
          <a:p>
            <a:endParaRPr lang="en-GB" sz="1800"/>
          </a:p>
        </p:txBody>
      </p:sp>
      <p:pic>
        <p:nvPicPr>
          <p:cNvPr id="4" name="Picture 3" descr="A group of people sitting at tables in a room with glass walls&#10;&#10;AI-generated content may be incorrect.">
            <a:extLst>
              <a:ext uri="{FF2B5EF4-FFF2-40B4-BE49-F238E27FC236}">
                <a16:creationId xmlns:a16="http://schemas.microsoft.com/office/drawing/2014/main" id="{CB8FDE5A-2AE6-FCE2-48DA-4FCFE166EC2B}"/>
              </a:ext>
            </a:extLst>
          </p:cNvPr>
          <p:cNvPicPr>
            <a:picLocks noChangeAspect="1"/>
          </p:cNvPicPr>
          <p:nvPr/>
        </p:nvPicPr>
        <p:blipFill>
          <a:blip r:embed="rId2"/>
          <a:srcRect l="20025" r="13022"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0088533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31e59a2-3882-4d15-b1f0-20a41eb2e7bb">
      <Terms xmlns="http://schemas.microsoft.com/office/infopath/2007/PartnerControls"/>
    </lcf76f155ced4ddcb4097134ff3c332f>
    <TaxCatchAll xmlns="b1e165a0-1a4a-4d2e-b26a-75de4c74afb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8A10F7760174046B412AB999BD2E8E0" ma:contentTypeVersion="17" ma:contentTypeDescription="Create a new document." ma:contentTypeScope="" ma:versionID="4bca7b5edfa9076295bc767a6e30e07c">
  <xsd:schema xmlns:xsd="http://www.w3.org/2001/XMLSchema" xmlns:xs="http://www.w3.org/2001/XMLSchema" xmlns:p="http://schemas.microsoft.com/office/2006/metadata/properties" xmlns:ns2="b31e59a2-3882-4d15-b1f0-20a41eb2e7bb" xmlns:ns3="b1e165a0-1a4a-4d2e-b26a-75de4c74afb8" targetNamespace="http://schemas.microsoft.com/office/2006/metadata/properties" ma:root="true" ma:fieldsID="a1298460008b2723f4469b55d75b6e11" ns2:_="" ns3:_="">
    <xsd:import namespace="b31e59a2-3882-4d15-b1f0-20a41eb2e7bb"/>
    <xsd:import namespace="b1e165a0-1a4a-4d2e-b26a-75de4c74afb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element ref="ns2:MediaLengthInSecond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1e59a2-3882-4d15-b1f0-20a41eb2e7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5693718-8356-48ba-866a-85db3a9efc2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1e165a0-1a4a-4d2e-b26a-75de4c74afb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c86cc65-1bfc-482d-ac03-4d191023851d}" ma:internalName="TaxCatchAll" ma:showField="CatchAllData" ma:web="b1e165a0-1a4a-4d2e-b26a-75de4c74afb8">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A3621D-8CF4-4352-AEA3-EFA6D6748B4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439CC86-A693-45CC-9255-77CA08FE4A0A}">
  <ds:schemaRefs>
    <ds:schemaRef ds:uri="http://schemas.microsoft.com/sharepoint/v3/contenttype/forms"/>
  </ds:schemaRefs>
</ds:datastoreItem>
</file>

<file path=customXml/itemProps3.xml><?xml version="1.0" encoding="utf-8"?>
<ds:datastoreItem xmlns:ds="http://schemas.openxmlformats.org/officeDocument/2006/customXml" ds:itemID="{E313E83F-4210-4821-88A3-4A9909240A60}"/>
</file>

<file path=docProps/app.xml><?xml version="1.0" encoding="utf-8"?>
<Properties xmlns="http://schemas.openxmlformats.org/officeDocument/2006/extended-properties" xmlns:vt="http://schemas.openxmlformats.org/officeDocument/2006/docPropsVTypes">
  <TotalTime>109</TotalTime>
  <Words>217</Words>
  <Application>Microsoft Macintosh PowerPoint</Application>
  <PresentationFormat>Widescreen</PresentationFormat>
  <Paragraphs>16</Paragraphs>
  <Slides>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Arial,Sans-Serif</vt:lpstr>
      <vt:lpstr>Calibri</vt:lpstr>
      <vt:lpstr>Calibri Light</vt:lpstr>
      <vt:lpstr>Office Theme</vt:lpstr>
      <vt:lpstr>H&amp;SS Faculty SEED Teaching Development Fund Proposal   Inclusive approaches to developing self, peer, and AI-assessment approaches. </vt:lpstr>
      <vt:lpstr>PowerPoint Presentation</vt:lpstr>
      <vt:lpstr>Aims of the project:  exploring formative assessment practices in the undergraduate Education with Psychology course</vt:lpstr>
      <vt:lpstr>Project processes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Joy Cranham</dc:creator>
  <cp:lastModifiedBy>Stephanie Kamffer</cp:lastModifiedBy>
  <cp:revision>416</cp:revision>
  <dcterms:created xsi:type="dcterms:W3CDTF">2025-06-02T14:23:21Z</dcterms:created>
  <dcterms:modified xsi:type="dcterms:W3CDTF">2025-06-02T19:50:33Z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0x010100C8A10F7760174046B412AB999BD2E8E0</vt:lpwstr>
  </property>
</Properties>
</file>