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6" r:id="rId3"/>
    <p:sldId id="262" r:id="rId4"/>
    <p:sldId id="340" r:id="rId5"/>
    <p:sldId id="342" r:id="rId6"/>
    <p:sldId id="343" r:id="rId7"/>
    <p:sldId id="341" r:id="rId8"/>
    <p:sldId id="345" r:id="rId9"/>
    <p:sldId id="3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FF"/>
    <a:srgbClr val="F8F8FF"/>
    <a:srgbClr val="F0FFFF"/>
    <a:srgbClr val="F0F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6467" autoAdjust="0"/>
  </p:normalViewPr>
  <p:slideViewPr>
    <p:cSldViewPr snapToGrid="0">
      <p:cViewPr varScale="1">
        <p:scale>
          <a:sx n="67" d="100"/>
          <a:sy n="67" d="100"/>
        </p:scale>
        <p:origin x="5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C4DB8-7629-FB4B-B354-8339B30B176F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813CA-7BF0-C446-B1A9-197FC6B2D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rovide a model that can be adapted/replicated for remote learning PGT and on campus UG students. 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813CA-7BF0-C446-B1A9-197FC6B2D6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813CA-7BF0-C446-B1A9-197FC6B2D6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2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if the June café is going ahead.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813CA-7BF0-C446-B1A9-197FC6B2D6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0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7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5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3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9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33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6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7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68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1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4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6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82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65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The University of Bath logo incorporating the Skills Centre" title="Skills Centre University of Bath logo">
            <a:extLst>
              <a:ext uri="{FF2B5EF4-FFF2-40B4-BE49-F238E27FC236}">
                <a16:creationId xmlns:a16="http://schemas.microsoft.com/office/drawing/2014/main" id="{3713793F-4570-514E-86F0-E6D33F96720C}"/>
              </a:ext>
            </a:extLst>
          </p:cNvPr>
          <p:cNvPicPr/>
          <p:nvPr userDrawn="1"/>
        </p:nvPicPr>
        <p:blipFill>
          <a:blip r:embed="rId13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8" y="194151"/>
            <a:ext cx="2441047" cy="7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PGT Writing Cafés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Leah McCue</a:t>
            </a:r>
          </a:p>
          <a:p>
            <a:r>
              <a:rPr lang="en-GB" dirty="0"/>
              <a:t>Digital and Academic Skills</a:t>
            </a:r>
          </a:p>
        </p:txBody>
      </p:sp>
    </p:spTree>
    <p:extLst>
      <p:ext uri="{BB962C8B-B14F-4D97-AF65-F5344CB8AC3E}">
        <p14:creationId xmlns:p14="http://schemas.microsoft.com/office/powerpoint/2010/main" val="346184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A34722-B0AC-0FF5-E78E-AF822D49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we support PGT students with academic writing and create a sense of community?</a:t>
            </a:r>
          </a:p>
        </p:txBody>
      </p:sp>
    </p:spTree>
    <p:extLst>
      <p:ext uri="{BB962C8B-B14F-4D97-AF65-F5344CB8AC3E}">
        <p14:creationId xmlns:p14="http://schemas.microsoft.com/office/powerpoint/2010/main" val="149544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624AF7-72EC-9E1A-5662-49BC263B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Aims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2E0ABB-AD0F-E9CE-D2F7-DE9A31D8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Increase awareness and reach of support.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Create a welcoming environment for best practice sharing.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To facilitate scaffolding and peer review.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To ensure accessibility, inclusivity, employability, and academic skills are interwoven throughout this provision.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</a:t>
            </a:r>
            <a:r>
              <a:rPr lang="en-GB" b="0" i="0" dirty="0">
                <a:solidFill>
                  <a:srgbClr val="000000"/>
                </a:solidFill>
                <a:effectLst/>
              </a:rPr>
              <a:t>rovide a model that can be adapted/replicated.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2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2976D3-76D0-0D98-6DA9-4A926025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Writing Café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614759-87C9-EF6D-8ACD-F3A5671A48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View of four writing cafe tables with students sitting at each table having discussions.">
            <a:extLst>
              <a:ext uri="{FF2B5EF4-FFF2-40B4-BE49-F238E27FC236}">
                <a16:creationId xmlns:a16="http://schemas.microsoft.com/office/drawing/2014/main" id="{053BA39C-064B-A815-4B44-E9BE4BB66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825623"/>
            <a:ext cx="5181600" cy="435133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5ACA1F6-5EC9-5FF0-EBA4-16C13E26A3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 they work?</a:t>
            </a:r>
          </a:p>
          <a:p>
            <a:r>
              <a:rPr lang="en-GB" dirty="0"/>
              <a:t>PGR Writing Guides.</a:t>
            </a:r>
          </a:p>
          <a:p>
            <a:pPr lvl="1"/>
            <a:r>
              <a:rPr lang="en-GB" dirty="0"/>
              <a:t>Facilitating.</a:t>
            </a:r>
          </a:p>
          <a:p>
            <a:pPr lvl="1"/>
            <a:r>
              <a:rPr lang="en-GB" dirty="0"/>
              <a:t>Signposting.</a:t>
            </a:r>
          </a:p>
          <a:p>
            <a:r>
              <a:rPr lang="en-GB" dirty="0"/>
              <a:t>Monthly events.</a:t>
            </a:r>
          </a:p>
          <a:p>
            <a:pPr lvl="1"/>
            <a:r>
              <a:rPr lang="en-GB" dirty="0"/>
              <a:t>Changing topics.</a:t>
            </a:r>
          </a:p>
          <a:p>
            <a:r>
              <a:rPr lang="en-GB" dirty="0" err="1"/>
              <a:t>MySkills</a:t>
            </a:r>
            <a:r>
              <a:rPr lang="en-GB" dirty="0"/>
              <a:t> sign-ups.</a:t>
            </a:r>
          </a:p>
        </p:txBody>
      </p:sp>
    </p:spTree>
    <p:extLst>
      <p:ext uri="{BB962C8B-B14F-4D97-AF65-F5344CB8AC3E}">
        <p14:creationId xmlns:p14="http://schemas.microsoft.com/office/powerpoint/2010/main" val="13237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B55E-FABE-042B-93F0-F2D7BFA2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Project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2211-DFAF-338B-D42D-916F6F79D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PGR Writing Guide Recruitment.</a:t>
            </a:r>
          </a:p>
          <a:p>
            <a:r>
              <a:rPr lang="en-GB" dirty="0"/>
              <a:t>Limitations to support.</a:t>
            </a:r>
          </a:p>
          <a:p>
            <a:pPr lvl="1"/>
            <a:r>
              <a:rPr lang="en-GB" sz="2800" dirty="0"/>
              <a:t>E.g., Subject-specific queries.</a:t>
            </a:r>
          </a:p>
          <a:p>
            <a:r>
              <a:rPr lang="en-GB" dirty="0"/>
              <a:t>Demand vs. attendance.</a:t>
            </a:r>
          </a:p>
        </p:txBody>
      </p:sp>
      <p:pic>
        <p:nvPicPr>
          <p:cNvPr id="5" name="Picture 4" descr="Students sitting at a table having a discussion.">
            <a:extLst>
              <a:ext uri="{FF2B5EF4-FFF2-40B4-BE49-F238E27FC236}">
                <a16:creationId xmlns:a16="http://schemas.microsoft.com/office/drawing/2014/main" id="{7496884E-9360-FD42-3628-013194C2E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7"/>
          <a:stretch>
            <a:fillRect/>
          </a:stretch>
        </p:blipFill>
        <p:spPr>
          <a:xfrm rot="5400000">
            <a:off x="6587331" y="1410494"/>
            <a:ext cx="4351338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4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6901-FA3F-8117-8801-D933A3E6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</a:t>
            </a:r>
          </a:p>
        </p:txBody>
      </p:sp>
      <p:pic>
        <p:nvPicPr>
          <p:cNvPr id="5" name="Picture 4" descr="Ranking showing the writing cafe was given a 4.33 out of 5 for helping with writing.">
            <a:extLst>
              <a:ext uri="{FF2B5EF4-FFF2-40B4-BE49-F238E27FC236}">
                <a16:creationId xmlns:a16="http://schemas.microsoft.com/office/drawing/2014/main" id="{23439FA4-4AA5-6909-3B59-FF8D26A7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54" y="2309812"/>
            <a:ext cx="3781425" cy="2505075"/>
          </a:xfrm>
          <a:prstGeom prst="rect">
            <a:avLst/>
          </a:prstGeom>
        </p:spPr>
      </p:pic>
      <p:pic>
        <p:nvPicPr>
          <p:cNvPr id="7" name="Picture 6" descr="Ranking showing the writing cafe was 4.17 out of 5 stars helpful in meeting other PGT students.">
            <a:extLst>
              <a:ext uri="{FF2B5EF4-FFF2-40B4-BE49-F238E27FC236}">
                <a16:creationId xmlns:a16="http://schemas.microsoft.com/office/drawing/2014/main" id="{813A6A45-A0B2-4736-49D0-5BE36906E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70" y="2309812"/>
            <a:ext cx="4457700" cy="2505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FEC704-22B4-A363-5E09-EF0BFEB69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9912" y="2820692"/>
            <a:ext cx="932158" cy="172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1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2782">
            <a:off x="8265063" y="-1289930"/>
            <a:ext cx="4397563" cy="3672779"/>
          </a:xfrm>
          <a:custGeom>
            <a:avLst/>
            <a:gdLst/>
            <a:ahLst/>
            <a:cxnLst/>
            <a:rect l="l" t="t" r="r" b="b"/>
            <a:pathLst>
              <a:path w="6596345" h="5509169">
                <a:moveTo>
                  <a:pt x="0" y="0"/>
                </a:moveTo>
                <a:lnTo>
                  <a:pt x="6596345" y="0"/>
                </a:lnTo>
                <a:lnTo>
                  <a:pt x="6596345" y="5509169"/>
                </a:lnTo>
                <a:lnTo>
                  <a:pt x="0" y="550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07" t="-51538" r="-25637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2782">
            <a:off x="9307419" y="-1437214"/>
            <a:ext cx="4397563" cy="3672779"/>
          </a:xfrm>
          <a:custGeom>
            <a:avLst/>
            <a:gdLst/>
            <a:ahLst/>
            <a:cxnLst/>
            <a:rect l="l" t="t" r="r" b="b"/>
            <a:pathLst>
              <a:path w="6596345" h="5509169">
                <a:moveTo>
                  <a:pt x="0" y="0"/>
                </a:moveTo>
                <a:lnTo>
                  <a:pt x="6596346" y="0"/>
                </a:lnTo>
                <a:lnTo>
                  <a:pt x="6596346" y="5509168"/>
                </a:lnTo>
                <a:lnTo>
                  <a:pt x="0" y="55091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007" t="-51538" r="-25637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675180" y="4795821"/>
            <a:ext cx="4397563" cy="3672779"/>
          </a:xfrm>
          <a:custGeom>
            <a:avLst/>
            <a:gdLst/>
            <a:ahLst/>
            <a:cxnLst/>
            <a:rect l="l" t="t" r="r" b="b"/>
            <a:pathLst>
              <a:path w="6596345" h="5509169">
                <a:moveTo>
                  <a:pt x="0" y="0"/>
                </a:moveTo>
                <a:lnTo>
                  <a:pt x="6596345" y="0"/>
                </a:lnTo>
                <a:lnTo>
                  <a:pt x="6596345" y="5509169"/>
                </a:lnTo>
                <a:lnTo>
                  <a:pt x="0" y="550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07" t="-51538" r="-25637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1035807" y="5481621"/>
            <a:ext cx="4397563" cy="3672779"/>
          </a:xfrm>
          <a:custGeom>
            <a:avLst/>
            <a:gdLst/>
            <a:ahLst/>
            <a:cxnLst/>
            <a:rect l="l" t="t" r="r" b="b"/>
            <a:pathLst>
              <a:path w="6596345" h="5509169">
                <a:moveTo>
                  <a:pt x="0" y="0"/>
                </a:moveTo>
                <a:lnTo>
                  <a:pt x="6596345" y="0"/>
                </a:lnTo>
                <a:lnTo>
                  <a:pt x="6596345" y="5509169"/>
                </a:lnTo>
                <a:lnTo>
                  <a:pt x="0" y="55091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007" t="-51538" r="-25637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24276" y="2070371"/>
            <a:ext cx="6051086" cy="4971619"/>
            <a:chOff x="0" y="0"/>
            <a:chExt cx="12102172" cy="9943239"/>
          </a:xfrm>
        </p:grpSpPr>
        <p:sp>
          <p:nvSpPr>
            <p:cNvPr id="7" name="Freeform 7"/>
            <p:cNvSpPr/>
            <p:nvPr/>
          </p:nvSpPr>
          <p:spPr>
            <a:xfrm>
              <a:off x="1069452" y="0"/>
              <a:ext cx="11032720" cy="9943239"/>
            </a:xfrm>
            <a:custGeom>
              <a:avLst/>
              <a:gdLst/>
              <a:ahLst/>
              <a:cxnLst/>
              <a:rect l="l" t="t" r="r" b="b"/>
              <a:pathLst>
                <a:path w="11032720" h="9943239">
                  <a:moveTo>
                    <a:pt x="0" y="0"/>
                  </a:moveTo>
                  <a:lnTo>
                    <a:pt x="11032720" y="0"/>
                  </a:lnTo>
                  <a:lnTo>
                    <a:pt x="11032720" y="9943239"/>
                  </a:lnTo>
                  <a:lnTo>
                    <a:pt x="0" y="9943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562069"/>
              <a:ext cx="4874356" cy="3437419"/>
              <a:chOff x="0" y="0"/>
              <a:chExt cx="997059" cy="7031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97059" cy="703131"/>
              </a:xfrm>
              <a:custGeom>
                <a:avLst/>
                <a:gdLst/>
                <a:ahLst/>
                <a:cxnLst/>
                <a:rect l="l" t="t" r="r" b="b"/>
                <a:pathLst>
                  <a:path w="997059" h="703131">
                    <a:moveTo>
                      <a:pt x="498530" y="0"/>
                    </a:moveTo>
                    <a:cubicBezTo>
                      <a:pt x="223199" y="0"/>
                      <a:pt x="0" y="157401"/>
                      <a:pt x="0" y="351565"/>
                    </a:cubicBezTo>
                    <a:cubicBezTo>
                      <a:pt x="0" y="545730"/>
                      <a:pt x="223199" y="703131"/>
                      <a:pt x="498530" y="703131"/>
                    </a:cubicBezTo>
                    <a:cubicBezTo>
                      <a:pt x="773860" y="703131"/>
                      <a:pt x="997059" y="545730"/>
                      <a:pt x="997059" y="351565"/>
                    </a:cubicBezTo>
                    <a:cubicBezTo>
                      <a:pt x="997059" y="157401"/>
                      <a:pt x="773860" y="0"/>
                      <a:pt x="498530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93474" y="18294"/>
                <a:ext cx="810110" cy="6189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4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794548">
              <a:off x="4606532" y="1952795"/>
              <a:ext cx="1171497" cy="617882"/>
              <a:chOff x="0" y="0"/>
              <a:chExt cx="1237696" cy="65279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37696" cy="652797"/>
              </a:xfrm>
              <a:custGeom>
                <a:avLst/>
                <a:gdLst/>
                <a:ahLst/>
                <a:cxnLst/>
                <a:rect l="l" t="t" r="r" b="b"/>
                <a:pathLst>
                  <a:path w="1237696" h="652797">
                    <a:moveTo>
                      <a:pt x="618848" y="0"/>
                    </a:moveTo>
                    <a:cubicBezTo>
                      <a:pt x="277068" y="0"/>
                      <a:pt x="0" y="146134"/>
                      <a:pt x="0" y="326398"/>
                    </a:cubicBezTo>
                    <a:cubicBezTo>
                      <a:pt x="0" y="506663"/>
                      <a:pt x="277068" y="652797"/>
                      <a:pt x="618848" y="652797"/>
                    </a:cubicBezTo>
                    <a:cubicBezTo>
                      <a:pt x="960628" y="652797"/>
                      <a:pt x="1237696" y="506663"/>
                      <a:pt x="1237696" y="326398"/>
                    </a:cubicBezTo>
                    <a:cubicBezTo>
                      <a:pt x="1237696" y="146134"/>
                      <a:pt x="960628" y="0"/>
                      <a:pt x="618848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16034" y="13575"/>
                <a:ext cx="1005628" cy="5780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4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8" name="Freeform 18" descr="Skills Centre logo"/>
          <p:cNvSpPr/>
          <p:nvPr/>
        </p:nvSpPr>
        <p:spPr>
          <a:xfrm>
            <a:off x="9836073" y="53012"/>
            <a:ext cx="2235560" cy="632788"/>
          </a:xfrm>
          <a:custGeom>
            <a:avLst/>
            <a:gdLst/>
            <a:ahLst/>
            <a:cxnLst/>
            <a:rect l="l" t="t" r="r" b="b"/>
            <a:pathLst>
              <a:path w="3353340" h="949182">
                <a:moveTo>
                  <a:pt x="0" y="0"/>
                </a:moveTo>
                <a:lnTo>
                  <a:pt x="3353340" y="0"/>
                </a:lnTo>
                <a:lnTo>
                  <a:pt x="3353340" y="949182"/>
                </a:lnTo>
                <a:lnTo>
                  <a:pt x="0" y="9491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9295" y="349866"/>
            <a:ext cx="9516779" cy="178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3945"/>
              </a:lnSpc>
            </a:pPr>
            <a:r>
              <a:rPr lang="en-US" sz="12233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Writing Café</a:t>
            </a:r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45769" y="3524114"/>
            <a:ext cx="4713620" cy="3631451"/>
          </a:xfrm>
          <a:custGeom>
            <a:avLst/>
            <a:gdLst/>
            <a:ahLst/>
            <a:cxnLst/>
            <a:rect l="l" t="t" r="r" b="b"/>
            <a:pathLst>
              <a:path w="7070430" h="5447177">
                <a:moveTo>
                  <a:pt x="0" y="0"/>
                </a:moveTo>
                <a:lnTo>
                  <a:pt x="7070430" y="0"/>
                </a:lnTo>
                <a:lnTo>
                  <a:pt x="7070430" y="5447177"/>
                </a:lnTo>
                <a:lnTo>
                  <a:pt x="0" y="5447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36217" flipH="1">
            <a:off x="3828066" y="2342478"/>
            <a:ext cx="4374065" cy="4496702"/>
          </a:xfrm>
          <a:custGeom>
            <a:avLst/>
            <a:gdLst/>
            <a:ahLst/>
            <a:cxnLst/>
            <a:rect l="l" t="t" r="r" b="b"/>
            <a:pathLst>
              <a:path w="6561097" h="6745053">
                <a:moveTo>
                  <a:pt x="6561097" y="0"/>
                </a:moveTo>
                <a:lnTo>
                  <a:pt x="0" y="0"/>
                </a:lnTo>
                <a:lnTo>
                  <a:pt x="0" y="6745053"/>
                </a:lnTo>
                <a:lnTo>
                  <a:pt x="6561097" y="6745053"/>
                </a:lnTo>
                <a:lnTo>
                  <a:pt x="656109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 rot="88275">
            <a:off x="4002555" y="2829601"/>
            <a:ext cx="4273645" cy="125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</a:pPr>
            <a:r>
              <a:rPr lang="en-US" sz="166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Exclusively by PGR students,</a:t>
            </a:r>
          </a:p>
          <a:p>
            <a:pPr algn="ctr" defTabSz="609630">
              <a:lnSpc>
                <a:spcPts val="2333"/>
              </a:lnSpc>
            </a:pPr>
            <a:r>
              <a:rPr lang="en-US" sz="166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for PGT students.</a:t>
            </a:r>
          </a:p>
          <a:p>
            <a:pPr algn="ctr" defTabSz="609630">
              <a:lnSpc>
                <a:spcPts val="840"/>
              </a:lnSpc>
            </a:pPr>
            <a:endParaRPr lang="en-US" sz="1666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ctr" defTabSz="609630">
              <a:lnSpc>
                <a:spcPts val="2333"/>
              </a:lnSpc>
            </a:pPr>
            <a:r>
              <a:rPr lang="en-US" sz="166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Improve your writing skills and</a:t>
            </a:r>
          </a:p>
          <a:p>
            <a:pPr algn="ctr" defTabSz="609630">
              <a:lnSpc>
                <a:spcPts val="2333"/>
              </a:lnSpc>
            </a:pPr>
            <a:r>
              <a:rPr lang="en-US" sz="1666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build connections with fellow students. </a:t>
            </a:r>
          </a:p>
        </p:txBody>
      </p:sp>
      <p:sp>
        <p:nvSpPr>
          <p:cNvPr id="20" name="TextBox 20"/>
          <p:cNvSpPr txBox="1"/>
          <p:nvPr/>
        </p:nvSpPr>
        <p:spPr>
          <a:xfrm rot="88275">
            <a:off x="4027038" y="4470319"/>
            <a:ext cx="4033459" cy="32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Find out more on MySkills:</a:t>
            </a:r>
          </a:p>
        </p:txBody>
      </p:sp>
      <p:pic>
        <p:nvPicPr>
          <p:cNvPr id="17" name="Picture 17" descr="QR code linking to https://unihub.bath.ac.uk/students/infopages/detail/4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0391">
            <a:off x="5242596" y="4741247"/>
            <a:ext cx="1706808" cy="1706808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05DC0895-872C-90EA-7F40-1FB17FEDA2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762000"/>
            <a:ext cx="5486400" cy="762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Writing Café Promo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03" b="-3703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991217"/>
            <a:ext cx="5267247" cy="576904"/>
            <a:chOff x="0" y="0"/>
            <a:chExt cx="1911536" cy="209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1536" cy="209364"/>
            </a:xfrm>
            <a:custGeom>
              <a:avLst/>
              <a:gdLst/>
              <a:ahLst/>
              <a:cxnLst/>
              <a:rect l="l" t="t" r="r" b="b"/>
              <a:pathLst>
                <a:path w="1911536" h="209364">
                  <a:moveTo>
                    <a:pt x="0" y="0"/>
                  </a:moveTo>
                  <a:lnTo>
                    <a:pt x="1911536" y="0"/>
                  </a:lnTo>
                  <a:lnTo>
                    <a:pt x="1911536" y="209364"/>
                  </a:lnTo>
                  <a:lnTo>
                    <a:pt x="0" y="209364"/>
                  </a:lnTo>
                  <a:close/>
                </a:path>
              </a:pathLst>
            </a:custGeom>
            <a:solidFill>
              <a:srgbClr val="5C7F43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11536" cy="247464"/>
            </a:xfrm>
            <a:prstGeom prst="rect">
              <a:avLst/>
            </a:prstGeom>
          </p:spPr>
          <p:txBody>
            <a:bodyPr lIns="31363" tIns="31363" rIns="31363" bIns="31363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 descr="Digital and Academic Skill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" y="349466"/>
            <a:ext cx="5267247" cy="672977"/>
            <a:chOff x="0" y="0"/>
            <a:chExt cx="10534494" cy="134595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0534494" cy="1345954"/>
              <a:chOff x="0" y="0"/>
              <a:chExt cx="2004776" cy="25614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04776" cy="256143"/>
              </a:xfrm>
              <a:custGeom>
                <a:avLst/>
                <a:gdLst/>
                <a:ahLst/>
                <a:cxnLst/>
                <a:rect l="l" t="t" r="r" b="b"/>
                <a:pathLst>
                  <a:path w="2004776" h="256143">
                    <a:moveTo>
                      <a:pt x="0" y="0"/>
                    </a:moveTo>
                    <a:lnTo>
                      <a:pt x="2004776" y="0"/>
                    </a:lnTo>
                    <a:lnTo>
                      <a:pt x="2004776" y="256143"/>
                    </a:lnTo>
                    <a:lnTo>
                      <a:pt x="0" y="256143"/>
                    </a:lnTo>
                    <a:close/>
                  </a:path>
                </a:pathLst>
              </a:custGeom>
              <a:solidFill>
                <a:srgbClr val="91618D"/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004776" cy="294243"/>
              </a:xfrm>
              <a:prstGeom prst="rect">
                <a:avLst/>
              </a:prstGeom>
            </p:spPr>
            <p:txBody>
              <a:bodyPr lIns="45989" tIns="45989" rIns="45989" bIns="4598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18972" y="115588"/>
              <a:ext cx="10296550" cy="1005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8"/>
                </a:lnSpc>
              </a:pPr>
              <a:r>
                <a:rPr lang="en-US" sz="3055" b="1">
                  <a:solidFill>
                    <a:srgbClr val="FFFFFF"/>
                  </a:solidFill>
                  <a:latin typeface="Canva Sans Medium"/>
                  <a:ea typeface="Canva Sans Medium"/>
                  <a:cs typeface="Canva Sans Medium"/>
                  <a:sym typeface="Canva Sans Medium"/>
                </a:rPr>
                <a:t>Digital and Academic Skills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12477" y="1067786"/>
            <a:ext cx="4842292" cy="375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FFFFFF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Get the most out of your studies</a:t>
            </a: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18119" y="-234864"/>
            <a:ext cx="3173881" cy="7766189"/>
            <a:chOff x="0" y="0"/>
            <a:chExt cx="1253879" cy="30681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3879" cy="3068124"/>
            </a:xfrm>
            <a:custGeom>
              <a:avLst/>
              <a:gdLst/>
              <a:ahLst/>
              <a:cxnLst/>
              <a:rect l="l" t="t" r="r" b="b"/>
              <a:pathLst>
                <a:path w="1253879" h="3068124">
                  <a:moveTo>
                    <a:pt x="0" y="0"/>
                  </a:moveTo>
                  <a:lnTo>
                    <a:pt x="1253879" y="0"/>
                  </a:lnTo>
                  <a:lnTo>
                    <a:pt x="1253879" y="3068124"/>
                  </a:lnTo>
                  <a:lnTo>
                    <a:pt x="0" y="3068124"/>
                  </a:lnTo>
                  <a:close/>
                </a:path>
              </a:pathLst>
            </a:custGeom>
            <a:solidFill>
              <a:srgbClr val="5C7F43">
                <a:alpha val="89804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53879" cy="31062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49427" y="2861676"/>
            <a:ext cx="2311265" cy="2311265"/>
            <a:chOff x="0" y="0"/>
            <a:chExt cx="4622531" cy="46225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22531" cy="4622531"/>
            </a:xfrm>
            <a:custGeom>
              <a:avLst/>
              <a:gdLst/>
              <a:ahLst/>
              <a:cxnLst/>
              <a:rect l="l" t="t" r="r" b="b"/>
              <a:pathLst>
                <a:path w="4622531" h="4622531">
                  <a:moveTo>
                    <a:pt x="0" y="0"/>
                  </a:moveTo>
                  <a:lnTo>
                    <a:pt x="4622531" y="0"/>
                  </a:lnTo>
                  <a:lnTo>
                    <a:pt x="4622531" y="4622531"/>
                  </a:lnTo>
                  <a:lnTo>
                    <a:pt x="0" y="4622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2181801" y="147072"/>
            <a:ext cx="4558808" cy="8033565"/>
            <a:chOff x="0" y="0"/>
            <a:chExt cx="1801011" cy="31737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1011" cy="3173754"/>
            </a:xfrm>
            <a:custGeom>
              <a:avLst/>
              <a:gdLst/>
              <a:ahLst/>
              <a:cxnLst/>
              <a:rect l="l" t="t" r="r" b="b"/>
              <a:pathLst>
                <a:path w="1801011" h="3173754">
                  <a:moveTo>
                    <a:pt x="0" y="0"/>
                  </a:moveTo>
                  <a:lnTo>
                    <a:pt x="1801011" y="0"/>
                  </a:lnTo>
                  <a:lnTo>
                    <a:pt x="1801011" y="3173754"/>
                  </a:lnTo>
                  <a:lnTo>
                    <a:pt x="0" y="3173754"/>
                  </a:lnTo>
                  <a:close/>
                </a:path>
              </a:pathLst>
            </a:custGeom>
            <a:solidFill>
              <a:srgbClr val="91618D">
                <a:alpha val="89804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801011" cy="32118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7787" y="2156790"/>
            <a:ext cx="7626837" cy="3989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873" lvl="1" indent="-265936">
              <a:lnSpc>
                <a:spcPts val="3449"/>
              </a:lnSpc>
              <a:buFont typeface="Arial"/>
              <a:buChar char="•"/>
            </a:pPr>
            <a:r>
              <a:rPr lang="en-US" sz="2463" b="1">
                <a:solidFill>
                  <a:srgbClr val="FFFFFF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Enhance your personal and professional development with Skills for Success workshops.</a:t>
            </a:r>
          </a:p>
          <a:p>
            <a:pPr>
              <a:lnSpc>
                <a:spcPts val="1400"/>
              </a:lnSpc>
            </a:pPr>
            <a:endParaRPr lang="en-US" sz="2463" b="1">
              <a:solidFill>
                <a:srgbClr val="FFFFFF"/>
              </a:solidFill>
              <a:latin typeface="Canva Sans Medium"/>
              <a:ea typeface="Canva Sans Medium"/>
              <a:cs typeface="Canva Sans Medium"/>
              <a:sym typeface="Canva Sans Medium"/>
            </a:endParaRPr>
          </a:p>
          <a:p>
            <a:pPr marL="531873" lvl="1" indent="-265936">
              <a:lnSpc>
                <a:spcPts val="3449"/>
              </a:lnSpc>
              <a:buFont typeface="Arial"/>
              <a:buChar char="•"/>
            </a:pPr>
            <a:r>
              <a:rPr lang="en-US" sz="2463" b="1">
                <a:solidFill>
                  <a:srgbClr val="FFFFFF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Customise your learning experience with personalised tutorials.</a:t>
            </a:r>
          </a:p>
          <a:p>
            <a:pPr>
              <a:lnSpc>
                <a:spcPts val="1400"/>
              </a:lnSpc>
            </a:pPr>
            <a:endParaRPr lang="en-US" sz="2463" b="1">
              <a:solidFill>
                <a:srgbClr val="FFFFFF"/>
              </a:solidFill>
              <a:latin typeface="Canva Sans Medium"/>
              <a:ea typeface="Canva Sans Medium"/>
              <a:cs typeface="Canva Sans Medium"/>
              <a:sym typeface="Canva Sans Medium"/>
            </a:endParaRPr>
          </a:p>
          <a:p>
            <a:pPr marL="531873" lvl="1" indent="-265936">
              <a:lnSpc>
                <a:spcPts val="3449"/>
              </a:lnSpc>
              <a:buFont typeface="Arial"/>
              <a:buChar char="•"/>
            </a:pPr>
            <a:r>
              <a:rPr lang="en-US" sz="2463" b="1">
                <a:solidFill>
                  <a:srgbClr val="FFFFFF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Get support with assessments and exam skills.</a:t>
            </a:r>
          </a:p>
          <a:p>
            <a:pPr>
              <a:lnSpc>
                <a:spcPts val="1400"/>
              </a:lnSpc>
            </a:pPr>
            <a:endParaRPr lang="en-US" sz="2463" b="1">
              <a:solidFill>
                <a:srgbClr val="FFFFFF"/>
              </a:solidFill>
              <a:latin typeface="Canva Sans Medium"/>
              <a:ea typeface="Canva Sans Medium"/>
              <a:cs typeface="Canva Sans Medium"/>
              <a:sym typeface="Canva Sans Medium"/>
            </a:endParaRPr>
          </a:p>
          <a:p>
            <a:pPr marL="531873" lvl="1" indent="-265936">
              <a:lnSpc>
                <a:spcPts val="3449"/>
              </a:lnSpc>
              <a:buFont typeface="Arial"/>
              <a:buChar char="•"/>
            </a:pPr>
            <a:r>
              <a:rPr lang="en-US" sz="2463" b="1">
                <a:solidFill>
                  <a:srgbClr val="FFFFFF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Upskill at your own pace with self-access online resources through MySkills.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78541" y="948280"/>
            <a:ext cx="2653037" cy="150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7"/>
              </a:lnSpc>
            </a:pPr>
            <a:r>
              <a:rPr lang="en-US" sz="2169" b="1">
                <a:solidFill>
                  <a:srgbClr val="FFFFFF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Scan the QR code to start your skills development journey today!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45284" y="5490442"/>
            <a:ext cx="2519551" cy="76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2231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unihub.bath.ac.uk/s/myskills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1B0A5A08-CE43-244E-5F03-D167E0D9F5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-762000"/>
            <a:ext cx="5486400" cy="762000"/>
          </a:xfrm>
        </p:spPr>
        <p:txBody>
          <a:bodyPr vert="horz" lIns="60960" tIns="30480" rIns="60960" bIns="30480" rtlCol="0" anchor="b">
            <a:normAutofit fontScale="90000"/>
          </a:bodyPr>
          <a:lstStyle/>
          <a:p>
            <a:r>
              <a:rPr lang="en-GB" dirty="0"/>
              <a:t>Digital and Academic Skills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58418B5-A9AC-477D-93F0-919136748520}" vid="{181D3332-FABE-41F6-9D45-DD64888CF2B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34FEC1BC-4E60-4387-9587-1B6B7AD163B0}"/>
</file>

<file path=customXml/itemProps2.xml><?xml version="1.0" encoding="utf-8"?>
<ds:datastoreItem xmlns:ds="http://schemas.openxmlformats.org/officeDocument/2006/customXml" ds:itemID="{0BA7AD7D-5069-4ACA-82A8-5B4831558001}"/>
</file>

<file path=customXml/itemProps3.xml><?xml version="1.0" encoding="utf-8"?>
<ds:datastoreItem xmlns:ds="http://schemas.openxmlformats.org/officeDocument/2006/customXml" ds:itemID="{4689EB4E-0C7D-42E5-A5FD-14F065ED1491}"/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266</Words>
  <Application>Microsoft Office PowerPoint</Application>
  <PresentationFormat>Widescreen</PresentationFormat>
  <Paragraphs>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Abril Fatface</vt:lpstr>
      <vt:lpstr>Arial</vt:lpstr>
      <vt:lpstr>Arial Bold</vt:lpstr>
      <vt:lpstr>Calibri</vt:lpstr>
      <vt:lpstr>Calibri Light</vt:lpstr>
      <vt:lpstr>Canva Sans Medium</vt:lpstr>
      <vt:lpstr>Now</vt:lpstr>
      <vt:lpstr>Office Theme</vt:lpstr>
      <vt:lpstr>1_Office Theme</vt:lpstr>
      <vt:lpstr>PGT Writing Cafés</vt:lpstr>
      <vt:lpstr>How can we support PGT students with academic writing and create a sense of community?</vt:lpstr>
      <vt:lpstr>Project Aims</vt:lpstr>
      <vt:lpstr>The Writing Café </vt:lpstr>
      <vt:lpstr>Project Challenges </vt:lpstr>
      <vt:lpstr>Feedback </vt:lpstr>
      <vt:lpstr>Writing Café Promo </vt:lpstr>
      <vt:lpstr>Digital and Academic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Doctorate in Policy Research and Practice</dc:title>
  <dc:creator>David Busby</dc:creator>
  <cp:lastModifiedBy>Leah McCue</cp:lastModifiedBy>
  <cp:revision>141</cp:revision>
  <dcterms:created xsi:type="dcterms:W3CDTF">2020-09-04T14:07:42Z</dcterms:created>
  <dcterms:modified xsi:type="dcterms:W3CDTF">2025-05-28T08:11:28Z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