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8" r:id="rId1"/>
  </p:sldMasterIdLst>
  <p:sldIdLst>
    <p:sldId id="256" r:id="rId2"/>
    <p:sldId id="258" r:id="rId3"/>
    <p:sldId id="259" r:id="rId4"/>
    <p:sldId id="260" r:id="rId5"/>
    <p:sldId id="266" r:id="rId6"/>
    <p:sldId id="263" r:id="rId7"/>
    <p:sldId id="264" r:id="rId8"/>
    <p:sldId id="265" r:id="rId9"/>
    <p:sldId id="267" r:id="rId10"/>
    <p:sldId id="262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58" autoAdjust="0"/>
    <p:restoredTop sz="94660"/>
  </p:normalViewPr>
  <p:slideViewPr>
    <p:cSldViewPr snapToGrid="0">
      <p:cViewPr varScale="1">
        <p:scale>
          <a:sx n="57" d="100"/>
          <a:sy n="57" d="100"/>
        </p:scale>
        <p:origin x="78" y="6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18" Type="http://schemas.openxmlformats.org/officeDocument/2006/relationships/customXml" Target="../customXml/item3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17" Type="http://schemas.openxmlformats.org/officeDocument/2006/relationships/customXml" Target="../customXml/item2.xml"/><Relationship Id="rId2" Type="http://schemas.openxmlformats.org/officeDocument/2006/relationships/slide" Target="slides/slide1.xml"/><Relationship Id="rId16" Type="http://schemas.openxmlformats.org/officeDocument/2006/relationships/customXml" Target="../customXml/item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8DD129-A8C2-419E-B641-6CC90F50732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62000" y="1524000"/>
            <a:ext cx="10668000" cy="22860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1B33C04-8A23-4499-A6EF-1D190F0FB38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62000" y="4571999"/>
            <a:ext cx="10668000" cy="1524000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FA99FB-5674-4BC5-949F-8D45EC1675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69C88-B244-455D-A017-012B25B1ACDD}" type="datetimeFigureOut">
              <a:rPr lang="en-US" smtClean="0"/>
              <a:t>5/28/2025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763CF93-DD67-4FE2-8083-864693FE8E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05E934-32B6-44B1-9622-67F30BDA3F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569E-9B7C-4CB9-AB80-C0841F922C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32582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BA5B09-FC60-445F-8A12-79869BEC60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0A219F7-87F2-409F-BB0B-8FE9270C982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AC2BB8-59E0-4EB2-B3BE-59D8641EE1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69C88-B244-455D-A017-012B25B1ACDD}" type="datetimeFigureOut">
              <a:rPr lang="en-US" smtClean="0"/>
              <a:t>5/28/2025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D56984E-C0DE-461B-8011-8FC31B0EE9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FE7C03-68D3-445E-A5A2-8A935CFC97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569E-9B7C-4CB9-AB80-C0841F922C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58962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B21F0D7-112D-48B1-B32B-170B1AA2B51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143998" y="761999"/>
            <a:ext cx="2286000" cy="5334001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B27A7C1-8E5B-41DA-9802-F242D382B66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762001" y="761999"/>
            <a:ext cx="7619999" cy="533400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961CC7-F5B1-464A-8127-60645FB210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69C88-B244-455D-A017-012B25B1ACDD}" type="datetimeFigureOut">
              <a:rPr lang="en-US" smtClean="0"/>
              <a:t>5/28/2025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3B94302-B381-4F37-A9FF-5CC5519175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707151-541F-4104-B989-83A9DCA6E6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569E-9B7C-4CB9-AB80-C0841F922C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8238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6AF011-A499-4054-89BF-A4800A68F6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6FB6E8-D956-45B5-9B4A-9D31DF466B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CDB9DB-9E62-4292-915C-1DD4134740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69C88-B244-455D-A017-012B25B1ACDD}" type="datetimeFigureOut">
              <a:rPr lang="en-US" smtClean="0"/>
              <a:t>5/28/2025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BD462F1-BC30-4172-8353-363123A1DB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C92EE8A-96DF-4D7D-B434-778324756D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569E-9B7C-4CB9-AB80-C0841F922C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87503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28453A-F2B4-4EDB-B8FA-150267BC1A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1524000"/>
            <a:ext cx="10668000" cy="3038475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4C46C51-ADF1-48FC-A4D9-38C369E7830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62000" y="4589463"/>
            <a:ext cx="10668000" cy="150653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C43B56-4DC7-490B-AEFD-55ED1ECFF8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69C88-B244-455D-A017-012B25B1ACDD}" type="datetimeFigureOut">
              <a:rPr lang="en-US" smtClean="0"/>
              <a:t>5/28/2025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54738F8-C4B2-41D8-B627-A6DDB24B2D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4F43D49-23F8-4C4B-9C30-EDC030EE6F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569E-9B7C-4CB9-AB80-C0841F922C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84819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E5556D-6916-42E6-8820-8A0D328A50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2747A5-C962-477F-89AA-A32385D5799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62000" y="2285999"/>
            <a:ext cx="5151119" cy="38100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CD08312-30FC-44D8-B2A9-B5CAAD9F066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78879" y="2285999"/>
            <a:ext cx="5151121" cy="38100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BED84EB-AF90-4F19-A376-0FE5E50F9E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69C88-B244-455D-A017-012B25B1ACDD}" type="datetimeFigureOut">
              <a:rPr lang="en-US" smtClean="0"/>
              <a:t>5/28/2025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B838ED0-2789-41E4-A36E-83F92CA2E8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7221A83-6D60-45F0-9173-5F6D2438BC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569E-9B7C-4CB9-AB80-C0841F922C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63035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4FFAE2-03F4-4A94-86C4-9305B237C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762000"/>
            <a:ext cx="10668000" cy="1524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5BAC5A5-E184-46B6-8AB5-C8E132D3624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62000" y="2285999"/>
            <a:ext cx="5151119" cy="761999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FDCFE87-5D80-45CB-9D13-DFC9AFCEC7F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62000" y="3048000"/>
            <a:ext cx="5151119" cy="3048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AAC1E5A-8423-4749-8EDA-E13425F6965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278878" y="2286000"/>
            <a:ext cx="5151122" cy="761999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A832AAA-4BB8-4A3D-9C79-516F82F8001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278878" y="3048000"/>
            <a:ext cx="5151122" cy="3048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80BEC63-51D3-4C70-B804-BE9EF765AD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69C88-B244-455D-A017-012B25B1ACDD}" type="datetimeFigureOut">
              <a:rPr lang="en-US" smtClean="0"/>
              <a:t>5/28/2025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35CA295-8563-402F-92C3-1F20C977C1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EFA5918-109D-4342-84C0-9774A52C9E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569E-9B7C-4CB9-AB80-C0841F922C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47881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EF2662-CBD1-4498-9B6E-2961F5EF1B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FF739AE-8101-4C18-8CF3-911BDF3978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69C88-B244-455D-A017-012B25B1ACDD}" type="datetimeFigureOut">
              <a:rPr lang="en-US" smtClean="0"/>
              <a:t>5/28/2025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6EB1C88-D181-449C-9BE1-E85068C188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B38A2C9-E93B-4F0A-A021-9E3AEBC3FA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569E-9B7C-4CB9-AB80-C0841F922C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37265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00AE8D9-9B42-438E-ADA6-CCFE457884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69C88-B244-455D-A017-012B25B1ACDD}" type="datetimeFigureOut">
              <a:rPr lang="en-US" smtClean="0"/>
              <a:t>5/28/2025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4F792B9-A8AF-4E13-8A25-741E89691E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33A2CF6-DBC5-4491-B213-B3CD09D313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569E-9B7C-4CB9-AB80-C0841F922C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30953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727076-58C8-494C-B6B1-DC86F62DDC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761998"/>
            <a:ext cx="3810000" cy="1524002"/>
          </a:xfrm>
        </p:spPr>
        <p:txBody>
          <a:bodyPr anchor="t" anchorCtr="0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F29E36-0340-452F-8D0A-1BC3F3A388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34000" y="762001"/>
            <a:ext cx="6096000" cy="5334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A051C2E-E587-45E8-BDB1-DFF2F2791BF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62000" y="2286000"/>
            <a:ext cx="3810000" cy="381000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821D993-DEDD-470E-B48B-CB053A55A1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69C88-B244-455D-A017-012B25B1ACDD}" type="datetimeFigureOut">
              <a:rPr lang="en-US" smtClean="0"/>
              <a:t>5/28/2025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7926C64-7401-4CA4-859F-74472AF869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0108F41-F1F6-431C-9B45-8A447F188C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569E-9B7C-4CB9-AB80-C0841F922C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55093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E104FB-422C-4023-9381-EB12F1582D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1" y="762000"/>
            <a:ext cx="3809999" cy="1524000"/>
          </a:xfrm>
        </p:spPr>
        <p:txBody>
          <a:bodyPr anchor="t" anchorCtr="0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4DBA3AA-DE44-4B1F-91D1-09F67B89B94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334000" y="762001"/>
            <a:ext cx="6021388" cy="53340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A27B131-5117-4106-80DB-2AB208C4C95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62001" y="2286000"/>
            <a:ext cx="3809999" cy="38100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C13918A-7F23-4C72-8E80-591324A304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69C88-B244-455D-A017-012B25B1ACDD}" type="datetimeFigureOut">
              <a:rPr lang="en-US" smtClean="0"/>
              <a:t>5/28/2025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81071C8-76FE-4B83-8317-BD53C7C844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623681A-6F29-48FC-9409-319ED3E966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569E-9B7C-4CB9-AB80-C0841F922C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94513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: Shape 7">
            <a:extLst>
              <a:ext uri="{FF2B5EF4-FFF2-40B4-BE49-F238E27FC236}">
                <a16:creationId xmlns:a16="http://schemas.microsoft.com/office/drawing/2014/main" id="{A6EF5A53-0A64-4CA5-B9C7-1CB97CB5CF1C}"/>
              </a:ext>
            </a:extLst>
          </p:cNvPr>
          <p:cNvSpPr/>
          <p:nvPr/>
        </p:nvSpPr>
        <p:spPr>
          <a:xfrm>
            <a:off x="8157843" y="6244836"/>
            <a:ext cx="4034156" cy="613164"/>
          </a:xfrm>
          <a:custGeom>
            <a:avLst/>
            <a:gdLst>
              <a:gd name="connsiteX0" fmla="*/ 1479137 w 4034156"/>
              <a:gd name="connsiteY0" fmla="*/ 230 h 613164"/>
              <a:gd name="connsiteX1" fmla="*/ 3482844 w 4034156"/>
              <a:gd name="connsiteY1" fmla="*/ 298555 h 613164"/>
              <a:gd name="connsiteX2" fmla="*/ 3831590 w 4034156"/>
              <a:gd name="connsiteY2" fmla="*/ 425010 h 613164"/>
              <a:gd name="connsiteX3" fmla="*/ 4034156 w 4034156"/>
              <a:gd name="connsiteY3" fmla="*/ 494088 h 613164"/>
              <a:gd name="connsiteX4" fmla="*/ 4034156 w 4034156"/>
              <a:gd name="connsiteY4" fmla="*/ 613164 h 613164"/>
              <a:gd name="connsiteX5" fmla="*/ 0 w 4034156"/>
              <a:gd name="connsiteY5" fmla="*/ 613164 h 613164"/>
              <a:gd name="connsiteX6" fmla="*/ 54792 w 4034156"/>
              <a:gd name="connsiteY6" fmla="*/ 512415 h 613164"/>
              <a:gd name="connsiteX7" fmla="*/ 168327 w 4034156"/>
              <a:gd name="connsiteY7" fmla="*/ 366637 h 613164"/>
              <a:gd name="connsiteX8" fmla="*/ 1192562 w 4034156"/>
              <a:gd name="connsiteY8" fmla="*/ 1522 h 613164"/>
              <a:gd name="connsiteX9" fmla="*/ 1479137 w 4034156"/>
              <a:gd name="connsiteY9" fmla="*/ 230 h 6131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034156" h="613164">
                <a:moveTo>
                  <a:pt x="1479137" y="230"/>
                </a:moveTo>
                <a:cubicBezTo>
                  <a:pt x="2152575" y="4287"/>
                  <a:pt x="2854487" y="63583"/>
                  <a:pt x="3482844" y="298555"/>
                </a:cubicBezTo>
                <a:cubicBezTo>
                  <a:pt x="3599338" y="342114"/>
                  <a:pt x="3715540" y="384216"/>
                  <a:pt x="3831590" y="425010"/>
                </a:cubicBezTo>
                <a:lnTo>
                  <a:pt x="4034156" y="494088"/>
                </a:lnTo>
                <a:lnTo>
                  <a:pt x="4034156" y="613164"/>
                </a:lnTo>
                <a:lnTo>
                  <a:pt x="0" y="613164"/>
                </a:lnTo>
                <a:lnTo>
                  <a:pt x="54792" y="512415"/>
                </a:lnTo>
                <a:cubicBezTo>
                  <a:pt x="88888" y="459433"/>
                  <a:pt x="126502" y="410480"/>
                  <a:pt x="168327" y="366637"/>
                </a:cubicBezTo>
                <a:cubicBezTo>
                  <a:pt x="428292" y="94062"/>
                  <a:pt x="821899" y="6565"/>
                  <a:pt x="1192562" y="1522"/>
                </a:cubicBezTo>
                <a:cubicBezTo>
                  <a:pt x="1287308" y="198"/>
                  <a:pt x="1382932" y="-349"/>
                  <a:pt x="1479137" y="23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5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venir Next LT Pro" panose="020B0504020202020204" pitchFamily="34" charset="0"/>
              <a:ea typeface="+mn-ea"/>
              <a:cs typeface="+mn-cs"/>
            </a:endParaRPr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34ABFBEA-4EB0-4D02-A2C0-1733CD3D6F12}"/>
              </a:ext>
            </a:extLst>
          </p:cNvPr>
          <p:cNvSpPr/>
          <p:nvPr/>
        </p:nvSpPr>
        <p:spPr>
          <a:xfrm>
            <a:off x="1" y="688126"/>
            <a:ext cx="448491" cy="1634252"/>
          </a:xfrm>
          <a:custGeom>
            <a:avLst/>
            <a:gdLst>
              <a:gd name="connsiteX0" fmla="*/ 0 w 448491"/>
              <a:gd name="connsiteY0" fmla="*/ 0 h 1634252"/>
              <a:gd name="connsiteX1" fmla="*/ 12983 w 448491"/>
              <a:gd name="connsiteY1" fmla="*/ 10508 h 1634252"/>
              <a:gd name="connsiteX2" fmla="*/ 441611 w 448491"/>
              <a:gd name="connsiteY2" fmla="*/ 863751 h 1634252"/>
              <a:gd name="connsiteX3" fmla="*/ 251011 w 448491"/>
              <a:gd name="connsiteY3" fmla="*/ 1302895 h 1634252"/>
              <a:gd name="connsiteX4" fmla="*/ 74605 w 448491"/>
              <a:gd name="connsiteY4" fmla="*/ 1543249 h 1634252"/>
              <a:gd name="connsiteX5" fmla="*/ 0 w 448491"/>
              <a:gd name="connsiteY5" fmla="*/ 1634252 h 16342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48491" h="1634252">
                <a:moveTo>
                  <a:pt x="0" y="0"/>
                </a:moveTo>
                <a:lnTo>
                  <a:pt x="12983" y="10508"/>
                </a:lnTo>
                <a:cubicBezTo>
                  <a:pt x="278410" y="241022"/>
                  <a:pt x="489787" y="530267"/>
                  <a:pt x="441611" y="863751"/>
                </a:cubicBezTo>
                <a:cubicBezTo>
                  <a:pt x="418542" y="1022632"/>
                  <a:pt x="337007" y="1166302"/>
                  <a:pt x="251011" y="1302895"/>
                </a:cubicBezTo>
                <a:cubicBezTo>
                  <a:pt x="215138" y="1359902"/>
                  <a:pt x="154723" y="1442480"/>
                  <a:pt x="74605" y="1543249"/>
                </a:cubicBezTo>
                <a:lnTo>
                  <a:pt x="0" y="1634252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sz="900">
              <a:solidFill>
                <a:prstClr val="white"/>
              </a:solidFill>
              <a:latin typeface="Avenir Next LT Pro" panose="020B0504020202020204" pitchFamily="34" charset="0"/>
            </a:endParaRPr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19E083F6-57F4-487B-A766-EA0462B1EED8}"/>
              </a:ext>
            </a:extLst>
          </p:cNvPr>
          <p:cNvSpPr/>
          <p:nvPr/>
        </p:nvSpPr>
        <p:spPr>
          <a:xfrm>
            <a:off x="7309459" y="6144069"/>
            <a:ext cx="4418271" cy="718159"/>
          </a:xfrm>
          <a:custGeom>
            <a:avLst/>
            <a:gdLst>
              <a:gd name="connsiteX0" fmla="*/ 1421452 w 4590626"/>
              <a:gd name="connsiteY0" fmla="*/ 0 h 713930"/>
              <a:gd name="connsiteX1" fmla="*/ 3247781 w 4590626"/>
              <a:gd name="connsiteY1" fmla="*/ 271915 h 713930"/>
              <a:gd name="connsiteX2" fmla="*/ 4517331 w 4590626"/>
              <a:gd name="connsiteY2" fmla="*/ 693394 h 713930"/>
              <a:gd name="connsiteX3" fmla="*/ 4590626 w 4590626"/>
              <a:gd name="connsiteY3" fmla="*/ 713930 h 713930"/>
              <a:gd name="connsiteX4" fmla="*/ 0 w 4590626"/>
              <a:gd name="connsiteY4" fmla="*/ 713930 h 713930"/>
              <a:gd name="connsiteX5" fmla="*/ 2854 w 4590626"/>
              <a:gd name="connsiteY5" fmla="*/ 705624 h 713930"/>
              <a:gd name="connsiteX6" fmla="*/ 226680 w 4590626"/>
              <a:gd name="connsiteY6" fmla="*/ 333970 h 713930"/>
              <a:gd name="connsiteX7" fmla="*/ 1160245 w 4590626"/>
              <a:gd name="connsiteY7" fmla="*/ 1178 h 713930"/>
              <a:gd name="connsiteX8" fmla="*/ 1421452 w 4590626"/>
              <a:gd name="connsiteY8" fmla="*/ 0 h 713930"/>
              <a:gd name="connsiteX0" fmla="*/ 1421452 w 4517331"/>
              <a:gd name="connsiteY0" fmla="*/ 0 h 713930"/>
              <a:gd name="connsiteX1" fmla="*/ 3247781 w 4517331"/>
              <a:gd name="connsiteY1" fmla="*/ 271915 h 713930"/>
              <a:gd name="connsiteX2" fmla="*/ 4517331 w 4517331"/>
              <a:gd name="connsiteY2" fmla="*/ 693394 h 713930"/>
              <a:gd name="connsiteX3" fmla="*/ 0 w 4517331"/>
              <a:gd name="connsiteY3" fmla="*/ 713930 h 713930"/>
              <a:gd name="connsiteX4" fmla="*/ 2854 w 4517331"/>
              <a:gd name="connsiteY4" fmla="*/ 705624 h 713930"/>
              <a:gd name="connsiteX5" fmla="*/ 226680 w 4517331"/>
              <a:gd name="connsiteY5" fmla="*/ 333970 h 713930"/>
              <a:gd name="connsiteX6" fmla="*/ 1160245 w 4517331"/>
              <a:gd name="connsiteY6" fmla="*/ 1178 h 713930"/>
              <a:gd name="connsiteX7" fmla="*/ 1421452 w 4517331"/>
              <a:gd name="connsiteY7" fmla="*/ 0 h 713930"/>
              <a:gd name="connsiteX0" fmla="*/ 0 w 4608771"/>
              <a:gd name="connsiteY0" fmla="*/ 713930 h 784834"/>
              <a:gd name="connsiteX1" fmla="*/ 2854 w 4608771"/>
              <a:gd name="connsiteY1" fmla="*/ 705624 h 784834"/>
              <a:gd name="connsiteX2" fmla="*/ 226680 w 4608771"/>
              <a:gd name="connsiteY2" fmla="*/ 333970 h 784834"/>
              <a:gd name="connsiteX3" fmla="*/ 1160245 w 4608771"/>
              <a:gd name="connsiteY3" fmla="*/ 1178 h 784834"/>
              <a:gd name="connsiteX4" fmla="*/ 1421452 w 4608771"/>
              <a:gd name="connsiteY4" fmla="*/ 0 h 784834"/>
              <a:gd name="connsiteX5" fmla="*/ 3247781 w 4608771"/>
              <a:gd name="connsiteY5" fmla="*/ 271915 h 784834"/>
              <a:gd name="connsiteX6" fmla="*/ 4608771 w 4608771"/>
              <a:gd name="connsiteY6" fmla="*/ 784834 h 784834"/>
              <a:gd name="connsiteX0" fmla="*/ 0 w 4418271"/>
              <a:gd name="connsiteY0" fmla="*/ 713930 h 718159"/>
              <a:gd name="connsiteX1" fmla="*/ 2854 w 4418271"/>
              <a:gd name="connsiteY1" fmla="*/ 705624 h 718159"/>
              <a:gd name="connsiteX2" fmla="*/ 226680 w 4418271"/>
              <a:gd name="connsiteY2" fmla="*/ 333970 h 718159"/>
              <a:gd name="connsiteX3" fmla="*/ 1160245 w 4418271"/>
              <a:gd name="connsiteY3" fmla="*/ 1178 h 718159"/>
              <a:gd name="connsiteX4" fmla="*/ 1421452 w 4418271"/>
              <a:gd name="connsiteY4" fmla="*/ 0 h 718159"/>
              <a:gd name="connsiteX5" fmla="*/ 3247781 w 4418271"/>
              <a:gd name="connsiteY5" fmla="*/ 271915 h 718159"/>
              <a:gd name="connsiteX6" fmla="*/ 4418271 w 4418271"/>
              <a:gd name="connsiteY6" fmla="*/ 718159 h 7181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418271" h="718159">
                <a:moveTo>
                  <a:pt x="0" y="713930"/>
                </a:moveTo>
                <a:lnTo>
                  <a:pt x="2854" y="705624"/>
                </a:lnTo>
                <a:cubicBezTo>
                  <a:pt x="60059" y="562888"/>
                  <a:pt x="131373" y="433874"/>
                  <a:pt x="226680" y="333970"/>
                </a:cubicBezTo>
                <a:cubicBezTo>
                  <a:pt x="463632" y="85526"/>
                  <a:pt x="822395" y="5774"/>
                  <a:pt x="1160245" y="1178"/>
                </a:cubicBezTo>
                <a:lnTo>
                  <a:pt x="1421452" y="0"/>
                </a:lnTo>
                <a:cubicBezTo>
                  <a:pt x="2035274" y="3698"/>
                  <a:pt x="2748311" y="152222"/>
                  <a:pt x="3247781" y="271915"/>
                </a:cubicBezTo>
                <a:cubicBezTo>
                  <a:pt x="3747251" y="391608"/>
                  <a:pt x="3902480" y="501606"/>
                  <a:pt x="4418271" y="718159"/>
                </a:cubicBezTo>
              </a:path>
            </a:pathLst>
          </a:custGeom>
          <a:noFill/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venir Next LT Pro Light"/>
              <a:ea typeface="+mn-ea"/>
              <a:cs typeface="+mn-cs"/>
            </a:endParaRPr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3A2F988-7148-4375-83D8-12EE5EBC7B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762000"/>
            <a:ext cx="106680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6896238-C5B3-4F3C-97FA-890E1A51A2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62000" y="2286000"/>
            <a:ext cx="10668000" cy="38180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D6E4474-0442-4E4B-9E5B-CA7B3951C1D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9389165" y="194320"/>
            <a:ext cx="204083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  <a:alpha val="70000"/>
                  </a:schemeClr>
                </a:solidFill>
              </a:defRPr>
            </a:lvl1pPr>
          </a:lstStyle>
          <a:p>
            <a:fld id="{76969C88-B244-455D-A017-012B25B1ACDD}" type="datetimeFigureOut">
              <a:rPr lang="en-US" smtClean="0"/>
              <a:pPr/>
              <a:t>5/28/2025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626A98-F887-40E1-B9BA-9D93DE90E02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61999" y="6356350"/>
            <a:ext cx="661283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  <a:alpha val="7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82C8119-73F6-4713-9AD3-3628DCDFB8F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906000" y="6356350"/>
            <a:ext cx="1524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  <a:alpha val="70000"/>
                  </a:schemeClr>
                </a:solidFill>
              </a:defRPr>
            </a:lvl1pPr>
          </a:lstStyle>
          <a:p>
            <a:fld id="{07CE569E-9B7C-4CB9-AB80-C0841F922CF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08966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13" r:id="rId1"/>
    <p:sldLayoutId id="2147483714" r:id="rId2"/>
    <p:sldLayoutId id="2147483715" r:id="rId3"/>
    <p:sldLayoutId id="2147483716" r:id="rId4"/>
    <p:sldLayoutId id="2147483717" r:id="rId5"/>
    <p:sldLayoutId id="2147483711" r:id="rId6"/>
    <p:sldLayoutId id="2147483707" r:id="rId7"/>
    <p:sldLayoutId id="2147483708" r:id="rId8"/>
    <p:sldLayoutId id="2147483709" r:id="rId9"/>
    <p:sldLayoutId id="2147483710" r:id="rId10"/>
    <p:sldLayoutId id="2147483712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5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>
              <a:alpha val="70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5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>
              <a:alpha val="70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5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>
              <a:alpha val="70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5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>
              <a:alpha val="70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5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>
              <a:alpha val="70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7A18C9FB-EC4C-4DAE-8F7D-C6E5AF60795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dirty="0"/>
          </a:p>
        </p:txBody>
      </p:sp>
      <p:pic>
        <p:nvPicPr>
          <p:cNvPr id="4" name="Picture 3" descr="Abstract black and white pattern">
            <a:extLst>
              <a:ext uri="{FF2B5EF4-FFF2-40B4-BE49-F238E27FC236}">
                <a16:creationId xmlns:a16="http://schemas.microsoft.com/office/drawing/2014/main" id="{04693C56-6F75-F697-4E07-2AA386E05B03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19914" r="17864" b="1"/>
          <a:stretch/>
        </p:blipFill>
        <p:spPr>
          <a:xfrm>
            <a:off x="20" y="10"/>
            <a:ext cx="6095980" cy="6857990"/>
          </a:xfrm>
          <a:custGeom>
            <a:avLst/>
            <a:gdLst/>
            <a:ahLst/>
            <a:cxnLst/>
            <a:rect l="l" t="t" r="r" b="b"/>
            <a:pathLst>
              <a:path w="6096000" h="6858000">
                <a:moveTo>
                  <a:pt x="0" y="0"/>
                </a:moveTo>
                <a:lnTo>
                  <a:pt x="2758239" y="0"/>
                </a:lnTo>
                <a:lnTo>
                  <a:pt x="2916747" y="218181"/>
                </a:lnTo>
                <a:cubicBezTo>
                  <a:pt x="3525935" y="1023180"/>
                  <a:pt x="4281133" y="1818277"/>
                  <a:pt x="4839749" y="2631787"/>
                </a:cubicBezTo>
                <a:cubicBezTo>
                  <a:pt x="5571203" y="3696928"/>
                  <a:pt x="6122704" y="4799581"/>
                  <a:pt x="6095001" y="5672947"/>
                </a:cubicBezTo>
                <a:cubicBezTo>
                  <a:pt x="6083564" y="6040467"/>
                  <a:pt x="5972980" y="6348559"/>
                  <a:pt x="5792922" y="6612444"/>
                </a:cubicBezTo>
                <a:cubicBezTo>
                  <a:pt x="5755410" y="6667420"/>
                  <a:pt x="5714882" y="6720477"/>
                  <a:pt x="5671607" y="6771753"/>
                </a:cubicBezTo>
                <a:lnTo>
                  <a:pt x="5591643" y="6858000"/>
                </a:lnTo>
                <a:lnTo>
                  <a:pt x="0" y="6858000"/>
                </a:lnTo>
                <a:close/>
              </a:path>
            </a:pathLst>
          </a:custGeom>
        </p:spPr>
      </p:pic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55F5D1E8-E605-4EFC-8912-6E191F84FE2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7789134">
            <a:off x="2400596" y="454890"/>
            <a:ext cx="3969651" cy="5948221"/>
          </a:xfrm>
          <a:custGeom>
            <a:avLst/>
            <a:gdLst>
              <a:gd name="connsiteX0" fmla="*/ 4594048 w 9861488"/>
              <a:gd name="connsiteY0" fmla="*/ 11458472 h 11458472"/>
              <a:gd name="connsiteX1" fmla="*/ 0 w 9861488"/>
              <a:gd name="connsiteY1" fmla="*/ 5948221 h 11458472"/>
              <a:gd name="connsiteX2" fmla="*/ 1863 w 9861488"/>
              <a:gd name="connsiteY2" fmla="*/ 5698862 h 11458472"/>
              <a:gd name="connsiteX3" fmla="*/ 320025 w 9861488"/>
              <a:gd name="connsiteY3" fmla="*/ 3799836 h 11458472"/>
              <a:gd name="connsiteX4" fmla="*/ 3430486 w 9861488"/>
              <a:gd name="connsiteY4" fmla="*/ 295907 h 11458472"/>
              <a:gd name="connsiteX5" fmla="*/ 3863859 w 9861488"/>
              <a:gd name="connsiteY5" fmla="*/ 55612 h 11458472"/>
              <a:gd name="connsiteX6" fmla="*/ 3969651 w 9861488"/>
              <a:gd name="connsiteY6" fmla="*/ 0 h 11458472"/>
              <a:gd name="connsiteX7" fmla="*/ 9861488 w 9861488"/>
              <a:gd name="connsiteY7" fmla="*/ 7066862 h 11458472"/>
              <a:gd name="connsiteX8" fmla="*/ 4594048 w 9861488"/>
              <a:gd name="connsiteY8" fmla="*/ 11458472 h 11458472"/>
              <a:gd name="connsiteX0" fmla="*/ 0 w 9861488"/>
              <a:gd name="connsiteY0" fmla="*/ 5948221 h 11549912"/>
              <a:gd name="connsiteX1" fmla="*/ 1863 w 9861488"/>
              <a:gd name="connsiteY1" fmla="*/ 5698862 h 11549912"/>
              <a:gd name="connsiteX2" fmla="*/ 320025 w 9861488"/>
              <a:gd name="connsiteY2" fmla="*/ 3799836 h 11549912"/>
              <a:gd name="connsiteX3" fmla="*/ 3430486 w 9861488"/>
              <a:gd name="connsiteY3" fmla="*/ 295907 h 11549912"/>
              <a:gd name="connsiteX4" fmla="*/ 3863859 w 9861488"/>
              <a:gd name="connsiteY4" fmla="*/ 55612 h 11549912"/>
              <a:gd name="connsiteX5" fmla="*/ 3969651 w 9861488"/>
              <a:gd name="connsiteY5" fmla="*/ 0 h 11549912"/>
              <a:gd name="connsiteX6" fmla="*/ 9861488 w 9861488"/>
              <a:gd name="connsiteY6" fmla="*/ 7066862 h 11549912"/>
              <a:gd name="connsiteX7" fmla="*/ 4685488 w 9861488"/>
              <a:gd name="connsiteY7" fmla="*/ 11549912 h 11549912"/>
              <a:gd name="connsiteX0" fmla="*/ 0 w 9861488"/>
              <a:gd name="connsiteY0" fmla="*/ 5948221 h 7066862"/>
              <a:gd name="connsiteX1" fmla="*/ 1863 w 9861488"/>
              <a:gd name="connsiteY1" fmla="*/ 5698862 h 7066862"/>
              <a:gd name="connsiteX2" fmla="*/ 320025 w 9861488"/>
              <a:gd name="connsiteY2" fmla="*/ 3799836 h 7066862"/>
              <a:gd name="connsiteX3" fmla="*/ 3430486 w 9861488"/>
              <a:gd name="connsiteY3" fmla="*/ 295907 h 7066862"/>
              <a:gd name="connsiteX4" fmla="*/ 3863859 w 9861488"/>
              <a:gd name="connsiteY4" fmla="*/ 55612 h 7066862"/>
              <a:gd name="connsiteX5" fmla="*/ 3969651 w 9861488"/>
              <a:gd name="connsiteY5" fmla="*/ 0 h 7066862"/>
              <a:gd name="connsiteX6" fmla="*/ 9861488 w 9861488"/>
              <a:gd name="connsiteY6" fmla="*/ 7066862 h 7066862"/>
              <a:gd name="connsiteX0" fmla="*/ 0 w 3969651"/>
              <a:gd name="connsiteY0" fmla="*/ 5948221 h 5948221"/>
              <a:gd name="connsiteX1" fmla="*/ 1863 w 3969651"/>
              <a:gd name="connsiteY1" fmla="*/ 5698862 h 5948221"/>
              <a:gd name="connsiteX2" fmla="*/ 320025 w 3969651"/>
              <a:gd name="connsiteY2" fmla="*/ 3799836 h 5948221"/>
              <a:gd name="connsiteX3" fmla="*/ 3430486 w 3969651"/>
              <a:gd name="connsiteY3" fmla="*/ 295907 h 5948221"/>
              <a:gd name="connsiteX4" fmla="*/ 3863859 w 3969651"/>
              <a:gd name="connsiteY4" fmla="*/ 55612 h 5948221"/>
              <a:gd name="connsiteX5" fmla="*/ 3969651 w 3969651"/>
              <a:gd name="connsiteY5" fmla="*/ 0 h 59482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969651" h="5948221">
                <a:moveTo>
                  <a:pt x="0" y="5948221"/>
                </a:moveTo>
                <a:lnTo>
                  <a:pt x="1863" y="5698862"/>
                </a:lnTo>
                <a:cubicBezTo>
                  <a:pt x="27184" y="5017139"/>
                  <a:pt x="133214" y="4368297"/>
                  <a:pt x="320025" y="3799836"/>
                </a:cubicBezTo>
                <a:cubicBezTo>
                  <a:pt x="810579" y="2305232"/>
                  <a:pt x="2027133" y="1118138"/>
                  <a:pt x="3430486" y="295907"/>
                </a:cubicBezTo>
                <a:cubicBezTo>
                  <a:pt x="3545941" y="228312"/>
                  <a:pt x="3692079" y="146862"/>
                  <a:pt x="3863859" y="55612"/>
                </a:cubicBezTo>
                <a:lnTo>
                  <a:pt x="3969651" y="0"/>
                </a:lnTo>
              </a:path>
            </a:pathLst>
          </a:custGeom>
          <a:noFill/>
          <a:ln w="1905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venir Next LT Pro Light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6B5406F-5883-61A5-5BEB-A622B6A9C8F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0" y="1524000"/>
            <a:ext cx="4572000" cy="2286000"/>
          </a:xfrm>
        </p:spPr>
        <p:txBody>
          <a:bodyPr>
            <a:normAutofit/>
          </a:bodyPr>
          <a:lstStyle/>
          <a:p>
            <a:pPr algn="l"/>
            <a:r>
              <a:rPr lang="en-GB" sz="4800" dirty="0"/>
              <a:t>Large and Small Cohorts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9BDF2AB-4205-2376-31E3-B98BF955769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858000" y="4571999"/>
            <a:ext cx="4572000" cy="1524000"/>
          </a:xfrm>
        </p:spPr>
        <p:txBody>
          <a:bodyPr>
            <a:normAutofit/>
          </a:bodyPr>
          <a:lstStyle/>
          <a:p>
            <a:pPr algn="l"/>
            <a:r>
              <a:rPr lang="en-GB" sz="2800" dirty="0"/>
              <a:t>A few reflections from Ian Fairholm</a:t>
            </a:r>
          </a:p>
        </p:txBody>
      </p:sp>
    </p:spTree>
    <p:extLst>
      <p:ext uri="{BB962C8B-B14F-4D97-AF65-F5344CB8AC3E}">
        <p14:creationId xmlns:p14="http://schemas.microsoft.com/office/powerpoint/2010/main" val="1101528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3F9B09-FFF2-DACB-0EC4-948AA30FAE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Conclusions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0F25B7-D7CD-F5EB-AF54-59F9C2916A5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Aim to get the basics right and set expectations early.</a:t>
            </a:r>
          </a:p>
          <a:p>
            <a:r>
              <a:rPr lang="en-GB" dirty="0"/>
              <a:t>In most cases, talking at large cohorts for two hours is not going to work well.</a:t>
            </a:r>
          </a:p>
          <a:p>
            <a:r>
              <a:rPr lang="en-GB" dirty="0"/>
              <a:t>If you can engage your cohort, then class size doesn’t matter too much.</a:t>
            </a:r>
          </a:p>
          <a:p>
            <a:r>
              <a:rPr lang="en-GB" dirty="0"/>
              <a:t>Useful to get feedback to learn what is and isn’t working.</a:t>
            </a:r>
          </a:p>
        </p:txBody>
      </p:sp>
    </p:spTree>
    <p:extLst>
      <p:ext uri="{BB962C8B-B14F-4D97-AF65-F5344CB8AC3E}">
        <p14:creationId xmlns:p14="http://schemas.microsoft.com/office/powerpoint/2010/main" val="17170917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40" name="Rectangle 1039">
            <a:extLst>
              <a:ext uri="{FF2B5EF4-FFF2-40B4-BE49-F238E27FC236}">
                <a16:creationId xmlns:a16="http://schemas.microsoft.com/office/drawing/2014/main" id="{987A0FBA-CC04-4256-A8EB-BB3C543E989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2" descr="No photo description available.">
            <a:extLst>
              <a:ext uri="{FF2B5EF4-FFF2-40B4-BE49-F238E27FC236}">
                <a16:creationId xmlns:a16="http://schemas.microsoft.com/office/drawing/2014/main" id="{E357EBFD-3C28-5D5D-C9D9-EDDEB6E1E9D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454" b="-1"/>
          <a:stretch>
            <a:fillRect/>
          </a:stretch>
        </p:blipFill>
        <p:spPr bwMode="auto">
          <a:xfrm>
            <a:off x="7092081" y="824500"/>
            <a:ext cx="2410327" cy="2604500"/>
          </a:xfrm>
          <a:custGeom>
            <a:avLst/>
            <a:gdLst/>
            <a:ahLst/>
            <a:cxnLst/>
            <a:rect l="l" t="t" r="r" b="b"/>
            <a:pathLst>
              <a:path w="5578824" h="6028256">
                <a:moveTo>
                  <a:pt x="1681218" y="0"/>
                </a:moveTo>
                <a:lnTo>
                  <a:pt x="5578824" y="0"/>
                </a:lnTo>
                <a:lnTo>
                  <a:pt x="5578824" y="5760161"/>
                </a:lnTo>
                <a:lnTo>
                  <a:pt x="5441231" y="5804042"/>
                </a:lnTo>
                <a:cubicBezTo>
                  <a:pt x="5079089" y="5907589"/>
                  <a:pt x="4674877" y="5944442"/>
                  <a:pt x="4253224" y="5980388"/>
                </a:cubicBezTo>
                <a:cubicBezTo>
                  <a:pt x="2813852" y="6102970"/>
                  <a:pt x="1551586" y="6071494"/>
                  <a:pt x="837278" y="4877588"/>
                </a:cubicBezTo>
                <a:cubicBezTo>
                  <a:pt x="529862" y="4363935"/>
                  <a:pt x="255162" y="3847185"/>
                  <a:pt x="109626" y="3329255"/>
                </a:cubicBezTo>
                <a:cubicBezTo>
                  <a:pt x="-35907" y="2811325"/>
                  <a:pt x="-52277" y="2292214"/>
                  <a:pt x="156962" y="1773839"/>
                </a:cubicBezTo>
                <a:cubicBezTo>
                  <a:pt x="296494" y="1428108"/>
                  <a:pt x="536161" y="1082881"/>
                  <a:pt x="904890" y="738354"/>
                </a:cubicBezTo>
                <a:cubicBezTo>
                  <a:pt x="1036690" y="615181"/>
                  <a:pt x="1169968" y="488910"/>
                  <a:pt x="1304592" y="360545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42" name="Freeform: Shape 1041">
            <a:extLst>
              <a:ext uri="{FF2B5EF4-FFF2-40B4-BE49-F238E27FC236}">
                <a16:creationId xmlns:a16="http://schemas.microsoft.com/office/drawing/2014/main" id="{3362A0EA-3E81-4464-94B8-70BE5870EDC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487883" y="0"/>
            <a:ext cx="5704117" cy="6096000"/>
          </a:xfrm>
          <a:custGeom>
            <a:avLst/>
            <a:gdLst>
              <a:gd name="connsiteX0" fmla="*/ 0 w 5704117"/>
              <a:gd name="connsiteY0" fmla="*/ 0 h 6096000"/>
              <a:gd name="connsiteX1" fmla="*/ 4562795 w 5704117"/>
              <a:gd name="connsiteY1" fmla="*/ 0 h 6096000"/>
              <a:gd name="connsiteX2" fmla="*/ 4721192 w 5704117"/>
              <a:gd name="connsiteY2" fmla="*/ 133595 h 6096000"/>
              <a:gd name="connsiteX3" fmla="*/ 5467522 w 5704117"/>
              <a:gd name="connsiteY3" fmla="*/ 1054328 h 6096000"/>
              <a:gd name="connsiteX4" fmla="*/ 5538873 w 5704117"/>
              <a:gd name="connsiteY4" fmla="*/ 2897564 h 6096000"/>
              <a:gd name="connsiteX5" fmla="*/ 4442050 w 5704117"/>
              <a:gd name="connsiteY5" fmla="*/ 4732407 h 6096000"/>
              <a:gd name="connsiteX6" fmla="*/ 93046 w 5704117"/>
              <a:gd name="connsiteY6" fmla="*/ 6082857 h 6096000"/>
              <a:gd name="connsiteX7" fmla="*/ 0 w 5704117"/>
              <a:gd name="connsiteY7" fmla="*/ 6078450 h 6096000"/>
              <a:gd name="connsiteX0" fmla="*/ 4562795 w 5704117"/>
              <a:gd name="connsiteY0" fmla="*/ 0 h 6096000"/>
              <a:gd name="connsiteX1" fmla="*/ 4721192 w 5704117"/>
              <a:gd name="connsiteY1" fmla="*/ 133595 h 6096000"/>
              <a:gd name="connsiteX2" fmla="*/ 5467522 w 5704117"/>
              <a:gd name="connsiteY2" fmla="*/ 1054328 h 6096000"/>
              <a:gd name="connsiteX3" fmla="*/ 5538873 w 5704117"/>
              <a:gd name="connsiteY3" fmla="*/ 2897564 h 6096000"/>
              <a:gd name="connsiteX4" fmla="*/ 4442050 w 5704117"/>
              <a:gd name="connsiteY4" fmla="*/ 4732407 h 6096000"/>
              <a:gd name="connsiteX5" fmla="*/ 93046 w 5704117"/>
              <a:gd name="connsiteY5" fmla="*/ 6082857 h 6096000"/>
              <a:gd name="connsiteX6" fmla="*/ 0 w 5704117"/>
              <a:gd name="connsiteY6" fmla="*/ 6078450 h 6096000"/>
              <a:gd name="connsiteX7" fmla="*/ 91440 w 5704117"/>
              <a:gd name="connsiteY7" fmla="*/ 91440 h 6096000"/>
              <a:gd name="connsiteX0" fmla="*/ 4562795 w 5704117"/>
              <a:gd name="connsiteY0" fmla="*/ 0 h 6096000"/>
              <a:gd name="connsiteX1" fmla="*/ 4721192 w 5704117"/>
              <a:gd name="connsiteY1" fmla="*/ 133595 h 6096000"/>
              <a:gd name="connsiteX2" fmla="*/ 5467522 w 5704117"/>
              <a:gd name="connsiteY2" fmla="*/ 1054328 h 6096000"/>
              <a:gd name="connsiteX3" fmla="*/ 5538873 w 5704117"/>
              <a:gd name="connsiteY3" fmla="*/ 2897564 h 6096000"/>
              <a:gd name="connsiteX4" fmla="*/ 4442050 w 5704117"/>
              <a:gd name="connsiteY4" fmla="*/ 4732407 h 6096000"/>
              <a:gd name="connsiteX5" fmla="*/ 93046 w 5704117"/>
              <a:gd name="connsiteY5" fmla="*/ 6082857 h 6096000"/>
              <a:gd name="connsiteX6" fmla="*/ 0 w 5704117"/>
              <a:gd name="connsiteY6" fmla="*/ 6078450 h 6096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704117" h="6096000">
                <a:moveTo>
                  <a:pt x="4562795" y="0"/>
                </a:moveTo>
                <a:lnTo>
                  <a:pt x="4721192" y="133595"/>
                </a:lnTo>
                <a:cubicBezTo>
                  <a:pt x="5067135" y="440105"/>
                  <a:pt x="5309779" y="747048"/>
                  <a:pt x="5467522" y="1054328"/>
                </a:cubicBezTo>
                <a:cubicBezTo>
                  <a:pt x="5782917" y="1668625"/>
                  <a:pt x="5758242" y="2283795"/>
                  <a:pt x="5538873" y="2897564"/>
                </a:cubicBezTo>
                <a:cubicBezTo>
                  <a:pt x="5319500" y="3511334"/>
                  <a:pt x="4905433" y="4123706"/>
                  <a:pt x="4442050" y="4732407"/>
                </a:cubicBezTo>
                <a:cubicBezTo>
                  <a:pt x="3499930" y="5970384"/>
                  <a:pt x="1925433" y="6153690"/>
                  <a:pt x="93046" y="6082857"/>
                </a:cubicBezTo>
                <a:lnTo>
                  <a:pt x="0" y="6078450"/>
                </a:lnTo>
              </a:path>
            </a:pathLst>
          </a:custGeom>
          <a:noFill/>
          <a:ln w="1905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solidFill>
                <a:prstClr val="white"/>
              </a:solidFill>
              <a:latin typeface="Avenir Next LT Pro Ligh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FDC506-31F9-6489-1295-9EA9A8ED0A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96081" y="2015067"/>
            <a:ext cx="5704117" cy="4504266"/>
          </a:xfrm>
        </p:spPr>
        <p:txBody>
          <a:bodyPr>
            <a:noAutofit/>
          </a:bodyPr>
          <a:lstStyle/>
          <a:p>
            <a:r>
              <a:rPr lang="en-GB" sz="2400" dirty="0"/>
              <a:t>Over more than 25 years of teaching, I’ve taught to classes of everything from six students to over 400. </a:t>
            </a:r>
          </a:p>
          <a:p>
            <a:r>
              <a:rPr lang="en-GB" sz="2400" dirty="0"/>
              <a:t>Within that range, class size is relative.</a:t>
            </a:r>
          </a:p>
          <a:p>
            <a:r>
              <a:rPr lang="en-GB" sz="2400" dirty="0"/>
              <a:t>But essentially the strategies are initially the same whether you start with six or 400, so don’t panic whatever numbers you’re faced with.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1CA4F06-5DA3-676F-126B-D1450F79A0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762000"/>
            <a:ext cx="5334000" cy="1524000"/>
          </a:xfrm>
        </p:spPr>
        <p:txBody>
          <a:bodyPr>
            <a:normAutofit/>
          </a:bodyPr>
          <a:lstStyle/>
          <a:p>
            <a:r>
              <a:rPr lang="en-GB" sz="3200" dirty="0"/>
              <a:t>Big and Small</a:t>
            </a:r>
          </a:p>
        </p:txBody>
      </p:sp>
    </p:spTree>
    <p:extLst>
      <p:ext uri="{BB962C8B-B14F-4D97-AF65-F5344CB8AC3E}">
        <p14:creationId xmlns:p14="http://schemas.microsoft.com/office/powerpoint/2010/main" val="24876113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E5EF77-E3B7-BDDF-1DBE-508F6D65DF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Approachability and Connection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A8E632-460F-BC78-8F6B-906F1487D0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3200" dirty="0"/>
              <a:t>Make yourself approachable and be clear on how students can contact you.</a:t>
            </a:r>
          </a:p>
          <a:p>
            <a:r>
              <a:rPr lang="en-GB" sz="3200" dirty="0"/>
              <a:t>Find a way that helps students to engage with each other from the off, e.g., create a buddy system.  </a:t>
            </a:r>
          </a:p>
          <a:p>
            <a:r>
              <a:rPr lang="en-GB" sz="3200" dirty="0"/>
              <a:t>Seek to create a welcoming community.</a:t>
            </a:r>
          </a:p>
        </p:txBody>
      </p:sp>
    </p:spTree>
    <p:extLst>
      <p:ext uri="{BB962C8B-B14F-4D97-AF65-F5344CB8AC3E}">
        <p14:creationId xmlns:p14="http://schemas.microsoft.com/office/powerpoint/2010/main" val="40825242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C302A3-3D36-E54E-31DF-D5FD3753A9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Aims and objectives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80D1B0-BE4C-E1A7-AF82-C83FE13D58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Be clear on the aims and objectives of the unit (what students are expected to learn, know &amp; do).</a:t>
            </a:r>
          </a:p>
          <a:p>
            <a:r>
              <a:rPr lang="en-GB" dirty="0"/>
              <a:t>And do the same for each class/lecture.</a:t>
            </a:r>
          </a:p>
          <a:p>
            <a:r>
              <a:rPr lang="en-GB" dirty="0"/>
              <a:t>If students know what’s expected of them and what the point is, it makes learning easier, regardless of class size. </a:t>
            </a:r>
          </a:p>
        </p:txBody>
      </p:sp>
    </p:spTree>
    <p:extLst>
      <p:ext uri="{BB962C8B-B14F-4D97-AF65-F5344CB8AC3E}">
        <p14:creationId xmlns:p14="http://schemas.microsoft.com/office/powerpoint/2010/main" val="26146299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55" name="Rectangle 2054">
            <a:extLst>
              <a:ext uri="{FF2B5EF4-FFF2-40B4-BE49-F238E27FC236}">
                <a16:creationId xmlns:a16="http://schemas.microsoft.com/office/drawing/2014/main" id="{987A0FBA-CC04-4256-A8EB-BB3C543E989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4C302A3-3D36-E54E-31DF-D5FD3753A9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1524000"/>
            <a:ext cx="3018325" cy="4572000"/>
          </a:xfrm>
        </p:spPr>
        <p:txBody>
          <a:bodyPr anchor="t">
            <a:normAutofit/>
          </a:bodyPr>
          <a:lstStyle/>
          <a:p>
            <a:r>
              <a:rPr lang="en-GB" sz="3200"/>
              <a:t>Some basics</a:t>
            </a:r>
          </a:p>
        </p:txBody>
      </p:sp>
      <p:sp>
        <p:nvSpPr>
          <p:cNvPr id="2057" name="Freeform: Shape 2056">
            <a:extLst>
              <a:ext uri="{FF2B5EF4-FFF2-40B4-BE49-F238E27FC236}">
                <a16:creationId xmlns:a16="http://schemas.microsoft.com/office/drawing/2014/main" id="{5F2C5A5A-694B-4287-8BA1-25CE3A3420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608056" y="1"/>
            <a:ext cx="4583947" cy="6131671"/>
          </a:xfrm>
          <a:custGeom>
            <a:avLst/>
            <a:gdLst>
              <a:gd name="connsiteX0" fmla="*/ 1303111 w 4583947"/>
              <a:gd name="connsiteY0" fmla="*/ 0 h 6131671"/>
              <a:gd name="connsiteX1" fmla="*/ 4583947 w 4583947"/>
              <a:gd name="connsiteY1" fmla="*/ 0 h 6131671"/>
              <a:gd name="connsiteX2" fmla="*/ 4583947 w 4583947"/>
              <a:gd name="connsiteY2" fmla="*/ 4228311 h 6131671"/>
              <a:gd name="connsiteX3" fmla="*/ 4541880 w 4583947"/>
              <a:gd name="connsiteY3" fmla="*/ 4258857 h 6131671"/>
              <a:gd name="connsiteX4" fmla="*/ 4128523 w 4583947"/>
              <a:gd name="connsiteY4" fmla="*/ 4540543 h 6131671"/>
              <a:gd name="connsiteX5" fmla="*/ 1946719 w 4583947"/>
              <a:gd name="connsiteY5" fmla="*/ 5933430 h 6131671"/>
              <a:gd name="connsiteX6" fmla="*/ 393090 w 4583947"/>
              <a:gd name="connsiteY6" fmla="*/ 5653230 h 6131671"/>
              <a:gd name="connsiteX7" fmla="*/ 62 w 4583947"/>
              <a:gd name="connsiteY7" fmla="*/ 4146595 h 6131671"/>
              <a:gd name="connsiteX8" fmla="*/ 1277882 w 4583947"/>
              <a:gd name="connsiteY8" fmla="*/ 32051 h 61316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583947" h="6131671">
                <a:moveTo>
                  <a:pt x="1303111" y="0"/>
                </a:moveTo>
                <a:lnTo>
                  <a:pt x="4583947" y="0"/>
                </a:lnTo>
                <a:lnTo>
                  <a:pt x="4583947" y="4228311"/>
                </a:lnTo>
                <a:lnTo>
                  <a:pt x="4541880" y="4258857"/>
                </a:lnTo>
                <a:cubicBezTo>
                  <a:pt x="4395640" y="4361102"/>
                  <a:pt x="4254236" y="4453840"/>
                  <a:pt x="4128523" y="4540543"/>
                </a:cubicBezTo>
                <a:cubicBezTo>
                  <a:pt x="3416510" y="5032410"/>
                  <a:pt x="2702940" y="5523262"/>
                  <a:pt x="1946719" y="5933430"/>
                </a:cubicBezTo>
                <a:cubicBezTo>
                  <a:pt x="1506382" y="6172525"/>
                  <a:pt x="872113" y="6310628"/>
                  <a:pt x="393090" y="5653230"/>
                </a:cubicBezTo>
                <a:cubicBezTo>
                  <a:pt x="73281" y="5214029"/>
                  <a:pt x="-2478" y="4628756"/>
                  <a:pt x="62" y="4146595"/>
                </a:cubicBezTo>
                <a:cubicBezTo>
                  <a:pt x="8670" y="2518973"/>
                  <a:pt x="544344" y="1015353"/>
                  <a:pt x="1277882" y="32051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059" name="Freeform: Shape 2058">
            <a:extLst>
              <a:ext uri="{FF2B5EF4-FFF2-40B4-BE49-F238E27FC236}">
                <a16:creationId xmlns:a16="http://schemas.microsoft.com/office/drawing/2014/main" id="{B423BB46-9386-40B6-B6A8-70CDDE73419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839075" y="16663"/>
            <a:ext cx="4352924" cy="6092804"/>
          </a:xfrm>
          <a:custGeom>
            <a:avLst/>
            <a:gdLst>
              <a:gd name="connsiteX0" fmla="*/ 520805 w 4496214"/>
              <a:gd name="connsiteY0" fmla="*/ 0 h 4712444"/>
              <a:gd name="connsiteX1" fmla="*/ 4496214 w 4496214"/>
              <a:gd name="connsiteY1" fmla="*/ 0 h 4712444"/>
              <a:gd name="connsiteX2" fmla="*/ 4496214 w 4496214"/>
              <a:gd name="connsiteY2" fmla="*/ 2870874 h 4712444"/>
              <a:gd name="connsiteX3" fmla="*/ 4327504 w 4496214"/>
              <a:gd name="connsiteY3" fmla="*/ 2986301 h 4712444"/>
              <a:gd name="connsiteX4" fmla="*/ 4128523 w 4496214"/>
              <a:gd name="connsiteY4" fmla="*/ 3121316 h 4712444"/>
              <a:gd name="connsiteX5" fmla="*/ 1946719 w 4496214"/>
              <a:gd name="connsiteY5" fmla="*/ 4514203 h 4712444"/>
              <a:gd name="connsiteX6" fmla="*/ 393090 w 4496214"/>
              <a:gd name="connsiteY6" fmla="*/ 4234003 h 4712444"/>
              <a:gd name="connsiteX7" fmla="*/ 62 w 4496214"/>
              <a:gd name="connsiteY7" fmla="*/ 2727368 h 4712444"/>
              <a:gd name="connsiteX8" fmla="*/ 513680 w 4496214"/>
              <a:gd name="connsiteY8" fmla="*/ 17175 h 4712444"/>
              <a:gd name="connsiteX0" fmla="*/ 4496214 w 4496214"/>
              <a:gd name="connsiteY0" fmla="*/ 0 h 4712444"/>
              <a:gd name="connsiteX1" fmla="*/ 4496214 w 4496214"/>
              <a:gd name="connsiteY1" fmla="*/ 2870874 h 4712444"/>
              <a:gd name="connsiteX2" fmla="*/ 4327504 w 4496214"/>
              <a:gd name="connsiteY2" fmla="*/ 2986301 h 4712444"/>
              <a:gd name="connsiteX3" fmla="*/ 4128523 w 4496214"/>
              <a:gd name="connsiteY3" fmla="*/ 3121316 h 4712444"/>
              <a:gd name="connsiteX4" fmla="*/ 1946719 w 4496214"/>
              <a:gd name="connsiteY4" fmla="*/ 4514203 h 4712444"/>
              <a:gd name="connsiteX5" fmla="*/ 393090 w 4496214"/>
              <a:gd name="connsiteY5" fmla="*/ 4234003 h 4712444"/>
              <a:gd name="connsiteX6" fmla="*/ 62 w 4496214"/>
              <a:gd name="connsiteY6" fmla="*/ 2727368 h 4712444"/>
              <a:gd name="connsiteX7" fmla="*/ 513680 w 4496214"/>
              <a:gd name="connsiteY7" fmla="*/ 17175 h 4712444"/>
              <a:gd name="connsiteX8" fmla="*/ 610729 w 4496214"/>
              <a:gd name="connsiteY8" fmla="*/ 94249 h 4712444"/>
              <a:gd name="connsiteX0" fmla="*/ 4496214 w 4496214"/>
              <a:gd name="connsiteY0" fmla="*/ 2853983 h 4695553"/>
              <a:gd name="connsiteX1" fmla="*/ 4327504 w 4496214"/>
              <a:gd name="connsiteY1" fmla="*/ 2969410 h 4695553"/>
              <a:gd name="connsiteX2" fmla="*/ 4128523 w 4496214"/>
              <a:gd name="connsiteY2" fmla="*/ 3104425 h 4695553"/>
              <a:gd name="connsiteX3" fmla="*/ 1946719 w 4496214"/>
              <a:gd name="connsiteY3" fmla="*/ 4497312 h 4695553"/>
              <a:gd name="connsiteX4" fmla="*/ 393090 w 4496214"/>
              <a:gd name="connsiteY4" fmla="*/ 4217112 h 4695553"/>
              <a:gd name="connsiteX5" fmla="*/ 62 w 4496214"/>
              <a:gd name="connsiteY5" fmla="*/ 2710477 h 4695553"/>
              <a:gd name="connsiteX6" fmla="*/ 513680 w 4496214"/>
              <a:gd name="connsiteY6" fmla="*/ 284 h 4695553"/>
              <a:gd name="connsiteX7" fmla="*/ 610729 w 4496214"/>
              <a:gd name="connsiteY7" fmla="*/ 77358 h 4695553"/>
              <a:gd name="connsiteX0" fmla="*/ 4496214 w 4496214"/>
              <a:gd name="connsiteY0" fmla="*/ 2853699 h 4695269"/>
              <a:gd name="connsiteX1" fmla="*/ 4327504 w 4496214"/>
              <a:gd name="connsiteY1" fmla="*/ 2969126 h 4695269"/>
              <a:gd name="connsiteX2" fmla="*/ 4128523 w 4496214"/>
              <a:gd name="connsiteY2" fmla="*/ 3104141 h 4695269"/>
              <a:gd name="connsiteX3" fmla="*/ 1946719 w 4496214"/>
              <a:gd name="connsiteY3" fmla="*/ 4497028 h 4695269"/>
              <a:gd name="connsiteX4" fmla="*/ 393090 w 4496214"/>
              <a:gd name="connsiteY4" fmla="*/ 4216828 h 4695269"/>
              <a:gd name="connsiteX5" fmla="*/ 62 w 4496214"/>
              <a:gd name="connsiteY5" fmla="*/ 2710193 h 4695269"/>
              <a:gd name="connsiteX6" fmla="*/ 513680 w 4496214"/>
              <a:gd name="connsiteY6" fmla="*/ 0 h 4695269"/>
              <a:gd name="connsiteX0" fmla="*/ 4496214 w 4496214"/>
              <a:gd name="connsiteY0" fmla="*/ 2853699 h 4650427"/>
              <a:gd name="connsiteX1" fmla="*/ 4327504 w 4496214"/>
              <a:gd name="connsiteY1" fmla="*/ 2969126 h 4650427"/>
              <a:gd name="connsiteX2" fmla="*/ 4128523 w 4496214"/>
              <a:gd name="connsiteY2" fmla="*/ 3104141 h 4650427"/>
              <a:gd name="connsiteX3" fmla="*/ 3578025 w 4496214"/>
              <a:gd name="connsiteY3" fmla="*/ 3466740 h 4650427"/>
              <a:gd name="connsiteX4" fmla="*/ 1946719 w 4496214"/>
              <a:gd name="connsiteY4" fmla="*/ 4497028 h 4650427"/>
              <a:gd name="connsiteX5" fmla="*/ 393090 w 4496214"/>
              <a:gd name="connsiteY5" fmla="*/ 4216828 h 4650427"/>
              <a:gd name="connsiteX6" fmla="*/ 62 w 4496214"/>
              <a:gd name="connsiteY6" fmla="*/ 2710193 h 4650427"/>
              <a:gd name="connsiteX7" fmla="*/ 513680 w 4496214"/>
              <a:gd name="connsiteY7" fmla="*/ 0 h 4650427"/>
              <a:gd name="connsiteX0" fmla="*/ 4496214 w 4496214"/>
              <a:gd name="connsiteY0" fmla="*/ 2853699 h 4650427"/>
              <a:gd name="connsiteX1" fmla="*/ 4327504 w 4496214"/>
              <a:gd name="connsiteY1" fmla="*/ 2969126 h 4650427"/>
              <a:gd name="connsiteX2" fmla="*/ 4128523 w 4496214"/>
              <a:gd name="connsiteY2" fmla="*/ 3104141 h 4650427"/>
              <a:gd name="connsiteX3" fmla="*/ 3578025 w 4496214"/>
              <a:gd name="connsiteY3" fmla="*/ 3466740 h 4650427"/>
              <a:gd name="connsiteX4" fmla="*/ 1946719 w 4496214"/>
              <a:gd name="connsiteY4" fmla="*/ 4497028 h 4650427"/>
              <a:gd name="connsiteX5" fmla="*/ 393090 w 4496214"/>
              <a:gd name="connsiteY5" fmla="*/ 4216828 h 4650427"/>
              <a:gd name="connsiteX6" fmla="*/ 62 w 4496214"/>
              <a:gd name="connsiteY6" fmla="*/ 2710193 h 4650427"/>
              <a:gd name="connsiteX7" fmla="*/ 513680 w 4496214"/>
              <a:gd name="connsiteY7" fmla="*/ 0 h 4650427"/>
              <a:gd name="connsiteX0" fmla="*/ 4496214 w 4496214"/>
              <a:gd name="connsiteY0" fmla="*/ 2853699 h 4650427"/>
              <a:gd name="connsiteX1" fmla="*/ 4327504 w 4496214"/>
              <a:gd name="connsiteY1" fmla="*/ 2969126 h 4650427"/>
              <a:gd name="connsiteX2" fmla="*/ 3578025 w 4496214"/>
              <a:gd name="connsiteY2" fmla="*/ 3466740 h 4650427"/>
              <a:gd name="connsiteX3" fmla="*/ 1946719 w 4496214"/>
              <a:gd name="connsiteY3" fmla="*/ 4497028 h 4650427"/>
              <a:gd name="connsiteX4" fmla="*/ 393090 w 4496214"/>
              <a:gd name="connsiteY4" fmla="*/ 4216828 h 4650427"/>
              <a:gd name="connsiteX5" fmla="*/ 62 w 4496214"/>
              <a:gd name="connsiteY5" fmla="*/ 2710193 h 4650427"/>
              <a:gd name="connsiteX6" fmla="*/ 513680 w 4496214"/>
              <a:gd name="connsiteY6" fmla="*/ 0 h 4650427"/>
              <a:gd name="connsiteX0" fmla="*/ 4496214 w 4496214"/>
              <a:gd name="connsiteY0" fmla="*/ 2853699 h 4650427"/>
              <a:gd name="connsiteX1" fmla="*/ 3578025 w 4496214"/>
              <a:gd name="connsiteY1" fmla="*/ 3466740 h 4650427"/>
              <a:gd name="connsiteX2" fmla="*/ 1946719 w 4496214"/>
              <a:gd name="connsiteY2" fmla="*/ 4497028 h 4650427"/>
              <a:gd name="connsiteX3" fmla="*/ 393090 w 4496214"/>
              <a:gd name="connsiteY3" fmla="*/ 4216828 h 4650427"/>
              <a:gd name="connsiteX4" fmla="*/ 62 w 4496214"/>
              <a:gd name="connsiteY4" fmla="*/ 2710193 h 4650427"/>
              <a:gd name="connsiteX5" fmla="*/ 513680 w 4496214"/>
              <a:gd name="connsiteY5" fmla="*/ 0 h 4650427"/>
              <a:gd name="connsiteX0" fmla="*/ 3578025 w 3578025"/>
              <a:gd name="connsiteY0" fmla="*/ 3466740 h 4650427"/>
              <a:gd name="connsiteX1" fmla="*/ 1946719 w 3578025"/>
              <a:gd name="connsiteY1" fmla="*/ 4497028 h 4650427"/>
              <a:gd name="connsiteX2" fmla="*/ 393090 w 3578025"/>
              <a:gd name="connsiteY2" fmla="*/ 4216828 h 4650427"/>
              <a:gd name="connsiteX3" fmla="*/ 62 w 3578025"/>
              <a:gd name="connsiteY3" fmla="*/ 2710193 h 4650427"/>
              <a:gd name="connsiteX4" fmla="*/ 513680 w 3578025"/>
              <a:gd name="connsiteY4" fmla="*/ 0 h 4650427"/>
              <a:gd name="connsiteX0" fmla="*/ 3578025 w 3578025"/>
              <a:gd name="connsiteY0" fmla="*/ 3466740 h 4705670"/>
              <a:gd name="connsiteX1" fmla="*/ 1946719 w 3578025"/>
              <a:gd name="connsiteY1" fmla="*/ 4497028 h 4705670"/>
              <a:gd name="connsiteX2" fmla="*/ 393090 w 3578025"/>
              <a:gd name="connsiteY2" fmla="*/ 4216828 h 4705670"/>
              <a:gd name="connsiteX3" fmla="*/ 62 w 3578025"/>
              <a:gd name="connsiteY3" fmla="*/ 2710193 h 4705670"/>
              <a:gd name="connsiteX4" fmla="*/ 513680 w 3578025"/>
              <a:gd name="connsiteY4" fmla="*/ 0 h 47056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78025" h="4705670">
                <a:moveTo>
                  <a:pt x="3578025" y="3466740"/>
                </a:moveTo>
                <a:cubicBezTo>
                  <a:pt x="3034256" y="3810169"/>
                  <a:pt x="2520630" y="4206761"/>
                  <a:pt x="1946719" y="4497028"/>
                </a:cubicBezTo>
                <a:cubicBezTo>
                  <a:pt x="1423184" y="4761816"/>
                  <a:pt x="872113" y="4874226"/>
                  <a:pt x="393090" y="4216828"/>
                </a:cubicBezTo>
                <a:cubicBezTo>
                  <a:pt x="73281" y="3777627"/>
                  <a:pt x="-2478" y="3192354"/>
                  <a:pt x="62" y="2710193"/>
                </a:cubicBezTo>
                <a:cubicBezTo>
                  <a:pt x="5227" y="1733619"/>
                  <a:pt x="200135" y="801687"/>
                  <a:pt x="513680" y="0"/>
                </a:cubicBezTo>
              </a:path>
            </a:pathLst>
          </a:custGeom>
          <a:noFill/>
          <a:ln w="1905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Avenir Next LT Pro Ligh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80D1B0-BE4C-E1A7-AF82-C83FE13D58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39674" y="1303868"/>
            <a:ext cx="3237402" cy="4792134"/>
          </a:xfrm>
        </p:spPr>
        <p:txBody>
          <a:bodyPr>
            <a:noAutofit/>
          </a:bodyPr>
          <a:lstStyle/>
          <a:p>
            <a:pPr>
              <a:lnSpc>
                <a:spcPct val="115000"/>
              </a:lnSpc>
            </a:pPr>
            <a:r>
              <a:rPr lang="en-GB" sz="2400" dirty="0"/>
              <a:t>Volume – can they hear you?</a:t>
            </a:r>
          </a:p>
          <a:p>
            <a:pPr>
              <a:lnSpc>
                <a:spcPct val="115000"/>
              </a:lnSpc>
            </a:pPr>
            <a:r>
              <a:rPr lang="en-GB" sz="2400" dirty="0"/>
              <a:t>Pacing – impossible to keep everyone happy but try for the Goldilocks Principle.</a:t>
            </a:r>
          </a:p>
          <a:p>
            <a:pPr>
              <a:lnSpc>
                <a:spcPct val="115000"/>
              </a:lnSpc>
            </a:pPr>
            <a:r>
              <a:rPr lang="en-GB" sz="2400" dirty="0"/>
              <a:t>Move around – don’t just think outside the box, move outside the box!</a:t>
            </a:r>
          </a:p>
        </p:txBody>
      </p:sp>
      <p:pic>
        <p:nvPicPr>
          <p:cNvPr id="2050" name="Picture 2">
            <a:extLst>
              <a:ext uri="{FF2B5EF4-FFF2-40B4-BE49-F238E27FC236}">
                <a16:creationId xmlns:a16="http://schemas.microsoft.com/office/drawing/2014/main" id="{0C092E64-D5D6-B933-D2F2-A02D7561A1A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381999" y="2770632"/>
            <a:ext cx="3048001" cy="13167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124328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079" name="Rectangle 3078">
            <a:extLst>
              <a:ext uri="{FF2B5EF4-FFF2-40B4-BE49-F238E27FC236}">
                <a16:creationId xmlns:a16="http://schemas.microsoft.com/office/drawing/2014/main" id="{987A0FBA-CC04-4256-A8EB-BB3C543E989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074" name="Picture 2" descr="A person sitting in a chair&#10;&#10;AI-generated content may be incorrect.">
            <a:extLst>
              <a:ext uri="{FF2B5EF4-FFF2-40B4-BE49-F238E27FC236}">
                <a16:creationId xmlns:a16="http://schemas.microsoft.com/office/drawing/2014/main" id="{6907BD90-C5C6-5CC0-2916-C7404F7C905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36" r="15036"/>
          <a:stretch>
            <a:fillRect/>
          </a:stretch>
        </p:blipFill>
        <p:spPr bwMode="auto">
          <a:xfrm>
            <a:off x="6613174" y="10"/>
            <a:ext cx="5578824" cy="6028246"/>
          </a:xfrm>
          <a:custGeom>
            <a:avLst/>
            <a:gdLst/>
            <a:ahLst/>
            <a:cxnLst/>
            <a:rect l="l" t="t" r="r" b="b"/>
            <a:pathLst>
              <a:path w="5578824" h="6028256">
                <a:moveTo>
                  <a:pt x="1681218" y="0"/>
                </a:moveTo>
                <a:lnTo>
                  <a:pt x="5578824" y="0"/>
                </a:lnTo>
                <a:lnTo>
                  <a:pt x="5578824" y="5760161"/>
                </a:lnTo>
                <a:lnTo>
                  <a:pt x="5441231" y="5804042"/>
                </a:lnTo>
                <a:cubicBezTo>
                  <a:pt x="5079089" y="5907589"/>
                  <a:pt x="4674877" y="5944442"/>
                  <a:pt x="4253224" y="5980388"/>
                </a:cubicBezTo>
                <a:cubicBezTo>
                  <a:pt x="2813852" y="6102970"/>
                  <a:pt x="1551586" y="6071494"/>
                  <a:pt x="837278" y="4877588"/>
                </a:cubicBezTo>
                <a:cubicBezTo>
                  <a:pt x="529862" y="4363935"/>
                  <a:pt x="255162" y="3847185"/>
                  <a:pt x="109626" y="3329255"/>
                </a:cubicBezTo>
                <a:cubicBezTo>
                  <a:pt x="-35907" y="2811325"/>
                  <a:pt x="-52277" y="2292214"/>
                  <a:pt x="156962" y="1773839"/>
                </a:cubicBezTo>
                <a:cubicBezTo>
                  <a:pt x="296494" y="1428108"/>
                  <a:pt x="536161" y="1082881"/>
                  <a:pt x="904890" y="738354"/>
                </a:cubicBezTo>
                <a:cubicBezTo>
                  <a:pt x="1036690" y="615181"/>
                  <a:pt x="1169968" y="488910"/>
                  <a:pt x="1304592" y="360545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081" name="Freeform: Shape 3080">
            <a:extLst>
              <a:ext uri="{FF2B5EF4-FFF2-40B4-BE49-F238E27FC236}">
                <a16:creationId xmlns:a16="http://schemas.microsoft.com/office/drawing/2014/main" id="{3362A0EA-3E81-4464-94B8-70BE5870EDC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487883" y="0"/>
            <a:ext cx="5704117" cy="6096000"/>
          </a:xfrm>
          <a:custGeom>
            <a:avLst/>
            <a:gdLst>
              <a:gd name="connsiteX0" fmla="*/ 0 w 5704117"/>
              <a:gd name="connsiteY0" fmla="*/ 0 h 6096000"/>
              <a:gd name="connsiteX1" fmla="*/ 4562795 w 5704117"/>
              <a:gd name="connsiteY1" fmla="*/ 0 h 6096000"/>
              <a:gd name="connsiteX2" fmla="*/ 4721192 w 5704117"/>
              <a:gd name="connsiteY2" fmla="*/ 133595 h 6096000"/>
              <a:gd name="connsiteX3" fmla="*/ 5467522 w 5704117"/>
              <a:gd name="connsiteY3" fmla="*/ 1054328 h 6096000"/>
              <a:gd name="connsiteX4" fmla="*/ 5538873 w 5704117"/>
              <a:gd name="connsiteY4" fmla="*/ 2897564 h 6096000"/>
              <a:gd name="connsiteX5" fmla="*/ 4442050 w 5704117"/>
              <a:gd name="connsiteY5" fmla="*/ 4732407 h 6096000"/>
              <a:gd name="connsiteX6" fmla="*/ 93046 w 5704117"/>
              <a:gd name="connsiteY6" fmla="*/ 6082857 h 6096000"/>
              <a:gd name="connsiteX7" fmla="*/ 0 w 5704117"/>
              <a:gd name="connsiteY7" fmla="*/ 6078450 h 6096000"/>
              <a:gd name="connsiteX0" fmla="*/ 4562795 w 5704117"/>
              <a:gd name="connsiteY0" fmla="*/ 0 h 6096000"/>
              <a:gd name="connsiteX1" fmla="*/ 4721192 w 5704117"/>
              <a:gd name="connsiteY1" fmla="*/ 133595 h 6096000"/>
              <a:gd name="connsiteX2" fmla="*/ 5467522 w 5704117"/>
              <a:gd name="connsiteY2" fmla="*/ 1054328 h 6096000"/>
              <a:gd name="connsiteX3" fmla="*/ 5538873 w 5704117"/>
              <a:gd name="connsiteY3" fmla="*/ 2897564 h 6096000"/>
              <a:gd name="connsiteX4" fmla="*/ 4442050 w 5704117"/>
              <a:gd name="connsiteY4" fmla="*/ 4732407 h 6096000"/>
              <a:gd name="connsiteX5" fmla="*/ 93046 w 5704117"/>
              <a:gd name="connsiteY5" fmla="*/ 6082857 h 6096000"/>
              <a:gd name="connsiteX6" fmla="*/ 0 w 5704117"/>
              <a:gd name="connsiteY6" fmla="*/ 6078450 h 6096000"/>
              <a:gd name="connsiteX7" fmla="*/ 91440 w 5704117"/>
              <a:gd name="connsiteY7" fmla="*/ 91440 h 6096000"/>
              <a:gd name="connsiteX0" fmla="*/ 4562795 w 5704117"/>
              <a:gd name="connsiteY0" fmla="*/ 0 h 6096000"/>
              <a:gd name="connsiteX1" fmla="*/ 4721192 w 5704117"/>
              <a:gd name="connsiteY1" fmla="*/ 133595 h 6096000"/>
              <a:gd name="connsiteX2" fmla="*/ 5467522 w 5704117"/>
              <a:gd name="connsiteY2" fmla="*/ 1054328 h 6096000"/>
              <a:gd name="connsiteX3" fmla="*/ 5538873 w 5704117"/>
              <a:gd name="connsiteY3" fmla="*/ 2897564 h 6096000"/>
              <a:gd name="connsiteX4" fmla="*/ 4442050 w 5704117"/>
              <a:gd name="connsiteY4" fmla="*/ 4732407 h 6096000"/>
              <a:gd name="connsiteX5" fmla="*/ 93046 w 5704117"/>
              <a:gd name="connsiteY5" fmla="*/ 6082857 h 6096000"/>
              <a:gd name="connsiteX6" fmla="*/ 0 w 5704117"/>
              <a:gd name="connsiteY6" fmla="*/ 6078450 h 6096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704117" h="6096000">
                <a:moveTo>
                  <a:pt x="4562795" y="0"/>
                </a:moveTo>
                <a:lnTo>
                  <a:pt x="4721192" y="133595"/>
                </a:lnTo>
                <a:cubicBezTo>
                  <a:pt x="5067135" y="440105"/>
                  <a:pt x="5309779" y="747048"/>
                  <a:pt x="5467522" y="1054328"/>
                </a:cubicBezTo>
                <a:cubicBezTo>
                  <a:pt x="5782917" y="1668625"/>
                  <a:pt x="5758242" y="2283795"/>
                  <a:pt x="5538873" y="2897564"/>
                </a:cubicBezTo>
                <a:cubicBezTo>
                  <a:pt x="5319500" y="3511334"/>
                  <a:pt x="4905433" y="4123706"/>
                  <a:pt x="4442050" y="4732407"/>
                </a:cubicBezTo>
                <a:cubicBezTo>
                  <a:pt x="3499930" y="5970384"/>
                  <a:pt x="1925433" y="6153690"/>
                  <a:pt x="93046" y="6082857"/>
                </a:cubicBezTo>
                <a:lnTo>
                  <a:pt x="0" y="6078450"/>
                </a:lnTo>
              </a:path>
            </a:pathLst>
          </a:custGeom>
          <a:noFill/>
          <a:ln w="1905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solidFill>
                <a:prstClr val="white"/>
              </a:solidFill>
              <a:latin typeface="Avenir Next LT Pro Ligh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80D1B0-BE4C-E1A7-AF82-C83FE13D58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4133" y="1947333"/>
            <a:ext cx="5839583" cy="4284135"/>
          </a:xfrm>
        </p:spPr>
        <p:txBody>
          <a:bodyPr>
            <a:noAutofit/>
          </a:bodyPr>
          <a:lstStyle/>
          <a:p>
            <a:pPr>
              <a:lnSpc>
                <a:spcPct val="115000"/>
              </a:lnSpc>
            </a:pPr>
            <a:r>
              <a:rPr lang="en-GB" sz="2300" dirty="0"/>
              <a:t>Are you going to be teaching for 1 hour or 2?</a:t>
            </a:r>
          </a:p>
          <a:p>
            <a:pPr>
              <a:lnSpc>
                <a:spcPct val="115000"/>
              </a:lnSpc>
            </a:pPr>
            <a:r>
              <a:rPr lang="en-GB" sz="2300" dirty="0"/>
              <a:t>What’s a student’s attention span? Approx. 10-15 minutes.</a:t>
            </a:r>
          </a:p>
          <a:p>
            <a:pPr>
              <a:lnSpc>
                <a:spcPct val="115000"/>
              </a:lnSpc>
            </a:pPr>
            <a:r>
              <a:rPr lang="en-GB" sz="2300" dirty="0"/>
              <a:t>Break your session down into slots of 10-15 mins and plan to change what they’ll be doing or focusing on roughly every 10-15 mins.</a:t>
            </a:r>
          </a:p>
          <a:p>
            <a:pPr>
              <a:lnSpc>
                <a:spcPct val="115000"/>
              </a:lnSpc>
            </a:pPr>
            <a:r>
              <a:rPr lang="en-GB" sz="2300" dirty="0"/>
              <a:t>Alternate between concepts/learning and activities/reflections/testing learning  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4C302A3-3D36-E54E-31DF-D5FD3753A9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296334"/>
            <a:ext cx="5334000" cy="1524000"/>
          </a:xfrm>
        </p:spPr>
        <p:txBody>
          <a:bodyPr>
            <a:normAutofit/>
          </a:bodyPr>
          <a:lstStyle/>
          <a:p>
            <a:r>
              <a:rPr lang="en-GB" sz="3200" dirty="0"/>
              <a:t>Length of session &amp; keeping their attention</a:t>
            </a:r>
          </a:p>
        </p:txBody>
      </p:sp>
    </p:spTree>
    <p:extLst>
      <p:ext uri="{BB962C8B-B14F-4D97-AF65-F5344CB8AC3E}">
        <p14:creationId xmlns:p14="http://schemas.microsoft.com/office/powerpoint/2010/main" val="15213407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C302A3-3D36-E54E-31DF-D5FD3753A9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1999" y="762000"/>
            <a:ext cx="10803467" cy="1524000"/>
          </a:xfrm>
        </p:spPr>
        <p:txBody>
          <a:bodyPr/>
          <a:lstStyle/>
          <a:p>
            <a:r>
              <a:rPr lang="en-GB" dirty="0"/>
              <a:t>Activities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80D1B0-BE4C-E1A7-AF82-C83FE13D58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You definitely </a:t>
            </a:r>
            <a:r>
              <a:rPr lang="en-GB" i="1" dirty="0"/>
              <a:t>can</a:t>
            </a:r>
            <a:r>
              <a:rPr lang="en-GB" dirty="0"/>
              <a:t> do activities in large lecture cohorts </a:t>
            </a:r>
          </a:p>
          <a:p>
            <a:r>
              <a:rPr lang="en-GB" dirty="0"/>
              <a:t>Use </a:t>
            </a:r>
            <a:r>
              <a:rPr lang="en-GB" dirty="0" err="1"/>
              <a:t>Mentimeter</a:t>
            </a:r>
            <a:endParaRPr lang="en-GB" dirty="0"/>
          </a:p>
          <a:p>
            <a:r>
              <a:rPr lang="en-GB" dirty="0"/>
              <a:t>Get them on their feet (if safe to do so!)</a:t>
            </a:r>
          </a:p>
          <a:p>
            <a:r>
              <a:rPr lang="en-GB" dirty="0"/>
              <a:t>Thinking and writing exercises</a:t>
            </a:r>
          </a:p>
        </p:txBody>
      </p:sp>
    </p:spTree>
    <p:extLst>
      <p:ext uri="{BB962C8B-B14F-4D97-AF65-F5344CB8AC3E}">
        <p14:creationId xmlns:p14="http://schemas.microsoft.com/office/powerpoint/2010/main" val="419993354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C302A3-3D36-E54E-31DF-D5FD3753A9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1999" y="762000"/>
            <a:ext cx="10803467" cy="1524000"/>
          </a:xfrm>
        </p:spPr>
        <p:txBody>
          <a:bodyPr/>
          <a:lstStyle/>
          <a:p>
            <a:r>
              <a:rPr lang="en-GB" dirty="0"/>
              <a:t>Activities (2)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80D1B0-BE4C-E1A7-AF82-C83FE13D58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Interactive handouts</a:t>
            </a:r>
          </a:p>
          <a:p>
            <a:r>
              <a:rPr lang="en-GB" dirty="0"/>
              <a:t>Videos</a:t>
            </a:r>
          </a:p>
          <a:p>
            <a:r>
              <a:rPr lang="en-GB" dirty="0"/>
              <a:t>Always make sure that the things you do have a clear function and explain this.</a:t>
            </a:r>
          </a:p>
          <a:p>
            <a:r>
              <a:rPr lang="en-GB" dirty="0"/>
              <a:t>Ideally set-up, then do the task, then ask for reflection/feedback, then summarise/conclude. </a:t>
            </a:r>
          </a:p>
        </p:txBody>
      </p:sp>
    </p:spTree>
    <p:extLst>
      <p:ext uri="{BB962C8B-B14F-4D97-AF65-F5344CB8AC3E}">
        <p14:creationId xmlns:p14="http://schemas.microsoft.com/office/powerpoint/2010/main" val="413857053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C302A3-3D36-E54E-31DF-D5FD3753A9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1999" y="762000"/>
            <a:ext cx="10803467" cy="1524000"/>
          </a:xfrm>
        </p:spPr>
        <p:txBody>
          <a:bodyPr/>
          <a:lstStyle/>
          <a:p>
            <a:r>
              <a:rPr lang="en-GB" dirty="0"/>
              <a:t>Get Feedback and Give Feedback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80D1B0-BE4C-E1A7-AF82-C83FE13D58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Try to find quick ways to get student feedback </a:t>
            </a:r>
          </a:p>
          <a:p>
            <a:r>
              <a:rPr lang="en-GB" dirty="0"/>
              <a:t>Stop, Start, Continue</a:t>
            </a:r>
          </a:p>
          <a:p>
            <a:r>
              <a:rPr lang="en-GB" dirty="0"/>
              <a:t>Be sure to give students regular feedback (combination of </a:t>
            </a:r>
            <a:r>
              <a:rPr lang="en-GB" dirty="0" err="1"/>
              <a:t>Mentimeter</a:t>
            </a:r>
            <a:r>
              <a:rPr lang="en-GB" dirty="0"/>
              <a:t>, in-class, &amp; Moodle)</a:t>
            </a:r>
          </a:p>
        </p:txBody>
      </p:sp>
    </p:spTree>
    <p:extLst>
      <p:ext uri="{BB962C8B-B14F-4D97-AF65-F5344CB8AC3E}">
        <p14:creationId xmlns:p14="http://schemas.microsoft.com/office/powerpoint/2010/main" val="1917365400"/>
      </p:ext>
    </p:extLst>
  </p:cSld>
  <p:clrMapOvr>
    <a:masterClrMapping/>
  </p:clrMapOvr>
</p:sld>
</file>

<file path=ppt/theme/theme1.xml><?xml version="1.0" encoding="utf-8"?>
<a:theme xmlns:a="http://schemas.openxmlformats.org/drawingml/2006/main" name="PebbleVTI">
  <a:themeElements>
    <a:clrScheme name="Blush 3">
      <a:dk1>
        <a:sysClr val="windowText" lastClr="000000"/>
      </a:dk1>
      <a:lt1>
        <a:sysClr val="window" lastClr="FFFFFF"/>
      </a:lt1>
      <a:dk2>
        <a:srgbClr val="B15E4E"/>
      </a:dk2>
      <a:lt2>
        <a:srgbClr val="FFFFFF"/>
      </a:lt2>
      <a:accent1>
        <a:srgbClr val="C5B096"/>
      </a:accent1>
      <a:accent2>
        <a:srgbClr val="ECA855"/>
      </a:accent2>
      <a:accent3>
        <a:srgbClr val="9BBFB0"/>
      </a:accent3>
      <a:accent4>
        <a:srgbClr val="A9AEA7"/>
      </a:accent4>
      <a:accent5>
        <a:srgbClr val="6A787C"/>
      </a:accent5>
      <a:accent6>
        <a:srgbClr val="3B4345"/>
      </a:accent6>
      <a:hlink>
        <a:srgbClr val="ECA855"/>
      </a:hlink>
      <a:folHlink>
        <a:srgbClr val="6A392F"/>
      </a:folHlink>
    </a:clrScheme>
    <a:fontScheme name="Custom 4">
      <a:majorFont>
        <a:latin typeface="Sitka Subheading"/>
        <a:ea typeface=""/>
        <a:cs typeface=""/>
      </a:majorFont>
      <a:minorFont>
        <a:latin typeface="Avenir Next L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ebbleVTI" id="{8B4DB91D-6BB4-4BA3-973A-733D3AF2680E}" vid="{9A19CF0D-2077-4BF4-BAA5-86934C336D59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8A10F7760174046B412AB999BD2E8E0" ma:contentTypeVersion="17" ma:contentTypeDescription="Create a new document." ma:contentTypeScope="" ma:versionID="4bca7b5edfa9076295bc767a6e30e07c">
  <xsd:schema xmlns:xsd="http://www.w3.org/2001/XMLSchema" xmlns:xs="http://www.w3.org/2001/XMLSchema" xmlns:p="http://schemas.microsoft.com/office/2006/metadata/properties" xmlns:ns2="b31e59a2-3882-4d15-b1f0-20a41eb2e7bb" xmlns:ns3="b1e165a0-1a4a-4d2e-b26a-75de4c74afb8" targetNamespace="http://schemas.microsoft.com/office/2006/metadata/properties" ma:root="true" ma:fieldsID="a1298460008b2723f4469b55d75b6e11" ns2:_="" ns3:_="">
    <xsd:import namespace="b31e59a2-3882-4d15-b1f0-20a41eb2e7bb"/>
    <xsd:import namespace="b1e165a0-1a4a-4d2e-b26a-75de4c74afb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ObjectDetectorVersions" minOccurs="0"/>
                <xsd:element ref="ns2:MediaServiceSearchProperties" minOccurs="0"/>
                <xsd:element ref="ns2:MediaLengthInSeconds" minOccurs="0"/>
                <xsd:element ref="ns3:SharedWithUsers" minOccurs="0"/>
                <xsd:element ref="ns3:SharedWithDetails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31e59a2-3882-4d15-b1f0-20a41eb2e7b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85693718-8356-48ba-866a-85db3a9efc2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9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4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1e165a0-1a4a-4d2e-b26a-75de4c74afb8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0c86cc65-1bfc-482d-ac03-4d191023851d}" ma:internalName="TaxCatchAll" ma:showField="CatchAllData" ma:web="b1e165a0-1a4a-4d2e-b26a-75de4c74afb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b31e59a2-3882-4d15-b1f0-20a41eb2e7bb">
      <Terms xmlns="http://schemas.microsoft.com/office/infopath/2007/PartnerControls"/>
    </lcf76f155ced4ddcb4097134ff3c332f>
    <TaxCatchAll xmlns="b1e165a0-1a4a-4d2e-b26a-75de4c74afb8" xsi:nil="true"/>
  </documentManagement>
</p:properties>
</file>

<file path=customXml/itemProps1.xml><?xml version="1.0" encoding="utf-8"?>
<ds:datastoreItem xmlns:ds="http://schemas.openxmlformats.org/officeDocument/2006/customXml" ds:itemID="{6074B4C2-3A91-4E8A-BA21-F889F055EB86}"/>
</file>

<file path=customXml/itemProps2.xml><?xml version="1.0" encoding="utf-8"?>
<ds:datastoreItem xmlns:ds="http://schemas.openxmlformats.org/officeDocument/2006/customXml" ds:itemID="{9240C62A-0A1A-4076-A4B4-2144EDEFEC9D}"/>
</file>

<file path=customXml/itemProps3.xml><?xml version="1.0" encoding="utf-8"?>
<ds:datastoreItem xmlns:ds="http://schemas.openxmlformats.org/officeDocument/2006/customXml" ds:itemID="{01B2904F-ACAC-4D2E-B131-28BBCDEAF83F}"/>
</file>

<file path=docProps/app.xml><?xml version="1.0" encoding="utf-8"?>
<Properties xmlns="http://schemas.openxmlformats.org/officeDocument/2006/extended-properties" xmlns:vt="http://schemas.openxmlformats.org/officeDocument/2006/docPropsVTypes">
  <TotalTime>313</TotalTime>
  <Words>442</Words>
  <Application>Microsoft Office PowerPoint</Application>
  <PresentationFormat>Widescreen</PresentationFormat>
  <Paragraphs>42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Avenir Next LT Pro</vt:lpstr>
      <vt:lpstr>Avenir Next LT Pro Light</vt:lpstr>
      <vt:lpstr>Sitka Subheading</vt:lpstr>
      <vt:lpstr>PebbleVTI</vt:lpstr>
      <vt:lpstr>Large and Small Cohorts</vt:lpstr>
      <vt:lpstr>Big and Small</vt:lpstr>
      <vt:lpstr>Approachability and Connection</vt:lpstr>
      <vt:lpstr>Aims and objectives</vt:lpstr>
      <vt:lpstr>Some basics</vt:lpstr>
      <vt:lpstr>Length of session &amp; keeping their attention</vt:lpstr>
      <vt:lpstr>Activities</vt:lpstr>
      <vt:lpstr>Activities (2)</vt:lpstr>
      <vt:lpstr>Get Feedback and Give Feedback</vt:lpstr>
      <vt:lpstr>Conclusions</vt:lpstr>
    </vt:vector>
  </TitlesOfParts>
  <Company>University of Bath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Ian Fairholm</dc:creator>
  <cp:lastModifiedBy>Ian Fairholm</cp:lastModifiedBy>
  <cp:revision>20</cp:revision>
  <dcterms:created xsi:type="dcterms:W3CDTF">2025-04-29T09:34:12Z</dcterms:created>
  <dcterms:modified xsi:type="dcterms:W3CDTF">2025-05-28T13:58:27Z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0x010100C8A10F7760174046B412AB999BD2E8E0</vt:lpwstr>
  </property>
</Properties>
</file>