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58" r:id="rId3"/>
    <p:sldId id="259" r:id="rId4"/>
    <p:sldId id="260" r:id="rId5"/>
    <p:sldId id="266" r:id="rId6"/>
    <p:sldId id="263" r:id="rId7"/>
    <p:sldId id="264" r:id="rId8"/>
    <p:sldId id="265" r:id="rId9"/>
    <p:sldId id="267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58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9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23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5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81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303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88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2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5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09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51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96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1" r:id="rId6"/>
    <p:sldLayoutId id="2147483707" r:id="rId7"/>
    <p:sldLayoutId id="2147483708" r:id="rId8"/>
    <p:sldLayoutId id="2147483709" r:id="rId9"/>
    <p:sldLayoutId id="2147483710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3" descr="Abstract black and white pattern">
            <a:extLst>
              <a:ext uri="{FF2B5EF4-FFF2-40B4-BE49-F238E27FC236}">
                <a16:creationId xmlns:a16="http://schemas.microsoft.com/office/drawing/2014/main" id="{04693C56-6F75-F697-4E07-2AA386E05B0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9914" r="17864" b="1"/>
          <a:stretch/>
        </p:blipFill>
        <p:spPr>
          <a:xfrm>
            <a:off x="20" y="10"/>
            <a:ext cx="6095980" cy="6857990"/>
          </a:xfrm>
          <a:custGeom>
            <a:avLst/>
            <a:gdLst/>
            <a:ahLst/>
            <a:cxnLst/>
            <a:rect l="l" t="t" r="r" b="b"/>
            <a:pathLst>
              <a:path w="6096000" h="6858000">
                <a:moveTo>
                  <a:pt x="0" y="0"/>
                </a:moveTo>
                <a:lnTo>
                  <a:pt x="2758239" y="0"/>
                </a:lnTo>
                <a:lnTo>
                  <a:pt x="2916747" y="218181"/>
                </a:lnTo>
                <a:cubicBezTo>
                  <a:pt x="3525935" y="1023180"/>
                  <a:pt x="4281133" y="1818277"/>
                  <a:pt x="4839749" y="2631787"/>
                </a:cubicBezTo>
                <a:cubicBezTo>
                  <a:pt x="5571203" y="3696928"/>
                  <a:pt x="6122704" y="4799581"/>
                  <a:pt x="6095001" y="5672947"/>
                </a:cubicBezTo>
                <a:cubicBezTo>
                  <a:pt x="6083564" y="6040467"/>
                  <a:pt x="5972980" y="6348559"/>
                  <a:pt x="5792922" y="6612444"/>
                </a:cubicBezTo>
                <a:cubicBezTo>
                  <a:pt x="5755410" y="6667420"/>
                  <a:pt x="5714882" y="6720477"/>
                  <a:pt x="5671607" y="6771753"/>
                </a:cubicBezTo>
                <a:lnTo>
                  <a:pt x="5591643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5F5D1E8-E605-4EFC-8912-6E191F84FE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7789134">
            <a:off x="2400596" y="454890"/>
            <a:ext cx="3969651" cy="5948221"/>
          </a:xfrm>
          <a:custGeom>
            <a:avLst/>
            <a:gdLst>
              <a:gd name="connsiteX0" fmla="*/ 4594048 w 9861488"/>
              <a:gd name="connsiteY0" fmla="*/ 11458472 h 11458472"/>
              <a:gd name="connsiteX1" fmla="*/ 0 w 9861488"/>
              <a:gd name="connsiteY1" fmla="*/ 5948221 h 11458472"/>
              <a:gd name="connsiteX2" fmla="*/ 1863 w 9861488"/>
              <a:gd name="connsiteY2" fmla="*/ 5698862 h 11458472"/>
              <a:gd name="connsiteX3" fmla="*/ 320025 w 9861488"/>
              <a:gd name="connsiteY3" fmla="*/ 3799836 h 11458472"/>
              <a:gd name="connsiteX4" fmla="*/ 3430486 w 9861488"/>
              <a:gd name="connsiteY4" fmla="*/ 295907 h 11458472"/>
              <a:gd name="connsiteX5" fmla="*/ 3863859 w 9861488"/>
              <a:gd name="connsiteY5" fmla="*/ 55612 h 11458472"/>
              <a:gd name="connsiteX6" fmla="*/ 3969651 w 9861488"/>
              <a:gd name="connsiteY6" fmla="*/ 0 h 11458472"/>
              <a:gd name="connsiteX7" fmla="*/ 9861488 w 9861488"/>
              <a:gd name="connsiteY7" fmla="*/ 7066862 h 11458472"/>
              <a:gd name="connsiteX8" fmla="*/ 4594048 w 9861488"/>
              <a:gd name="connsiteY8" fmla="*/ 11458472 h 11458472"/>
              <a:gd name="connsiteX0" fmla="*/ 0 w 9861488"/>
              <a:gd name="connsiteY0" fmla="*/ 5948221 h 11549912"/>
              <a:gd name="connsiteX1" fmla="*/ 1863 w 9861488"/>
              <a:gd name="connsiteY1" fmla="*/ 5698862 h 11549912"/>
              <a:gd name="connsiteX2" fmla="*/ 320025 w 9861488"/>
              <a:gd name="connsiteY2" fmla="*/ 3799836 h 11549912"/>
              <a:gd name="connsiteX3" fmla="*/ 3430486 w 9861488"/>
              <a:gd name="connsiteY3" fmla="*/ 295907 h 11549912"/>
              <a:gd name="connsiteX4" fmla="*/ 3863859 w 9861488"/>
              <a:gd name="connsiteY4" fmla="*/ 55612 h 11549912"/>
              <a:gd name="connsiteX5" fmla="*/ 3969651 w 9861488"/>
              <a:gd name="connsiteY5" fmla="*/ 0 h 11549912"/>
              <a:gd name="connsiteX6" fmla="*/ 9861488 w 9861488"/>
              <a:gd name="connsiteY6" fmla="*/ 7066862 h 11549912"/>
              <a:gd name="connsiteX7" fmla="*/ 4685488 w 9861488"/>
              <a:gd name="connsiteY7" fmla="*/ 11549912 h 11549912"/>
              <a:gd name="connsiteX0" fmla="*/ 0 w 9861488"/>
              <a:gd name="connsiteY0" fmla="*/ 5948221 h 7066862"/>
              <a:gd name="connsiteX1" fmla="*/ 1863 w 9861488"/>
              <a:gd name="connsiteY1" fmla="*/ 5698862 h 7066862"/>
              <a:gd name="connsiteX2" fmla="*/ 320025 w 9861488"/>
              <a:gd name="connsiteY2" fmla="*/ 3799836 h 7066862"/>
              <a:gd name="connsiteX3" fmla="*/ 3430486 w 9861488"/>
              <a:gd name="connsiteY3" fmla="*/ 295907 h 7066862"/>
              <a:gd name="connsiteX4" fmla="*/ 3863859 w 9861488"/>
              <a:gd name="connsiteY4" fmla="*/ 55612 h 7066862"/>
              <a:gd name="connsiteX5" fmla="*/ 3969651 w 9861488"/>
              <a:gd name="connsiteY5" fmla="*/ 0 h 7066862"/>
              <a:gd name="connsiteX6" fmla="*/ 9861488 w 9861488"/>
              <a:gd name="connsiteY6" fmla="*/ 7066862 h 7066862"/>
              <a:gd name="connsiteX0" fmla="*/ 0 w 3969651"/>
              <a:gd name="connsiteY0" fmla="*/ 5948221 h 5948221"/>
              <a:gd name="connsiteX1" fmla="*/ 1863 w 3969651"/>
              <a:gd name="connsiteY1" fmla="*/ 5698862 h 5948221"/>
              <a:gd name="connsiteX2" fmla="*/ 320025 w 3969651"/>
              <a:gd name="connsiteY2" fmla="*/ 3799836 h 5948221"/>
              <a:gd name="connsiteX3" fmla="*/ 3430486 w 3969651"/>
              <a:gd name="connsiteY3" fmla="*/ 295907 h 5948221"/>
              <a:gd name="connsiteX4" fmla="*/ 3863859 w 3969651"/>
              <a:gd name="connsiteY4" fmla="*/ 55612 h 5948221"/>
              <a:gd name="connsiteX5" fmla="*/ 3969651 w 3969651"/>
              <a:gd name="connsiteY5" fmla="*/ 0 h 5948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9651" h="5948221">
                <a:moveTo>
                  <a:pt x="0" y="5948221"/>
                </a:moveTo>
                <a:lnTo>
                  <a:pt x="1863" y="5698862"/>
                </a:lnTo>
                <a:cubicBezTo>
                  <a:pt x="27184" y="5017139"/>
                  <a:pt x="133214" y="4368297"/>
                  <a:pt x="320025" y="3799836"/>
                </a:cubicBezTo>
                <a:cubicBezTo>
                  <a:pt x="810579" y="2305232"/>
                  <a:pt x="2027133" y="1118138"/>
                  <a:pt x="3430486" y="295907"/>
                </a:cubicBezTo>
                <a:cubicBezTo>
                  <a:pt x="3545941" y="228312"/>
                  <a:pt x="3692079" y="146862"/>
                  <a:pt x="3863859" y="55612"/>
                </a:cubicBezTo>
                <a:lnTo>
                  <a:pt x="3969651" y="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B5406F-5883-61A5-5BEB-A622B6A9C8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0" y="1524000"/>
            <a:ext cx="4572000" cy="2286000"/>
          </a:xfrm>
        </p:spPr>
        <p:txBody>
          <a:bodyPr>
            <a:normAutofit/>
          </a:bodyPr>
          <a:lstStyle/>
          <a:p>
            <a:pPr algn="l"/>
            <a:r>
              <a:rPr lang="en-GB" sz="4800" dirty="0"/>
              <a:t>Large and Small Cohorts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BDF2AB-4205-2376-31E3-B98BF95576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0" y="4571999"/>
            <a:ext cx="4572000" cy="1524000"/>
          </a:xfrm>
        </p:spPr>
        <p:txBody>
          <a:bodyPr>
            <a:normAutofit/>
          </a:bodyPr>
          <a:lstStyle/>
          <a:p>
            <a:pPr algn="l"/>
            <a:r>
              <a:rPr lang="en-GB" sz="2800" dirty="0"/>
              <a:t>A few reflections from Ian Fairholm</a:t>
            </a:r>
          </a:p>
        </p:txBody>
      </p:sp>
    </p:spTree>
    <p:extLst>
      <p:ext uri="{BB962C8B-B14F-4D97-AF65-F5344CB8AC3E}">
        <p14:creationId xmlns:p14="http://schemas.microsoft.com/office/powerpoint/2010/main" val="11015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F9B09-FFF2-DACB-0EC4-948AA30FA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F25B7-D7CD-F5EB-AF54-59F9C2916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Aim to get the basics right and set expectations early.</a:t>
            </a:r>
          </a:p>
          <a:p>
            <a:r>
              <a:rPr lang="en-GB" dirty="0"/>
              <a:t>In most cases, talking at large cohorts for two hours is not going to work well.</a:t>
            </a:r>
          </a:p>
          <a:p>
            <a:r>
              <a:rPr lang="en-GB" dirty="0"/>
              <a:t>If you can engage your cohort, then class size doesn’t matter too much.</a:t>
            </a:r>
          </a:p>
          <a:p>
            <a:r>
              <a:rPr lang="en-GB" dirty="0"/>
              <a:t>Useful to get feedback to learn what is and isn’t working.</a:t>
            </a:r>
          </a:p>
        </p:txBody>
      </p:sp>
    </p:spTree>
    <p:extLst>
      <p:ext uri="{BB962C8B-B14F-4D97-AF65-F5344CB8AC3E}">
        <p14:creationId xmlns:p14="http://schemas.microsoft.com/office/powerpoint/2010/main" val="1717091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0" name="Rectangle 1039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No photo description available.">
            <a:extLst>
              <a:ext uri="{FF2B5EF4-FFF2-40B4-BE49-F238E27FC236}">
                <a16:creationId xmlns:a16="http://schemas.microsoft.com/office/drawing/2014/main" id="{E357EBFD-3C28-5D5D-C9D9-EDDEB6E1E9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54" b="-1"/>
          <a:stretch>
            <a:fillRect/>
          </a:stretch>
        </p:blipFill>
        <p:spPr bwMode="auto">
          <a:xfrm>
            <a:off x="7092081" y="824500"/>
            <a:ext cx="2410327" cy="2604500"/>
          </a:xfrm>
          <a:custGeom>
            <a:avLst/>
            <a:gdLst/>
            <a:ahLst/>
            <a:cxnLst/>
            <a:rect l="l" t="t" r="r" b="b"/>
            <a:pathLst>
              <a:path w="5578824" h="6028256">
                <a:moveTo>
                  <a:pt x="1681218" y="0"/>
                </a:moveTo>
                <a:lnTo>
                  <a:pt x="5578824" y="0"/>
                </a:lnTo>
                <a:lnTo>
                  <a:pt x="5578824" y="5760161"/>
                </a:lnTo>
                <a:lnTo>
                  <a:pt x="5441231" y="5804042"/>
                </a:lnTo>
                <a:cubicBezTo>
                  <a:pt x="5079089" y="5907589"/>
                  <a:pt x="4674877" y="5944442"/>
                  <a:pt x="4253224" y="5980388"/>
                </a:cubicBezTo>
                <a:cubicBezTo>
                  <a:pt x="2813852" y="6102970"/>
                  <a:pt x="1551586" y="6071494"/>
                  <a:pt x="837278" y="4877588"/>
                </a:cubicBezTo>
                <a:cubicBezTo>
                  <a:pt x="529862" y="4363935"/>
                  <a:pt x="255162" y="3847185"/>
                  <a:pt x="109626" y="3329255"/>
                </a:cubicBezTo>
                <a:cubicBezTo>
                  <a:pt x="-35907" y="2811325"/>
                  <a:pt x="-52277" y="2292214"/>
                  <a:pt x="156962" y="1773839"/>
                </a:cubicBezTo>
                <a:cubicBezTo>
                  <a:pt x="296494" y="1428108"/>
                  <a:pt x="536161" y="1082881"/>
                  <a:pt x="904890" y="738354"/>
                </a:cubicBezTo>
                <a:cubicBezTo>
                  <a:pt x="1036690" y="615181"/>
                  <a:pt x="1169968" y="488910"/>
                  <a:pt x="1304592" y="36054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2" name="Freeform: Shape 1041">
            <a:extLst>
              <a:ext uri="{FF2B5EF4-FFF2-40B4-BE49-F238E27FC236}">
                <a16:creationId xmlns:a16="http://schemas.microsoft.com/office/drawing/2014/main" id="{3362A0EA-3E81-4464-94B8-70BE5870E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87883" y="0"/>
            <a:ext cx="5704117" cy="6096000"/>
          </a:xfrm>
          <a:custGeom>
            <a:avLst/>
            <a:gdLst>
              <a:gd name="connsiteX0" fmla="*/ 0 w 5704117"/>
              <a:gd name="connsiteY0" fmla="*/ 0 h 6096000"/>
              <a:gd name="connsiteX1" fmla="*/ 4562795 w 5704117"/>
              <a:gd name="connsiteY1" fmla="*/ 0 h 6096000"/>
              <a:gd name="connsiteX2" fmla="*/ 4721192 w 5704117"/>
              <a:gd name="connsiteY2" fmla="*/ 133595 h 6096000"/>
              <a:gd name="connsiteX3" fmla="*/ 5467522 w 5704117"/>
              <a:gd name="connsiteY3" fmla="*/ 1054328 h 6096000"/>
              <a:gd name="connsiteX4" fmla="*/ 5538873 w 5704117"/>
              <a:gd name="connsiteY4" fmla="*/ 2897564 h 6096000"/>
              <a:gd name="connsiteX5" fmla="*/ 4442050 w 5704117"/>
              <a:gd name="connsiteY5" fmla="*/ 4732407 h 6096000"/>
              <a:gd name="connsiteX6" fmla="*/ 93046 w 5704117"/>
              <a:gd name="connsiteY6" fmla="*/ 6082857 h 6096000"/>
              <a:gd name="connsiteX7" fmla="*/ 0 w 5704117"/>
              <a:gd name="connsiteY7" fmla="*/ 607845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  <a:gd name="connsiteX7" fmla="*/ 91440 w 5704117"/>
              <a:gd name="connsiteY7" fmla="*/ 9144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4117" h="6096000">
                <a:moveTo>
                  <a:pt x="4562795" y="0"/>
                </a:moveTo>
                <a:lnTo>
                  <a:pt x="4721192" y="133595"/>
                </a:lnTo>
                <a:cubicBezTo>
                  <a:pt x="5067135" y="440105"/>
                  <a:pt x="5309779" y="747048"/>
                  <a:pt x="5467522" y="1054328"/>
                </a:cubicBezTo>
                <a:cubicBezTo>
                  <a:pt x="5782917" y="1668625"/>
                  <a:pt x="5758242" y="2283795"/>
                  <a:pt x="5538873" y="2897564"/>
                </a:cubicBezTo>
                <a:cubicBezTo>
                  <a:pt x="5319500" y="3511334"/>
                  <a:pt x="4905433" y="4123706"/>
                  <a:pt x="4442050" y="4732407"/>
                </a:cubicBezTo>
                <a:cubicBezTo>
                  <a:pt x="3499930" y="5970384"/>
                  <a:pt x="1925433" y="6153690"/>
                  <a:pt x="93046" y="6082857"/>
                </a:cubicBezTo>
                <a:lnTo>
                  <a:pt x="0" y="607845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DC506-31F9-6489-1295-9EA9A8ED0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081" y="2015067"/>
            <a:ext cx="5704117" cy="4504266"/>
          </a:xfrm>
        </p:spPr>
        <p:txBody>
          <a:bodyPr>
            <a:noAutofit/>
          </a:bodyPr>
          <a:lstStyle/>
          <a:p>
            <a:r>
              <a:rPr lang="en-GB" sz="2400" dirty="0"/>
              <a:t>Over more than 25 years of teaching, I’ve taught to classes of everything from six students to over 400. </a:t>
            </a:r>
          </a:p>
          <a:p>
            <a:r>
              <a:rPr lang="en-GB" sz="2400" dirty="0"/>
              <a:t>Within that range, class size is relative.</a:t>
            </a:r>
          </a:p>
          <a:p>
            <a:r>
              <a:rPr lang="en-GB" sz="2400" dirty="0"/>
              <a:t>But essentially the strategies are initially the same whether you start with six or 400, so don’t panic whatever numbers you’re faced with.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CA4F06-5DA3-676F-126B-D1450F79A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5334000" cy="1524000"/>
          </a:xfrm>
        </p:spPr>
        <p:txBody>
          <a:bodyPr>
            <a:normAutofit/>
          </a:bodyPr>
          <a:lstStyle/>
          <a:p>
            <a:r>
              <a:rPr lang="en-GB" sz="3200" dirty="0"/>
              <a:t>Big and Small</a:t>
            </a:r>
          </a:p>
        </p:txBody>
      </p:sp>
    </p:spTree>
    <p:extLst>
      <p:ext uri="{BB962C8B-B14F-4D97-AF65-F5344CB8AC3E}">
        <p14:creationId xmlns:p14="http://schemas.microsoft.com/office/powerpoint/2010/main" val="2487611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5EF77-E3B7-BDDF-1DBE-508F6D65D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Approachability and Connection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8E632-460F-BC78-8F6B-906F1487D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Make yourself approachable and be clear on how students can contact you.</a:t>
            </a:r>
          </a:p>
          <a:p>
            <a:r>
              <a:rPr lang="en-GB" sz="3200" dirty="0"/>
              <a:t>Find a way that helps students to engage with each other from the off, e.g., create a buddy system.  </a:t>
            </a:r>
          </a:p>
          <a:p>
            <a:r>
              <a:rPr lang="en-GB" sz="3200" dirty="0"/>
              <a:t>Seek to create a welcoming community.</a:t>
            </a:r>
          </a:p>
        </p:txBody>
      </p:sp>
    </p:spTree>
    <p:extLst>
      <p:ext uri="{BB962C8B-B14F-4D97-AF65-F5344CB8AC3E}">
        <p14:creationId xmlns:p14="http://schemas.microsoft.com/office/powerpoint/2010/main" val="4082524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302A3-3D36-E54E-31DF-D5FD3753A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Aims and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0D1B0-BE4C-E1A7-AF82-C83FE13D5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Be clear on the aims and objectives of the unit (what students are expected to learn, know &amp; do).</a:t>
            </a:r>
          </a:p>
          <a:p>
            <a:r>
              <a:rPr lang="en-GB" dirty="0"/>
              <a:t>And do the same for each class/lecture.</a:t>
            </a:r>
          </a:p>
          <a:p>
            <a:r>
              <a:rPr lang="en-GB" dirty="0"/>
              <a:t>If students know what’s expected of them and what the point is, it makes learning easier, regardless of class size. </a:t>
            </a:r>
          </a:p>
        </p:txBody>
      </p:sp>
    </p:spTree>
    <p:extLst>
      <p:ext uri="{BB962C8B-B14F-4D97-AF65-F5344CB8AC3E}">
        <p14:creationId xmlns:p14="http://schemas.microsoft.com/office/powerpoint/2010/main" val="2614629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C302A3-3D36-E54E-31DF-D5FD3753A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3018325" cy="4572000"/>
          </a:xfrm>
        </p:spPr>
        <p:txBody>
          <a:bodyPr anchor="t">
            <a:normAutofit/>
          </a:bodyPr>
          <a:lstStyle/>
          <a:p>
            <a:r>
              <a:rPr lang="en-GB" sz="3200"/>
              <a:t>Some basics</a:t>
            </a:r>
          </a:p>
        </p:txBody>
      </p:sp>
      <p:sp>
        <p:nvSpPr>
          <p:cNvPr id="2057" name="Freeform: Shape 2056">
            <a:extLst>
              <a:ext uri="{FF2B5EF4-FFF2-40B4-BE49-F238E27FC236}">
                <a16:creationId xmlns:a16="http://schemas.microsoft.com/office/drawing/2014/main" id="{5F2C5A5A-694B-4287-8BA1-25CE3A3420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08056" y="1"/>
            <a:ext cx="4583947" cy="6131671"/>
          </a:xfrm>
          <a:custGeom>
            <a:avLst/>
            <a:gdLst>
              <a:gd name="connsiteX0" fmla="*/ 1303111 w 4583947"/>
              <a:gd name="connsiteY0" fmla="*/ 0 h 6131671"/>
              <a:gd name="connsiteX1" fmla="*/ 4583947 w 4583947"/>
              <a:gd name="connsiteY1" fmla="*/ 0 h 6131671"/>
              <a:gd name="connsiteX2" fmla="*/ 4583947 w 4583947"/>
              <a:gd name="connsiteY2" fmla="*/ 4228311 h 6131671"/>
              <a:gd name="connsiteX3" fmla="*/ 4541880 w 4583947"/>
              <a:gd name="connsiteY3" fmla="*/ 4258857 h 6131671"/>
              <a:gd name="connsiteX4" fmla="*/ 4128523 w 4583947"/>
              <a:gd name="connsiteY4" fmla="*/ 4540543 h 6131671"/>
              <a:gd name="connsiteX5" fmla="*/ 1946719 w 4583947"/>
              <a:gd name="connsiteY5" fmla="*/ 5933430 h 6131671"/>
              <a:gd name="connsiteX6" fmla="*/ 393090 w 4583947"/>
              <a:gd name="connsiteY6" fmla="*/ 5653230 h 6131671"/>
              <a:gd name="connsiteX7" fmla="*/ 62 w 4583947"/>
              <a:gd name="connsiteY7" fmla="*/ 4146595 h 6131671"/>
              <a:gd name="connsiteX8" fmla="*/ 1277882 w 4583947"/>
              <a:gd name="connsiteY8" fmla="*/ 32051 h 6131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83947" h="6131671">
                <a:moveTo>
                  <a:pt x="1303111" y="0"/>
                </a:moveTo>
                <a:lnTo>
                  <a:pt x="4583947" y="0"/>
                </a:lnTo>
                <a:lnTo>
                  <a:pt x="4583947" y="4228311"/>
                </a:lnTo>
                <a:lnTo>
                  <a:pt x="4541880" y="4258857"/>
                </a:lnTo>
                <a:cubicBezTo>
                  <a:pt x="4395640" y="4361102"/>
                  <a:pt x="4254236" y="4453840"/>
                  <a:pt x="4128523" y="4540543"/>
                </a:cubicBezTo>
                <a:cubicBezTo>
                  <a:pt x="3416510" y="5032410"/>
                  <a:pt x="2702940" y="5523262"/>
                  <a:pt x="1946719" y="5933430"/>
                </a:cubicBezTo>
                <a:cubicBezTo>
                  <a:pt x="1506382" y="6172525"/>
                  <a:pt x="872113" y="6310628"/>
                  <a:pt x="393090" y="5653230"/>
                </a:cubicBezTo>
                <a:cubicBezTo>
                  <a:pt x="73281" y="5214029"/>
                  <a:pt x="-2478" y="4628756"/>
                  <a:pt x="62" y="4146595"/>
                </a:cubicBezTo>
                <a:cubicBezTo>
                  <a:pt x="8670" y="2518973"/>
                  <a:pt x="544344" y="1015353"/>
                  <a:pt x="1277882" y="3205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59" name="Freeform: Shape 2058">
            <a:extLst>
              <a:ext uri="{FF2B5EF4-FFF2-40B4-BE49-F238E27FC236}">
                <a16:creationId xmlns:a16="http://schemas.microsoft.com/office/drawing/2014/main" id="{B423BB46-9386-40B6-B6A8-70CDDE7341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9075" y="16663"/>
            <a:ext cx="4352924" cy="6092804"/>
          </a:xfrm>
          <a:custGeom>
            <a:avLst/>
            <a:gdLst>
              <a:gd name="connsiteX0" fmla="*/ 520805 w 4496214"/>
              <a:gd name="connsiteY0" fmla="*/ 0 h 4712444"/>
              <a:gd name="connsiteX1" fmla="*/ 4496214 w 4496214"/>
              <a:gd name="connsiteY1" fmla="*/ 0 h 4712444"/>
              <a:gd name="connsiteX2" fmla="*/ 4496214 w 4496214"/>
              <a:gd name="connsiteY2" fmla="*/ 2870874 h 4712444"/>
              <a:gd name="connsiteX3" fmla="*/ 4327504 w 4496214"/>
              <a:gd name="connsiteY3" fmla="*/ 2986301 h 4712444"/>
              <a:gd name="connsiteX4" fmla="*/ 4128523 w 4496214"/>
              <a:gd name="connsiteY4" fmla="*/ 3121316 h 4712444"/>
              <a:gd name="connsiteX5" fmla="*/ 1946719 w 4496214"/>
              <a:gd name="connsiteY5" fmla="*/ 4514203 h 4712444"/>
              <a:gd name="connsiteX6" fmla="*/ 393090 w 4496214"/>
              <a:gd name="connsiteY6" fmla="*/ 4234003 h 4712444"/>
              <a:gd name="connsiteX7" fmla="*/ 62 w 4496214"/>
              <a:gd name="connsiteY7" fmla="*/ 2727368 h 4712444"/>
              <a:gd name="connsiteX8" fmla="*/ 513680 w 4496214"/>
              <a:gd name="connsiteY8" fmla="*/ 17175 h 4712444"/>
              <a:gd name="connsiteX0" fmla="*/ 4496214 w 4496214"/>
              <a:gd name="connsiteY0" fmla="*/ 0 h 4712444"/>
              <a:gd name="connsiteX1" fmla="*/ 4496214 w 4496214"/>
              <a:gd name="connsiteY1" fmla="*/ 2870874 h 4712444"/>
              <a:gd name="connsiteX2" fmla="*/ 4327504 w 4496214"/>
              <a:gd name="connsiteY2" fmla="*/ 2986301 h 4712444"/>
              <a:gd name="connsiteX3" fmla="*/ 4128523 w 4496214"/>
              <a:gd name="connsiteY3" fmla="*/ 3121316 h 4712444"/>
              <a:gd name="connsiteX4" fmla="*/ 1946719 w 4496214"/>
              <a:gd name="connsiteY4" fmla="*/ 4514203 h 4712444"/>
              <a:gd name="connsiteX5" fmla="*/ 393090 w 4496214"/>
              <a:gd name="connsiteY5" fmla="*/ 4234003 h 4712444"/>
              <a:gd name="connsiteX6" fmla="*/ 62 w 4496214"/>
              <a:gd name="connsiteY6" fmla="*/ 2727368 h 4712444"/>
              <a:gd name="connsiteX7" fmla="*/ 513680 w 4496214"/>
              <a:gd name="connsiteY7" fmla="*/ 17175 h 4712444"/>
              <a:gd name="connsiteX8" fmla="*/ 610729 w 4496214"/>
              <a:gd name="connsiteY8" fmla="*/ 94249 h 4712444"/>
              <a:gd name="connsiteX0" fmla="*/ 4496214 w 4496214"/>
              <a:gd name="connsiteY0" fmla="*/ 2853983 h 4695553"/>
              <a:gd name="connsiteX1" fmla="*/ 4327504 w 4496214"/>
              <a:gd name="connsiteY1" fmla="*/ 2969410 h 4695553"/>
              <a:gd name="connsiteX2" fmla="*/ 4128523 w 4496214"/>
              <a:gd name="connsiteY2" fmla="*/ 3104425 h 4695553"/>
              <a:gd name="connsiteX3" fmla="*/ 1946719 w 4496214"/>
              <a:gd name="connsiteY3" fmla="*/ 4497312 h 4695553"/>
              <a:gd name="connsiteX4" fmla="*/ 393090 w 4496214"/>
              <a:gd name="connsiteY4" fmla="*/ 4217112 h 4695553"/>
              <a:gd name="connsiteX5" fmla="*/ 62 w 4496214"/>
              <a:gd name="connsiteY5" fmla="*/ 2710477 h 4695553"/>
              <a:gd name="connsiteX6" fmla="*/ 513680 w 4496214"/>
              <a:gd name="connsiteY6" fmla="*/ 284 h 4695553"/>
              <a:gd name="connsiteX7" fmla="*/ 610729 w 4496214"/>
              <a:gd name="connsiteY7" fmla="*/ 77358 h 4695553"/>
              <a:gd name="connsiteX0" fmla="*/ 4496214 w 4496214"/>
              <a:gd name="connsiteY0" fmla="*/ 2853699 h 4695269"/>
              <a:gd name="connsiteX1" fmla="*/ 4327504 w 4496214"/>
              <a:gd name="connsiteY1" fmla="*/ 2969126 h 4695269"/>
              <a:gd name="connsiteX2" fmla="*/ 4128523 w 4496214"/>
              <a:gd name="connsiteY2" fmla="*/ 3104141 h 4695269"/>
              <a:gd name="connsiteX3" fmla="*/ 1946719 w 4496214"/>
              <a:gd name="connsiteY3" fmla="*/ 4497028 h 4695269"/>
              <a:gd name="connsiteX4" fmla="*/ 393090 w 4496214"/>
              <a:gd name="connsiteY4" fmla="*/ 4216828 h 4695269"/>
              <a:gd name="connsiteX5" fmla="*/ 62 w 4496214"/>
              <a:gd name="connsiteY5" fmla="*/ 2710193 h 4695269"/>
              <a:gd name="connsiteX6" fmla="*/ 513680 w 4496214"/>
              <a:gd name="connsiteY6" fmla="*/ 0 h 4695269"/>
              <a:gd name="connsiteX0" fmla="*/ 4496214 w 4496214"/>
              <a:gd name="connsiteY0" fmla="*/ 2853699 h 4650427"/>
              <a:gd name="connsiteX1" fmla="*/ 4327504 w 4496214"/>
              <a:gd name="connsiteY1" fmla="*/ 2969126 h 4650427"/>
              <a:gd name="connsiteX2" fmla="*/ 4128523 w 4496214"/>
              <a:gd name="connsiteY2" fmla="*/ 3104141 h 4650427"/>
              <a:gd name="connsiteX3" fmla="*/ 3578025 w 4496214"/>
              <a:gd name="connsiteY3" fmla="*/ 3466740 h 4650427"/>
              <a:gd name="connsiteX4" fmla="*/ 1946719 w 4496214"/>
              <a:gd name="connsiteY4" fmla="*/ 4497028 h 4650427"/>
              <a:gd name="connsiteX5" fmla="*/ 393090 w 4496214"/>
              <a:gd name="connsiteY5" fmla="*/ 4216828 h 4650427"/>
              <a:gd name="connsiteX6" fmla="*/ 62 w 4496214"/>
              <a:gd name="connsiteY6" fmla="*/ 2710193 h 4650427"/>
              <a:gd name="connsiteX7" fmla="*/ 513680 w 4496214"/>
              <a:gd name="connsiteY7" fmla="*/ 0 h 4650427"/>
              <a:gd name="connsiteX0" fmla="*/ 4496214 w 4496214"/>
              <a:gd name="connsiteY0" fmla="*/ 2853699 h 4650427"/>
              <a:gd name="connsiteX1" fmla="*/ 4327504 w 4496214"/>
              <a:gd name="connsiteY1" fmla="*/ 2969126 h 4650427"/>
              <a:gd name="connsiteX2" fmla="*/ 4128523 w 4496214"/>
              <a:gd name="connsiteY2" fmla="*/ 3104141 h 4650427"/>
              <a:gd name="connsiteX3" fmla="*/ 3578025 w 4496214"/>
              <a:gd name="connsiteY3" fmla="*/ 3466740 h 4650427"/>
              <a:gd name="connsiteX4" fmla="*/ 1946719 w 4496214"/>
              <a:gd name="connsiteY4" fmla="*/ 4497028 h 4650427"/>
              <a:gd name="connsiteX5" fmla="*/ 393090 w 4496214"/>
              <a:gd name="connsiteY5" fmla="*/ 4216828 h 4650427"/>
              <a:gd name="connsiteX6" fmla="*/ 62 w 4496214"/>
              <a:gd name="connsiteY6" fmla="*/ 2710193 h 4650427"/>
              <a:gd name="connsiteX7" fmla="*/ 513680 w 4496214"/>
              <a:gd name="connsiteY7" fmla="*/ 0 h 4650427"/>
              <a:gd name="connsiteX0" fmla="*/ 4496214 w 4496214"/>
              <a:gd name="connsiteY0" fmla="*/ 2853699 h 4650427"/>
              <a:gd name="connsiteX1" fmla="*/ 4327504 w 4496214"/>
              <a:gd name="connsiteY1" fmla="*/ 2969126 h 4650427"/>
              <a:gd name="connsiteX2" fmla="*/ 3578025 w 4496214"/>
              <a:gd name="connsiteY2" fmla="*/ 3466740 h 4650427"/>
              <a:gd name="connsiteX3" fmla="*/ 1946719 w 4496214"/>
              <a:gd name="connsiteY3" fmla="*/ 4497028 h 4650427"/>
              <a:gd name="connsiteX4" fmla="*/ 393090 w 4496214"/>
              <a:gd name="connsiteY4" fmla="*/ 4216828 h 4650427"/>
              <a:gd name="connsiteX5" fmla="*/ 62 w 4496214"/>
              <a:gd name="connsiteY5" fmla="*/ 2710193 h 4650427"/>
              <a:gd name="connsiteX6" fmla="*/ 513680 w 4496214"/>
              <a:gd name="connsiteY6" fmla="*/ 0 h 4650427"/>
              <a:gd name="connsiteX0" fmla="*/ 4496214 w 4496214"/>
              <a:gd name="connsiteY0" fmla="*/ 2853699 h 4650427"/>
              <a:gd name="connsiteX1" fmla="*/ 3578025 w 4496214"/>
              <a:gd name="connsiteY1" fmla="*/ 3466740 h 4650427"/>
              <a:gd name="connsiteX2" fmla="*/ 1946719 w 4496214"/>
              <a:gd name="connsiteY2" fmla="*/ 4497028 h 4650427"/>
              <a:gd name="connsiteX3" fmla="*/ 393090 w 4496214"/>
              <a:gd name="connsiteY3" fmla="*/ 4216828 h 4650427"/>
              <a:gd name="connsiteX4" fmla="*/ 62 w 4496214"/>
              <a:gd name="connsiteY4" fmla="*/ 2710193 h 4650427"/>
              <a:gd name="connsiteX5" fmla="*/ 513680 w 4496214"/>
              <a:gd name="connsiteY5" fmla="*/ 0 h 4650427"/>
              <a:gd name="connsiteX0" fmla="*/ 3578025 w 3578025"/>
              <a:gd name="connsiteY0" fmla="*/ 3466740 h 4650427"/>
              <a:gd name="connsiteX1" fmla="*/ 1946719 w 3578025"/>
              <a:gd name="connsiteY1" fmla="*/ 4497028 h 4650427"/>
              <a:gd name="connsiteX2" fmla="*/ 393090 w 3578025"/>
              <a:gd name="connsiteY2" fmla="*/ 4216828 h 4650427"/>
              <a:gd name="connsiteX3" fmla="*/ 62 w 3578025"/>
              <a:gd name="connsiteY3" fmla="*/ 2710193 h 4650427"/>
              <a:gd name="connsiteX4" fmla="*/ 513680 w 3578025"/>
              <a:gd name="connsiteY4" fmla="*/ 0 h 4650427"/>
              <a:gd name="connsiteX0" fmla="*/ 3578025 w 3578025"/>
              <a:gd name="connsiteY0" fmla="*/ 3466740 h 4705670"/>
              <a:gd name="connsiteX1" fmla="*/ 1946719 w 3578025"/>
              <a:gd name="connsiteY1" fmla="*/ 4497028 h 4705670"/>
              <a:gd name="connsiteX2" fmla="*/ 393090 w 3578025"/>
              <a:gd name="connsiteY2" fmla="*/ 4216828 h 4705670"/>
              <a:gd name="connsiteX3" fmla="*/ 62 w 3578025"/>
              <a:gd name="connsiteY3" fmla="*/ 2710193 h 4705670"/>
              <a:gd name="connsiteX4" fmla="*/ 513680 w 3578025"/>
              <a:gd name="connsiteY4" fmla="*/ 0 h 4705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8025" h="4705670">
                <a:moveTo>
                  <a:pt x="3578025" y="3466740"/>
                </a:moveTo>
                <a:cubicBezTo>
                  <a:pt x="3034256" y="3810169"/>
                  <a:pt x="2520630" y="4206761"/>
                  <a:pt x="1946719" y="4497028"/>
                </a:cubicBezTo>
                <a:cubicBezTo>
                  <a:pt x="1423184" y="4761816"/>
                  <a:pt x="872113" y="4874226"/>
                  <a:pt x="393090" y="4216828"/>
                </a:cubicBezTo>
                <a:cubicBezTo>
                  <a:pt x="73281" y="3777627"/>
                  <a:pt x="-2478" y="3192354"/>
                  <a:pt x="62" y="2710193"/>
                </a:cubicBezTo>
                <a:cubicBezTo>
                  <a:pt x="5227" y="1733619"/>
                  <a:pt x="200135" y="801687"/>
                  <a:pt x="513680" y="0"/>
                </a:cubicBez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0D1B0-BE4C-E1A7-AF82-C83FE13D5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9674" y="1303868"/>
            <a:ext cx="3237402" cy="479213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en-GB" sz="2400" dirty="0"/>
              <a:t>Volume – can they hear you?</a:t>
            </a:r>
          </a:p>
          <a:p>
            <a:pPr>
              <a:lnSpc>
                <a:spcPct val="115000"/>
              </a:lnSpc>
            </a:pPr>
            <a:r>
              <a:rPr lang="en-GB" sz="2400" dirty="0"/>
              <a:t>Pacing – impossible to keep everyone happy but try for the Goldilocks Principle.</a:t>
            </a:r>
          </a:p>
          <a:p>
            <a:pPr>
              <a:lnSpc>
                <a:spcPct val="115000"/>
              </a:lnSpc>
            </a:pPr>
            <a:r>
              <a:rPr lang="en-GB" sz="2400" dirty="0"/>
              <a:t>Move around – don’t just think outside the box, move outside the box!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0C092E64-D5D6-B933-D2F2-A02D7561A1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1999" y="2770632"/>
            <a:ext cx="3048001" cy="1316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432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A person sitting in a chair&#10;&#10;AI-generated content may be incorrect.">
            <a:extLst>
              <a:ext uri="{FF2B5EF4-FFF2-40B4-BE49-F238E27FC236}">
                <a16:creationId xmlns:a16="http://schemas.microsoft.com/office/drawing/2014/main" id="{6907BD90-C5C6-5CC0-2916-C7404F7C90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6" r="15036"/>
          <a:stretch>
            <a:fillRect/>
          </a:stretch>
        </p:blipFill>
        <p:spPr bwMode="auto">
          <a:xfrm>
            <a:off x="6613174" y="10"/>
            <a:ext cx="5578824" cy="6028246"/>
          </a:xfrm>
          <a:custGeom>
            <a:avLst/>
            <a:gdLst/>
            <a:ahLst/>
            <a:cxnLst/>
            <a:rect l="l" t="t" r="r" b="b"/>
            <a:pathLst>
              <a:path w="5578824" h="6028256">
                <a:moveTo>
                  <a:pt x="1681218" y="0"/>
                </a:moveTo>
                <a:lnTo>
                  <a:pt x="5578824" y="0"/>
                </a:lnTo>
                <a:lnTo>
                  <a:pt x="5578824" y="5760161"/>
                </a:lnTo>
                <a:lnTo>
                  <a:pt x="5441231" y="5804042"/>
                </a:lnTo>
                <a:cubicBezTo>
                  <a:pt x="5079089" y="5907589"/>
                  <a:pt x="4674877" y="5944442"/>
                  <a:pt x="4253224" y="5980388"/>
                </a:cubicBezTo>
                <a:cubicBezTo>
                  <a:pt x="2813852" y="6102970"/>
                  <a:pt x="1551586" y="6071494"/>
                  <a:pt x="837278" y="4877588"/>
                </a:cubicBezTo>
                <a:cubicBezTo>
                  <a:pt x="529862" y="4363935"/>
                  <a:pt x="255162" y="3847185"/>
                  <a:pt x="109626" y="3329255"/>
                </a:cubicBezTo>
                <a:cubicBezTo>
                  <a:pt x="-35907" y="2811325"/>
                  <a:pt x="-52277" y="2292214"/>
                  <a:pt x="156962" y="1773839"/>
                </a:cubicBezTo>
                <a:cubicBezTo>
                  <a:pt x="296494" y="1428108"/>
                  <a:pt x="536161" y="1082881"/>
                  <a:pt x="904890" y="738354"/>
                </a:cubicBezTo>
                <a:cubicBezTo>
                  <a:pt x="1036690" y="615181"/>
                  <a:pt x="1169968" y="488910"/>
                  <a:pt x="1304592" y="36054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1" name="Freeform: Shape 3080">
            <a:extLst>
              <a:ext uri="{FF2B5EF4-FFF2-40B4-BE49-F238E27FC236}">
                <a16:creationId xmlns:a16="http://schemas.microsoft.com/office/drawing/2014/main" id="{3362A0EA-3E81-4464-94B8-70BE5870E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87883" y="0"/>
            <a:ext cx="5704117" cy="6096000"/>
          </a:xfrm>
          <a:custGeom>
            <a:avLst/>
            <a:gdLst>
              <a:gd name="connsiteX0" fmla="*/ 0 w 5704117"/>
              <a:gd name="connsiteY0" fmla="*/ 0 h 6096000"/>
              <a:gd name="connsiteX1" fmla="*/ 4562795 w 5704117"/>
              <a:gd name="connsiteY1" fmla="*/ 0 h 6096000"/>
              <a:gd name="connsiteX2" fmla="*/ 4721192 w 5704117"/>
              <a:gd name="connsiteY2" fmla="*/ 133595 h 6096000"/>
              <a:gd name="connsiteX3" fmla="*/ 5467522 w 5704117"/>
              <a:gd name="connsiteY3" fmla="*/ 1054328 h 6096000"/>
              <a:gd name="connsiteX4" fmla="*/ 5538873 w 5704117"/>
              <a:gd name="connsiteY4" fmla="*/ 2897564 h 6096000"/>
              <a:gd name="connsiteX5" fmla="*/ 4442050 w 5704117"/>
              <a:gd name="connsiteY5" fmla="*/ 4732407 h 6096000"/>
              <a:gd name="connsiteX6" fmla="*/ 93046 w 5704117"/>
              <a:gd name="connsiteY6" fmla="*/ 6082857 h 6096000"/>
              <a:gd name="connsiteX7" fmla="*/ 0 w 5704117"/>
              <a:gd name="connsiteY7" fmla="*/ 607845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  <a:gd name="connsiteX7" fmla="*/ 91440 w 5704117"/>
              <a:gd name="connsiteY7" fmla="*/ 9144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4117" h="6096000">
                <a:moveTo>
                  <a:pt x="4562795" y="0"/>
                </a:moveTo>
                <a:lnTo>
                  <a:pt x="4721192" y="133595"/>
                </a:lnTo>
                <a:cubicBezTo>
                  <a:pt x="5067135" y="440105"/>
                  <a:pt x="5309779" y="747048"/>
                  <a:pt x="5467522" y="1054328"/>
                </a:cubicBezTo>
                <a:cubicBezTo>
                  <a:pt x="5782917" y="1668625"/>
                  <a:pt x="5758242" y="2283795"/>
                  <a:pt x="5538873" y="2897564"/>
                </a:cubicBezTo>
                <a:cubicBezTo>
                  <a:pt x="5319500" y="3511334"/>
                  <a:pt x="4905433" y="4123706"/>
                  <a:pt x="4442050" y="4732407"/>
                </a:cubicBezTo>
                <a:cubicBezTo>
                  <a:pt x="3499930" y="5970384"/>
                  <a:pt x="1925433" y="6153690"/>
                  <a:pt x="93046" y="6082857"/>
                </a:cubicBezTo>
                <a:lnTo>
                  <a:pt x="0" y="607845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0D1B0-BE4C-E1A7-AF82-C83FE13D5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133" y="1947333"/>
            <a:ext cx="5839583" cy="4284135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en-GB" sz="2300" dirty="0"/>
              <a:t>Are you going to be teaching for 1 hour or 2?</a:t>
            </a:r>
          </a:p>
          <a:p>
            <a:pPr>
              <a:lnSpc>
                <a:spcPct val="115000"/>
              </a:lnSpc>
            </a:pPr>
            <a:r>
              <a:rPr lang="en-GB" sz="2300" dirty="0"/>
              <a:t>What’s a student’s attention span? Approx. 10-15 minutes.</a:t>
            </a:r>
          </a:p>
          <a:p>
            <a:pPr>
              <a:lnSpc>
                <a:spcPct val="115000"/>
              </a:lnSpc>
            </a:pPr>
            <a:r>
              <a:rPr lang="en-GB" sz="2300" dirty="0"/>
              <a:t>Break your session down into slots of 10-15 mins and plan to change what they’ll be doing or focusing on roughly every 10-15 mins.</a:t>
            </a:r>
          </a:p>
          <a:p>
            <a:pPr>
              <a:lnSpc>
                <a:spcPct val="115000"/>
              </a:lnSpc>
            </a:pPr>
            <a:r>
              <a:rPr lang="en-GB" sz="2300" dirty="0"/>
              <a:t>Alternate between concepts/learning and activities/reflections/testing learning 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C302A3-3D36-E54E-31DF-D5FD3753A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96334"/>
            <a:ext cx="5334000" cy="1524000"/>
          </a:xfrm>
        </p:spPr>
        <p:txBody>
          <a:bodyPr>
            <a:normAutofit/>
          </a:bodyPr>
          <a:lstStyle/>
          <a:p>
            <a:r>
              <a:rPr lang="en-GB" sz="3200" dirty="0"/>
              <a:t>Length of session &amp; keeping their attention</a:t>
            </a:r>
          </a:p>
        </p:txBody>
      </p:sp>
    </p:spTree>
    <p:extLst>
      <p:ext uri="{BB962C8B-B14F-4D97-AF65-F5344CB8AC3E}">
        <p14:creationId xmlns:p14="http://schemas.microsoft.com/office/powerpoint/2010/main" val="1521340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302A3-3D36-E54E-31DF-D5FD3753A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9" y="762000"/>
            <a:ext cx="10803467" cy="1524000"/>
          </a:xfrm>
        </p:spPr>
        <p:txBody>
          <a:bodyPr/>
          <a:lstStyle/>
          <a:p>
            <a:r>
              <a:rPr lang="en-GB" dirty="0"/>
              <a:t>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0D1B0-BE4C-E1A7-AF82-C83FE13D5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You definitely </a:t>
            </a:r>
            <a:r>
              <a:rPr lang="en-GB" i="1" dirty="0"/>
              <a:t>can</a:t>
            </a:r>
            <a:r>
              <a:rPr lang="en-GB" dirty="0"/>
              <a:t> do activities in large lecture cohorts </a:t>
            </a:r>
          </a:p>
          <a:p>
            <a:r>
              <a:rPr lang="en-GB" dirty="0"/>
              <a:t>Use </a:t>
            </a:r>
            <a:r>
              <a:rPr lang="en-GB" dirty="0" err="1"/>
              <a:t>Mentimeter</a:t>
            </a:r>
            <a:endParaRPr lang="en-GB" dirty="0"/>
          </a:p>
          <a:p>
            <a:r>
              <a:rPr lang="en-GB" dirty="0"/>
              <a:t>Get them on their feet (if safe to do so!)</a:t>
            </a:r>
          </a:p>
          <a:p>
            <a:r>
              <a:rPr lang="en-GB" dirty="0"/>
              <a:t>Thinking and writing exercises</a:t>
            </a:r>
          </a:p>
        </p:txBody>
      </p:sp>
    </p:spTree>
    <p:extLst>
      <p:ext uri="{BB962C8B-B14F-4D97-AF65-F5344CB8AC3E}">
        <p14:creationId xmlns:p14="http://schemas.microsoft.com/office/powerpoint/2010/main" val="4199933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302A3-3D36-E54E-31DF-D5FD3753A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9" y="762000"/>
            <a:ext cx="10803467" cy="1524000"/>
          </a:xfrm>
        </p:spPr>
        <p:txBody>
          <a:bodyPr/>
          <a:lstStyle/>
          <a:p>
            <a:r>
              <a:rPr lang="en-GB" dirty="0"/>
              <a:t>Activities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0D1B0-BE4C-E1A7-AF82-C83FE13D5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Interactive handouts</a:t>
            </a:r>
          </a:p>
          <a:p>
            <a:r>
              <a:rPr lang="en-GB" dirty="0"/>
              <a:t>Videos</a:t>
            </a:r>
          </a:p>
          <a:p>
            <a:r>
              <a:rPr lang="en-GB" dirty="0"/>
              <a:t>Always make sure that the things you do have a clear function and explain this.</a:t>
            </a:r>
          </a:p>
          <a:p>
            <a:r>
              <a:rPr lang="en-GB" dirty="0"/>
              <a:t>Ideally set-up, then do the task, then ask for reflection/feedback, then summarise/conclude. </a:t>
            </a:r>
          </a:p>
        </p:txBody>
      </p:sp>
    </p:spTree>
    <p:extLst>
      <p:ext uri="{BB962C8B-B14F-4D97-AF65-F5344CB8AC3E}">
        <p14:creationId xmlns:p14="http://schemas.microsoft.com/office/powerpoint/2010/main" val="4138570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302A3-3D36-E54E-31DF-D5FD3753A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9" y="762000"/>
            <a:ext cx="10803467" cy="1524000"/>
          </a:xfrm>
        </p:spPr>
        <p:txBody>
          <a:bodyPr/>
          <a:lstStyle/>
          <a:p>
            <a:r>
              <a:rPr lang="en-GB" dirty="0"/>
              <a:t>Get Feedback and Give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0D1B0-BE4C-E1A7-AF82-C83FE13D5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Try to find quick ways to get student feedback </a:t>
            </a:r>
          </a:p>
          <a:p>
            <a:r>
              <a:rPr lang="en-GB" dirty="0"/>
              <a:t>Stop, Start, Continue</a:t>
            </a:r>
          </a:p>
          <a:p>
            <a:r>
              <a:rPr lang="en-GB" dirty="0"/>
              <a:t>Be sure to give students regular feedback (combination of </a:t>
            </a:r>
            <a:r>
              <a:rPr lang="en-GB" dirty="0" err="1"/>
              <a:t>Mentimeter</a:t>
            </a:r>
            <a:r>
              <a:rPr lang="en-GB" dirty="0"/>
              <a:t>, in-class, &amp; Moodle)</a:t>
            </a:r>
          </a:p>
        </p:txBody>
      </p:sp>
    </p:spTree>
    <p:extLst>
      <p:ext uri="{BB962C8B-B14F-4D97-AF65-F5344CB8AC3E}">
        <p14:creationId xmlns:p14="http://schemas.microsoft.com/office/powerpoint/2010/main" val="1917365400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Blush 3">
      <a:dk1>
        <a:sysClr val="windowText" lastClr="000000"/>
      </a:dk1>
      <a:lt1>
        <a:sysClr val="window" lastClr="FFFFFF"/>
      </a:lt1>
      <a:dk2>
        <a:srgbClr val="B15E4E"/>
      </a:dk2>
      <a:lt2>
        <a:srgbClr val="FFFFFF"/>
      </a:lt2>
      <a:accent1>
        <a:srgbClr val="C5B096"/>
      </a:accent1>
      <a:accent2>
        <a:srgbClr val="ECA855"/>
      </a:accent2>
      <a:accent3>
        <a:srgbClr val="9BBFB0"/>
      </a:accent3>
      <a:accent4>
        <a:srgbClr val="A9AEA7"/>
      </a:accent4>
      <a:accent5>
        <a:srgbClr val="6A787C"/>
      </a:accent5>
      <a:accent6>
        <a:srgbClr val="3B4345"/>
      </a:accent6>
      <a:hlink>
        <a:srgbClr val="ECA855"/>
      </a:hlink>
      <a:folHlink>
        <a:srgbClr val="6A392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A10F7760174046B412AB999BD2E8E0" ma:contentTypeVersion="17" ma:contentTypeDescription="Create a new document." ma:contentTypeScope="" ma:versionID="4bca7b5edfa9076295bc767a6e30e07c">
  <xsd:schema xmlns:xsd="http://www.w3.org/2001/XMLSchema" xmlns:xs="http://www.w3.org/2001/XMLSchema" xmlns:p="http://schemas.microsoft.com/office/2006/metadata/properties" xmlns:ns2="b31e59a2-3882-4d15-b1f0-20a41eb2e7bb" xmlns:ns3="b1e165a0-1a4a-4d2e-b26a-75de4c74afb8" targetNamespace="http://schemas.microsoft.com/office/2006/metadata/properties" ma:root="true" ma:fieldsID="a1298460008b2723f4469b55d75b6e11" ns2:_="" ns3:_="">
    <xsd:import namespace="b31e59a2-3882-4d15-b1f0-20a41eb2e7bb"/>
    <xsd:import namespace="b1e165a0-1a4a-4d2e-b26a-75de4c74af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1e59a2-3882-4d15-b1f0-20a41eb2e7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85693718-8356-48ba-866a-85db3a9efc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e165a0-1a4a-4d2e-b26a-75de4c74afb8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c86cc65-1bfc-482d-ac03-4d191023851d}" ma:internalName="TaxCatchAll" ma:showField="CatchAllData" ma:web="b1e165a0-1a4a-4d2e-b26a-75de4c74afb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31e59a2-3882-4d15-b1f0-20a41eb2e7bb">
      <Terms xmlns="http://schemas.microsoft.com/office/infopath/2007/PartnerControls"/>
    </lcf76f155ced4ddcb4097134ff3c332f>
    <TaxCatchAll xmlns="b1e165a0-1a4a-4d2e-b26a-75de4c74afb8" xsi:nil="true"/>
  </documentManagement>
</p:properties>
</file>

<file path=customXml/itemProps1.xml><?xml version="1.0" encoding="utf-8"?>
<ds:datastoreItem xmlns:ds="http://schemas.openxmlformats.org/officeDocument/2006/customXml" ds:itemID="{6074B4C2-3A91-4E8A-BA21-F889F055EB86}"/>
</file>

<file path=customXml/itemProps2.xml><?xml version="1.0" encoding="utf-8"?>
<ds:datastoreItem xmlns:ds="http://schemas.openxmlformats.org/officeDocument/2006/customXml" ds:itemID="{9240C62A-0A1A-4076-A4B4-2144EDEFEC9D}"/>
</file>

<file path=customXml/itemProps3.xml><?xml version="1.0" encoding="utf-8"?>
<ds:datastoreItem xmlns:ds="http://schemas.openxmlformats.org/officeDocument/2006/customXml" ds:itemID="{01B2904F-ACAC-4D2E-B131-28BBCDEAF83F}"/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442</Words>
  <Application>Microsoft Office PowerPoint</Application>
  <PresentationFormat>Widescreen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Avenir Next LT Pro</vt:lpstr>
      <vt:lpstr>Avenir Next LT Pro Light</vt:lpstr>
      <vt:lpstr>Sitka Subheading</vt:lpstr>
      <vt:lpstr>PebbleVTI</vt:lpstr>
      <vt:lpstr>Large and Small Cohorts</vt:lpstr>
      <vt:lpstr>Big and Small</vt:lpstr>
      <vt:lpstr>Approachability and Connection</vt:lpstr>
      <vt:lpstr>Aims and objectives</vt:lpstr>
      <vt:lpstr>Some basics</vt:lpstr>
      <vt:lpstr>Length of session &amp; keeping their attention</vt:lpstr>
      <vt:lpstr>Activities</vt:lpstr>
      <vt:lpstr>Activities (2)</vt:lpstr>
      <vt:lpstr>Get Feedback and Give Feedback</vt:lpstr>
      <vt:lpstr>Conclusions</vt:lpstr>
    </vt:vector>
  </TitlesOfParts>
  <Company>University of Bath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Ian Fairholm</dc:creator>
  <cp:lastModifiedBy>Ian Fairholm</cp:lastModifiedBy>
  <cp:revision>20</cp:revision>
  <dcterms:created xsi:type="dcterms:W3CDTF">2025-04-29T09:34:12Z</dcterms:created>
  <dcterms:modified xsi:type="dcterms:W3CDTF">2025-05-28T13:58:27Z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0x010100C8A10F7760174046B412AB999BD2E8E0</vt:lpwstr>
  </property>
</Properties>
</file>