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66" r:id="rId3"/>
    <p:sldId id="258" r:id="rId4"/>
    <p:sldId id="774" r:id="rId5"/>
    <p:sldId id="260" r:id="rId6"/>
    <p:sldId id="261" r:id="rId7"/>
    <p:sldId id="262" r:id="rId8"/>
    <p:sldId id="263" r:id="rId9"/>
    <p:sldId id="264" r:id="rId10"/>
    <p:sldId id="265" r:id="rId11"/>
  </p:sldIdLst>
  <p:sldSz cx="14630400" cy="8229600"/>
  <p:notesSz cx="8229600" cy="14630400"/>
  <p:embeddedFontLst>
    <p:embeddedFont>
      <p:font typeface="Nunito Semi Bold" pitchFamily="2" charset="77"/>
      <p:regular r:id="rId13"/>
    </p:embeddedFont>
    <p:embeddedFont>
      <p:font typeface="PT Sans" panose="020B0503020203020204" pitchFamily="34" charset="77"/>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6" d="100"/>
          <a:sy n="106"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35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connectsport.co.uk/campaign/power-sport-university-bath-film-festiva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0"/>
            <a:ext cx="7315200" cy="8229600"/>
          </a:xfrm>
          <a:prstGeom prst="rect">
            <a:avLst/>
          </a:prstGeom>
        </p:spPr>
      </p:pic>
      <p:sp>
        <p:nvSpPr>
          <p:cNvPr id="3" name="Text 0"/>
          <p:cNvSpPr/>
          <p:nvPr/>
        </p:nvSpPr>
        <p:spPr>
          <a:xfrm>
            <a:off x="837724" y="1991678"/>
            <a:ext cx="5639753" cy="2816066"/>
          </a:xfrm>
          <a:prstGeom prst="rect">
            <a:avLst/>
          </a:prstGeom>
          <a:noFill/>
          <a:ln/>
        </p:spPr>
        <p:txBody>
          <a:bodyPr wrap="square" lIns="0" tIns="0" rIns="0" bIns="0" rtlCol="0" anchor="t"/>
          <a:lstStyle/>
          <a:p>
            <a:pPr marL="0" indent="0" algn="l">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Sport and Social Change: enhancing public engagement skills through film</a:t>
            </a:r>
            <a:endParaRPr lang="en-US" sz="4400" dirty="0"/>
          </a:p>
        </p:txBody>
      </p:sp>
      <p:sp>
        <p:nvSpPr>
          <p:cNvPr id="4" name="Text 1"/>
          <p:cNvSpPr/>
          <p:nvPr/>
        </p:nvSpPr>
        <p:spPr>
          <a:xfrm>
            <a:off x="837724" y="5166717"/>
            <a:ext cx="5639753" cy="383024"/>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PT Sans" pitchFamily="34" charset="0"/>
                <a:ea typeface="PT Sans" pitchFamily="34" charset="-122"/>
                <a:cs typeface="PT Sans" pitchFamily="34" charset="-120"/>
              </a:rPr>
              <a:t>Professor Emma Rich</a:t>
            </a:r>
          </a:p>
          <a:p>
            <a:pPr marL="0" indent="0" algn="l">
              <a:lnSpc>
                <a:spcPts val="3000"/>
              </a:lnSpc>
              <a:buNone/>
            </a:pPr>
            <a:r>
              <a:rPr lang="en-US" sz="1850" dirty="0">
                <a:solidFill>
                  <a:srgbClr val="FFFFFF"/>
                </a:solidFill>
                <a:latin typeface="PT Sans" pitchFamily="34" charset="0"/>
              </a:rPr>
              <a:t>Department for Health </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0818" y="652820"/>
            <a:ext cx="4468654" cy="558522"/>
          </a:xfrm>
          <a:prstGeom prst="rect">
            <a:avLst/>
          </a:prstGeom>
          <a:noFill/>
          <a:ln/>
        </p:spPr>
        <p:txBody>
          <a:bodyPr wrap="none" lIns="0" tIns="0" rIns="0" bIns="0" rtlCol="0" anchor="t"/>
          <a:lstStyle/>
          <a:p>
            <a:pPr marL="0" indent="0" algn="l">
              <a:lnSpc>
                <a:spcPts val="4350"/>
              </a:lnSpc>
              <a:buNone/>
            </a:pPr>
            <a:r>
              <a:rPr lang="en-US" sz="3500" dirty="0">
                <a:solidFill>
                  <a:srgbClr val="FFFFFF"/>
                </a:solidFill>
                <a:latin typeface="Nunito Semi Bold" pitchFamily="34" charset="0"/>
                <a:ea typeface="Nunito Semi Bold" pitchFamily="34" charset="-122"/>
                <a:cs typeface="Nunito Semi Bold" pitchFamily="34" charset="-120"/>
              </a:rPr>
              <a:t>Partner Testimonials</a:t>
            </a:r>
            <a:endParaRPr lang="en-US" sz="3500" dirty="0"/>
          </a:p>
        </p:txBody>
      </p:sp>
      <p:pic>
        <p:nvPicPr>
          <p:cNvPr id="3" name="Image 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48513" y="1591151"/>
            <a:ext cx="2096335" cy="2059067"/>
          </a:xfrm>
          <a:prstGeom prst="rect">
            <a:avLst/>
          </a:prstGeom>
        </p:spPr>
      </p:pic>
      <p:sp>
        <p:nvSpPr>
          <p:cNvPr id="4" name="Text 1"/>
          <p:cNvSpPr/>
          <p:nvPr/>
        </p:nvSpPr>
        <p:spPr>
          <a:xfrm>
            <a:off x="830818" y="3887510"/>
            <a:ext cx="4164687" cy="558641"/>
          </a:xfrm>
          <a:prstGeom prst="rect">
            <a:avLst/>
          </a:prstGeom>
          <a:noFill/>
          <a:ln/>
        </p:spPr>
        <p:txBody>
          <a:bodyPr wrap="square" lIns="0" tIns="0" rIns="0" bIns="0" rtlCol="0" anchor="t"/>
          <a:lstStyle/>
          <a:p>
            <a:pPr marL="0" indent="0" algn="l">
              <a:lnSpc>
                <a:spcPts val="2150"/>
              </a:lnSpc>
              <a:buNone/>
            </a:pPr>
            <a:r>
              <a:rPr lang="en-US" sz="1750" dirty="0">
                <a:solidFill>
                  <a:srgbClr val="FFFFFF"/>
                </a:solidFill>
                <a:latin typeface="Nunito Semi Bold" pitchFamily="34" charset="0"/>
                <a:ea typeface="Nunito Semi Bold" pitchFamily="34" charset="-122"/>
                <a:cs typeface="Nunito Semi Bold" pitchFamily="34" charset="-120"/>
              </a:rPr>
              <a:t>Emily Richards, Head of Strategic Engagement</a:t>
            </a:r>
            <a:endParaRPr lang="en-US" sz="1750" dirty="0"/>
          </a:p>
        </p:txBody>
      </p:sp>
      <p:sp>
        <p:nvSpPr>
          <p:cNvPr id="5" name="Text 2"/>
          <p:cNvSpPr/>
          <p:nvPr/>
        </p:nvSpPr>
        <p:spPr>
          <a:xfrm>
            <a:off x="830818" y="4560094"/>
            <a:ext cx="4164687" cy="3038475"/>
          </a:xfrm>
          <a:prstGeom prst="rect">
            <a:avLst/>
          </a:prstGeom>
          <a:noFill/>
          <a:ln/>
        </p:spPr>
        <p:txBody>
          <a:bodyPr wrap="square" lIns="0" tIns="0" rIns="0" bIns="0" rtlCol="0" anchor="t"/>
          <a:lstStyle/>
          <a:p>
            <a:pPr marL="0" indent="0" algn="l">
              <a:lnSpc>
                <a:spcPts val="2350"/>
              </a:lnSpc>
              <a:buNone/>
            </a:pPr>
            <a:r>
              <a:rPr lang="en-US" sz="1450" i="1" dirty="0">
                <a:solidFill>
                  <a:srgbClr val="FFFFFF"/>
                </a:solidFill>
                <a:latin typeface="PT Sans" pitchFamily="34" charset="0"/>
                <a:ea typeface="PT Sans" pitchFamily="34" charset="-122"/>
                <a:cs typeface="PT Sans" pitchFamily="34" charset="-120"/>
              </a:rPr>
              <a:t>"Many of our partners are small grassroots organisations without the resources to produce this type of content. These collaborations have not only benefited students but also given organisations fresh insights and ideas. This initiative required students to develop entirely new skills, supported by tutorials and short guides on production, sound, and editing from the university's digital team. The films will live beyond the classroom."</a:t>
            </a:r>
            <a:endParaRPr lang="en-US" sz="1450" dirty="0"/>
          </a:p>
        </p:txBody>
      </p:sp>
      <p:pic>
        <p:nvPicPr>
          <p:cNvPr id="6" name="Image 1"/>
          <p:cNvPicPr>
            <a:picLocks noChangeAspect="1"/>
          </p:cNvPicPr>
          <p:nvPr/>
        </p:nvPicPr>
        <p:blipFill>
          <a:blip r:embed="rId4"/>
          <a:srcRect/>
          <a:stretch/>
        </p:blipFill>
        <p:spPr>
          <a:xfrm>
            <a:off x="5232797" y="1675950"/>
            <a:ext cx="3331726" cy="1889468"/>
          </a:xfrm>
          <a:prstGeom prst="rect">
            <a:avLst/>
          </a:prstGeom>
        </p:spPr>
      </p:pic>
      <p:sp>
        <p:nvSpPr>
          <p:cNvPr id="7" name="Text 3"/>
          <p:cNvSpPr/>
          <p:nvPr/>
        </p:nvSpPr>
        <p:spPr>
          <a:xfrm>
            <a:off x="5232797" y="3887510"/>
            <a:ext cx="4164687" cy="558641"/>
          </a:xfrm>
          <a:prstGeom prst="rect">
            <a:avLst/>
          </a:prstGeom>
          <a:noFill/>
          <a:ln/>
        </p:spPr>
        <p:txBody>
          <a:bodyPr wrap="square" lIns="0" tIns="0" rIns="0" bIns="0" rtlCol="0" anchor="t"/>
          <a:lstStyle/>
          <a:p>
            <a:pPr marL="0" indent="0" algn="l">
              <a:lnSpc>
                <a:spcPts val="2150"/>
              </a:lnSpc>
              <a:buNone/>
            </a:pPr>
            <a:r>
              <a:rPr lang="en-US" sz="1750" dirty="0">
                <a:solidFill>
                  <a:srgbClr val="FFFFFF"/>
                </a:solidFill>
                <a:latin typeface="Nunito Semi Bold" pitchFamily="34" charset="0"/>
                <a:ea typeface="Nunito Semi Bold" pitchFamily="34" charset="-122"/>
                <a:cs typeface="Nunito Semi Bold" pitchFamily="34" charset="-120"/>
              </a:rPr>
              <a:t>Niamh D'Arcy, UK Head of Sales and Growth at Pads on a Roll</a:t>
            </a:r>
            <a:endParaRPr lang="en-US" sz="1750" dirty="0"/>
          </a:p>
        </p:txBody>
      </p:sp>
      <p:sp>
        <p:nvSpPr>
          <p:cNvPr id="8" name="Text 4"/>
          <p:cNvSpPr/>
          <p:nvPr/>
        </p:nvSpPr>
        <p:spPr>
          <a:xfrm>
            <a:off x="5232797" y="4560094"/>
            <a:ext cx="4164687" cy="2430780"/>
          </a:xfrm>
          <a:prstGeom prst="rect">
            <a:avLst/>
          </a:prstGeom>
          <a:noFill/>
          <a:ln/>
        </p:spPr>
        <p:txBody>
          <a:bodyPr wrap="square" lIns="0" tIns="0" rIns="0" bIns="0" rtlCol="0" anchor="t"/>
          <a:lstStyle/>
          <a:p>
            <a:pPr marL="0" indent="0" algn="l">
              <a:lnSpc>
                <a:spcPts val="2350"/>
              </a:lnSpc>
              <a:buNone/>
            </a:pPr>
            <a:r>
              <a:rPr lang="en-US" sz="1450" i="1" dirty="0">
                <a:solidFill>
                  <a:srgbClr val="FFFFFF"/>
                </a:solidFill>
                <a:latin typeface="PT Sans" pitchFamily="34" charset="0"/>
                <a:ea typeface="PT Sans" pitchFamily="34" charset="-122"/>
                <a:cs typeface="PT Sans" pitchFamily="34" charset="-120"/>
              </a:rPr>
              <a:t>"Working with University of Bath students has been a highlight for us. Their enthusiasm, creativity, and professionalism were remarkable. The film they delivered was exceptional, bringing our mission to life in a way that was deeply moving and perfectly aligned with our values. We are immensely proud to have partnered us with such talented individuals."</a:t>
            </a:r>
            <a:endParaRPr lang="en-US" sz="1450" dirty="0"/>
          </a:p>
        </p:txBody>
      </p:sp>
      <p:pic>
        <p:nvPicPr>
          <p:cNvPr id="9" name="Image 2"/>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155388" y="1591151"/>
            <a:ext cx="2290621" cy="2059186"/>
          </a:xfrm>
          <a:prstGeom prst="rect">
            <a:avLst/>
          </a:prstGeom>
        </p:spPr>
      </p:pic>
      <p:sp>
        <p:nvSpPr>
          <p:cNvPr id="10" name="Text 5"/>
          <p:cNvSpPr/>
          <p:nvPr/>
        </p:nvSpPr>
        <p:spPr>
          <a:xfrm>
            <a:off x="9634776" y="3887629"/>
            <a:ext cx="2234327" cy="279321"/>
          </a:xfrm>
          <a:prstGeom prst="rect">
            <a:avLst/>
          </a:prstGeom>
          <a:noFill/>
          <a:ln/>
        </p:spPr>
        <p:txBody>
          <a:bodyPr wrap="none" lIns="0" tIns="0" rIns="0" bIns="0" rtlCol="0" anchor="t"/>
          <a:lstStyle/>
          <a:p>
            <a:pPr marL="0" indent="0" algn="l">
              <a:lnSpc>
                <a:spcPts val="2150"/>
              </a:lnSpc>
              <a:buNone/>
            </a:pPr>
            <a:r>
              <a:rPr lang="en-US" sz="1750" dirty="0">
                <a:solidFill>
                  <a:srgbClr val="FFFFFF"/>
                </a:solidFill>
                <a:latin typeface="Nunito Semi Bold" pitchFamily="34" charset="0"/>
                <a:ea typeface="Nunito Semi Bold" pitchFamily="34" charset="-122"/>
                <a:cs typeface="Nunito Semi Bold" pitchFamily="34" charset="-120"/>
              </a:rPr>
              <a:t>Project Highlight</a:t>
            </a:r>
            <a:endParaRPr lang="en-US" sz="1750" dirty="0"/>
          </a:p>
        </p:txBody>
      </p:sp>
      <p:sp>
        <p:nvSpPr>
          <p:cNvPr id="11" name="Text 6"/>
          <p:cNvSpPr/>
          <p:nvPr/>
        </p:nvSpPr>
        <p:spPr>
          <a:xfrm>
            <a:off x="9634776" y="4280892"/>
            <a:ext cx="4164806" cy="1215390"/>
          </a:xfrm>
          <a:prstGeom prst="rect">
            <a:avLst/>
          </a:prstGeom>
          <a:noFill/>
          <a:ln/>
        </p:spPr>
        <p:txBody>
          <a:bodyPr wrap="square" lIns="0" tIns="0" rIns="0" bIns="0" rtlCol="0" anchor="t"/>
          <a:lstStyle/>
          <a:p>
            <a:pPr marL="0" indent="0" algn="l">
              <a:lnSpc>
                <a:spcPts val="2350"/>
              </a:lnSpc>
              <a:buNone/>
            </a:pPr>
            <a:r>
              <a:rPr lang="en-US" sz="1450" dirty="0">
                <a:solidFill>
                  <a:srgbClr val="FFFFFF"/>
                </a:solidFill>
                <a:latin typeface="PT Sans" pitchFamily="34" charset="0"/>
                <a:ea typeface="PT Sans" pitchFamily="34" charset="-122"/>
                <a:cs typeface="PT Sans" pitchFamily="34" charset="-120"/>
              </a:rPr>
              <a:t>Students worked with Pads on a roll to produce a campaign film Tackling stigma: Menstruation, sport and period poverty – A collaboration with EGAL Pads on a Roll</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video camera&#10;&#10;AI-generated content may be incorrect.">
            <a:extLst>
              <a:ext uri="{FF2B5EF4-FFF2-40B4-BE49-F238E27FC236}">
                <a16:creationId xmlns:a16="http://schemas.microsoft.com/office/drawing/2014/main" id="{11E613AF-0778-1760-D583-36D71DCEB215}"/>
              </a:ext>
            </a:extLst>
          </p:cNvPr>
          <p:cNvPicPr>
            <a:picLocks noChangeAspect="1"/>
          </p:cNvPicPr>
          <p:nvPr/>
        </p:nvPicPr>
        <p:blipFill>
          <a:blip r:embed="rId2"/>
          <a:stretch>
            <a:fillRect/>
          </a:stretch>
        </p:blipFill>
        <p:spPr>
          <a:xfrm>
            <a:off x="647341" y="523081"/>
            <a:ext cx="13110752" cy="7116972"/>
          </a:xfrm>
          <a:prstGeom prst="rect">
            <a:avLst/>
          </a:prstGeom>
        </p:spPr>
      </p:pic>
    </p:spTree>
    <p:extLst>
      <p:ext uri="{BB962C8B-B14F-4D97-AF65-F5344CB8AC3E}">
        <p14:creationId xmlns:p14="http://schemas.microsoft.com/office/powerpoint/2010/main" val="5748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5455" y="617101"/>
            <a:ext cx="5280422" cy="659963"/>
          </a:xfrm>
          <a:prstGeom prst="rect">
            <a:avLst/>
          </a:prstGeom>
          <a:noFill/>
          <a:ln/>
        </p:spPr>
        <p:txBody>
          <a:bodyPr wrap="none" lIns="0" tIns="0" rIns="0" bIns="0" rtlCol="0" anchor="t"/>
          <a:lstStyle/>
          <a:p>
            <a:pPr marL="0" indent="0" algn="l">
              <a:lnSpc>
                <a:spcPts val="5150"/>
              </a:lnSpc>
              <a:buNone/>
            </a:pPr>
            <a:r>
              <a:rPr lang="en-US" sz="4150" dirty="0">
                <a:solidFill>
                  <a:srgbClr val="FFFFFF"/>
                </a:solidFill>
                <a:latin typeface="Nunito Semi Bold" pitchFamily="34" charset="0"/>
                <a:ea typeface="Nunito Semi Bold" pitchFamily="34" charset="-122"/>
                <a:cs typeface="Nunito Semi Bold" pitchFamily="34" charset="-120"/>
              </a:rPr>
              <a:t>Background</a:t>
            </a:r>
            <a:endParaRPr lang="en-US" sz="4150" dirty="0"/>
          </a:p>
        </p:txBody>
      </p:sp>
      <p:sp>
        <p:nvSpPr>
          <p:cNvPr id="3" name="Shape 1"/>
          <p:cNvSpPr/>
          <p:nvPr/>
        </p:nvSpPr>
        <p:spPr>
          <a:xfrm>
            <a:off x="785455" y="1725811"/>
            <a:ext cx="504944" cy="504944"/>
          </a:xfrm>
          <a:prstGeom prst="roundRect">
            <a:avLst>
              <a:gd name="adj" fmla="val 66667"/>
            </a:avLst>
          </a:prstGeom>
          <a:solidFill>
            <a:srgbClr val="00002E"/>
          </a:solidFill>
          <a:ln w="22860">
            <a:solidFill>
              <a:srgbClr val="F2B42D"/>
            </a:solidFill>
            <a:prstDash val="solid"/>
          </a:ln>
        </p:spPr>
        <p:txBody>
          <a:bodyPr/>
          <a:lstStyle/>
          <a:p>
            <a:endParaRPr lang="en-US"/>
          </a:p>
        </p:txBody>
      </p:sp>
      <p:pic>
        <p:nvPicPr>
          <p:cNvPr id="4"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455" y="1780222"/>
            <a:ext cx="316825" cy="396002"/>
          </a:xfrm>
          <a:prstGeom prst="rect">
            <a:avLst/>
          </a:prstGeom>
        </p:spPr>
      </p:pic>
      <p:sp>
        <p:nvSpPr>
          <p:cNvPr id="5" name="Text 2"/>
          <p:cNvSpPr/>
          <p:nvPr/>
        </p:nvSpPr>
        <p:spPr>
          <a:xfrm>
            <a:off x="1514713" y="1802844"/>
            <a:ext cx="2640211"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Academic Context</a:t>
            </a:r>
            <a:endParaRPr lang="en-US" sz="2050" dirty="0"/>
          </a:p>
        </p:txBody>
      </p:sp>
      <p:sp>
        <p:nvSpPr>
          <p:cNvPr id="6" name="Text 3"/>
          <p:cNvSpPr/>
          <p:nvPr/>
        </p:nvSpPr>
        <p:spPr>
          <a:xfrm>
            <a:off x="1514713" y="2267426"/>
            <a:ext cx="5660231" cy="718185"/>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BSc Sport and Social Sciences – BSc Sport Management and Coaching</a:t>
            </a:r>
            <a:endParaRPr lang="en-US" sz="1750" dirty="0"/>
          </a:p>
        </p:txBody>
      </p:sp>
      <p:sp>
        <p:nvSpPr>
          <p:cNvPr id="7" name="Shape 4"/>
          <p:cNvSpPr/>
          <p:nvPr/>
        </p:nvSpPr>
        <p:spPr>
          <a:xfrm>
            <a:off x="7455456" y="1725811"/>
            <a:ext cx="504944" cy="504944"/>
          </a:xfrm>
          <a:prstGeom prst="roundRect">
            <a:avLst>
              <a:gd name="adj" fmla="val 66667"/>
            </a:avLst>
          </a:prstGeom>
          <a:solidFill>
            <a:srgbClr val="00002E"/>
          </a:solidFill>
          <a:ln w="22860">
            <a:solidFill>
              <a:srgbClr val="D7425E"/>
            </a:solidFill>
            <a:prstDash val="solid"/>
          </a:ln>
        </p:spPr>
        <p:txBody>
          <a:bodyPr/>
          <a:lstStyle/>
          <a:p>
            <a:endParaRPr lang="en-US"/>
          </a:p>
        </p:txBody>
      </p:sp>
      <p:pic>
        <p:nvPicPr>
          <p:cNvPr id="8"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9455" y="1780222"/>
            <a:ext cx="316825" cy="396002"/>
          </a:xfrm>
          <a:prstGeom prst="rect">
            <a:avLst/>
          </a:prstGeom>
        </p:spPr>
      </p:pic>
      <p:sp>
        <p:nvSpPr>
          <p:cNvPr id="9" name="Text 5"/>
          <p:cNvSpPr/>
          <p:nvPr/>
        </p:nvSpPr>
        <p:spPr>
          <a:xfrm>
            <a:off x="8184713" y="1802844"/>
            <a:ext cx="2640211"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Course Evolution</a:t>
            </a:r>
            <a:endParaRPr lang="en-US" sz="2050" dirty="0"/>
          </a:p>
        </p:txBody>
      </p:sp>
      <p:sp>
        <p:nvSpPr>
          <p:cNvPr id="10" name="Text 6"/>
          <p:cNvSpPr/>
          <p:nvPr/>
        </p:nvSpPr>
        <p:spPr>
          <a:xfrm>
            <a:off x="8184713" y="2267426"/>
            <a:ext cx="5660231" cy="718185"/>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'Advanced seminar in sport health and social sciences' to 'Sport and Social Change'</a:t>
            </a:r>
            <a:endParaRPr lang="en-US" sz="1750" dirty="0"/>
          </a:p>
        </p:txBody>
      </p:sp>
      <p:sp>
        <p:nvSpPr>
          <p:cNvPr id="11" name="Shape 7"/>
          <p:cNvSpPr/>
          <p:nvPr/>
        </p:nvSpPr>
        <p:spPr>
          <a:xfrm>
            <a:off x="785455" y="3434358"/>
            <a:ext cx="504944" cy="504944"/>
          </a:xfrm>
          <a:prstGeom prst="roundRect">
            <a:avLst>
              <a:gd name="adj" fmla="val 66667"/>
            </a:avLst>
          </a:prstGeom>
          <a:solidFill>
            <a:srgbClr val="00002E"/>
          </a:solidFill>
          <a:ln w="22860">
            <a:solidFill>
              <a:srgbClr val="DD785E"/>
            </a:solidFill>
            <a:prstDash val="solid"/>
          </a:ln>
        </p:spPr>
        <p:txBody>
          <a:bodyPr/>
          <a:lstStyle/>
          <a:p>
            <a:endParaRPr lang="en-US"/>
          </a:p>
        </p:txBody>
      </p:sp>
      <p:pic>
        <p:nvPicPr>
          <p:cNvPr id="12"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455" y="3488769"/>
            <a:ext cx="316825" cy="396002"/>
          </a:xfrm>
          <a:prstGeom prst="rect">
            <a:avLst/>
          </a:prstGeom>
        </p:spPr>
      </p:pic>
      <p:sp>
        <p:nvSpPr>
          <p:cNvPr id="13" name="Text 8"/>
          <p:cNvSpPr/>
          <p:nvPr/>
        </p:nvSpPr>
        <p:spPr>
          <a:xfrm>
            <a:off x="1514713" y="3511391"/>
            <a:ext cx="2640211"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TDF Project 2023-4</a:t>
            </a:r>
            <a:endParaRPr lang="en-US" sz="2050" dirty="0"/>
          </a:p>
        </p:txBody>
      </p:sp>
      <p:sp>
        <p:nvSpPr>
          <p:cNvPr id="14" name="Text 9"/>
          <p:cNvSpPr/>
          <p:nvPr/>
        </p:nvSpPr>
        <p:spPr>
          <a:xfrm>
            <a:off x="1514713" y="3975973"/>
            <a:ext cx="5660231" cy="1436370"/>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'Campaign for change' film festival: examining film as a method for assessing student work focused on public engagement and positive social impact Professor Emma Rich and Dr Harry Bowles (DoS)</a:t>
            </a:r>
            <a:endParaRPr lang="en-US" sz="1750" dirty="0"/>
          </a:p>
        </p:txBody>
      </p:sp>
      <p:sp>
        <p:nvSpPr>
          <p:cNvPr id="15" name="Shape 10"/>
          <p:cNvSpPr/>
          <p:nvPr/>
        </p:nvSpPr>
        <p:spPr>
          <a:xfrm>
            <a:off x="7455456" y="3434358"/>
            <a:ext cx="504944" cy="504944"/>
          </a:xfrm>
          <a:prstGeom prst="roundRect">
            <a:avLst>
              <a:gd name="adj" fmla="val 66667"/>
            </a:avLst>
          </a:prstGeom>
          <a:solidFill>
            <a:srgbClr val="00002E"/>
          </a:solidFill>
          <a:ln w="22860">
            <a:solidFill>
              <a:srgbClr val="48A8E2"/>
            </a:solidFill>
            <a:prstDash val="solid"/>
          </a:ln>
        </p:spPr>
        <p:txBody>
          <a:bodyPr/>
          <a:lstStyle/>
          <a:p>
            <a:endParaRPr lang="en-US"/>
          </a:p>
        </p:txBody>
      </p:sp>
      <p:pic>
        <p:nvPicPr>
          <p:cNvPr id="16" name="Image 3"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9455" y="3488769"/>
            <a:ext cx="316825" cy="396002"/>
          </a:xfrm>
          <a:prstGeom prst="rect">
            <a:avLst/>
          </a:prstGeom>
        </p:spPr>
      </p:pic>
      <p:sp>
        <p:nvSpPr>
          <p:cNvPr id="17" name="Text 11"/>
          <p:cNvSpPr/>
          <p:nvPr/>
        </p:nvSpPr>
        <p:spPr>
          <a:xfrm>
            <a:off x="8184713" y="3511391"/>
            <a:ext cx="3397568"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Public Participation Benefits</a:t>
            </a:r>
            <a:endParaRPr lang="en-US" sz="2050" dirty="0"/>
          </a:p>
        </p:txBody>
      </p:sp>
      <p:sp>
        <p:nvSpPr>
          <p:cNvPr id="18" name="Text 12"/>
          <p:cNvSpPr/>
          <p:nvPr/>
        </p:nvSpPr>
        <p:spPr>
          <a:xfrm>
            <a:off x="8184713" y="3975973"/>
            <a:ext cx="5660231" cy="1077278"/>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Public participation can result in deep learning for students with positive impacts on the public who participate (Nowell et al., 2024)</a:t>
            </a:r>
            <a:endParaRPr lang="en-US" sz="1750" dirty="0"/>
          </a:p>
        </p:txBody>
      </p:sp>
      <p:sp>
        <p:nvSpPr>
          <p:cNvPr id="19" name="Shape 13"/>
          <p:cNvSpPr/>
          <p:nvPr/>
        </p:nvSpPr>
        <p:spPr>
          <a:xfrm>
            <a:off x="785455" y="5861090"/>
            <a:ext cx="504944" cy="504944"/>
          </a:xfrm>
          <a:prstGeom prst="roundRect">
            <a:avLst>
              <a:gd name="adj" fmla="val 66667"/>
            </a:avLst>
          </a:prstGeom>
          <a:solidFill>
            <a:srgbClr val="00002E"/>
          </a:solidFill>
          <a:ln w="22860">
            <a:solidFill>
              <a:srgbClr val="59ABA9"/>
            </a:solidFill>
            <a:prstDash val="solid"/>
          </a:ln>
        </p:spPr>
        <p:txBody>
          <a:bodyPr/>
          <a:lstStyle/>
          <a:p>
            <a:endParaRPr lang="en-US"/>
          </a:p>
        </p:txBody>
      </p:sp>
      <p:pic>
        <p:nvPicPr>
          <p:cNvPr id="20" name="Image 4" descr="preencode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455" y="5915501"/>
            <a:ext cx="316825" cy="396002"/>
          </a:xfrm>
          <a:prstGeom prst="rect">
            <a:avLst/>
          </a:prstGeom>
        </p:spPr>
      </p:pic>
      <p:sp>
        <p:nvSpPr>
          <p:cNvPr id="21" name="Text 14"/>
          <p:cNvSpPr/>
          <p:nvPr/>
        </p:nvSpPr>
        <p:spPr>
          <a:xfrm>
            <a:off x="1514713" y="5938123"/>
            <a:ext cx="2640211"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Project Structure</a:t>
            </a:r>
            <a:endParaRPr lang="en-US" sz="2050" dirty="0"/>
          </a:p>
        </p:txBody>
      </p:sp>
      <p:sp>
        <p:nvSpPr>
          <p:cNvPr id="22" name="Text 15"/>
          <p:cNvSpPr/>
          <p:nvPr/>
        </p:nvSpPr>
        <p:spPr>
          <a:xfrm>
            <a:off x="1514713" y="6402705"/>
            <a:ext cx="5660231" cy="718185"/>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Worked in groups to develop a social campaign film to tackle contemporary social issues</a:t>
            </a:r>
            <a:endParaRPr lang="en-US" sz="1750" dirty="0"/>
          </a:p>
        </p:txBody>
      </p:sp>
      <p:sp>
        <p:nvSpPr>
          <p:cNvPr id="23" name="Text 16"/>
          <p:cNvSpPr/>
          <p:nvPr/>
        </p:nvSpPr>
        <p:spPr>
          <a:xfrm>
            <a:off x="1514713" y="7255431"/>
            <a:ext cx="5660231" cy="359092"/>
          </a:xfrm>
          <a:prstGeom prst="rect">
            <a:avLst/>
          </a:prstGeom>
          <a:noFill/>
          <a:ln/>
        </p:spPr>
        <p:txBody>
          <a:bodyPr wrap="non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Scaffold student learning</a:t>
            </a:r>
            <a:endParaRPr lang="en-US" sz="1750" dirty="0"/>
          </a:p>
        </p:txBody>
      </p:sp>
      <p:sp>
        <p:nvSpPr>
          <p:cNvPr id="24" name="Shape 17"/>
          <p:cNvSpPr/>
          <p:nvPr/>
        </p:nvSpPr>
        <p:spPr>
          <a:xfrm>
            <a:off x="7455456" y="5861090"/>
            <a:ext cx="504944" cy="504944"/>
          </a:xfrm>
          <a:prstGeom prst="roundRect">
            <a:avLst>
              <a:gd name="adj" fmla="val 66667"/>
            </a:avLst>
          </a:prstGeom>
          <a:solidFill>
            <a:srgbClr val="00002E"/>
          </a:solidFill>
          <a:ln w="22860">
            <a:solidFill>
              <a:srgbClr val="F2B42D"/>
            </a:solidFill>
            <a:prstDash val="solid"/>
          </a:ln>
        </p:spPr>
        <p:txBody>
          <a:bodyPr/>
          <a:lstStyle/>
          <a:p>
            <a:endParaRPr lang="en-US"/>
          </a:p>
        </p:txBody>
      </p:sp>
      <p:pic>
        <p:nvPicPr>
          <p:cNvPr id="25" name="Image 5" descr="preencoded.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49455" y="5915501"/>
            <a:ext cx="316825" cy="396002"/>
          </a:xfrm>
          <a:prstGeom prst="rect">
            <a:avLst/>
          </a:prstGeom>
        </p:spPr>
      </p:pic>
      <p:sp>
        <p:nvSpPr>
          <p:cNvPr id="26" name="Text 18"/>
          <p:cNvSpPr/>
          <p:nvPr/>
        </p:nvSpPr>
        <p:spPr>
          <a:xfrm>
            <a:off x="8184713" y="5938123"/>
            <a:ext cx="2640211" cy="330041"/>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Nunito Semi Bold" pitchFamily="34" charset="0"/>
                <a:ea typeface="Nunito Semi Bold" pitchFamily="34" charset="-122"/>
                <a:cs typeface="Nunito Semi Bold" pitchFamily="34" charset="-120"/>
              </a:rPr>
              <a:t>Future Development</a:t>
            </a:r>
            <a:endParaRPr lang="en-US" sz="2050" dirty="0"/>
          </a:p>
        </p:txBody>
      </p:sp>
      <p:sp>
        <p:nvSpPr>
          <p:cNvPr id="27" name="Text 19"/>
          <p:cNvSpPr/>
          <p:nvPr/>
        </p:nvSpPr>
        <p:spPr>
          <a:xfrm>
            <a:off x="8184713" y="6402705"/>
            <a:ext cx="5660231" cy="718185"/>
          </a:xfrm>
          <a:prstGeom prst="rect">
            <a:avLst/>
          </a:prstGeom>
          <a:noFill/>
          <a:ln/>
        </p:spPr>
        <p:txBody>
          <a:bodyPr wrap="square" lIns="0" tIns="0" rIns="0" bIns="0" rtlCol="0" anchor="t"/>
          <a:lstStyle/>
          <a:p>
            <a:pPr marL="0" indent="0" algn="l">
              <a:lnSpc>
                <a:spcPts val="2800"/>
              </a:lnSpc>
              <a:buNone/>
            </a:pPr>
            <a:r>
              <a:rPr lang="en-US" sz="1750" dirty="0">
                <a:solidFill>
                  <a:srgbClr val="FFFFFF"/>
                </a:solidFill>
                <a:latin typeface="PT Sans" pitchFamily="34" charset="0"/>
                <a:ea typeface="PT Sans" pitchFamily="34" charset="-122"/>
                <a:cs typeface="PT Sans" pitchFamily="34" charset="-120"/>
              </a:rPr>
              <a:t>Pilot – Review, evaluation of pedagogical process (student interviews), work with real publics 2024-2025</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8B808D5-FD18-C4D5-9FB2-9DAFF06C4043}"/>
              </a:ext>
            </a:extLst>
          </p:cNvPr>
          <p:cNvSpPr txBox="1">
            <a:spLocks/>
          </p:cNvSpPr>
          <p:nvPr/>
        </p:nvSpPr>
        <p:spPr>
          <a:xfrm>
            <a:off x="472440" y="1550671"/>
            <a:ext cx="6842760" cy="3128010"/>
          </a:xfrm>
          <a:prstGeom prst="rect">
            <a:avLst/>
          </a:prstGeom>
        </p:spPr>
        <p:txBody>
          <a:bodyPr vert="horz" lIns="109728" tIns="54864" rIns="109728" bIns="54864"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74320">
              <a:lnSpc>
                <a:spcPct val="90000"/>
              </a:lnSpc>
              <a:spcAft>
                <a:spcPts val="720"/>
              </a:spcAft>
            </a:pPr>
            <a:r>
              <a:rPr lang="en-US" sz="2400" b="1" i="1" dirty="0">
                <a:solidFill>
                  <a:schemeClr val="bg1"/>
                </a:solidFill>
                <a:latin typeface="PT Sans" panose="020B0503020203020204" pitchFamily="34" charset="77"/>
              </a:rPr>
              <a:t>Documentary Screening and Q&amp;A Sue </a:t>
            </a:r>
            <a:r>
              <a:rPr lang="en-US" sz="2400" b="1" i="1" dirty="0" err="1">
                <a:solidFill>
                  <a:schemeClr val="bg1"/>
                </a:solidFill>
                <a:latin typeface="PT Sans" panose="020B0503020203020204" pitchFamily="34" charset="77"/>
              </a:rPr>
              <a:t>Anstiss</a:t>
            </a:r>
            <a:r>
              <a:rPr lang="en-US" sz="2400" b="1" i="1" dirty="0">
                <a:solidFill>
                  <a:schemeClr val="bg1"/>
                </a:solidFill>
                <a:latin typeface="PT Sans" panose="020B0503020203020204" pitchFamily="34" charset="77"/>
              </a:rPr>
              <a:t> </a:t>
            </a:r>
          </a:p>
          <a:p>
            <a:pPr indent="-274320">
              <a:lnSpc>
                <a:spcPct val="90000"/>
              </a:lnSpc>
              <a:spcAft>
                <a:spcPts val="720"/>
              </a:spcAft>
            </a:pPr>
            <a:r>
              <a:rPr lang="en-US" sz="2400" b="1" i="1" dirty="0">
                <a:solidFill>
                  <a:schemeClr val="bg1"/>
                </a:solidFill>
                <a:latin typeface="PT Sans" panose="020B0503020203020204" pitchFamily="34" charset="77"/>
              </a:rPr>
              <a:t>Author, film maker, podcaster and presenter </a:t>
            </a:r>
          </a:p>
          <a:p>
            <a:pPr indent="-274320">
              <a:lnSpc>
                <a:spcPct val="90000"/>
              </a:lnSpc>
              <a:spcAft>
                <a:spcPts val="720"/>
              </a:spcAft>
            </a:pPr>
            <a:r>
              <a:rPr lang="en-US" sz="2400" b="1" i="1" dirty="0">
                <a:solidFill>
                  <a:schemeClr val="bg1"/>
                </a:solidFill>
                <a:latin typeface="PT Sans" panose="020B0503020203020204" pitchFamily="34" charset="77"/>
              </a:rPr>
              <a:t>Game On</a:t>
            </a:r>
            <a:r>
              <a:rPr lang="en-US" sz="2400" dirty="0">
                <a:solidFill>
                  <a:schemeClr val="bg1"/>
                </a:solidFill>
                <a:latin typeface="PT Sans" panose="020B0503020203020204" pitchFamily="34" charset="77"/>
              </a:rPr>
              <a:t>  available on NETFLIX is a powerful documentary that explores the recent growth in women’s sport and its impact across society. </a:t>
            </a:r>
          </a:p>
          <a:p>
            <a:pPr indent="-274320">
              <a:lnSpc>
                <a:spcPct val="90000"/>
              </a:lnSpc>
              <a:spcAft>
                <a:spcPts val="720"/>
              </a:spcAft>
            </a:pPr>
            <a:r>
              <a:rPr lang="en-US" sz="2400" dirty="0">
                <a:solidFill>
                  <a:schemeClr val="bg1"/>
                </a:solidFill>
                <a:latin typeface="PT Sans" panose="020B0503020203020204" pitchFamily="34" charset="77"/>
              </a:rPr>
              <a:t>Panel discussion - included students </a:t>
            </a:r>
          </a:p>
          <a:p>
            <a:pPr indent="-274320">
              <a:lnSpc>
                <a:spcPct val="90000"/>
              </a:lnSpc>
              <a:spcAft>
                <a:spcPts val="720"/>
              </a:spcAft>
            </a:pPr>
            <a:r>
              <a:rPr lang="en-US" sz="2400" dirty="0">
                <a:solidFill>
                  <a:schemeClr val="bg1"/>
                </a:solidFill>
                <a:latin typeface="PT Sans" panose="020B0503020203020204" pitchFamily="34" charset="77"/>
              </a:rPr>
              <a:t>Feedback from Sue </a:t>
            </a:r>
          </a:p>
          <a:p>
            <a:pPr indent="-274320">
              <a:lnSpc>
                <a:spcPct val="90000"/>
              </a:lnSpc>
              <a:spcAft>
                <a:spcPts val="720"/>
              </a:spcAft>
            </a:pPr>
            <a:endParaRPr lang="en-US" sz="2400" dirty="0">
              <a:solidFill>
                <a:schemeClr val="bg1"/>
              </a:solidFill>
              <a:latin typeface="PT Sans" panose="020B0503020203020204" pitchFamily="34" charset="77"/>
            </a:endParaRPr>
          </a:p>
          <a:p>
            <a:pPr indent="-274320">
              <a:lnSpc>
                <a:spcPct val="90000"/>
              </a:lnSpc>
              <a:spcAft>
                <a:spcPts val="720"/>
              </a:spcAft>
            </a:pPr>
            <a:endParaRPr lang="en-US" sz="2400" dirty="0">
              <a:solidFill>
                <a:schemeClr val="bg1"/>
              </a:solidFill>
              <a:latin typeface="PT Sans" panose="020B0503020203020204" pitchFamily="34" charset="77"/>
            </a:endParaRPr>
          </a:p>
        </p:txBody>
      </p:sp>
      <p:pic>
        <p:nvPicPr>
          <p:cNvPr id="4" name="Picture 2" descr="Game On: The Unstoppable Rise of Women's Sport launches on ...">
            <a:extLst>
              <a:ext uri="{FF2B5EF4-FFF2-40B4-BE49-F238E27FC236}">
                <a16:creationId xmlns:a16="http://schemas.microsoft.com/office/drawing/2014/main" id="{F5DD6BF2-29B7-BBF0-DE04-155D500CA2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721" y="4806526"/>
            <a:ext cx="3796998" cy="2604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tanding in front of a projector screen&#10;&#10;AI-generated content may be incorrect.">
            <a:extLst>
              <a:ext uri="{FF2B5EF4-FFF2-40B4-BE49-F238E27FC236}">
                <a16:creationId xmlns:a16="http://schemas.microsoft.com/office/drawing/2014/main" id="{2303C13E-455C-211A-FD6F-96EB3F905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718" y="4806526"/>
            <a:ext cx="3472181" cy="2604136"/>
          </a:xfrm>
          <a:prstGeom prst="rect">
            <a:avLst/>
          </a:prstGeom>
        </p:spPr>
      </p:pic>
      <p:pic>
        <p:nvPicPr>
          <p:cNvPr id="6" name="Content Placeholder 4" descr="A group of people posing for a photo&#10;&#10;AI-generated content may be incorrect.">
            <a:extLst>
              <a:ext uri="{FF2B5EF4-FFF2-40B4-BE49-F238E27FC236}">
                <a16:creationId xmlns:a16="http://schemas.microsoft.com/office/drawing/2014/main" id="{FFD4A5A9-F397-E291-9AE8-BA2441A409EF}"/>
              </a:ext>
            </a:extLst>
          </p:cNvPr>
          <p:cNvPicPr>
            <a:picLocks noChangeAspect="1"/>
          </p:cNvPicPr>
          <p:nvPr/>
        </p:nvPicPr>
        <p:blipFill>
          <a:blip r:embed="rId4"/>
          <a:stretch>
            <a:fillRect/>
          </a:stretch>
        </p:blipFill>
        <p:spPr>
          <a:xfrm>
            <a:off x="7848374" y="-1"/>
            <a:ext cx="6637647" cy="8267107"/>
          </a:xfrm>
          <a:prstGeom prst="rect">
            <a:avLst/>
          </a:prstGeom>
        </p:spPr>
      </p:pic>
    </p:spTree>
    <p:extLst>
      <p:ext uri="{BB962C8B-B14F-4D97-AF65-F5344CB8AC3E}">
        <p14:creationId xmlns:p14="http://schemas.microsoft.com/office/powerpoint/2010/main" val="245186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sp>
        <p:nvSpPr>
          <p:cNvPr id="3" name="Text 0"/>
          <p:cNvSpPr/>
          <p:nvPr/>
        </p:nvSpPr>
        <p:spPr>
          <a:xfrm>
            <a:off x="6291382" y="633651"/>
            <a:ext cx="6350794" cy="473512"/>
          </a:xfrm>
          <a:prstGeom prst="rect">
            <a:avLst/>
          </a:prstGeom>
          <a:noFill/>
          <a:ln/>
        </p:spPr>
        <p:txBody>
          <a:bodyPr wrap="none" lIns="0" tIns="0" rIns="0" bIns="0" rtlCol="0" anchor="t"/>
          <a:lstStyle/>
          <a:p>
            <a:pPr marL="0" indent="0" algn="l">
              <a:lnSpc>
                <a:spcPts val="3700"/>
              </a:lnSpc>
              <a:buNone/>
            </a:pPr>
            <a:r>
              <a:rPr lang="en-US" sz="2950" dirty="0">
                <a:solidFill>
                  <a:srgbClr val="FFFFFF"/>
                </a:solidFill>
                <a:latin typeface="Nunito Semi Bold" pitchFamily="34" charset="0"/>
                <a:ea typeface="Nunito Semi Bold" pitchFamily="34" charset="-122"/>
                <a:cs typeface="Nunito Semi Bold" pitchFamily="34" charset="-120"/>
              </a:rPr>
              <a:t>2024-2025 Sport and Social Change</a:t>
            </a:r>
            <a:endParaRPr lang="en-US" sz="2950" dirty="0"/>
          </a:p>
        </p:txBody>
      </p:sp>
      <p:pic>
        <p:nvPicPr>
          <p:cNvPr id="4"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1382" y="1348621"/>
            <a:ext cx="804982" cy="965954"/>
          </a:xfrm>
          <a:prstGeom prst="rect">
            <a:avLst/>
          </a:prstGeom>
        </p:spPr>
      </p:pic>
      <p:sp>
        <p:nvSpPr>
          <p:cNvPr id="5" name="Text 1"/>
          <p:cNvSpPr/>
          <p:nvPr/>
        </p:nvSpPr>
        <p:spPr>
          <a:xfrm>
            <a:off x="7337822" y="1509593"/>
            <a:ext cx="1996916" cy="236696"/>
          </a:xfrm>
          <a:prstGeom prst="rect">
            <a:avLst/>
          </a:prstGeom>
          <a:noFill/>
          <a:ln/>
        </p:spPr>
        <p:txBody>
          <a:bodyPr wrap="none" lIns="0" tIns="0" rIns="0" bIns="0" rtlCol="0" anchor="t"/>
          <a:lstStyle/>
          <a:p>
            <a:pPr marL="0" indent="0" algn="l">
              <a:lnSpc>
                <a:spcPts val="1850"/>
              </a:lnSpc>
              <a:buNone/>
            </a:pPr>
            <a:r>
              <a:rPr lang="en-US" sz="1450" dirty="0">
                <a:solidFill>
                  <a:srgbClr val="FFFFFF"/>
                </a:solidFill>
                <a:latin typeface="Nunito Semi Bold" pitchFamily="34" charset="0"/>
                <a:ea typeface="Nunito Semi Bold" pitchFamily="34" charset="-122"/>
                <a:cs typeface="Nunito Semi Bold" pitchFamily="34" charset="-120"/>
              </a:rPr>
              <a:t>Theoretical Foundation</a:t>
            </a:r>
            <a:endParaRPr lang="en-US" sz="1450" dirty="0"/>
          </a:p>
        </p:txBody>
      </p:sp>
      <p:sp>
        <p:nvSpPr>
          <p:cNvPr id="6" name="Text 2"/>
          <p:cNvSpPr/>
          <p:nvPr/>
        </p:nvSpPr>
        <p:spPr>
          <a:xfrm>
            <a:off x="7337822" y="1842849"/>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Anchored in the theory of change</a:t>
            </a:r>
            <a:endParaRPr lang="en-US" sz="1250" dirty="0"/>
          </a:p>
        </p:txBody>
      </p:sp>
      <p:pic>
        <p:nvPicPr>
          <p:cNvPr id="7"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1382" y="2314575"/>
            <a:ext cx="804982" cy="1266825"/>
          </a:xfrm>
          <a:prstGeom prst="rect">
            <a:avLst/>
          </a:prstGeom>
        </p:spPr>
      </p:pic>
      <p:sp>
        <p:nvSpPr>
          <p:cNvPr id="8" name="Text 3"/>
          <p:cNvSpPr/>
          <p:nvPr/>
        </p:nvSpPr>
        <p:spPr>
          <a:xfrm>
            <a:off x="7337822" y="2475548"/>
            <a:ext cx="1894165" cy="236696"/>
          </a:xfrm>
          <a:prstGeom prst="rect">
            <a:avLst/>
          </a:prstGeom>
          <a:noFill/>
          <a:ln/>
        </p:spPr>
        <p:txBody>
          <a:bodyPr wrap="none" lIns="0" tIns="0" rIns="0" bIns="0" rtlCol="0" anchor="t"/>
          <a:lstStyle/>
          <a:p>
            <a:pPr marL="0" indent="0" algn="l">
              <a:lnSpc>
                <a:spcPts val="1850"/>
              </a:lnSpc>
              <a:buNone/>
            </a:pPr>
            <a:r>
              <a:rPr lang="en-US" sz="1450" dirty="0">
                <a:solidFill>
                  <a:srgbClr val="FFFFFF"/>
                </a:solidFill>
                <a:latin typeface="Nunito Semi Bold" pitchFamily="34" charset="0"/>
                <a:ea typeface="Nunito Semi Bold" pitchFamily="34" charset="-122"/>
                <a:cs typeface="Nunito Semi Bold" pitchFamily="34" charset="-120"/>
              </a:rPr>
              <a:t>Educational Support</a:t>
            </a:r>
            <a:endParaRPr lang="en-US" sz="1450" dirty="0"/>
          </a:p>
        </p:txBody>
      </p:sp>
      <p:sp>
        <p:nvSpPr>
          <p:cNvPr id="9" name="Text 4"/>
          <p:cNvSpPr/>
          <p:nvPr/>
        </p:nvSpPr>
        <p:spPr>
          <a:xfrm>
            <a:off x="7337822" y="2808803"/>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Workshops, Tutorials and Lectures – How to guides, lectures, videos, group tutorials</a:t>
            </a:r>
            <a:endParaRPr lang="en-US" sz="1250" dirty="0"/>
          </a:p>
        </p:txBody>
      </p:sp>
      <p:sp>
        <p:nvSpPr>
          <p:cNvPr id="10" name="Text 5"/>
          <p:cNvSpPr/>
          <p:nvPr/>
        </p:nvSpPr>
        <p:spPr>
          <a:xfrm>
            <a:off x="7337822" y="3162895"/>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Digital toolkits e.g. capcut</a:t>
            </a:r>
            <a:endParaRPr lang="en-US" sz="1250" dirty="0"/>
          </a:p>
        </p:txBody>
      </p:sp>
      <p:pic>
        <p:nvPicPr>
          <p:cNvPr id="11" name="Image 3"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1382" y="3581400"/>
            <a:ext cx="804982" cy="2135981"/>
          </a:xfrm>
          <a:prstGeom prst="rect">
            <a:avLst/>
          </a:prstGeom>
        </p:spPr>
      </p:pic>
      <p:sp>
        <p:nvSpPr>
          <p:cNvPr id="12" name="Text 6"/>
          <p:cNvSpPr/>
          <p:nvPr/>
        </p:nvSpPr>
        <p:spPr>
          <a:xfrm>
            <a:off x="7337822" y="3742373"/>
            <a:ext cx="1894165" cy="236696"/>
          </a:xfrm>
          <a:prstGeom prst="rect">
            <a:avLst/>
          </a:prstGeom>
          <a:noFill/>
          <a:ln/>
        </p:spPr>
        <p:txBody>
          <a:bodyPr wrap="none" lIns="0" tIns="0" rIns="0" bIns="0" rtlCol="0" anchor="t"/>
          <a:lstStyle/>
          <a:p>
            <a:pPr marL="0" indent="0" algn="l">
              <a:lnSpc>
                <a:spcPts val="1850"/>
              </a:lnSpc>
              <a:buNone/>
            </a:pPr>
            <a:r>
              <a:rPr lang="en-US" sz="1450" dirty="0">
                <a:solidFill>
                  <a:srgbClr val="FFFFFF"/>
                </a:solidFill>
                <a:latin typeface="Nunito Semi Bold" pitchFamily="34" charset="0"/>
                <a:ea typeface="Nunito Semi Bold" pitchFamily="34" charset="-122"/>
                <a:cs typeface="Nunito Semi Bold" pitchFamily="34" charset="-120"/>
              </a:rPr>
              <a:t>Expert Assistance</a:t>
            </a:r>
            <a:endParaRPr lang="en-US" sz="1450" dirty="0"/>
          </a:p>
        </p:txBody>
      </p:sp>
      <p:sp>
        <p:nvSpPr>
          <p:cNvPr id="13" name="Text 7"/>
          <p:cNvSpPr/>
          <p:nvPr/>
        </p:nvSpPr>
        <p:spPr>
          <a:xfrm>
            <a:off x="7337822" y="4075628"/>
            <a:ext cx="6487597" cy="772597"/>
          </a:xfrm>
          <a:prstGeom prst="rect">
            <a:avLst/>
          </a:prstGeom>
          <a:noFill/>
          <a:ln/>
        </p:spPr>
        <p:txBody>
          <a:bodyPr wrap="squar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Academic and Digital Skills team—Ana Bertolossi, Kirsty Morlese, Femke Davis, and Aneesa Zafar—who provided the students with resources to develop their filmmaking skills, including filming, editing</a:t>
            </a:r>
            <a:endParaRPr lang="en-US" sz="1250" dirty="0"/>
          </a:p>
        </p:txBody>
      </p:sp>
      <p:sp>
        <p:nvSpPr>
          <p:cNvPr id="14" name="Text 8"/>
          <p:cNvSpPr/>
          <p:nvPr/>
        </p:nvSpPr>
        <p:spPr>
          <a:xfrm>
            <a:off x="7337822" y="4944785"/>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Copyright and fair use guidance and resources - Tom Pace</a:t>
            </a:r>
            <a:endParaRPr lang="en-US" sz="1250" dirty="0"/>
          </a:p>
        </p:txBody>
      </p:sp>
      <p:sp>
        <p:nvSpPr>
          <p:cNvPr id="15" name="Text 9"/>
          <p:cNvSpPr/>
          <p:nvPr/>
        </p:nvSpPr>
        <p:spPr>
          <a:xfrm>
            <a:off x="7337822" y="5298877"/>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Film/documentary lecture – Phil Chamberlain (Tobacco Control Research Group</a:t>
            </a:r>
            <a:endParaRPr lang="en-US" sz="1250" dirty="0"/>
          </a:p>
        </p:txBody>
      </p:sp>
      <p:pic>
        <p:nvPicPr>
          <p:cNvPr id="16" name="Image 4" descr="preencode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1382" y="5717381"/>
            <a:ext cx="804982" cy="1878449"/>
          </a:xfrm>
          <a:prstGeom prst="rect">
            <a:avLst/>
          </a:prstGeom>
        </p:spPr>
      </p:pic>
      <p:sp>
        <p:nvSpPr>
          <p:cNvPr id="17" name="Text 10"/>
          <p:cNvSpPr/>
          <p:nvPr/>
        </p:nvSpPr>
        <p:spPr>
          <a:xfrm>
            <a:off x="7337822" y="5878354"/>
            <a:ext cx="1894165" cy="236696"/>
          </a:xfrm>
          <a:prstGeom prst="rect">
            <a:avLst/>
          </a:prstGeom>
          <a:noFill/>
          <a:ln/>
        </p:spPr>
        <p:txBody>
          <a:bodyPr wrap="none" lIns="0" tIns="0" rIns="0" bIns="0" rtlCol="0" anchor="t"/>
          <a:lstStyle/>
          <a:p>
            <a:pPr marL="0" indent="0" algn="l">
              <a:lnSpc>
                <a:spcPts val="1850"/>
              </a:lnSpc>
              <a:buNone/>
            </a:pPr>
            <a:r>
              <a:rPr lang="en-US" sz="1450" dirty="0">
                <a:solidFill>
                  <a:srgbClr val="FFFFFF"/>
                </a:solidFill>
                <a:latin typeface="Nunito Semi Bold" pitchFamily="34" charset="0"/>
                <a:ea typeface="Nunito Semi Bold" pitchFamily="34" charset="-122"/>
                <a:cs typeface="Nunito Semi Bold" pitchFamily="34" charset="-120"/>
              </a:rPr>
              <a:t>Structured Process</a:t>
            </a:r>
            <a:endParaRPr lang="en-US" sz="1450" dirty="0"/>
          </a:p>
        </p:txBody>
      </p:sp>
      <p:sp>
        <p:nvSpPr>
          <p:cNvPr id="18" name="Text 11"/>
          <p:cNvSpPr/>
          <p:nvPr/>
        </p:nvSpPr>
        <p:spPr>
          <a:xfrm>
            <a:off x="7337822" y="6211610"/>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Workshops and tutorials</a:t>
            </a:r>
            <a:endParaRPr lang="en-US" sz="1250" dirty="0"/>
          </a:p>
        </p:txBody>
      </p:sp>
      <p:sp>
        <p:nvSpPr>
          <p:cNvPr id="19" name="Text 12"/>
          <p:cNvSpPr/>
          <p:nvPr/>
        </p:nvSpPr>
        <p:spPr>
          <a:xfrm>
            <a:off x="7337822" y="6565702"/>
            <a:ext cx="6487597" cy="515064"/>
          </a:xfrm>
          <a:prstGeom prst="rect">
            <a:avLst/>
          </a:prstGeom>
          <a:noFill/>
          <a:ln/>
        </p:spPr>
        <p:txBody>
          <a:bodyPr wrap="squar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Step by step project framework (concept, engagement, storyboard, script making, filming, editing, feedback)</a:t>
            </a:r>
            <a:endParaRPr lang="en-US" sz="1250" dirty="0"/>
          </a:p>
        </p:txBody>
      </p:sp>
      <p:sp>
        <p:nvSpPr>
          <p:cNvPr id="20" name="Text 13"/>
          <p:cNvSpPr/>
          <p:nvPr/>
        </p:nvSpPr>
        <p:spPr>
          <a:xfrm>
            <a:off x="7337822" y="7177326"/>
            <a:ext cx="6487597" cy="257532"/>
          </a:xfrm>
          <a:prstGeom prst="rect">
            <a:avLst/>
          </a:prstGeom>
          <a:noFill/>
          <a:ln/>
        </p:spPr>
        <p:txBody>
          <a:bodyPr wrap="none" lIns="0" tIns="0" rIns="0" bIns="0" rtlCol="0" anchor="t"/>
          <a:lstStyle/>
          <a:p>
            <a:pPr marL="0" indent="0" algn="l">
              <a:lnSpc>
                <a:spcPts val="2000"/>
              </a:lnSpc>
              <a:buNone/>
            </a:pPr>
            <a:r>
              <a:rPr lang="en-US" sz="1250" dirty="0">
                <a:solidFill>
                  <a:srgbClr val="FFFFFF"/>
                </a:solidFill>
                <a:latin typeface="PT Sans" pitchFamily="34" charset="0"/>
                <a:ea typeface="PT Sans" pitchFamily="34" charset="-122"/>
                <a:cs typeface="PT Sans" pitchFamily="34" charset="-120"/>
              </a:rPr>
              <a:t>Templates and planning tools – e.g. storyboard</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18793" y="643295"/>
            <a:ext cx="4404003" cy="550426"/>
          </a:xfrm>
          <a:prstGeom prst="rect">
            <a:avLst/>
          </a:prstGeom>
          <a:noFill/>
          <a:ln/>
        </p:spPr>
        <p:txBody>
          <a:bodyPr wrap="none" lIns="0" tIns="0" rIns="0" bIns="0" rtlCol="0" anchor="t"/>
          <a:lstStyle/>
          <a:p>
            <a:pPr marL="0" indent="0" algn="l">
              <a:lnSpc>
                <a:spcPts val="4300"/>
              </a:lnSpc>
              <a:buNone/>
            </a:pPr>
            <a:r>
              <a:rPr lang="en-US" sz="3450" dirty="0">
                <a:solidFill>
                  <a:srgbClr val="FFFFFF"/>
                </a:solidFill>
                <a:latin typeface="Nunito Semi Bold" pitchFamily="34" charset="0"/>
                <a:ea typeface="Nunito Semi Bold" pitchFamily="34" charset="-122"/>
                <a:cs typeface="Nunito Semi Bold" pitchFamily="34" charset="-120"/>
              </a:rPr>
              <a:t>Collaborations</a:t>
            </a:r>
            <a:endParaRPr lang="en-US" sz="3450" dirty="0"/>
          </a:p>
        </p:txBody>
      </p:sp>
      <p:pic>
        <p:nvPicPr>
          <p:cNvPr id="7" name="Image 4"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8202" y="1689854"/>
            <a:ext cx="2475786" cy="2475786"/>
          </a:xfrm>
          <a:prstGeom prst="rect">
            <a:avLst/>
          </a:prstGeom>
        </p:spPr>
      </p:pic>
      <p:sp>
        <p:nvSpPr>
          <p:cNvPr id="9" name="Text 1"/>
          <p:cNvSpPr/>
          <p:nvPr/>
        </p:nvSpPr>
        <p:spPr>
          <a:xfrm>
            <a:off x="4492192" y="5050290"/>
            <a:ext cx="9311796" cy="598884"/>
          </a:xfrm>
          <a:prstGeom prst="rect">
            <a:avLst/>
          </a:prstGeom>
          <a:noFill/>
          <a:ln/>
        </p:spPr>
        <p:txBody>
          <a:bodyPr wrap="square" lIns="0" tIns="0" rIns="0" bIns="0" rtlCol="0" anchor="t"/>
          <a:lstStyle/>
          <a:p>
            <a:pPr marL="0" indent="0" algn="l">
              <a:lnSpc>
                <a:spcPts val="2350"/>
              </a:lnSpc>
              <a:buNone/>
            </a:pPr>
            <a:r>
              <a:rPr lang="en-US" sz="1450" dirty="0">
                <a:solidFill>
                  <a:srgbClr val="FFFFFF"/>
                </a:solidFill>
                <a:latin typeface="PT Sans" pitchFamily="34" charset="0"/>
                <a:ea typeface="PT Sans" pitchFamily="34" charset="-122"/>
                <a:cs typeface="PT Sans" pitchFamily="34" charset="-120"/>
              </a:rPr>
              <a:t>Worked in parternship with different publics and create real world impact – collaborations facilitated by Belinda Moore (placements), Emily Salvidge (Sport@Bath) and Emily Richards (Strategic Engagement). collaborations</a:t>
            </a:r>
            <a:endParaRPr lang="en-US" sz="1450" dirty="0"/>
          </a:p>
        </p:txBody>
      </p:sp>
      <p:pic>
        <p:nvPicPr>
          <p:cNvPr id="10" name="Picture 4" descr="Bath City F.C. - Wikipedia">
            <a:extLst>
              <a:ext uri="{FF2B5EF4-FFF2-40B4-BE49-F238E27FC236}">
                <a16:creationId xmlns:a16="http://schemas.microsoft.com/office/drawing/2014/main" id="{CAA6C610-8882-95FA-07AC-7E8A2824E7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317636"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ath Rugby - Wikipedia">
            <a:extLst>
              <a:ext uri="{FF2B5EF4-FFF2-40B4-BE49-F238E27FC236}">
                <a16:creationId xmlns:a16="http://schemas.microsoft.com/office/drawing/2014/main" id="{4BD70F2E-C254-FFB9-08CD-1EDB27F4C5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3787" r="3946" b="2"/>
          <a:stretch/>
        </p:blipFill>
        <p:spPr bwMode="auto">
          <a:xfrm>
            <a:off x="4202549"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jumping over a bar&#10;&#10;Description automatically generated">
            <a:extLst>
              <a:ext uri="{FF2B5EF4-FFF2-40B4-BE49-F238E27FC236}">
                <a16:creationId xmlns:a16="http://schemas.microsoft.com/office/drawing/2014/main" id="{E17236E9-68C3-A5E2-6D7B-A4C7E92CD61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086176" y="321733"/>
            <a:ext cx="3797984" cy="2010552"/>
          </a:xfrm>
          <a:prstGeom prst="rect">
            <a:avLst/>
          </a:prstGeom>
        </p:spPr>
      </p:pic>
      <p:pic>
        <p:nvPicPr>
          <p:cNvPr id="13" name="Picture 8" descr="University of Bath Nightline">
            <a:extLst>
              <a:ext uri="{FF2B5EF4-FFF2-40B4-BE49-F238E27FC236}">
                <a16:creationId xmlns:a16="http://schemas.microsoft.com/office/drawing/2014/main" id="{B7665F25-1CF4-0A0D-A9E6-7C179B6DDBB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317634"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ovember - Wikipedia">
            <a:extLst>
              <a:ext uri="{FF2B5EF4-FFF2-40B4-BE49-F238E27FC236}">
                <a16:creationId xmlns:a16="http://schemas.microsoft.com/office/drawing/2014/main" id="{2FEF4851-10F0-BA98-49F5-7A0B085F13B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r="-2"/>
          <a:stretch/>
        </p:blipFill>
        <p:spPr bwMode="auto">
          <a:xfrm>
            <a:off x="8082952" y="2431705"/>
            <a:ext cx="3797983" cy="20009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creenshot of a website&#10;&#10;Description automatically generated">
            <a:extLst>
              <a:ext uri="{FF2B5EF4-FFF2-40B4-BE49-F238E27FC236}">
                <a16:creationId xmlns:a16="http://schemas.microsoft.com/office/drawing/2014/main" id="{DC323E73-1C25-D8F7-CD1C-6017E3DD2A3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17634" y="4525716"/>
            <a:ext cx="3794760" cy="20105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435543"/>
          </a:xfrm>
          <a:prstGeom prst="rect">
            <a:avLst/>
          </a:prstGeom>
        </p:spPr>
      </p:pic>
      <p:sp>
        <p:nvSpPr>
          <p:cNvPr id="3" name="Text 0"/>
          <p:cNvSpPr/>
          <p:nvPr/>
        </p:nvSpPr>
        <p:spPr>
          <a:xfrm>
            <a:off x="757714" y="3030855"/>
            <a:ext cx="5422821" cy="573048"/>
          </a:xfrm>
          <a:prstGeom prst="rect">
            <a:avLst/>
          </a:prstGeom>
          <a:noFill/>
          <a:ln/>
        </p:spPr>
        <p:txBody>
          <a:bodyPr wrap="none" lIns="0" tIns="0" rIns="0" bIns="0" rtlCol="0" anchor="t"/>
          <a:lstStyle/>
          <a:p>
            <a:pPr marL="0" indent="0" algn="l">
              <a:lnSpc>
                <a:spcPts val="4500"/>
              </a:lnSpc>
              <a:buNone/>
            </a:pPr>
            <a:r>
              <a:rPr lang="en-US" sz="3600" dirty="0">
                <a:solidFill>
                  <a:srgbClr val="FFFFFF"/>
                </a:solidFill>
                <a:latin typeface="Nunito Semi Bold" pitchFamily="34" charset="0"/>
                <a:ea typeface="Nunito Semi Bold" pitchFamily="34" charset="-122"/>
                <a:cs typeface="Nunito Semi Bold" pitchFamily="34" charset="-120"/>
              </a:rPr>
              <a:t>ConnectSport Partnership</a:t>
            </a:r>
            <a:endParaRPr lang="en-US" sz="3600" dirty="0"/>
          </a:p>
        </p:txBody>
      </p:sp>
      <p:sp>
        <p:nvSpPr>
          <p:cNvPr id="4" name="Shape 1"/>
          <p:cNvSpPr/>
          <p:nvPr/>
        </p:nvSpPr>
        <p:spPr>
          <a:xfrm>
            <a:off x="757714" y="3896082"/>
            <a:ext cx="6460093" cy="2085856"/>
          </a:xfrm>
          <a:prstGeom prst="roundRect">
            <a:avLst>
              <a:gd name="adj" fmla="val 14012"/>
            </a:avLst>
          </a:prstGeom>
          <a:solidFill>
            <a:srgbClr val="00002E"/>
          </a:solidFill>
          <a:ln w="22860">
            <a:solidFill>
              <a:srgbClr val="F2B42D"/>
            </a:solidFill>
            <a:prstDash val="solid"/>
          </a:ln>
        </p:spPr>
        <p:txBody>
          <a:bodyPr/>
          <a:lstStyle/>
          <a:p>
            <a:endParaRPr lang="en-US"/>
          </a:p>
        </p:txBody>
      </p:sp>
      <p:sp>
        <p:nvSpPr>
          <p:cNvPr id="5" name="Text 2"/>
          <p:cNvSpPr/>
          <p:nvPr/>
        </p:nvSpPr>
        <p:spPr>
          <a:xfrm>
            <a:off x="975360" y="4113728"/>
            <a:ext cx="2292191" cy="286464"/>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Nunito Semi Bold" pitchFamily="34" charset="0"/>
                <a:ea typeface="Nunito Semi Bold" pitchFamily="34" charset="-122"/>
                <a:cs typeface="Nunito Semi Bold" pitchFamily="34" charset="-120"/>
              </a:rPr>
              <a:t>About ConnectSport</a:t>
            </a:r>
            <a:endParaRPr lang="en-US" sz="1800" dirty="0"/>
          </a:p>
        </p:txBody>
      </p:sp>
      <p:sp>
        <p:nvSpPr>
          <p:cNvPr id="6" name="Text 3"/>
          <p:cNvSpPr/>
          <p:nvPr/>
        </p:nvSpPr>
        <p:spPr>
          <a:xfrm>
            <a:off x="975360" y="4516993"/>
            <a:ext cx="6024801" cy="1247299"/>
          </a:xfrm>
          <a:prstGeom prst="rect">
            <a:avLst/>
          </a:prstGeom>
          <a:noFill/>
          <a:ln/>
        </p:spPr>
        <p:txBody>
          <a:bodyPr wrap="square" lIns="0" tIns="0" rIns="0" bIns="0" rtlCol="0" anchor="t"/>
          <a:lstStyle/>
          <a:p>
            <a:pPr marL="0" indent="0" algn="l">
              <a:lnSpc>
                <a:spcPts val="2450"/>
              </a:lnSpc>
              <a:buNone/>
            </a:pPr>
            <a:r>
              <a:rPr lang="en-US" sz="1500" dirty="0">
                <a:solidFill>
                  <a:srgbClr val="FFFFFF"/>
                </a:solidFill>
                <a:latin typeface="PT Sans" pitchFamily="34" charset="0"/>
                <a:ea typeface="PT Sans" pitchFamily="34" charset="-122"/>
                <a:cs typeface="PT Sans" pitchFamily="34" charset="-120"/>
              </a:rPr>
              <a:t>ConnectSport is a not-for-profit Community Interest Company (CIC) which works in partnership with UK Universities to increase awareness and investment for overlooked and underfunded local charities and sport for development organisation</a:t>
            </a:r>
            <a:endParaRPr lang="en-US" sz="1500" dirty="0"/>
          </a:p>
        </p:txBody>
      </p:sp>
      <p:sp>
        <p:nvSpPr>
          <p:cNvPr id="7" name="Shape 4"/>
          <p:cNvSpPr/>
          <p:nvPr/>
        </p:nvSpPr>
        <p:spPr>
          <a:xfrm>
            <a:off x="7412593" y="3896082"/>
            <a:ext cx="6460093" cy="2085856"/>
          </a:xfrm>
          <a:prstGeom prst="roundRect">
            <a:avLst>
              <a:gd name="adj" fmla="val 14012"/>
            </a:avLst>
          </a:prstGeom>
          <a:solidFill>
            <a:srgbClr val="00002E"/>
          </a:solidFill>
          <a:ln w="22860">
            <a:solidFill>
              <a:srgbClr val="D7425E"/>
            </a:solidFill>
            <a:prstDash val="solid"/>
          </a:ln>
        </p:spPr>
        <p:txBody>
          <a:bodyPr/>
          <a:lstStyle/>
          <a:p>
            <a:endParaRPr lang="en-US"/>
          </a:p>
        </p:txBody>
      </p:sp>
      <p:sp>
        <p:nvSpPr>
          <p:cNvPr id="8" name="Text 5"/>
          <p:cNvSpPr/>
          <p:nvPr/>
        </p:nvSpPr>
        <p:spPr>
          <a:xfrm>
            <a:off x="7630239" y="4113728"/>
            <a:ext cx="2292191" cy="286464"/>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Nunito Semi Bold" pitchFamily="34" charset="0"/>
                <a:ea typeface="Nunito Semi Bold" pitchFamily="34" charset="-122"/>
                <a:cs typeface="Nunito Semi Bold" pitchFamily="34" charset="-120"/>
              </a:rPr>
              <a:t>Leadership</a:t>
            </a:r>
            <a:endParaRPr lang="en-US" sz="1800" dirty="0"/>
          </a:p>
        </p:txBody>
      </p:sp>
      <p:sp>
        <p:nvSpPr>
          <p:cNvPr id="9" name="Text 6"/>
          <p:cNvSpPr/>
          <p:nvPr/>
        </p:nvSpPr>
        <p:spPr>
          <a:xfrm>
            <a:off x="7630239" y="4516993"/>
            <a:ext cx="6024801" cy="311825"/>
          </a:xfrm>
          <a:prstGeom prst="rect">
            <a:avLst/>
          </a:prstGeom>
          <a:noFill/>
          <a:ln/>
        </p:spPr>
        <p:txBody>
          <a:bodyPr wrap="none" lIns="0" tIns="0" rIns="0" bIns="0" rtlCol="0" anchor="t"/>
          <a:lstStyle/>
          <a:p>
            <a:pPr marL="0" indent="0" algn="l">
              <a:lnSpc>
                <a:spcPts val="2450"/>
              </a:lnSpc>
              <a:buNone/>
            </a:pPr>
            <a:r>
              <a:rPr lang="en-US" sz="1500" dirty="0">
                <a:solidFill>
                  <a:srgbClr val="FFFFFF"/>
                </a:solidFill>
                <a:latin typeface="PT Sans" pitchFamily="34" charset="0"/>
                <a:ea typeface="PT Sans" pitchFamily="34" charset="-122"/>
                <a:cs typeface="PT Sans" pitchFamily="34" charset="-120"/>
              </a:rPr>
              <a:t>Simon Lansley, Managing director</a:t>
            </a:r>
          </a:p>
          <a:p>
            <a:pPr marL="0" indent="0" algn="l">
              <a:lnSpc>
                <a:spcPts val="2450"/>
              </a:lnSpc>
              <a:buNone/>
            </a:pPr>
            <a:r>
              <a:rPr lang="en-US" sz="1500" dirty="0">
                <a:solidFill>
                  <a:srgbClr val="FFFFFF"/>
                </a:solidFill>
                <a:latin typeface="PT Sans" pitchFamily="34" charset="0"/>
              </a:rPr>
              <a:t>Guest talk on sport for development and film </a:t>
            </a:r>
            <a:endParaRPr lang="en-US" sz="1500" dirty="0"/>
          </a:p>
        </p:txBody>
      </p:sp>
      <p:sp>
        <p:nvSpPr>
          <p:cNvPr id="10" name="Shape 7"/>
          <p:cNvSpPr/>
          <p:nvPr/>
        </p:nvSpPr>
        <p:spPr>
          <a:xfrm>
            <a:off x="757714" y="6176724"/>
            <a:ext cx="6460093" cy="1462207"/>
          </a:xfrm>
          <a:prstGeom prst="roundRect">
            <a:avLst>
              <a:gd name="adj" fmla="val 19988"/>
            </a:avLst>
          </a:prstGeom>
          <a:solidFill>
            <a:srgbClr val="00002E"/>
          </a:solidFill>
          <a:ln w="22860">
            <a:solidFill>
              <a:srgbClr val="DD785E"/>
            </a:solidFill>
            <a:prstDash val="solid"/>
          </a:ln>
        </p:spPr>
        <p:txBody>
          <a:bodyPr/>
          <a:lstStyle/>
          <a:p>
            <a:endParaRPr lang="en-US"/>
          </a:p>
        </p:txBody>
      </p:sp>
      <p:sp>
        <p:nvSpPr>
          <p:cNvPr id="11" name="Text 8"/>
          <p:cNvSpPr/>
          <p:nvPr/>
        </p:nvSpPr>
        <p:spPr>
          <a:xfrm>
            <a:off x="975360" y="6394371"/>
            <a:ext cx="2292191" cy="286464"/>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Nunito Semi Bold" pitchFamily="34" charset="0"/>
                <a:ea typeface="Nunito Semi Bold" pitchFamily="34" charset="-122"/>
                <a:cs typeface="Nunito Semi Bold" pitchFamily="34" charset="-120"/>
              </a:rPr>
              <a:t>Sharing Platform</a:t>
            </a:r>
            <a:endParaRPr lang="en-US" sz="1800" dirty="0"/>
          </a:p>
        </p:txBody>
      </p:sp>
      <p:sp>
        <p:nvSpPr>
          <p:cNvPr id="12" name="Text 9"/>
          <p:cNvSpPr/>
          <p:nvPr/>
        </p:nvSpPr>
        <p:spPr>
          <a:xfrm>
            <a:off x="975360" y="6797635"/>
            <a:ext cx="6024801" cy="311825"/>
          </a:xfrm>
          <a:prstGeom prst="rect">
            <a:avLst/>
          </a:prstGeom>
          <a:noFill/>
          <a:ln/>
        </p:spPr>
        <p:txBody>
          <a:bodyPr wrap="none" lIns="0" tIns="0" rIns="0" bIns="0" rtlCol="0" anchor="t"/>
          <a:lstStyle/>
          <a:p>
            <a:pPr marL="0" indent="0" algn="l">
              <a:lnSpc>
                <a:spcPts val="2450"/>
              </a:lnSpc>
              <a:buNone/>
            </a:pPr>
            <a:r>
              <a:rPr lang="en-US" sz="1500" dirty="0">
                <a:solidFill>
                  <a:srgbClr val="FFFFFF"/>
                </a:solidFill>
                <a:latin typeface="PT Sans" pitchFamily="34" charset="0"/>
                <a:ea typeface="PT Sans" pitchFamily="34" charset="-122"/>
                <a:cs typeface="PT Sans" pitchFamily="34" charset="-120"/>
              </a:rPr>
              <a:t>Students and different publics shared (e.g. LinkedIn)</a:t>
            </a:r>
            <a:endParaRPr lang="en-US" sz="1500" dirty="0"/>
          </a:p>
        </p:txBody>
      </p:sp>
      <p:sp>
        <p:nvSpPr>
          <p:cNvPr id="13" name="Shape 10"/>
          <p:cNvSpPr/>
          <p:nvPr/>
        </p:nvSpPr>
        <p:spPr>
          <a:xfrm>
            <a:off x="7412593" y="6176724"/>
            <a:ext cx="6460093" cy="1462207"/>
          </a:xfrm>
          <a:prstGeom prst="roundRect">
            <a:avLst>
              <a:gd name="adj" fmla="val 19988"/>
            </a:avLst>
          </a:prstGeom>
          <a:solidFill>
            <a:srgbClr val="00002E"/>
          </a:solidFill>
          <a:ln w="22860">
            <a:solidFill>
              <a:srgbClr val="48A8E2"/>
            </a:solidFill>
            <a:prstDash val="solid"/>
          </a:ln>
        </p:spPr>
        <p:txBody>
          <a:bodyPr/>
          <a:lstStyle/>
          <a:p>
            <a:endParaRPr lang="en-US"/>
          </a:p>
        </p:txBody>
      </p:sp>
      <p:sp>
        <p:nvSpPr>
          <p:cNvPr id="14" name="Text 11"/>
          <p:cNvSpPr/>
          <p:nvPr/>
        </p:nvSpPr>
        <p:spPr>
          <a:xfrm>
            <a:off x="7630239" y="6394371"/>
            <a:ext cx="2292191" cy="286464"/>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Nunito Semi Bold" pitchFamily="34" charset="0"/>
                <a:ea typeface="Nunito Semi Bold" pitchFamily="34" charset="-122"/>
                <a:cs typeface="Nunito Semi Bold" pitchFamily="34" charset="-120"/>
              </a:rPr>
              <a:t>Access</a:t>
            </a:r>
            <a:endParaRPr lang="en-US" sz="1800" dirty="0"/>
          </a:p>
        </p:txBody>
      </p:sp>
      <p:sp>
        <p:nvSpPr>
          <p:cNvPr id="15" name="Text 12"/>
          <p:cNvSpPr/>
          <p:nvPr/>
        </p:nvSpPr>
        <p:spPr>
          <a:xfrm>
            <a:off x="7630239" y="6797635"/>
            <a:ext cx="6024801" cy="623649"/>
          </a:xfrm>
          <a:prstGeom prst="rect">
            <a:avLst/>
          </a:prstGeom>
          <a:noFill/>
          <a:ln/>
        </p:spPr>
        <p:txBody>
          <a:bodyPr wrap="square" lIns="0" tIns="0" rIns="0" bIns="0" rtlCol="0" anchor="t"/>
          <a:lstStyle/>
          <a:p>
            <a:pPr marL="0" indent="0" algn="l">
              <a:lnSpc>
                <a:spcPts val="2450"/>
              </a:lnSpc>
              <a:buNone/>
            </a:pPr>
            <a:r>
              <a:rPr lang="en-US" sz="1500" dirty="0">
                <a:solidFill>
                  <a:srgbClr val="FFFFFF"/>
                </a:solidFill>
                <a:latin typeface="PT Sans" pitchFamily="34" charset="0"/>
                <a:ea typeface="PT Sans" pitchFamily="34" charset="-122"/>
                <a:cs typeface="PT Sans" pitchFamily="34" charset="-120"/>
              </a:rPr>
              <a:t>Available here: </a:t>
            </a:r>
            <a:r>
              <a:rPr lang="en-US" sz="1500" dirty="0">
                <a:solidFill>
                  <a:srgbClr val="FFFFFF"/>
                </a:solidFill>
                <a:latin typeface="PT Sans" pitchFamily="34" charset="0"/>
                <a:ea typeface="PT Sans" pitchFamily="34" charset="-122"/>
                <a:cs typeface="PT Sans" pitchFamily="34" charset="-120"/>
                <a:hlinkClick r:id="rId4"/>
              </a:rPr>
              <a:t>https://connectsport.co.uk/campaign/power-sport-university-bath-film-festival</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1100852"/>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FFFF"/>
                </a:solidFill>
                <a:latin typeface="Nunito Semi Bold" pitchFamily="34" charset="0"/>
                <a:ea typeface="Nunito Semi Bold" pitchFamily="34" charset="-122"/>
                <a:cs typeface="Nunito Semi Bold" pitchFamily="34" charset="-120"/>
              </a:rPr>
              <a:t>Reflections..</a:t>
            </a:r>
            <a:endParaRPr lang="en-US" sz="4400" dirty="0"/>
          </a:p>
        </p:txBody>
      </p:sp>
      <p:sp>
        <p:nvSpPr>
          <p:cNvPr id="3" name="Text 1"/>
          <p:cNvSpPr/>
          <p:nvPr/>
        </p:nvSpPr>
        <p:spPr>
          <a:xfrm>
            <a:off x="2231946" y="2283619"/>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Educational Value</a:t>
            </a:r>
            <a:endParaRPr lang="en-US" sz="2200" dirty="0"/>
          </a:p>
        </p:txBody>
      </p:sp>
      <p:sp>
        <p:nvSpPr>
          <p:cNvPr id="4" name="Text 2"/>
          <p:cNvSpPr/>
          <p:nvPr/>
        </p:nvSpPr>
        <p:spPr>
          <a:xfrm>
            <a:off x="837724" y="2779157"/>
            <a:ext cx="4210407" cy="766048"/>
          </a:xfrm>
          <a:prstGeom prst="rect">
            <a:avLst/>
          </a:prstGeom>
          <a:noFill/>
          <a:ln/>
        </p:spPr>
        <p:txBody>
          <a:bodyPr wrap="square" lIns="0" tIns="0" rIns="0" bIns="0" rtlCol="0" anchor="t"/>
          <a:lstStyle/>
          <a:p>
            <a:pPr marL="0" indent="0" algn="r">
              <a:lnSpc>
                <a:spcPts val="3000"/>
              </a:lnSpc>
              <a:buNone/>
            </a:pPr>
            <a:r>
              <a:rPr lang="en-US" sz="1850" dirty="0">
                <a:solidFill>
                  <a:srgbClr val="FFFFFF"/>
                </a:solidFill>
                <a:latin typeface="PT Sans" pitchFamily="34" charset="0"/>
                <a:ea typeface="PT Sans" pitchFamily="34" charset="-122"/>
                <a:cs typeface="PT Sans" pitchFamily="34" charset="-120"/>
              </a:rPr>
              <a:t>Bridges gap between knowledge and impact</a:t>
            </a:r>
            <a:endParaRPr lang="en-US" sz="1850" dirty="0"/>
          </a:p>
        </p:txBody>
      </p:sp>
      <p:sp>
        <p:nvSpPr>
          <p:cNvPr id="5" name="Text 3"/>
          <p:cNvSpPr/>
          <p:nvPr/>
        </p:nvSpPr>
        <p:spPr>
          <a:xfrm>
            <a:off x="837724" y="3688794"/>
            <a:ext cx="4210407" cy="383024"/>
          </a:xfrm>
          <a:prstGeom prst="rect">
            <a:avLst/>
          </a:prstGeom>
          <a:noFill/>
          <a:ln/>
        </p:spPr>
        <p:txBody>
          <a:bodyPr wrap="none" lIns="0" tIns="0" rIns="0" bIns="0" rtlCol="0" anchor="t"/>
          <a:lstStyle/>
          <a:p>
            <a:pPr marL="0" indent="0" algn="r">
              <a:lnSpc>
                <a:spcPts val="3000"/>
              </a:lnSpc>
              <a:buNone/>
            </a:pPr>
            <a:r>
              <a:rPr lang="en-US" sz="1850" dirty="0">
                <a:solidFill>
                  <a:srgbClr val="FFFFFF"/>
                </a:solidFill>
                <a:latin typeface="PT Sans" pitchFamily="34" charset="0"/>
                <a:ea typeface="PT Sans" pitchFamily="34" charset="-122"/>
                <a:cs typeface="PT Sans" pitchFamily="34" charset="-120"/>
              </a:rPr>
              <a:t>Student engagement</a:t>
            </a:r>
            <a:endParaRPr lang="en-US" sz="1850" dirty="0"/>
          </a:p>
        </p:txBody>
      </p:sp>
      <p:sp>
        <p:nvSpPr>
          <p:cNvPr id="6" name="Text 4"/>
          <p:cNvSpPr/>
          <p:nvPr/>
        </p:nvSpPr>
        <p:spPr>
          <a:xfrm>
            <a:off x="837724" y="4215408"/>
            <a:ext cx="4210407" cy="766048"/>
          </a:xfrm>
          <a:prstGeom prst="rect">
            <a:avLst/>
          </a:prstGeom>
          <a:noFill/>
          <a:ln/>
        </p:spPr>
        <p:txBody>
          <a:bodyPr wrap="square" lIns="0" tIns="0" rIns="0" bIns="0" rtlCol="0" anchor="t"/>
          <a:lstStyle/>
          <a:p>
            <a:pPr marL="0" indent="0" algn="r">
              <a:lnSpc>
                <a:spcPts val="3000"/>
              </a:lnSpc>
              <a:buNone/>
            </a:pPr>
            <a:r>
              <a:rPr lang="en-US" sz="1850" dirty="0">
                <a:solidFill>
                  <a:srgbClr val="FFFFFF"/>
                </a:solidFill>
                <a:latin typeface="PT Sans" pitchFamily="34" charset="0"/>
                <a:ea typeface="PT Sans" pitchFamily="34" charset="-122"/>
                <a:cs typeface="PT Sans" pitchFamily="34" charset="-120"/>
              </a:rPr>
              <a:t>Enhances communication and critical thinking</a:t>
            </a:r>
            <a:endParaRPr lang="en-US" sz="1850" dirty="0"/>
          </a:p>
        </p:txBody>
      </p:sp>
      <p:pic>
        <p:nvPicPr>
          <p:cNvPr id="7"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8131" y="2438995"/>
            <a:ext cx="4534138" cy="4534138"/>
          </a:xfrm>
          <a:prstGeom prst="rect">
            <a:avLst/>
          </a:prstGeom>
        </p:spPr>
      </p:pic>
      <p:sp>
        <p:nvSpPr>
          <p:cNvPr id="8" name="Text 5"/>
          <p:cNvSpPr/>
          <p:nvPr/>
        </p:nvSpPr>
        <p:spPr>
          <a:xfrm>
            <a:off x="6321266" y="3670102"/>
            <a:ext cx="336590" cy="420767"/>
          </a:xfrm>
          <a:prstGeom prst="rect">
            <a:avLst/>
          </a:prstGeom>
          <a:noFill/>
          <a:ln/>
        </p:spPr>
        <p:txBody>
          <a:bodyPr wrap="none" lIns="0" tIns="0" rIns="0" bIns="0" rtlCol="0" anchor="t"/>
          <a:lstStyle/>
          <a:p>
            <a:pPr marL="0" indent="0" algn="l">
              <a:lnSpc>
                <a:spcPts val="4200"/>
              </a:lnSpc>
              <a:buNone/>
            </a:pPr>
            <a:r>
              <a:rPr lang="en-US" sz="2650" dirty="0">
                <a:solidFill>
                  <a:srgbClr val="FFFFFF"/>
                </a:solidFill>
                <a:latin typeface="Nunito Semi Bold" pitchFamily="34" charset="0"/>
                <a:ea typeface="Nunito Semi Bold" pitchFamily="34" charset="-122"/>
                <a:cs typeface="Nunito Semi Bold" pitchFamily="34" charset="-120"/>
              </a:rPr>
              <a:t>1</a:t>
            </a:r>
            <a:endParaRPr lang="en-US" sz="2650" dirty="0"/>
          </a:p>
        </p:txBody>
      </p:sp>
      <p:sp>
        <p:nvSpPr>
          <p:cNvPr id="9" name="Text 6"/>
          <p:cNvSpPr/>
          <p:nvPr/>
        </p:nvSpPr>
        <p:spPr>
          <a:xfrm>
            <a:off x="9582269" y="2546866"/>
            <a:ext cx="3382447" cy="351949"/>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Professional Development</a:t>
            </a:r>
            <a:endParaRPr lang="en-US" sz="2200" dirty="0"/>
          </a:p>
        </p:txBody>
      </p:sp>
      <p:sp>
        <p:nvSpPr>
          <p:cNvPr id="10" name="Text 7"/>
          <p:cNvSpPr/>
          <p:nvPr/>
        </p:nvSpPr>
        <p:spPr>
          <a:xfrm>
            <a:off x="9582269" y="3042404"/>
            <a:ext cx="4210407" cy="766048"/>
          </a:xfrm>
          <a:prstGeom prst="rect">
            <a:avLst/>
          </a:prstGeom>
          <a:noFill/>
          <a:ln/>
        </p:spPr>
        <p:txBody>
          <a:bodyPr wrap="square" lIns="0" tIns="0" rIns="0" bIns="0" rtlCol="0" anchor="t"/>
          <a:lstStyle/>
          <a:p>
            <a:pPr marL="0" indent="0" algn="l">
              <a:lnSpc>
                <a:spcPts val="3000"/>
              </a:lnSpc>
              <a:buNone/>
            </a:pPr>
            <a:r>
              <a:rPr lang="en-US" sz="1850" dirty="0">
                <a:solidFill>
                  <a:srgbClr val="FFFFFF"/>
                </a:solidFill>
                <a:latin typeface="PT Sans" pitchFamily="34" charset="0"/>
                <a:ea typeface="PT Sans" pitchFamily="34" charset="-122"/>
                <a:cs typeface="PT Sans" pitchFamily="34" charset="-120"/>
              </a:rPr>
              <a:t>Professional value (particularly non-placement)</a:t>
            </a:r>
            <a:endParaRPr lang="en-US" sz="1850" dirty="0"/>
          </a:p>
        </p:txBody>
      </p:sp>
      <p:sp>
        <p:nvSpPr>
          <p:cNvPr id="11" name="Text 8"/>
          <p:cNvSpPr/>
          <p:nvPr/>
        </p:nvSpPr>
        <p:spPr>
          <a:xfrm>
            <a:off x="9582269" y="3952042"/>
            <a:ext cx="4210407" cy="766048"/>
          </a:xfrm>
          <a:prstGeom prst="rect">
            <a:avLst/>
          </a:prstGeom>
          <a:noFill/>
          <a:ln/>
        </p:spPr>
        <p:txBody>
          <a:bodyPr wrap="square" lIns="0" tIns="0" rIns="0" bIns="0" rtlCol="0" anchor="t"/>
          <a:lstStyle/>
          <a:p>
            <a:pPr marL="0" indent="0" algn="l">
              <a:lnSpc>
                <a:spcPts val="3000"/>
              </a:lnSpc>
              <a:buNone/>
            </a:pPr>
            <a:r>
              <a:rPr lang="en-US" sz="1850" dirty="0">
                <a:solidFill>
                  <a:srgbClr val="FFFFFF"/>
                </a:solidFill>
                <a:latin typeface="PT Sans" pitchFamily="34" charset="0"/>
                <a:ea typeface="PT Sans" pitchFamily="34" charset="-122"/>
                <a:cs typeface="PT Sans" pitchFamily="34" charset="-120"/>
              </a:rPr>
              <a:t>Strengthens employability and networking</a:t>
            </a:r>
            <a:endParaRPr lang="en-US" sz="1850" dirty="0"/>
          </a:p>
        </p:txBody>
      </p:sp>
      <p:pic>
        <p:nvPicPr>
          <p:cNvPr id="12"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8131" y="2438995"/>
            <a:ext cx="4534138" cy="4534138"/>
          </a:xfrm>
          <a:prstGeom prst="rect">
            <a:avLst/>
          </a:prstGeom>
        </p:spPr>
      </p:pic>
      <p:pic>
        <p:nvPicPr>
          <p:cNvPr id="13"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72306" y="3670102"/>
            <a:ext cx="336590" cy="420767"/>
          </a:xfrm>
          <a:prstGeom prst="rect">
            <a:avLst/>
          </a:prstGeom>
        </p:spPr>
      </p:pic>
      <p:sp>
        <p:nvSpPr>
          <p:cNvPr id="14" name="Text 9"/>
          <p:cNvSpPr/>
          <p:nvPr/>
        </p:nvSpPr>
        <p:spPr>
          <a:xfrm>
            <a:off x="9582269" y="534042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Social Impact</a:t>
            </a:r>
            <a:endParaRPr lang="en-US" sz="2200" dirty="0"/>
          </a:p>
        </p:txBody>
      </p:sp>
      <p:sp>
        <p:nvSpPr>
          <p:cNvPr id="15" name="Text 10"/>
          <p:cNvSpPr/>
          <p:nvPr/>
        </p:nvSpPr>
        <p:spPr>
          <a:xfrm>
            <a:off x="9582269" y="5835967"/>
            <a:ext cx="4210407" cy="766048"/>
          </a:xfrm>
          <a:prstGeom prst="rect">
            <a:avLst/>
          </a:prstGeom>
          <a:noFill/>
          <a:ln/>
        </p:spPr>
        <p:txBody>
          <a:bodyPr wrap="square" lIns="0" tIns="0" rIns="0" bIns="0" rtlCol="0" anchor="t"/>
          <a:lstStyle/>
          <a:p>
            <a:pPr marL="0" indent="0" algn="l">
              <a:lnSpc>
                <a:spcPts val="3000"/>
              </a:lnSpc>
              <a:buNone/>
            </a:pPr>
            <a:r>
              <a:rPr lang="en-US" sz="1850" dirty="0">
                <a:solidFill>
                  <a:srgbClr val="FFFFFF"/>
                </a:solidFill>
                <a:latin typeface="PT Sans" pitchFamily="34" charset="0"/>
                <a:ea typeface="PT Sans" pitchFamily="34" charset="-122"/>
                <a:cs typeface="PT Sans" pitchFamily="34" charset="-120"/>
              </a:rPr>
              <a:t>Promote civic responsibility and social awareness</a:t>
            </a:r>
            <a:endParaRPr lang="en-US" sz="1850" dirty="0"/>
          </a:p>
        </p:txBody>
      </p:sp>
      <p:sp>
        <p:nvSpPr>
          <p:cNvPr id="16" name="Text 11"/>
          <p:cNvSpPr/>
          <p:nvPr/>
        </p:nvSpPr>
        <p:spPr>
          <a:xfrm>
            <a:off x="9582269" y="6745605"/>
            <a:ext cx="4210407" cy="383024"/>
          </a:xfrm>
          <a:prstGeom prst="rect">
            <a:avLst/>
          </a:prstGeom>
          <a:noFill/>
          <a:ln/>
        </p:spPr>
        <p:txBody>
          <a:bodyPr wrap="none" lIns="0" tIns="0" rIns="0" bIns="0" rtlCol="0" anchor="t"/>
          <a:lstStyle/>
          <a:p>
            <a:pPr marL="0" indent="0" algn="l">
              <a:lnSpc>
                <a:spcPts val="3000"/>
              </a:lnSpc>
              <a:buNone/>
            </a:pPr>
            <a:r>
              <a:rPr lang="en-US" sz="1850" dirty="0">
                <a:solidFill>
                  <a:srgbClr val="FFFFFF"/>
                </a:solidFill>
                <a:latin typeface="PT Sans" pitchFamily="34" charset="0"/>
                <a:ea typeface="PT Sans" pitchFamily="34" charset="-122"/>
                <a:cs typeface="PT Sans" pitchFamily="34" charset="-120"/>
              </a:rPr>
              <a:t>Reinforce role of UoB – public good</a:t>
            </a:r>
            <a:endParaRPr lang="en-US" sz="1850" dirty="0"/>
          </a:p>
        </p:txBody>
      </p:sp>
      <p:pic>
        <p:nvPicPr>
          <p:cNvPr id="17" name="Image 3"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48131" y="2438995"/>
            <a:ext cx="4534138" cy="4534138"/>
          </a:xfrm>
          <a:prstGeom prst="rect">
            <a:avLst/>
          </a:prstGeom>
        </p:spPr>
      </p:pic>
      <p:pic>
        <p:nvPicPr>
          <p:cNvPr id="18" name="Image 4" descr="preencode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2306" y="5321141"/>
            <a:ext cx="336590" cy="420767"/>
          </a:xfrm>
          <a:prstGeom prst="rect">
            <a:avLst/>
          </a:prstGeom>
        </p:spPr>
      </p:pic>
      <p:sp>
        <p:nvSpPr>
          <p:cNvPr id="19" name="Text 12"/>
          <p:cNvSpPr/>
          <p:nvPr/>
        </p:nvSpPr>
        <p:spPr>
          <a:xfrm>
            <a:off x="2231946" y="5603677"/>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FFFFF"/>
                </a:solidFill>
                <a:latin typeface="Nunito Semi Bold" pitchFamily="34" charset="0"/>
                <a:ea typeface="Nunito Semi Bold" pitchFamily="34" charset="-122"/>
                <a:cs typeface="Nunito Semi Bold" pitchFamily="34" charset="-120"/>
              </a:rPr>
              <a:t>Student Growth</a:t>
            </a:r>
            <a:endParaRPr lang="en-US" sz="2200" dirty="0"/>
          </a:p>
        </p:txBody>
      </p:sp>
      <p:sp>
        <p:nvSpPr>
          <p:cNvPr id="20" name="Text 13"/>
          <p:cNvSpPr/>
          <p:nvPr/>
        </p:nvSpPr>
        <p:spPr>
          <a:xfrm>
            <a:off x="837724" y="6099215"/>
            <a:ext cx="4210407" cy="766048"/>
          </a:xfrm>
          <a:prstGeom prst="rect">
            <a:avLst/>
          </a:prstGeom>
          <a:noFill/>
          <a:ln/>
        </p:spPr>
        <p:txBody>
          <a:bodyPr wrap="square" lIns="0" tIns="0" rIns="0" bIns="0" rtlCol="0" anchor="t"/>
          <a:lstStyle/>
          <a:p>
            <a:pPr marL="0" indent="0" algn="r">
              <a:lnSpc>
                <a:spcPts val="3000"/>
              </a:lnSpc>
              <a:buNone/>
            </a:pPr>
            <a:r>
              <a:rPr lang="en-US" sz="1850" dirty="0">
                <a:solidFill>
                  <a:srgbClr val="FFFFFF"/>
                </a:solidFill>
                <a:latin typeface="PT Sans" pitchFamily="34" charset="0"/>
                <a:ea typeface="PT Sans" pitchFamily="34" charset="-122"/>
                <a:cs typeface="PT Sans" pitchFamily="34" charset="-120"/>
              </a:rPr>
              <a:t>Support diverse student learning/development</a:t>
            </a:r>
            <a:endParaRPr lang="en-US" sz="1850" dirty="0"/>
          </a:p>
        </p:txBody>
      </p:sp>
      <p:pic>
        <p:nvPicPr>
          <p:cNvPr id="21" name="Image 5" descr="preencoded.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48131" y="2438995"/>
            <a:ext cx="4534138" cy="4534138"/>
          </a:xfrm>
          <a:prstGeom prst="rect">
            <a:avLst/>
          </a:prstGeom>
        </p:spPr>
      </p:pic>
      <p:pic>
        <p:nvPicPr>
          <p:cNvPr id="22" name="Image 6" descr="preencode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1266" y="5321141"/>
            <a:ext cx="336590" cy="4207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sp>
        <p:nvSpPr>
          <p:cNvPr id="3" name="Text 0"/>
          <p:cNvSpPr/>
          <p:nvPr/>
        </p:nvSpPr>
        <p:spPr>
          <a:xfrm>
            <a:off x="6314242" y="651034"/>
            <a:ext cx="5008840" cy="626031"/>
          </a:xfrm>
          <a:prstGeom prst="rect">
            <a:avLst/>
          </a:prstGeom>
          <a:noFill/>
          <a:ln/>
        </p:spPr>
        <p:txBody>
          <a:bodyPr wrap="none" lIns="0" tIns="0" rIns="0" bIns="0" rtlCol="0" anchor="t"/>
          <a:lstStyle/>
          <a:p>
            <a:pPr marL="0" indent="0" algn="l">
              <a:lnSpc>
                <a:spcPts val="4900"/>
              </a:lnSpc>
              <a:buNone/>
            </a:pPr>
            <a:r>
              <a:rPr lang="en-US" sz="3900" dirty="0">
                <a:solidFill>
                  <a:srgbClr val="FFFFFF"/>
                </a:solidFill>
                <a:latin typeface="Nunito Semi Bold" pitchFamily="34" charset="0"/>
                <a:ea typeface="Nunito Semi Bold" pitchFamily="34" charset="-122"/>
                <a:cs typeface="Nunito Semi Bold" pitchFamily="34" charset="-120"/>
              </a:rPr>
              <a:t>Student Testimonial</a:t>
            </a:r>
            <a:endParaRPr lang="en-US" sz="3900" dirty="0"/>
          </a:p>
        </p:txBody>
      </p:sp>
      <p:sp>
        <p:nvSpPr>
          <p:cNvPr id="4" name="Text 1"/>
          <p:cNvSpPr/>
          <p:nvPr/>
        </p:nvSpPr>
        <p:spPr>
          <a:xfrm>
            <a:off x="6633448" y="1835706"/>
            <a:ext cx="7169110" cy="1362075"/>
          </a:xfrm>
          <a:prstGeom prst="rect">
            <a:avLst/>
          </a:prstGeom>
          <a:noFill/>
          <a:ln/>
        </p:spPr>
        <p:txBody>
          <a:bodyPr wrap="square" lIns="0" tIns="0" rIns="0" bIns="0" rtlCol="0" anchor="t"/>
          <a:lstStyle/>
          <a:p>
            <a:pPr marL="0" indent="0" algn="l">
              <a:lnSpc>
                <a:spcPts val="2650"/>
              </a:lnSpc>
              <a:buNone/>
            </a:pPr>
            <a:r>
              <a:rPr lang="en-US" sz="1650" dirty="0">
                <a:solidFill>
                  <a:srgbClr val="FFFFFF"/>
                </a:solidFill>
                <a:latin typeface="PT Sans" pitchFamily="34" charset="0"/>
                <a:ea typeface="PT Sans" pitchFamily="34" charset="-122"/>
                <a:cs typeface="PT Sans" pitchFamily="34" charset="-120"/>
              </a:rPr>
              <a:t>"</a:t>
            </a:r>
            <a:r>
              <a:rPr lang="en-US" sz="1650" i="1" dirty="0">
                <a:solidFill>
                  <a:srgbClr val="FFFFFF"/>
                </a:solidFill>
                <a:latin typeface="PT Sans" pitchFamily="34" charset="0"/>
                <a:ea typeface="PT Sans" pitchFamily="34" charset="-122"/>
                <a:cs typeface="PT Sans" pitchFamily="34" charset="-120"/>
              </a:rPr>
              <a:t>It was a great learning experience, allowing us to be creative and offering freedom in how we approached the project. Collaborating with professional companies was a highlight. I believe these films will raise awareness of the issues we tackled, and that was our ultimate goal</a:t>
            </a:r>
            <a:r>
              <a:rPr lang="en-US" sz="1650" dirty="0">
                <a:solidFill>
                  <a:srgbClr val="FFFFFF"/>
                </a:solidFill>
                <a:latin typeface="PT Sans" pitchFamily="34" charset="0"/>
                <a:ea typeface="PT Sans" pitchFamily="34" charset="-122"/>
                <a:cs typeface="PT Sans" pitchFamily="34" charset="-120"/>
              </a:rPr>
              <a:t>."</a:t>
            </a:r>
            <a:endParaRPr lang="en-US" sz="1650" dirty="0"/>
          </a:p>
        </p:txBody>
      </p:sp>
      <p:sp>
        <p:nvSpPr>
          <p:cNvPr id="5" name="Shape 2"/>
          <p:cNvSpPr/>
          <p:nvPr/>
        </p:nvSpPr>
        <p:spPr>
          <a:xfrm>
            <a:off x="6314242" y="1596271"/>
            <a:ext cx="22860" cy="1840944"/>
          </a:xfrm>
          <a:prstGeom prst="rect">
            <a:avLst/>
          </a:prstGeom>
          <a:solidFill>
            <a:srgbClr val="F2B42D"/>
          </a:solidFill>
          <a:ln/>
        </p:spPr>
        <p:txBody>
          <a:bodyPr/>
          <a:lstStyle/>
          <a:p>
            <a:endParaRPr lang="en-US"/>
          </a:p>
        </p:txBody>
      </p:sp>
      <p:sp>
        <p:nvSpPr>
          <p:cNvPr id="6" name="Text 3"/>
          <p:cNvSpPr/>
          <p:nvPr/>
        </p:nvSpPr>
        <p:spPr>
          <a:xfrm>
            <a:off x="6314242" y="3676650"/>
            <a:ext cx="7488317" cy="681038"/>
          </a:xfrm>
          <a:prstGeom prst="rect">
            <a:avLst/>
          </a:prstGeom>
          <a:noFill/>
          <a:ln/>
        </p:spPr>
        <p:txBody>
          <a:bodyPr wrap="square" lIns="0" tIns="0" rIns="0" bIns="0" rtlCol="0" anchor="t"/>
          <a:lstStyle/>
          <a:p>
            <a:pPr marL="0" indent="0" algn="l">
              <a:lnSpc>
                <a:spcPts val="2650"/>
              </a:lnSpc>
              <a:buNone/>
            </a:pPr>
            <a:r>
              <a:rPr lang="en-US" sz="1650" dirty="0">
                <a:solidFill>
                  <a:srgbClr val="FFFFFF"/>
                </a:solidFill>
                <a:latin typeface="PT Sans" pitchFamily="34" charset="0"/>
                <a:ea typeface="PT Sans" pitchFamily="34" charset="-122"/>
                <a:cs typeface="PT Sans" pitchFamily="34" charset="-120"/>
              </a:rPr>
              <a:t>- David Hodgson who worked on </a:t>
            </a:r>
            <a:r>
              <a:rPr lang="en-US" sz="1650" i="1" dirty="0">
                <a:solidFill>
                  <a:srgbClr val="FFFFFF"/>
                </a:solidFill>
                <a:latin typeface="PT Sans" pitchFamily="34" charset="0"/>
                <a:ea typeface="PT Sans" pitchFamily="34" charset="-122"/>
                <a:cs typeface="PT Sans" pitchFamily="34" charset="-120"/>
              </a:rPr>
              <a:t>Men, Mental Health, and sport – A collaboration with Bath City FC</a:t>
            </a:r>
            <a:endParaRPr lang="en-US" sz="1650" dirty="0"/>
          </a:p>
        </p:txBody>
      </p:sp>
      <p:sp>
        <p:nvSpPr>
          <p:cNvPr id="7" name="Shape 4"/>
          <p:cNvSpPr/>
          <p:nvPr/>
        </p:nvSpPr>
        <p:spPr>
          <a:xfrm>
            <a:off x="6314242" y="4597122"/>
            <a:ext cx="159544" cy="781050"/>
          </a:xfrm>
          <a:prstGeom prst="roundRect">
            <a:avLst>
              <a:gd name="adj" fmla="val 200146"/>
            </a:avLst>
          </a:prstGeom>
          <a:solidFill>
            <a:srgbClr val="00002E"/>
          </a:solidFill>
          <a:ln w="22860">
            <a:solidFill>
              <a:srgbClr val="F2B42D"/>
            </a:solidFill>
            <a:prstDash val="solid"/>
          </a:ln>
        </p:spPr>
        <p:txBody>
          <a:bodyPr/>
          <a:lstStyle/>
          <a:p>
            <a:endParaRPr lang="en-US"/>
          </a:p>
        </p:txBody>
      </p:sp>
      <p:sp>
        <p:nvSpPr>
          <p:cNvPr id="8" name="Text 5"/>
          <p:cNvSpPr/>
          <p:nvPr/>
        </p:nvSpPr>
        <p:spPr>
          <a:xfrm>
            <a:off x="6792992" y="4597122"/>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FFFFFF"/>
                </a:solidFill>
                <a:latin typeface="Nunito Semi Bold" pitchFamily="34" charset="0"/>
                <a:ea typeface="Nunito Semi Bold" pitchFamily="34" charset="-122"/>
                <a:cs typeface="Nunito Semi Bold" pitchFamily="34" charset="-120"/>
              </a:rPr>
              <a:t>Creative Learning</a:t>
            </a:r>
            <a:endParaRPr lang="en-US" sz="1950" dirty="0"/>
          </a:p>
        </p:txBody>
      </p:sp>
      <p:sp>
        <p:nvSpPr>
          <p:cNvPr id="9" name="Text 6"/>
          <p:cNvSpPr/>
          <p:nvPr/>
        </p:nvSpPr>
        <p:spPr>
          <a:xfrm>
            <a:off x="6792992" y="5037653"/>
            <a:ext cx="7009567" cy="340519"/>
          </a:xfrm>
          <a:prstGeom prst="rect">
            <a:avLst/>
          </a:prstGeom>
          <a:noFill/>
          <a:ln/>
        </p:spPr>
        <p:txBody>
          <a:bodyPr wrap="none" lIns="0" tIns="0" rIns="0" bIns="0" rtlCol="0" anchor="t"/>
          <a:lstStyle/>
          <a:p>
            <a:pPr marL="0" indent="0" algn="l">
              <a:lnSpc>
                <a:spcPts val="2650"/>
              </a:lnSpc>
              <a:buNone/>
            </a:pPr>
            <a:r>
              <a:rPr lang="en-US" sz="1650" dirty="0">
                <a:solidFill>
                  <a:srgbClr val="FFFFFF"/>
                </a:solidFill>
                <a:latin typeface="PT Sans" pitchFamily="34" charset="0"/>
                <a:ea typeface="PT Sans" pitchFamily="34" charset="-122"/>
                <a:cs typeface="PT Sans" pitchFamily="34" charset="-120"/>
              </a:rPr>
              <a:t>Students appreciated the freedom to approach the project in their own way</a:t>
            </a:r>
            <a:endParaRPr lang="en-US" sz="1650" dirty="0"/>
          </a:p>
        </p:txBody>
      </p:sp>
      <p:sp>
        <p:nvSpPr>
          <p:cNvPr id="10" name="Shape 7"/>
          <p:cNvSpPr/>
          <p:nvPr/>
        </p:nvSpPr>
        <p:spPr>
          <a:xfrm>
            <a:off x="6633448" y="5590937"/>
            <a:ext cx="159544" cy="781050"/>
          </a:xfrm>
          <a:prstGeom prst="roundRect">
            <a:avLst>
              <a:gd name="adj" fmla="val 200146"/>
            </a:avLst>
          </a:prstGeom>
          <a:solidFill>
            <a:srgbClr val="00002E"/>
          </a:solidFill>
          <a:ln w="22860">
            <a:solidFill>
              <a:srgbClr val="D7425E"/>
            </a:solidFill>
            <a:prstDash val="solid"/>
          </a:ln>
        </p:spPr>
        <p:txBody>
          <a:bodyPr/>
          <a:lstStyle/>
          <a:p>
            <a:endParaRPr lang="en-US"/>
          </a:p>
        </p:txBody>
      </p:sp>
      <p:sp>
        <p:nvSpPr>
          <p:cNvPr id="11" name="Text 8"/>
          <p:cNvSpPr/>
          <p:nvPr/>
        </p:nvSpPr>
        <p:spPr>
          <a:xfrm>
            <a:off x="7112198" y="5590937"/>
            <a:ext cx="3020020" cy="312896"/>
          </a:xfrm>
          <a:prstGeom prst="rect">
            <a:avLst/>
          </a:prstGeom>
          <a:noFill/>
          <a:ln/>
        </p:spPr>
        <p:txBody>
          <a:bodyPr wrap="none" lIns="0" tIns="0" rIns="0" bIns="0" rtlCol="0" anchor="t"/>
          <a:lstStyle/>
          <a:p>
            <a:pPr marL="0" indent="0" algn="l">
              <a:lnSpc>
                <a:spcPts val="2450"/>
              </a:lnSpc>
              <a:buNone/>
            </a:pPr>
            <a:r>
              <a:rPr lang="en-US" sz="1950" dirty="0">
                <a:solidFill>
                  <a:srgbClr val="FFFFFF"/>
                </a:solidFill>
                <a:latin typeface="Nunito Semi Bold" pitchFamily="34" charset="0"/>
                <a:ea typeface="Nunito Semi Bold" pitchFamily="34" charset="-122"/>
                <a:cs typeface="Nunito Semi Bold" pitchFamily="34" charset="-120"/>
              </a:rPr>
              <a:t>Professional Collaboration</a:t>
            </a:r>
            <a:endParaRPr lang="en-US" sz="1950" dirty="0"/>
          </a:p>
        </p:txBody>
      </p:sp>
      <p:sp>
        <p:nvSpPr>
          <p:cNvPr id="12" name="Text 9"/>
          <p:cNvSpPr/>
          <p:nvPr/>
        </p:nvSpPr>
        <p:spPr>
          <a:xfrm>
            <a:off x="7112198" y="6031468"/>
            <a:ext cx="6690360" cy="340519"/>
          </a:xfrm>
          <a:prstGeom prst="rect">
            <a:avLst/>
          </a:prstGeom>
          <a:noFill/>
          <a:ln/>
        </p:spPr>
        <p:txBody>
          <a:bodyPr wrap="none" lIns="0" tIns="0" rIns="0" bIns="0" rtlCol="0" anchor="t"/>
          <a:lstStyle/>
          <a:p>
            <a:pPr marL="0" indent="0" algn="l">
              <a:lnSpc>
                <a:spcPts val="2650"/>
              </a:lnSpc>
              <a:buNone/>
            </a:pPr>
            <a:r>
              <a:rPr lang="en-US" sz="1650" dirty="0">
                <a:solidFill>
                  <a:srgbClr val="FFFFFF"/>
                </a:solidFill>
                <a:latin typeface="PT Sans" pitchFamily="34" charset="0"/>
                <a:ea typeface="PT Sans" pitchFamily="34" charset="-122"/>
                <a:cs typeface="PT Sans" pitchFamily="34" charset="-120"/>
              </a:rPr>
              <a:t>Working with real companies was highlighted as a valuable experience</a:t>
            </a:r>
            <a:endParaRPr lang="en-US" sz="1650" dirty="0"/>
          </a:p>
        </p:txBody>
      </p:sp>
      <p:sp>
        <p:nvSpPr>
          <p:cNvPr id="13" name="Shape 10"/>
          <p:cNvSpPr/>
          <p:nvPr/>
        </p:nvSpPr>
        <p:spPr>
          <a:xfrm>
            <a:off x="6952774" y="6584752"/>
            <a:ext cx="159544" cy="781050"/>
          </a:xfrm>
          <a:prstGeom prst="roundRect">
            <a:avLst>
              <a:gd name="adj" fmla="val 200146"/>
            </a:avLst>
          </a:prstGeom>
          <a:solidFill>
            <a:srgbClr val="00002E"/>
          </a:solidFill>
          <a:ln w="22860">
            <a:solidFill>
              <a:srgbClr val="DD785E"/>
            </a:solidFill>
            <a:prstDash val="solid"/>
          </a:ln>
        </p:spPr>
        <p:txBody>
          <a:bodyPr/>
          <a:lstStyle/>
          <a:p>
            <a:endParaRPr lang="en-US"/>
          </a:p>
        </p:txBody>
      </p:sp>
      <p:sp>
        <p:nvSpPr>
          <p:cNvPr id="14" name="Text 11"/>
          <p:cNvSpPr/>
          <p:nvPr/>
        </p:nvSpPr>
        <p:spPr>
          <a:xfrm>
            <a:off x="7431524" y="6584752"/>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FFFFFF"/>
                </a:solidFill>
                <a:latin typeface="Nunito Semi Bold" pitchFamily="34" charset="0"/>
                <a:ea typeface="Nunito Semi Bold" pitchFamily="34" charset="-122"/>
                <a:cs typeface="Nunito Semi Bold" pitchFamily="34" charset="-120"/>
              </a:rPr>
              <a:t>Social Impact</a:t>
            </a:r>
            <a:endParaRPr lang="en-US" sz="1950" dirty="0"/>
          </a:p>
        </p:txBody>
      </p:sp>
      <p:sp>
        <p:nvSpPr>
          <p:cNvPr id="15" name="Text 12"/>
          <p:cNvSpPr/>
          <p:nvPr/>
        </p:nvSpPr>
        <p:spPr>
          <a:xfrm>
            <a:off x="7431524" y="7025283"/>
            <a:ext cx="6371034" cy="340519"/>
          </a:xfrm>
          <a:prstGeom prst="rect">
            <a:avLst/>
          </a:prstGeom>
          <a:noFill/>
          <a:ln/>
        </p:spPr>
        <p:txBody>
          <a:bodyPr wrap="none" lIns="0" tIns="0" rIns="0" bIns="0" rtlCol="0" anchor="t"/>
          <a:lstStyle/>
          <a:p>
            <a:pPr marL="0" indent="0" algn="l">
              <a:lnSpc>
                <a:spcPts val="2650"/>
              </a:lnSpc>
              <a:buNone/>
            </a:pPr>
            <a:r>
              <a:rPr lang="en-US" sz="1650" dirty="0">
                <a:solidFill>
                  <a:srgbClr val="FFFFFF"/>
                </a:solidFill>
                <a:latin typeface="PT Sans" pitchFamily="34" charset="0"/>
                <a:ea typeface="PT Sans" pitchFamily="34" charset="-122"/>
                <a:cs typeface="PT Sans" pitchFamily="34" charset="-120"/>
              </a:rPr>
              <a:t>Raising awareness of important social issues was the ultimate goal</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10F7760174046B412AB999BD2E8E0" ma:contentTypeVersion="17" ma:contentTypeDescription="Create a new document." ma:contentTypeScope="" ma:versionID="4bca7b5edfa9076295bc767a6e30e07c">
  <xsd:schema xmlns:xsd="http://www.w3.org/2001/XMLSchema" xmlns:xs="http://www.w3.org/2001/XMLSchema" xmlns:p="http://schemas.microsoft.com/office/2006/metadata/properties" xmlns:ns2="b31e59a2-3882-4d15-b1f0-20a41eb2e7bb" xmlns:ns3="b1e165a0-1a4a-4d2e-b26a-75de4c74afb8" targetNamespace="http://schemas.microsoft.com/office/2006/metadata/properties" ma:root="true" ma:fieldsID="a1298460008b2723f4469b55d75b6e11" ns2:_="" ns3:_="">
    <xsd:import namespace="b31e59a2-3882-4d15-b1f0-20a41eb2e7bb"/>
    <xsd:import namespace="b1e165a0-1a4a-4d2e-b26a-75de4c74a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e59a2-3882-4d15-b1f0-20a41eb2e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165a0-1a4a-4d2e-b26a-75de4c74af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86cc65-1bfc-482d-ac03-4d191023851d}" ma:internalName="TaxCatchAll" ma:showField="CatchAllData" ma:web="b1e165a0-1a4a-4d2e-b26a-75de4c74afb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e59a2-3882-4d15-b1f0-20a41eb2e7bb">
      <Terms xmlns="http://schemas.microsoft.com/office/infopath/2007/PartnerControls"/>
    </lcf76f155ced4ddcb4097134ff3c332f>
    <TaxCatchAll xmlns="b1e165a0-1a4a-4d2e-b26a-75de4c74afb8" xsi:nil="true"/>
  </documentManagement>
</p:properties>
</file>

<file path=customXml/itemProps1.xml><?xml version="1.0" encoding="utf-8"?>
<ds:datastoreItem xmlns:ds="http://schemas.openxmlformats.org/officeDocument/2006/customXml" ds:itemID="{E84B8EE7-5DC1-42C4-B6E1-20DBFDEEFD89}"/>
</file>

<file path=customXml/itemProps2.xml><?xml version="1.0" encoding="utf-8"?>
<ds:datastoreItem xmlns:ds="http://schemas.openxmlformats.org/officeDocument/2006/customXml" ds:itemID="{267ECC90-FBF0-47C8-80F2-A247BB899E7A}"/>
</file>

<file path=customXml/itemProps3.xml><?xml version="1.0" encoding="utf-8"?>
<ds:datastoreItem xmlns:ds="http://schemas.openxmlformats.org/officeDocument/2006/customXml" ds:itemID="{9FAA83C2-66B9-460F-AEC1-2564249935F8}"/>
</file>

<file path=docProps/app.xml><?xml version="1.0" encoding="utf-8"?>
<Properties xmlns="http://schemas.openxmlformats.org/officeDocument/2006/extended-properties" xmlns:vt="http://schemas.openxmlformats.org/officeDocument/2006/docPropsVTypes">
  <TotalTime>19</TotalTime>
  <Words>808</Words>
  <Application>Microsoft Macintosh PowerPoint</Application>
  <PresentationFormat>Custom</PresentationFormat>
  <Paragraphs>86</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PT Sans</vt:lpstr>
      <vt:lpstr>Nunito Semi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Emma Rich</cp:lastModifiedBy>
  <cp:revision>6</cp:revision>
  <dcterms:created xsi:type="dcterms:W3CDTF">2025-06-02T11:08:09Z</dcterms:created>
  <dcterms:modified xsi:type="dcterms:W3CDTF">2025-06-02T11:28:53Z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0x010100C8A10F7760174046B412AB999BD2E8E0</vt:lpwstr>
  </property>
</Properties>
</file>