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335" r:id="rId5"/>
    <p:sldId id="332" r:id="rId6"/>
    <p:sldId id="326" r:id="rId7"/>
    <p:sldId id="354" r:id="rId8"/>
    <p:sldId id="274" r:id="rId9"/>
    <p:sldId id="370" r:id="rId10"/>
    <p:sldId id="342" r:id="rId11"/>
    <p:sldId id="284" r:id="rId12"/>
    <p:sldId id="343" r:id="rId13"/>
    <p:sldId id="286" r:id="rId14"/>
    <p:sldId id="287" r:id="rId15"/>
    <p:sldId id="288" r:id="rId16"/>
    <p:sldId id="289" r:id="rId17"/>
    <p:sldId id="344" r:id="rId18"/>
    <p:sldId id="290" r:id="rId19"/>
    <p:sldId id="291" r:id="rId20"/>
    <p:sldId id="292" r:id="rId21"/>
    <p:sldId id="341" r:id="rId22"/>
    <p:sldId id="325" r:id="rId23"/>
    <p:sldId id="293" r:id="rId24"/>
    <p:sldId id="294" r:id="rId25"/>
    <p:sldId id="295" r:id="rId26"/>
    <p:sldId id="296" r:id="rId27"/>
    <p:sldId id="297" r:id="rId28"/>
    <p:sldId id="298" r:id="rId29"/>
    <p:sldId id="324" r:id="rId30"/>
    <p:sldId id="300" r:id="rId31"/>
    <p:sldId id="372" r:id="rId32"/>
    <p:sldId id="307" r:id="rId33"/>
    <p:sldId id="308" r:id="rId34"/>
    <p:sldId id="309" r:id="rId35"/>
    <p:sldId id="310" r:id="rId36"/>
    <p:sldId id="311" r:id="rId37"/>
    <p:sldId id="312" r:id="rId38"/>
    <p:sldId id="350" r:id="rId39"/>
    <p:sldId id="314" r:id="rId40"/>
    <p:sldId id="371" r:id="rId41"/>
    <p:sldId id="313" r:id="rId42"/>
    <p:sldId id="316" r:id="rId43"/>
    <p:sldId id="317" r:id="rId44"/>
    <p:sldId id="319" r:id="rId45"/>
    <p:sldId id="321" r:id="rId46"/>
    <p:sldId id="333" r:id="rId47"/>
    <p:sldId id="352" r:id="rId48"/>
    <p:sldId id="323" r:id="rId49"/>
    <p:sldId id="369" r:id="rId50"/>
    <p:sldId id="327" r:id="rId51"/>
    <p:sldId id="329" r:id="rId52"/>
    <p:sldId id="328" r:id="rId53"/>
    <p:sldId id="351" r:id="rId54"/>
    <p:sldId id="353" r:id="rId55"/>
    <p:sldId id="271" r:id="rId56"/>
  </p:sldIdLst>
  <p:sldSz cx="9144000" cy="5143500" type="screen16x9"/>
  <p:notesSz cx="6797675" cy="9929813"/>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85BDB8"/>
    <a:srgbClr val="92CEC8"/>
    <a:srgbClr val="396164"/>
    <a:srgbClr val="253737"/>
    <a:srgbClr val="AE5191"/>
    <a:srgbClr val="1A3F82"/>
    <a:srgbClr val="717236"/>
    <a:srgbClr val="7898E0"/>
    <a:srgbClr val="E1E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CD511-0E00-47EF-AE54-A65AF584C242}" v="105" dt="2025-01-24T10:47:46.7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46" autoAdjust="0"/>
  </p:normalViewPr>
  <p:slideViewPr>
    <p:cSldViewPr snapToGrid="0">
      <p:cViewPr varScale="1">
        <p:scale>
          <a:sx n="126" d="100"/>
          <a:sy n="126" d="100"/>
        </p:scale>
        <p:origin x="1194" y="11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01B93-9F3D-496D-89F3-0DC71485254E}"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43CDD021-F0AB-4A37-ADF4-B40A5171B2E1}">
      <dgm:prSet phldrT="[Text]"/>
      <dgm:spPr/>
      <dgm:t>
        <a:bodyPr/>
        <a:lstStyle/>
        <a:p>
          <a:r>
            <a:rPr lang="en-GB" dirty="0"/>
            <a:t>Enrolling Participants</a:t>
          </a:r>
        </a:p>
      </dgm:t>
    </dgm:pt>
    <dgm:pt modelId="{69B69A97-385A-4419-8E72-A509C1DFF29D}" type="parTrans" cxnId="{7FFF5112-2D27-402D-B466-BEEF4BEF6E75}">
      <dgm:prSet/>
      <dgm:spPr/>
      <dgm:t>
        <a:bodyPr/>
        <a:lstStyle/>
        <a:p>
          <a:endParaRPr lang="en-GB"/>
        </a:p>
      </dgm:t>
    </dgm:pt>
    <dgm:pt modelId="{126D0C67-5120-4B64-B49C-526CC83B9C18}" type="sibTrans" cxnId="{7FFF5112-2D27-402D-B466-BEEF4BEF6E75}">
      <dgm:prSet/>
      <dgm:spPr/>
      <dgm:t>
        <a:bodyPr/>
        <a:lstStyle/>
        <a:p>
          <a:endParaRPr lang="en-GB"/>
        </a:p>
      </dgm:t>
    </dgm:pt>
    <dgm:pt modelId="{D57E00D7-05F3-48BC-A42B-8FB96FD7C765}">
      <dgm:prSet phldrT="[Text]"/>
      <dgm:spPr/>
      <dgm:t>
        <a:bodyPr/>
        <a:lstStyle/>
        <a:p>
          <a:r>
            <a:rPr lang="en-GB" dirty="0"/>
            <a:t>Course Settings</a:t>
          </a:r>
        </a:p>
      </dgm:t>
    </dgm:pt>
    <dgm:pt modelId="{DEF6ECCA-F367-4A01-924D-A3B3E8AD51DB}" type="parTrans" cxnId="{9086576D-DF1E-4914-B698-4B805DDFC7C7}">
      <dgm:prSet/>
      <dgm:spPr/>
      <dgm:t>
        <a:bodyPr/>
        <a:lstStyle/>
        <a:p>
          <a:endParaRPr lang="en-GB"/>
        </a:p>
      </dgm:t>
    </dgm:pt>
    <dgm:pt modelId="{20AC3347-FA9B-4D53-B3A2-786EDCF60209}" type="sibTrans" cxnId="{9086576D-DF1E-4914-B698-4B805DDFC7C7}">
      <dgm:prSet/>
      <dgm:spPr/>
      <dgm:t>
        <a:bodyPr/>
        <a:lstStyle/>
        <a:p>
          <a:endParaRPr lang="en-GB"/>
        </a:p>
      </dgm:t>
    </dgm:pt>
    <dgm:pt modelId="{0353EE38-C708-4B41-B2E5-DA6C074D14F9}">
      <dgm:prSet phldrT="[Text]"/>
      <dgm:spPr/>
      <dgm:t>
        <a:bodyPr/>
        <a:lstStyle/>
        <a:p>
          <a:r>
            <a:rPr lang="en-GB" dirty="0"/>
            <a:t>Managing Groups &amp; Groupings</a:t>
          </a:r>
        </a:p>
      </dgm:t>
    </dgm:pt>
    <dgm:pt modelId="{DD87A423-79FF-445F-9CEA-14EC62D39D47}" type="parTrans" cxnId="{4654BFC9-8C89-4D70-8E5A-78F53F15781D}">
      <dgm:prSet/>
      <dgm:spPr/>
      <dgm:t>
        <a:bodyPr/>
        <a:lstStyle/>
        <a:p>
          <a:endParaRPr lang="en-GB"/>
        </a:p>
      </dgm:t>
    </dgm:pt>
    <dgm:pt modelId="{5F7EE28E-AD00-4FED-AC33-07C6DC09E41E}" type="sibTrans" cxnId="{4654BFC9-8C89-4D70-8E5A-78F53F15781D}">
      <dgm:prSet/>
      <dgm:spPr/>
      <dgm:t>
        <a:bodyPr/>
        <a:lstStyle/>
        <a:p>
          <a:endParaRPr lang="en-GB"/>
        </a:p>
      </dgm:t>
    </dgm:pt>
    <dgm:pt modelId="{915D8883-F944-4A18-8E5B-22F172A89B5C}">
      <dgm:prSet phldrT="[Text]"/>
      <dgm:spPr/>
      <dgm:t>
        <a:bodyPr/>
        <a:lstStyle/>
        <a:p>
          <a:r>
            <a:rPr lang="en-GB" dirty="0"/>
            <a:t>Housekeeping</a:t>
          </a:r>
        </a:p>
      </dgm:t>
    </dgm:pt>
    <dgm:pt modelId="{653D4112-3A93-41BD-84A3-73462C2C83C0}" type="parTrans" cxnId="{7D669F93-46E0-4109-A8A5-63C8AFA438A7}">
      <dgm:prSet/>
      <dgm:spPr/>
      <dgm:t>
        <a:bodyPr/>
        <a:lstStyle/>
        <a:p>
          <a:endParaRPr lang="en-GB"/>
        </a:p>
      </dgm:t>
    </dgm:pt>
    <dgm:pt modelId="{0BB0E217-2A45-4416-BF7B-D68E28312A18}" type="sibTrans" cxnId="{7D669F93-46E0-4109-A8A5-63C8AFA438A7}">
      <dgm:prSet/>
      <dgm:spPr/>
      <dgm:t>
        <a:bodyPr/>
        <a:lstStyle/>
        <a:p>
          <a:endParaRPr lang="en-GB"/>
        </a:p>
      </dgm:t>
    </dgm:pt>
    <dgm:pt modelId="{D3F465A2-5366-4F89-B54F-62BD3CB10951}" type="pres">
      <dgm:prSet presAssocID="{A5501B93-9F3D-496D-89F3-0DC71485254E}" presName="Name0" presStyleCnt="0">
        <dgm:presLayoutVars>
          <dgm:dir/>
          <dgm:resizeHandles val="exact"/>
        </dgm:presLayoutVars>
      </dgm:prSet>
      <dgm:spPr/>
    </dgm:pt>
    <dgm:pt modelId="{11AF5994-8C49-4712-98D8-8963A5803FD0}" type="pres">
      <dgm:prSet presAssocID="{43CDD021-F0AB-4A37-ADF4-B40A5171B2E1}" presName="compNode" presStyleCnt="0"/>
      <dgm:spPr/>
    </dgm:pt>
    <dgm:pt modelId="{BF4594C2-B109-4F30-BA3A-C0FF3235C706}" type="pres">
      <dgm:prSet presAssocID="{43CDD021-F0AB-4A37-ADF4-B40A5171B2E1}"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C35C3277-6B25-4CE4-8D62-F8EFD0F383D3}" type="pres">
      <dgm:prSet presAssocID="{43CDD021-F0AB-4A37-ADF4-B40A5171B2E1}" presName="textRect" presStyleLbl="revTx" presStyleIdx="0" presStyleCnt="4">
        <dgm:presLayoutVars>
          <dgm:bulletEnabled val="1"/>
        </dgm:presLayoutVars>
      </dgm:prSet>
      <dgm:spPr/>
    </dgm:pt>
    <dgm:pt modelId="{23A03F9E-5561-4BED-B683-EB65E3929622}" type="pres">
      <dgm:prSet presAssocID="{126D0C67-5120-4B64-B49C-526CC83B9C18}" presName="sibTrans" presStyleLbl="sibTrans2D1" presStyleIdx="0" presStyleCnt="0"/>
      <dgm:spPr/>
    </dgm:pt>
    <dgm:pt modelId="{3D1FC0B1-9D83-47D7-ACF8-8DC2E2302C99}" type="pres">
      <dgm:prSet presAssocID="{D57E00D7-05F3-48BC-A42B-8FB96FD7C765}" presName="compNode" presStyleCnt="0"/>
      <dgm:spPr/>
    </dgm:pt>
    <dgm:pt modelId="{A4E4F706-A2CE-4E8C-9618-EA29727B22BB}" type="pres">
      <dgm:prSet presAssocID="{D57E00D7-05F3-48BC-A42B-8FB96FD7C765}"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89063EE3-5F7F-4CAF-9F01-ECC296E89718}" type="pres">
      <dgm:prSet presAssocID="{D57E00D7-05F3-48BC-A42B-8FB96FD7C765}" presName="textRect" presStyleLbl="revTx" presStyleIdx="1" presStyleCnt="4">
        <dgm:presLayoutVars>
          <dgm:bulletEnabled val="1"/>
        </dgm:presLayoutVars>
      </dgm:prSet>
      <dgm:spPr/>
    </dgm:pt>
    <dgm:pt modelId="{F3D3AD7C-CAC7-4DFB-9191-63CA4807DBEE}" type="pres">
      <dgm:prSet presAssocID="{20AC3347-FA9B-4D53-B3A2-786EDCF60209}" presName="sibTrans" presStyleLbl="sibTrans2D1" presStyleIdx="0" presStyleCnt="0"/>
      <dgm:spPr/>
    </dgm:pt>
    <dgm:pt modelId="{897CA291-A13C-40EE-90C6-BA67DEBE5C0D}" type="pres">
      <dgm:prSet presAssocID="{0353EE38-C708-4B41-B2E5-DA6C074D14F9}" presName="compNode" presStyleCnt="0"/>
      <dgm:spPr/>
    </dgm:pt>
    <dgm:pt modelId="{0AAA6178-57DD-4106-8F8D-8C65357889F3}" type="pres">
      <dgm:prSet presAssocID="{0353EE38-C708-4B41-B2E5-DA6C074D14F9}"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dgm:spPr>
    </dgm:pt>
    <dgm:pt modelId="{A8874C09-0CF6-46B1-82E3-E1D5906B0E6C}" type="pres">
      <dgm:prSet presAssocID="{0353EE38-C708-4B41-B2E5-DA6C074D14F9}" presName="textRect" presStyleLbl="revTx" presStyleIdx="2" presStyleCnt="4">
        <dgm:presLayoutVars>
          <dgm:bulletEnabled val="1"/>
        </dgm:presLayoutVars>
      </dgm:prSet>
      <dgm:spPr/>
    </dgm:pt>
    <dgm:pt modelId="{34CD1AB0-A214-4969-9A14-F816A718A01E}" type="pres">
      <dgm:prSet presAssocID="{5F7EE28E-AD00-4FED-AC33-07C6DC09E41E}" presName="sibTrans" presStyleLbl="sibTrans2D1" presStyleIdx="0" presStyleCnt="0"/>
      <dgm:spPr/>
    </dgm:pt>
    <dgm:pt modelId="{C874259A-3961-4DA5-9351-51118442344C}" type="pres">
      <dgm:prSet presAssocID="{915D8883-F944-4A18-8E5B-22F172A89B5C}" presName="compNode" presStyleCnt="0"/>
      <dgm:spPr/>
    </dgm:pt>
    <dgm:pt modelId="{228F78C4-E0A7-4F41-9FFD-5446E37233BE}" type="pres">
      <dgm:prSet presAssocID="{915D8883-F944-4A18-8E5B-22F172A89B5C}" presName="pictRect" presStyleLbl="node1" presStyleIdx="3" presStyleCnt="4" custScaleY="98934"/>
      <dgm:spPr>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dgm:spPr>
    </dgm:pt>
    <dgm:pt modelId="{F8CBE86D-A884-4F3F-A4E2-D328C619136C}" type="pres">
      <dgm:prSet presAssocID="{915D8883-F944-4A18-8E5B-22F172A89B5C}" presName="textRect" presStyleLbl="revTx" presStyleIdx="3" presStyleCnt="4">
        <dgm:presLayoutVars>
          <dgm:bulletEnabled val="1"/>
        </dgm:presLayoutVars>
      </dgm:prSet>
      <dgm:spPr/>
    </dgm:pt>
  </dgm:ptLst>
  <dgm:cxnLst>
    <dgm:cxn modelId="{E078BB0F-CB41-4719-8D21-E04625C64849}" type="presOf" srcId="{D57E00D7-05F3-48BC-A42B-8FB96FD7C765}" destId="{89063EE3-5F7F-4CAF-9F01-ECC296E89718}" srcOrd="0" destOrd="0" presId="urn:microsoft.com/office/officeart/2005/8/layout/pList1"/>
    <dgm:cxn modelId="{7FFF5112-2D27-402D-B466-BEEF4BEF6E75}" srcId="{A5501B93-9F3D-496D-89F3-0DC71485254E}" destId="{43CDD021-F0AB-4A37-ADF4-B40A5171B2E1}" srcOrd="0" destOrd="0" parTransId="{69B69A97-385A-4419-8E72-A509C1DFF29D}" sibTransId="{126D0C67-5120-4B64-B49C-526CC83B9C18}"/>
    <dgm:cxn modelId="{3224E024-0F97-4EA5-AD2A-EBAE69E350D2}" type="presOf" srcId="{20AC3347-FA9B-4D53-B3A2-786EDCF60209}" destId="{F3D3AD7C-CAC7-4DFB-9191-63CA4807DBEE}" srcOrd="0" destOrd="0" presId="urn:microsoft.com/office/officeart/2005/8/layout/pList1"/>
    <dgm:cxn modelId="{A39ACF36-E1AA-40DD-816B-1AFA914D1090}" type="presOf" srcId="{0353EE38-C708-4B41-B2E5-DA6C074D14F9}" destId="{A8874C09-0CF6-46B1-82E3-E1D5906B0E6C}" srcOrd="0" destOrd="0" presId="urn:microsoft.com/office/officeart/2005/8/layout/pList1"/>
    <dgm:cxn modelId="{9086576D-DF1E-4914-B698-4B805DDFC7C7}" srcId="{A5501B93-9F3D-496D-89F3-0DC71485254E}" destId="{D57E00D7-05F3-48BC-A42B-8FB96FD7C765}" srcOrd="1" destOrd="0" parTransId="{DEF6ECCA-F367-4A01-924D-A3B3E8AD51DB}" sibTransId="{20AC3347-FA9B-4D53-B3A2-786EDCF60209}"/>
    <dgm:cxn modelId="{39FF0D70-3F0F-412B-A7DD-D5856D39797C}" type="presOf" srcId="{5F7EE28E-AD00-4FED-AC33-07C6DC09E41E}" destId="{34CD1AB0-A214-4969-9A14-F816A718A01E}" srcOrd="0" destOrd="0" presId="urn:microsoft.com/office/officeart/2005/8/layout/pList1"/>
    <dgm:cxn modelId="{820C4A89-D830-4045-BB7F-046F6C036BE5}" type="presOf" srcId="{A5501B93-9F3D-496D-89F3-0DC71485254E}" destId="{D3F465A2-5366-4F89-B54F-62BD3CB10951}" srcOrd="0" destOrd="0" presId="urn:microsoft.com/office/officeart/2005/8/layout/pList1"/>
    <dgm:cxn modelId="{7D669F93-46E0-4109-A8A5-63C8AFA438A7}" srcId="{A5501B93-9F3D-496D-89F3-0DC71485254E}" destId="{915D8883-F944-4A18-8E5B-22F172A89B5C}" srcOrd="3" destOrd="0" parTransId="{653D4112-3A93-41BD-84A3-73462C2C83C0}" sibTransId="{0BB0E217-2A45-4416-BF7B-D68E28312A18}"/>
    <dgm:cxn modelId="{3667039B-9691-41B9-A8C7-24FE83354880}" type="presOf" srcId="{43CDD021-F0AB-4A37-ADF4-B40A5171B2E1}" destId="{C35C3277-6B25-4CE4-8D62-F8EFD0F383D3}" srcOrd="0" destOrd="0" presId="urn:microsoft.com/office/officeart/2005/8/layout/pList1"/>
    <dgm:cxn modelId="{6FD63FB3-FE73-498F-9854-7532C7352859}" type="presOf" srcId="{915D8883-F944-4A18-8E5B-22F172A89B5C}" destId="{F8CBE86D-A884-4F3F-A4E2-D328C619136C}" srcOrd="0" destOrd="0" presId="urn:microsoft.com/office/officeart/2005/8/layout/pList1"/>
    <dgm:cxn modelId="{AFBFE3B6-2AD2-4B89-9597-B29E6397C33D}" type="presOf" srcId="{126D0C67-5120-4B64-B49C-526CC83B9C18}" destId="{23A03F9E-5561-4BED-B683-EB65E3929622}" srcOrd="0" destOrd="0" presId="urn:microsoft.com/office/officeart/2005/8/layout/pList1"/>
    <dgm:cxn modelId="{4654BFC9-8C89-4D70-8E5A-78F53F15781D}" srcId="{A5501B93-9F3D-496D-89F3-0DC71485254E}" destId="{0353EE38-C708-4B41-B2E5-DA6C074D14F9}" srcOrd="2" destOrd="0" parTransId="{DD87A423-79FF-445F-9CEA-14EC62D39D47}" sibTransId="{5F7EE28E-AD00-4FED-AC33-07C6DC09E41E}"/>
    <dgm:cxn modelId="{BC8682DC-615A-4FEF-B170-79E4A7BB4DF2}" type="presParOf" srcId="{D3F465A2-5366-4F89-B54F-62BD3CB10951}" destId="{11AF5994-8C49-4712-98D8-8963A5803FD0}" srcOrd="0" destOrd="0" presId="urn:microsoft.com/office/officeart/2005/8/layout/pList1"/>
    <dgm:cxn modelId="{8C51A72F-9650-4D2E-808C-9F2B1761C641}" type="presParOf" srcId="{11AF5994-8C49-4712-98D8-8963A5803FD0}" destId="{BF4594C2-B109-4F30-BA3A-C0FF3235C706}" srcOrd="0" destOrd="0" presId="urn:microsoft.com/office/officeart/2005/8/layout/pList1"/>
    <dgm:cxn modelId="{38FC6FF7-04FA-4217-BC1E-6976A761E7D7}" type="presParOf" srcId="{11AF5994-8C49-4712-98D8-8963A5803FD0}" destId="{C35C3277-6B25-4CE4-8D62-F8EFD0F383D3}" srcOrd="1" destOrd="0" presId="urn:microsoft.com/office/officeart/2005/8/layout/pList1"/>
    <dgm:cxn modelId="{99B52152-EA3D-4E19-B926-B7677162BF82}" type="presParOf" srcId="{D3F465A2-5366-4F89-B54F-62BD3CB10951}" destId="{23A03F9E-5561-4BED-B683-EB65E3929622}" srcOrd="1" destOrd="0" presId="urn:microsoft.com/office/officeart/2005/8/layout/pList1"/>
    <dgm:cxn modelId="{CD3BCDCA-5F8C-4C42-AFFF-E9813F136FF8}" type="presParOf" srcId="{D3F465A2-5366-4F89-B54F-62BD3CB10951}" destId="{3D1FC0B1-9D83-47D7-ACF8-8DC2E2302C99}" srcOrd="2" destOrd="0" presId="urn:microsoft.com/office/officeart/2005/8/layout/pList1"/>
    <dgm:cxn modelId="{18DD43CD-2F1D-4C47-99EB-6254644FA988}" type="presParOf" srcId="{3D1FC0B1-9D83-47D7-ACF8-8DC2E2302C99}" destId="{A4E4F706-A2CE-4E8C-9618-EA29727B22BB}" srcOrd="0" destOrd="0" presId="urn:microsoft.com/office/officeart/2005/8/layout/pList1"/>
    <dgm:cxn modelId="{C1BE4441-A66E-41CB-AADE-7A48D3B5DB4E}" type="presParOf" srcId="{3D1FC0B1-9D83-47D7-ACF8-8DC2E2302C99}" destId="{89063EE3-5F7F-4CAF-9F01-ECC296E89718}" srcOrd="1" destOrd="0" presId="urn:microsoft.com/office/officeart/2005/8/layout/pList1"/>
    <dgm:cxn modelId="{F2553781-2587-4DF6-9708-F18D01FA2F72}" type="presParOf" srcId="{D3F465A2-5366-4F89-B54F-62BD3CB10951}" destId="{F3D3AD7C-CAC7-4DFB-9191-63CA4807DBEE}" srcOrd="3" destOrd="0" presId="urn:microsoft.com/office/officeart/2005/8/layout/pList1"/>
    <dgm:cxn modelId="{2192B6EB-C405-4E8A-9539-43BE3C50FBDF}" type="presParOf" srcId="{D3F465A2-5366-4F89-B54F-62BD3CB10951}" destId="{897CA291-A13C-40EE-90C6-BA67DEBE5C0D}" srcOrd="4" destOrd="0" presId="urn:microsoft.com/office/officeart/2005/8/layout/pList1"/>
    <dgm:cxn modelId="{CAAE3FD9-AE25-40C9-ADE4-60D45885EF42}" type="presParOf" srcId="{897CA291-A13C-40EE-90C6-BA67DEBE5C0D}" destId="{0AAA6178-57DD-4106-8F8D-8C65357889F3}" srcOrd="0" destOrd="0" presId="urn:microsoft.com/office/officeart/2005/8/layout/pList1"/>
    <dgm:cxn modelId="{6E01992A-0214-4613-8552-400701F374A4}" type="presParOf" srcId="{897CA291-A13C-40EE-90C6-BA67DEBE5C0D}" destId="{A8874C09-0CF6-46B1-82E3-E1D5906B0E6C}" srcOrd="1" destOrd="0" presId="urn:microsoft.com/office/officeart/2005/8/layout/pList1"/>
    <dgm:cxn modelId="{C299DF12-76C1-4493-A42D-E2AB60744B61}" type="presParOf" srcId="{D3F465A2-5366-4F89-B54F-62BD3CB10951}" destId="{34CD1AB0-A214-4969-9A14-F816A718A01E}" srcOrd="5" destOrd="0" presId="urn:microsoft.com/office/officeart/2005/8/layout/pList1"/>
    <dgm:cxn modelId="{F52EBF4E-C23C-4B1B-9897-9155F28D5341}" type="presParOf" srcId="{D3F465A2-5366-4F89-B54F-62BD3CB10951}" destId="{C874259A-3961-4DA5-9351-51118442344C}" srcOrd="6" destOrd="0" presId="urn:microsoft.com/office/officeart/2005/8/layout/pList1"/>
    <dgm:cxn modelId="{738D19E4-1524-46D2-A7F1-DB8EDDC2D01A}" type="presParOf" srcId="{C874259A-3961-4DA5-9351-51118442344C}" destId="{228F78C4-E0A7-4F41-9FFD-5446E37233BE}" srcOrd="0" destOrd="0" presId="urn:microsoft.com/office/officeart/2005/8/layout/pList1"/>
    <dgm:cxn modelId="{7A942CD3-1FE1-4610-9A90-0A0DB53D8A6A}" type="presParOf" srcId="{C874259A-3961-4DA5-9351-51118442344C}" destId="{F8CBE86D-A884-4F3F-A4E2-D328C619136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594C2-B109-4F30-BA3A-C0FF3235C706}">
      <dsp:nvSpPr>
        <dsp:cNvPr id="0" name=""/>
        <dsp:cNvSpPr/>
      </dsp:nvSpPr>
      <dsp:spPr>
        <a:xfrm>
          <a:off x="4017" y="598780"/>
          <a:ext cx="1911935" cy="131732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C3277-6B25-4CE4-8D62-F8EFD0F383D3}">
      <dsp:nvSpPr>
        <dsp:cNvPr id="0" name=""/>
        <dsp:cNvSpPr/>
      </dsp:nvSpPr>
      <dsp:spPr>
        <a:xfrm>
          <a:off x="4017" y="1916104"/>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Enrolling Participants</a:t>
          </a:r>
        </a:p>
      </dsp:txBody>
      <dsp:txXfrm>
        <a:off x="4017" y="1916104"/>
        <a:ext cx="1911935" cy="709328"/>
      </dsp:txXfrm>
    </dsp:sp>
    <dsp:sp modelId="{A4E4F706-A2CE-4E8C-9618-EA29727B22BB}">
      <dsp:nvSpPr>
        <dsp:cNvPr id="0" name=""/>
        <dsp:cNvSpPr/>
      </dsp:nvSpPr>
      <dsp:spPr>
        <a:xfrm>
          <a:off x="2107227" y="598780"/>
          <a:ext cx="1911935" cy="131732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063EE3-5F7F-4CAF-9F01-ECC296E89718}">
      <dsp:nvSpPr>
        <dsp:cNvPr id="0" name=""/>
        <dsp:cNvSpPr/>
      </dsp:nvSpPr>
      <dsp:spPr>
        <a:xfrm>
          <a:off x="2107227" y="1916104"/>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Course Settings</a:t>
          </a:r>
        </a:p>
      </dsp:txBody>
      <dsp:txXfrm>
        <a:off x="2107227" y="1916104"/>
        <a:ext cx="1911935" cy="709328"/>
      </dsp:txXfrm>
    </dsp:sp>
    <dsp:sp modelId="{0AAA6178-57DD-4106-8F8D-8C65357889F3}">
      <dsp:nvSpPr>
        <dsp:cNvPr id="0" name=""/>
        <dsp:cNvSpPr/>
      </dsp:nvSpPr>
      <dsp:spPr>
        <a:xfrm>
          <a:off x="4210436" y="598780"/>
          <a:ext cx="1911935" cy="131732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874C09-0CF6-46B1-82E3-E1D5906B0E6C}">
      <dsp:nvSpPr>
        <dsp:cNvPr id="0" name=""/>
        <dsp:cNvSpPr/>
      </dsp:nvSpPr>
      <dsp:spPr>
        <a:xfrm>
          <a:off x="4210436" y="1916104"/>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Managing Groups &amp; Groupings</a:t>
          </a:r>
        </a:p>
      </dsp:txBody>
      <dsp:txXfrm>
        <a:off x="4210436" y="1916104"/>
        <a:ext cx="1911935" cy="709328"/>
      </dsp:txXfrm>
    </dsp:sp>
    <dsp:sp modelId="{228F78C4-E0A7-4F41-9FFD-5446E37233BE}">
      <dsp:nvSpPr>
        <dsp:cNvPr id="0" name=""/>
        <dsp:cNvSpPr/>
      </dsp:nvSpPr>
      <dsp:spPr>
        <a:xfrm>
          <a:off x="6313646" y="602291"/>
          <a:ext cx="1911935" cy="1303281"/>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BE86D-A884-4F3F-A4E2-D328C619136C}">
      <dsp:nvSpPr>
        <dsp:cNvPr id="0" name=""/>
        <dsp:cNvSpPr/>
      </dsp:nvSpPr>
      <dsp:spPr>
        <a:xfrm>
          <a:off x="6313646" y="1912593"/>
          <a:ext cx="1911935" cy="70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GB" sz="1600" kern="1200" dirty="0"/>
            <a:t>Housekeeping</a:t>
          </a:r>
        </a:p>
      </dsp:txBody>
      <dsp:txXfrm>
        <a:off x="6313646" y="1912593"/>
        <a:ext cx="1911935" cy="70932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A9247893-80C8-43F4-B504-93729D3A8D8A}" type="datetimeFigureOut">
              <a:rPr lang="en-GB" smtClean="0"/>
              <a:t>24/01/2025</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9B508939-18E3-4992-B487-2A0840FEB7A6}" type="slidenum">
              <a:rPr lang="en-GB" smtClean="0"/>
              <a:t>‹#›</a:t>
            </a:fld>
            <a:endParaRPr lang="en-GB"/>
          </a:p>
        </p:txBody>
      </p:sp>
    </p:spTree>
    <p:extLst>
      <p:ext uri="{BB962C8B-B14F-4D97-AF65-F5344CB8AC3E}">
        <p14:creationId xmlns:p14="http://schemas.microsoft.com/office/powerpoint/2010/main" val="5244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achinghub.bath.ac.uk/guide/managing-moodle-enrolments-in-samis-integration-bloc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1</a:t>
            </a:fld>
            <a:endParaRPr lang="en-GB"/>
          </a:p>
        </p:txBody>
      </p:sp>
    </p:spTree>
    <p:extLst>
      <p:ext uri="{BB962C8B-B14F-4D97-AF65-F5344CB8AC3E}">
        <p14:creationId xmlns:p14="http://schemas.microsoft.com/office/powerpoint/2010/main" val="99230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be shown live.</a:t>
            </a:r>
          </a:p>
          <a:p>
            <a:r>
              <a:rPr lang="en-GB"/>
              <a:t>You can add individual participants (such as other teaching staff) by going to the Participants tab.</a:t>
            </a:r>
            <a:endParaRPr lang="en-GB">
              <a:ea typeface="Calibri"/>
              <a:cs typeface="Calibri"/>
            </a:endParaRPr>
          </a:p>
          <a:p>
            <a:r>
              <a:rPr lang="en-GB">
                <a:ea typeface="Calibri"/>
                <a:cs typeface="Calibri"/>
              </a:rPr>
              <a:t>Shoe how to enable Self-enrolment (including password and automatic unenrolment date).</a:t>
            </a:r>
          </a:p>
          <a:p>
            <a:r>
              <a:rPr lang="en-GB">
                <a:ea typeface="Calibri"/>
                <a:cs typeface="Calibri"/>
              </a:rPr>
              <a:t>Test-</a:t>
            </a:r>
            <a:r>
              <a:rPr lang="en-GB" err="1">
                <a:ea typeface="Calibri"/>
                <a:cs typeface="Calibri"/>
              </a:rPr>
              <a:t>ojs</a:t>
            </a:r>
          </a:p>
        </p:txBody>
      </p:sp>
      <p:sp>
        <p:nvSpPr>
          <p:cNvPr id="4" name="Slide Number Placeholder 3"/>
          <p:cNvSpPr>
            <a:spLocks noGrp="1"/>
          </p:cNvSpPr>
          <p:nvPr>
            <p:ph type="sldNum" sz="quarter" idx="5"/>
          </p:nvPr>
        </p:nvSpPr>
        <p:spPr/>
        <p:txBody>
          <a:bodyPr/>
          <a:lstStyle/>
          <a:p>
            <a:fld id="{9B508939-18E3-4992-B487-2A0840FEB7A6}" type="slidenum">
              <a:rPr lang="en-GB" smtClean="0"/>
              <a:t>10</a:t>
            </a:fld>
            <a:endParaRPr lang="en-GB"/>
          </a:p>
        </p:txBody>
      </p:sp>
    </p:spTree>
    <p:extLst>
      <p:ext uri="{BB962C8B-B14F-4D97-AF65-F5344CB8AC3E}">
        <p14:creationId xmlns:p14="http://schemas.microsoft.com/office/powerpoint/2010/main" val="276899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Participants you would enrol this way:</a:t>
            </a:r>
            <a:br>
              <a:rPr lang="en-GB"/>
            </a:br>
            <a:r>
              <a:rPr lang="en-GB"/>
              <a:t>1. Other teachers </a:t>
            </a:r>
          </a:p>
          <a:p>
            <a:r>
              <a:rPr lang="en-GB"/>
              <a:t>2. Programme Admins</a:t>
            </a:r>
          </a:p>
          <a:p>
            <a:r>
              <a:rPr lang="en-GB"/>
              <a:t>3. DoS.</a:t>
            </a:r>
          </a:p>
          <a:p>
            <a:r>
              <a:rPr lang="en-GB"/>
              <a:t>4. Those that aren’t listed in SAMIS but need access to the space.</a:t>
            </a:r>
          </a:p>
          <a:p>
            <a:endParaRPr lang="en-GB"/>
          </a:p>
          <a:p>
            <a:r>
              <a:rPr lang="en-GB"/>
              <a:t>Participants you wouldn’t enrol this way:</a:t>
            </a:r>
          </a:p>
          <a:p>
            <a:r>
              <a:rPr lang="en-GB"/>
              <a:t>1. Students. Students should be enrolled via SAMIS. Enrolling them manually this way can cause issues later as you will need to remember to unenroll them.</a:t>
            </a:r>
          </a:p>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11</a:t>
            </a:fld>
            <a:endParaRPr lang="en-GB"/>
          </a:p>
        </p:txBody>
      </p:sp>
    </p:spTree>
    <p:extLst>
      <p:ext uri="{BB962C8B-B14F-4D97-AF65-F5344CB8AC3E}">
        <p14:creationId xmlns:p14="http://schemas.microsoft.com/office/powerpoint/2010/main" val="886577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12</a:t>
            </a:fld>
            <a:endParaRPr lang="en-GB"/>
          </a:p>
        </p:txBody>
      </p:sp>
    </p:spTree>
    <p:extLst>
      <p:ext uri="{BB962C8B-B14F-4D97-AF65-F5344CB8AC3E}">
        <p14:creationId xmlns:p14="http://schemas.microsoft.com/office/powerpoint/2010/main" val="72198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first person has been enrolled twice. Once manually as a Teacher and then via SAMIS as the Teacher +/Unit Convenor.</a:t>
            </a:r>
          </a:p>
        </p:txBody>
      </p:sp>
      <p:sp>
        <p:nvSpPr>
          <p:cNvPr id="4" name="Slide Number Placeholder 3"/>
          <p:cNvSpPr>
            <a:spLocks noGrp="1"/>
          </p:cNvSpPr>
          <p:nvPr>
            <p:ph type="sldNum" sz="quarter" idx="5"/>
          </p:nvPr>
        </p:nvSpPr>
        <p:spPr/>
        <p:txBody>
          <a:bodyPr/>
          <a:lstStyle/>
          <a:p>
            <a:fld id="{9B508939-18E3-4992-B487-2A0840FEB7A6}" type="slidenum">
              <a:rPr lang="en-GB" smtClean="0"/>
              <a:t>13</a:t>
            </a:fld>
            <a:endParaRPr lang="en-GB"/>
          </a:p>
        </p:txBody>
      </p:sp>
    </p:spTree>
    <p:extLst>
      <p:ext uri="{BB962C8B-B14F-4D97-AF65-F5344CB8AC3E}">
        <p14:creationId xmlns:p14="http://schemas.microsoft.com/office/powerpoint/2010/main" val="229006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normally wouldn’t set-up a SAMIS course for self-enrolment as students are enrolled via SAMIS, but for certain Moodle spaces like Placement spaces you may want to set-up Self-enrolment.</a:t>
            </a:r>
          </a:p>
          <a:p>
            <a:r>
              <a:rPr lang="en-GB"/>
              <a:t>You can set it up to allow a password to enrol and you can set-up an unenrolment date which is helpful for housekeeping.</a:t>
            </a:r>
          </a:p>
        </p:txBody>
      </p:sp>
      <p:sp>
        <p:nvSpPr>
          <p:cNvPr id="4" name="Slide Number Placeholder 3"/>
          <p:cNvSpPr>
            <a:spLocks noGrp="1"/>
          </p:cNvSpPr>
          <p:nvPr>
            <p:ph type="sldNum" sz="quarter" idx="5"/>
          </p:nvPr>
        </p:nvSpPr>
        <p:spPr/>
        <p:txBody>
          <a:bodyPr/>
          <a:lstStyle/>
          <a:p>
            <a:fld id="{9B508939-18E3-4992-B487-2A0840FEB7A6}" type="slidenum">
              <a:rPr lang="en-GB" smtClean="0"/>
              <a:t>14</a:t>
            </a:fld>
            <a:endParaRPr lang="en-GB"/>
          </a:p>
        </p:txBody>
      </p:sp>
    </p:spTree>
    <p:extLst>
      <p:ext uri="{BB962C8B-B14F-4D97-AF65-F5344CB8AC3E}">
        <p14:creationId xmlns:p14="http://schemas.microsoft.com/office/powerpoint/2010/main" val="727448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15</a:t>
            </a:fld>
            <a:endParaRPr lang="en-GB"/>
          </a:p>
        </p:txBody>
      </p:sp>
    </p:spTree>
    <p:extLst>
      <p:ext uri="{BB962C8B-B14F-4D97-AF65-F5344CB8AC3E}">
        <p14:creationId xmlns:p14="http://schemas.microsoft.com/office/powerpoint/2010/main" val="1931430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16</a:t>
            </a:fld>
            <a:endParaRPr lang="en-GB"/>
          </a:p>
        </p:txBody>
      </p:sp>
    </p:spTree>
    <p:extLst>
      <p:ext uri="{BB962C8B-B14F-4D97-AF65-F5344CB8AC3E}">
        <p14:creationId xmlns:p14="http://schemas.microsoft.com/office/powerpoint/2010/main" val="203446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you have done this and the person has logged into Moodle, you should be able to enrol them onto your Moodle space.</a:t>
            </a:r>
          </a:p>
        </p:txBody>
      </p:sp>
      <p:sp>
        <p:nvSpPr>
          <p:cNvPr id="4" name="Slide Number Placeholder 3"/>
          <p:cNvSpPr>
            <a:spLocks noGrp="1"/>
          </p:cNvSpPr>
          <p:nvPr>
            <p:ph type="sldNum" sz="quarter" idx="5"/>
          </p:nvPr>
        </p:nvSpPr>
        <p:spPr/>
        <p:txBody>
          <a:bodyPr/>
          <a:lstStyle/>
          <a:p>
            <a:fld id="{9B508939-18E3-4992-B487-2A0840FEB7A6}" type="slidenum">
              <a:rPr lang="en-GB" smtClean="0"/>
              <a:t>17</a:t>
            </a:fld>
            <a:endParaRPr lang="en-GB"/>
          </a:p>
        </p:txBody>
      </p:sp>
    </p:spTree>
    <p:extLst>
      <p:ext uri="{BB962C8B-B14F-4D97-AF65-F5344CB8AC3E}">
        <p14:creationId xmlns:p14="http://schemas.microsoft.com/office/powerpoint/2010/main" val="308452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18</a:t>
            </a:fld>
            <a:endParaRPr lang="en-GB"/>
          </a:p>
        </p:txBody>
      </p:sp>
    </p:spTree>
    <p:extLst>
      <p:ext uri="{BB962C8B-B14F-4D97-AF65-F5344CB8AC3E}">
        <p14:creationId xmlns:p14="http://schemas.microsoft.com/office/powerpoint/2010/main" val="1299746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19</a:t>
            </a:fld>
            <a:endParaRPr lang="en-GB"/>
          </a:p>
        </p:txBody>
      </p:sp>
    </p:spTree>
    <p:extLst>
      <p:ext uri="{BB962C8B-B14F-4D97-AF65-F5344CB8AC3E}">
        <p14:creationId xmlns:p14="http://schemas.microsoft.com/office/powerpoint/2010/main" val="37104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Enrolling Participants</a:t>
            </a:r>
          </a:p>
          <a:p>
            <a:pPr lvl="1"/>
            <a:r>
              <a:rPr lang="en-GB" dirty="0"/>
              <a:t>By the end of the session:</a:t>
            </a:r>
          </a:p>
          <a:p>
            <a:pPr lvl="2"/>
            <a:r>
              <a:rPr lang="en-GB" dirty="0"/>
              <a:t>You will know how to enrol participants.</a:t>
            </a:r>
          </a:p>
          <a:p>
            <a:pPr lvl="2"/>
            <a:r>
              <a:rPr lang="en-GB" dirty="0"/>
              <a:t>You will know how to troubleshoot common enrolment issues.</a:t>
            </a:r>
          </a:p>
          <a:p>
            <a:r>
              <a:rPr lang="en-GB" dirty="0"/>
              <a:t>Course Settings</a:t>
            </a:r>
          </a:p>
          <a:p>
            <a:pPr lvl="1"/>
            <a:r>
              <a:rPr lang="en-GB" dirty="0"/>
              <a:t>By the end of the session:</a:t>
            </a:r>
          </a:p>
          <a:p>
            <a:pPr lvl="2"/>
            <a:r>
              <a:rPr lang="en-GB" dirty="0"/>
              <a:t>You will know how to hide and show your Moodle space and how to check if your Moodle space is linked to SAMIS.</a:t>
            </a:r>
          </a:p>
          <a:p>
            <a:pPr lvl="2"/>
            <a:r>
              <a:rPr lang="en-GB" dirty="0"/>
              <a:t>You will know how to troubleshoot common course setting issues.</a:t>
            </a:r>
          </a:p>
          <a:p>
            <a:r>
              <a:rPr lang="en-GB" dirty="0"/>
              <a:t>Groups and Groupings</a:t>
            </a:r>
          </a:p>
          <a:p>
            <a:pPr lvl="1"/>
            <a:r>
              <a:rPr lang="en-GB" dirty="0"/>
              <a:t>By the end of the session:</a:t>
            </a:r>
          </a:p>
          <a:p>
            <a:pPr lvl="2"/>
            <a:r>
              <a:rPr lang="en-GB" dirty="0"/>
              <a:t>You will know how to manage existing groups.</a:t>
            </a:r>
          </a:p>
          <a:p>
            <a:pPr lvl="2"/>
            <a:r>
              <a:rPr lang="en-GB" dirty="0"/>
              <a:t>You will know how to manage groupings.</a:t>
            </a:r>
          </a:p>
          <a:p>
            <a:pPr lvl="2"/>
            <a:r>
              <a:rPr lang="en-GB" dirty="0"/>
              <a:t>You will know to troubleshoot common groups and grouping issues.</a:t>
            </a:r>
          </a:p>
          <a:p>
            <a:r>
              <a:rPr lang="en-GB" dirty="0"/>
              <a:t>Housekeeping</a:t>
            </a:r>
          </a:p>
        </p:txBody>
      </p:sp>
      <p:sp>
        <p:nvSpPr>
          <p:cNvPr id="4" name="Slide Number Placeholder 3"/>
          <p:cNvSpPr>
            <a:spLocks noGrp="1"/>
          </p:cNvSpPr>
          <p:nvPr>
            <p:ph type="sldNum" sz="quarter" idx="5"/>
          </p:nvPr>
        </p:nvSpPr>
        <p:spPr/>
        <p:txBody>
          <a:bodyPr/>
          <a:lstStyle/>
          <a:p>
            <a:fld id="{9B508939-18E3-4992-B487-2A0840FEB7A6}" type="slidenum">
              <a:rPr lang="en-GB" smtClean="0"/>
              <a:t>2</a:t>
            </a:fld>
            <a:endParaRPr lang="en-GB"/>
          </a:p>
        </p:txBody>
      </p:sp>
    </p:spTree>
    <p:extLst>
      <p:ext uri="{BB962C8B-B14F-4D97-AF65-F5344CB8AC3E}">
        <p14:creationId xmlns:p14="http://schemas.microsoft.com/office/powerpoint/2010/main" val="2735432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be shown live.</a:t>
            </a:r>
          </a:p>
          <a:p>
            <a:endParaRPr lang="en-GB"/>
          </a:p>
          <a:p>
            <a:r>
              <a:rPr lang="en-GB"/>
              <a:t>To amend course settings go to the Settings tab.</a:t>
            </a:r>
          </a:p>
        </p:txBody>
      </p:sp>
      <p:sp>
        <p:nvSpPr>
          <p:cNvPr id="4" name="Slide Number Placeholder 3"/>
          <p:cNvSpPr>
            <a:spLocks noGrp="1"/>
          </p:cNvSpPr>
          <p:nvPr>
            <p:ph type="sldNum" sz="quarter" idx="5"/>
          </p:nvPr>
        </p:nvSpPr>
        <p:spPr/>
        <p:txBody>
          <a:bodyPr/>
          <a:lstStyle/>
          <a:p>
            <a:fld id="{9B508939-18E3-4992-B487-2A0840FEB7A6}" type="slidenum">
              <a:rPr lang="en-GB" smtClean="0"/>
              <a:t>20</a:t>
            </a:fld>
            <a:endParaRPr lang="en-GB"/>
          </a:p>
        </p:txBody>
      </p:sp>
    </p:spTree>
    <p:extLst>
      <p:ext uri="{BB962C8B-B14F-4D97-AF65-F5344CB8AC3E}">
        <p14:creationId xmlns:p14="http://schemas.microsoft.com/office/powerpoint/2010/main" val="198214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Course Full name – Can be changed</a:t>
            </a:r>
          </a:p>
          <a:p>
            <a:r>
              <a:rPr lang="en-GB"/>
              <a:t>Course short name – cannot be changed. The short name is how SAMIS identifies the Moodle space and shares information with it.</a:t>
            </a:r>
          </a:p>
          <a:p>
            <a:r>
              <a:rPr lang="en-GB"/>
              <a:t>Course visibility -  If on “hide” that means students cannot see it. Only Teachers will be able to see hidden courses.</a:t>
            </a:r>
          </a:p>
          <a:p>
            <a:r>
              <a:rPr lang="en-GB"/>
              <a:t>Course start date – always good to reset this to the start of the semester, especially if you are using a Weekly template.</a:t>
            </a:r>
          </a:p>
          <a:p>
            <a:r>
              <a:rPr lang="en-GB"/>
              <a:t>Course format – Weekly v. Topic</a:t>
            </a:r>
          </a:p>
        </p:txBody>
      </p:sp>
      <p:sp>
        <p:nvSpPr>
          <p:cNvPr id="4" name="Slide Number Placeholder 3"/>
          <p:cNvSpPr>
            <a:spLocks noGrp="1"/>
          </p:cNvSpPr>
          <p:nvPr>
            <p:ph type="sldNum" sz="quarter" idx="5"/>
          </p:nvPr>
        </p:nvSpPr>
        <p:spPr/>
        <p:txBody>
          <a:bodyPr/>
          <a:lstStyle/>
          <a:p>
            <a:fld id="{9B508939-18E3-4992-B487-2A0840FEB7A6}" type="slidenum">
              <a:rPr lang="en-GB" smtClean="0"/>
              <a:t>21</a:t>
            </a:fld>
            <a:endParaRPr lang="en-GB"/>
          </a:p>
        </p:txBody>
      </p:sp>
    </p:spTree>
    <p:extLst>
      <p:ext uri="{BB962C8B-B14F-4D97-AF65-F5344CB8AC3E}">
        <p14:creationId xmlns:p14="http://schemas.microsoft.com/office/powerpoint/2010/main" val="2773630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Course summary - You can add the course description from the handbook. This will appear on the Moodle homepage.</a:t>
            </a:r>
          </a:p>
          <a:p>
            <a:r>
              <a:rPr lang="en-GB"/>
              <a:t>Course image – You can upload an image that will appear on the Moodle homepage and the top of the Moodle space.</a:t>
            </a:r>
          </a:p>
        </p:txBody>
      </p:sp>
      <p:sp>
        <p:nvSpPr>
          <p:cNvPr id="4" name="Slide Number Placeholder 3"/>
          <p:cNvSpPr>
            <a:spLocks noGrp="1"/>
          </p:cNvSpPr>
          <p:nvPr>
            <p:ph type="sldNum" sz="quarter" idx="5"/>
          </p:nvPr>
        </p:nvSpPr>
        <p:spPr/>
        <p:txBody>
          <a:bodyPr/>
          <a:lstStyle/>
          <a:p>
            <a:fld id="{9B508939-18E3-4992-B487-2A0840FEB7A6}" type="slidenum">
              <a:rPr lang="en-GB" smtClean="0"/>
              <a:t>22</a:t>
            </a:fld>
            <a:endParaRPr lang="en-GB"/>
          </a:p>
        </p:txBody>
      </p:sp>
    </p:spTree>
    <p:extLst>
      <p:ext uri="{BB962C8B-B14F-4D97-AF65-F5344CB8AC3E}">
        <p14:creationId xmlns:p14="http://schemas.microsoft.com/office/powerpoint/2010/main" val="572943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23</a:t>
            </a:fld>
            <a:endParaRPr lang="en-GB"/>
          </a:p>
        </p:txBody>
      </p:sp>
    </p:spTree>
    <p:extLst>
      <p:ext uri="{BB962C8B-B14F-4D97-AF65-F5344CB8AC3E}">
        <p14:creationId xmlns:p14="http://schemas.microsoft.com/office/powerpoint/2010/main" val="473862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24</a:t>
            </a:fld>
            <a:endParaRPr lang="en-GB"/>
          </a:p>
        </p:txBody>
      </p:sp>
    </p:spTree>
    <p:extLst>
      <p:ext uri="{BB962C8B-B14F-4D97-AF65-F5344CB8AC3E}">
        <p14:creationId xmlns:p14="http://schemas.microsoft.com/office/powerpoint/2010/main" val="65148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25</a:t>
            </a:fld>
            <a:endParaRPr lang="en-GB"/>
          </a:p>
        </p:txBody>
      </p:sp>
    </p:spTree>
    <p:extLst>
      <p:ext uri="{BB962C8B-B14F-4D97-AF65-F5344CB8AC3E}">
        <p14:creationId xmlns:p14="http://schemas.microsoft.com/office/powerpoint/2010/main" val="2104199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26</a:t>
            </a:fld>
            <a:endParaRPr lang="en-GB"/>
          </a:p>
        </p:txBody>
      </p:sp>
    </p:spTree>
    <p:extLst>
      <p:ext uri="{BB962C8B-B14F-4D97-AF65-F5344CB8AC3E}">
        <p14:creationId xmlns:p14="http://schemas.microsoft.com/office/powerpoint/2010/main" val="635155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Different ways to add students in groups. You could add them from teacher choice or student choice. There will be a workshop in the Autumn on creating groups or if you can email tel@bath.ac.uk.</a:t>
            </a:r>
          </a:p>
        </p:txBody>
      </p:sp>
      <p:sp>
        <p:nvSpPr>
          <p:cNvPr id="4" name="Slide Number Placeholder 3"/>
          <p:cNvSpPr>
            <a:spLocks noGrp="1"/>
          </p:cNvSpPr>
          <p:nvPr>
            <p:ph type="sldNum" sz="quarter" idx="5"/>
          </p:nvPr>
        </p:nvSpPr>
        <p:spPr/>
        <p:txBody>
          <a:bodyPr/>
          <a:lstStyle/>
          <a:p>
            <a:fld id="{9B508939-18E3-4992-B487-2A0840FEB7A6}" type="slidenum">
              <a:rPr lang="en-GB" smtClean="0"/>
              <a:t>27</a:t>
            </a:fld>
            <a:endParaRPr lang="en-GB"/>
          </a:p>
        </p:txBody>
      </p:sp>
    </p:spTree>
    <p:extLst>
      <p:ext uri="{BB962C8B-B14F-4D97-AF65-F5344CB8AC3E}">
        <p14:creationId xmlns:p14="http://schemas.microsoft.com/office/powerpoint/2010/main" val="103117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B508939-18E3-4992-B487-2A0840FEB7A6}" type="slidenum">
              <a:rPr lang="en-GB" smtClean="0"/>
              <a:t>28</a:t>
            </a:fld>
            <a:endParaRPr lang="en-GB"/>
          </a:p>
        </p:txBody>
      </p:sp>
    </p:spTree>
    <p:extLst>
      <p:ext uri="{BB962C8B-B14F-4D97-AF65-F5344CB8AC3E}">
        <p14:creationId xmlns:p14="http://schemas.microsoft.com/office/powerpoint/2010/main" val="2629613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Show live.</a:t>
            </a:r>
          </a:p>
          <a:p>
            <a:endParaRPr lang="en-GB"/>
          </a:p>
          <a:p>
            <a:r>
              <a:rPr lang="en-GB"/>
              <a:t>Go to Participants and from the drop down choose “Groups”.</a:t>
            </a:r>
          </a:p>
        </p:txBody>
      </p:sp>
      <p:sp>
        <p:nvSpPr>
          <p:cNvPr id="4" name="Slide Number Placeholder 3"/>
          <p:cNvSpPr>
            <a:spLocks noGrp="1"/>
          </p:cNvSpPr>
          <p:nvPr>
            <p:ph type="sldNum" sz="quarter" idx="5"/>
          </p:nvPr>
        </p:nvSpPr>
        <p:spPr/>
        <p:txBody>
          <a:bodyPr/>
          <a:lstStyle/>
          <a:p>
            <a:fld id="{9B508939-18E3-4992-B487-2A0840FEB7A6}" type="slidenum">
              <a:rPr lang="en-GB" smtClean="0"/>
              <a:t>29</a:t>
            </a:fld>
            <a:endParaRPr lang="en-GB"/>
          </a:p>
        </p:txBody>
      </p:sp>
    </p:spTree>
    <p:extLst>
      <p:ext uri="{BB962C8B-B14F-4D97-AF65-F5344CB8AC3E}">
        <p14:creationId xmlns:p14="http://schemas.microsoft.com/office/powerpoint/2010/main" val="381964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3</a:t>
            </a:fld>
            <a:endParaRPr lang="en-GB"/>
          </a:p>
        </p:txBody>
      </p:sp>
    </p:spTree>
    <p:extLst>
      <p:ext uri="{BB962C8B-B14F-4D97-AF65-F5344CB8AC3E}">
        <p14:creationId xmlns:p14="http://schemas.microsoft.com/office/powerpoint/2010/main" val="67706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30</a:t>
            </a:fld>
            <a:endParaRPr lang="en-GB"/>
          </a:p>
        </p:txBody>
      </p:sp>
    </p:spTree>
    <p:extLst>
      <p:ext uri="{BB962C8B-B14F-4D97-AF65-F5344CB8AC3E}">
        <p14:creationId xmlns:p14="http://schemas.microsoft.com/office/powerpoint/2010/main" val="721408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Allows you to edit the group name, add a description and add a group picture.</a:t>
            </a:r>
          </a:p>
        </p:txBody>
      </p:sp>
      <p:sp>
        <p:nvSpPr>
          <p:cNvPr id="4" name="Slide Number Placeholder 3"/>
          <p:cNvSpPr>
            <a:spLocks noGrp="1"/>
          </p:cNvSpPr>
          <p:nvPr>
            <p:ph type="sldNum" sz="quarter" idx="5"/>
          </p:nvPr>
        </p:nvSpPr>
        <p:spPr/>
        <p:txBody>
          <a:bodyPr/>
          <a:lstStyle/>
          <a:p>
            <a:fld id="{9B508939-18E3-4992-B487-2A0840FEB7A6}" type="slidenum">
              <a:rPr lang="en-GB" smtClean="0"/>
              <a:t>31</a:t>
            </a:fld>
            <a:endParaRPr lang="en-GB"/>
          </a:p>
        </p:txBody>
      </p:sp>
    </p:spTree>
    <p:extLst>
      <p:ext uri="{BB962C8B-B14F-4D97-AF65-F5344CB8AC3E}">
        <p14:creationId xmlns:p14="http://schemas.microsoft.com/office/powerpoint/2010/main" val="2735169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Allows you to delete the selected group. Doing this means any participants in that group will remain enrolled in the Moodle space, but no longer belong to that group.</a:t>
            </a:r>
          </a:p>
        </p:txBody>
      </p:sp>
      <p:sp>
        <p:nvSpPr>
          <p:cNvPr id="4" name="Slide Number Placeholder 3"/>
          <p:cNvSpPr>
            <a:spLocks noGrp="1"/>
          </p:cNvSpPr>
          <p:nvPr>
            <p:ph type="sldNum" sz="quarter" idx="5"/>
          </p:nvPr>
        </p:nvSpPr>
        <p:spPr/>
        <p:txBody>
          <a:bodyPr/>
          <a:lstStyle/>
          <a:p>
            <a:fld id="{9B508939-18E3-4992-B487-2A0840FEB7A6}" type="slidenum">
              <a:rPr lang="en-GB" smtClean="0"/>
              <a:t>32</a:t>
            </a:fld>
            <a:endParaRPr lang="en-GB"/>
          </a:p>
        </p:txBody>
      </p:sp>
    </p:spTree>
    <p:extLst>
      <p:ext uri="{BB962C8B-B14F-4D97-AF65-F5344CB8AC3E}">
        <p14:creationId xmlns:p14="http://schemas.microsoft.com/office/powerpoint/2010/main" val="2290216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will allow you to create a new group in the Moodle space.</a:t>
            </a:r>
          </a:p>
        </p:txBody>
      </p:sp>
      <p:sp>
        <p:nvSpPr>
          <p:cNvPr id="4" name="Slide Number Placeholder 3"/>
          <p:cNvSpPr>
            <a:spLocks noGrp="1"/>
          </p:cNvSpPr>
          <p:nvPr>
            <p:ph type="sldNum" sz="quarter" idx="5"/>
          </p:nvPr>
        </p:nvSpPr>
        <p:spPr/>
        <p:txBody>
          <a:bodyPr/>
          <a:lstStyle/>
          <a:p>
            <a:fld id="{9B508939-18E3-4992-B487-2A0840FEB7A6}" type="slidenum">
              <a:rPr lang="en-GB" smtClean="0"/>
              <a:t>33</a:t>
            </a:fld>
            <a:endParaRPr lang="en-GB"/>
          </a:p>
        </p:txBody>
      </p:sp>
    </p:spTree>
    <p:extLst>
      <p:ext uri="{BB962C8B-B14F-4D97-AF65-F5344CB8AC3E}">
        <p14:creationId xmlns:p14="http://schemas.microsoft.com/office/powerpoint/2010/main" val="424841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allows you to add participants to a group or remove participants from a group.</a:t>
            </a:r>
          </a:p>
        </p:txBody>
      </p:sp>
      <p:sp>
        <p:nvSpPr>
          <p:cNvPr id="4" name="Slide Number Placeholder 3"/>
          <p:cNvSpPr>
            <a:spLocks noGrp="1"/>
          </p:cNvSpPr>
          <p:nvPr>
            <p:ph type="sldNum" sz="quarter" idx="5"/>
          </p:nvPr>
        </p:nvSpPr>
        <p:spPr/>
        <p:txBody>
          <a:bodyPr/>
          <a:lstStyle/>
          <a:p>
            <a:fld id="{9B508939-18E3-4992-B487-2A0840FEB7A6}" type="slidenum">
              <a:rPr lang="en-GB" smtClean="0"/>
              <a:t>34</a:t>
            </a:fld>
            <a:endParaRPr lang="en-GB"/>
          </a:p>
        </p:txBody>
      </p:sp>
    </p:spTree>
    <p:extLst>
      <p:ext uri="{BB962C8B-B14F-4D97-AF65-F5344CB8AC3E}">
        <p14:creationId xmlns:p14="http://schemas.microsoft.com/office/powerpoint/2010/main" val="2446697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see which groups in the specific Moodle space the student belongs to on the main Participants page. Please note: the Participants page only shows groups for that unit, you will not be able to see what groups the students belong to in other units.</a:t>
            </a:r>
          </a:p>
        </p:txBody>
      </p:sp>
      <p:sp>
        <p:nvSpPr>
          <p:cNvPr id="4" name="Slide Number Placeholder 3"/>
          <p:cNvSpPr>
            <a:spLocks noGrp="1"/>
          </p:cNvSpPr>
          <p:nvPr>
            <p:ph type="sldNum" sz="quarter" idx="5"/>
          </p:nvPr>
        </p:nvSpPr>
        <p:spPr/>
        <p:txBody>
          <a:bodyPr/>
          <a:lstStyle/>
          <a:p>
            <a:fld id="{9B508939-18E3-4992-B487-2A0840FEB7A6}" type="slidenum">
              <a:rPr lang="en-GB" smtClean="0"/>
              <a:t>35</a:t>
            </a:fld>
            <a:endParaRPr lang="en-GB"/>
          </a:p>
        </p:txBody>
      </p:sp>
    </p:spTree>
    <p:extLst>
      <p:ext uri="{BB962C8B-B14F-4D97-AF65-F5344CB8AC3E}">
        <p14:creationId xmlns:p14="http://schemas.microsoft.com/office/powerpoint/2010/main" val="3048989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Yours students now belong in two different groups. When you try to do any group activity Moodle will not know which set of groups you want to use. This is when you use groupings. </a:t>
            </a: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9B508939-18E3-4992-B487-2A0840FEB7A6}" type="slidenum">
              <a:rPr lang="en-GB" smtClean="0"/>
              <a:t>36</a:t>
            </a:fld>
            <a:endParaRPr lang="en-GB"/>
          </a:p>
        </p:txBody>
      </p:sp>
    </p:spTree>
    <p:extLst>
      <p:ext uri="{BB962C8B-B14F-4D97-AF65-F5344CB8AC3E}">
        <p14:creationId xmlns:p14="http://schemas.microsoft.com/office/powerpoint/2010/main" val="963932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allows you to add participants to a group or remove participants from a group.</a:t>
            </a:r>
          </a:p>
          <a:p>
            <a:endParaRPr lang="en-GB" dirty="0">
              <a:ea typeface="Calibri"/>
              <a:cs typeface="Calibri"/>
            </a:endParaRPr>
          </a:p>
          <a:p>
            <a:pPr>
              <a:spcBef>
                <a:spcPct val="0"/>
              </a:spcBef>
              <a:spcAft>
                <a:spcPct val="0"/>
              </a:spcAft>
            </a:pPr>
            <a:r>
              <a:rPr lang="en-GB" dirty="0"/>
              <a:t>Your Moodle space will automatically put SAMIS mapped students into a SAMIS grouping.</a:t>
            </a:r>
            <a:endParaRPr lang="en-US" dirty="0"/>
          </a:p>
          <a:p>
            <a:pPr>
              <a:spcBef>
                <a:spcPct val="0"/>
              </a:spcBef>
              <a:spcAft>
                <a:spcPct val="0"/>
              </a:spcAft>
            </a:pPr>
            <a:endParaRPr lang="en-GB" dirty="0"/>
          </a:p>
          <a:p>
            <a:pPr>
              <a:spcBef>
                <a:spcPct val="0"/>
              </a:spcBef>
              <a:spcAft>
                <a:spcPct val="0"/>
              </a:spcAft>
            </a:pPr>
            <a:r>
              <a:rPr lang="en-GB" dirty="0"/>
              <a:t>Along with this automatic group you want students in groups for an assignment. </a:t>
            </a:r>
            <a:endParaRPr lang="en-US" dirty="0"/>
          </a:p>
          <a:p>
            <a:pPr>
              <a:spcBef>
                <a:spcPct val="0"/>
              </a:spcBef>
              <a:spcAft>
                <a:spcPct val="0"/>
              </a:spcAft>
            </a:pPr>
            <a:endParaRPr lang="en-GB" dirty="0"/>
          </a:p>
          <a:p>
            <a:pPr>
              <a:spcBef>
                <a:spcPct val="0"/>
              </a:spcBef>
              <a:spcAft>
                <a:spcPct val="0"/>
              </a:spcAft>
            </a:pPr>
            <a:r>
              <a:rPr lang="en-GB" dirty="0"/>
              <a:t>In this situation Moodle has already created a grouping for the SAMIS group, but you will want to create a grouping to house your assignment groups.</a:t>
            </a:r>
            <a:endParaRPr lang="en-US" dirty="0"/>
          </a:p>
          <a:p>
            <a:pPr>
              <a:spcBef>
                <a:spcPct val="0"/>
              </a:spcBef>
              <a:spcAft>
                <a:spcPct val="0"/>
              </a:spcAft>
            </a:pPr>
            <a:endParaRPr lang="en-GB" dirty="0"/>
          </a:p>
          <a:p>
            <a:pPr>
              <a:spcBef>
                <a:spcPct val="0"/>
              </a:spcBef>
              <a:spcAft>
                <a:spcPct val="0"/>
              </a:spcAft>
            </a:pPr>
            <a:r>
              <a:rPr lang="en-US" dirty="0"/>
              <a:t>When creating your assignment under </a:t>
            </a:r>
            <a:r>
              <a:rPr lang="en-US" b="1" dirty="0"/>
              <a:t>Group submission settings</a:t>
            </a:r>
            <a:r>
              <a:rPr lang="en-US" dirty="0"/>
              <a:t> you can now select the correct </a:t>
            </a:r>
            <a:r>
              <a:rPr lang="en-US" b="1" dirty="0"/>
              <a:t>Grouping for student groups </a:t>
            </a:r>
            <a:r>
              <a:rPr lang="en-US" dirty="0"/>
              <a:t>and be assured the right groups are we chosen for the activity.</a:t>
            </a: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9B508939-18E3-4992-B487-2A0840FEB7A6}" type="slidenum">
              <a:rPr lang="en-GB" smtClean="0"/>
              <a:t>37</a:t>
            </a:fld>
            <a:endParaRPr lang="en-GB"/>
          </a:p>
        </p:txBody>
      </p:sp>
    </p:spTree>
    <p:extLst>
      <p:ext uri="{BB962C8B-B14F-4D97-AF65-F5344CB8AC3E}">
        <p14:creationId xmlns:p14="http://schemas.microsoft.com/office/powerpoint/2010/main" val="190734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ct val="0"/>
              </a:spcAft>
            </a:pPr>
            <a:r>
              <a:rPr lang="en-US"/>
              <a:t>Your course has 2 or more group assignments (i.e. Assignment 1 and Assignment 2). </a:t>
            </a:r>
          </a:p>
          <a:p>
            <a:pPr>
              <a:spcBef>
                <a:spcPct val="0"/>
              </a:spcBef>
              <a:spcAft>
                <a:spcPct val="0"/>
              </a:spcAft>
            </a:pPr>
            <a:endParaRPr lang="en-US"/>
          </a:p>
          <a:p>
            <a:pPr>
              <a:spcBef>
                <a:spcPct val="0"/>
              </a:spcBef>
              <a:spcAft>
                <a:spcPct val="0"/>
              </a:spcAft>
            </a:pPr>
            <a:r>
              <a:rPr lang="en-US"/>
              <a:t>The students will be in different groups for the different assignments (Groups 1, 2, 3, 4 and 5 for the first assignment, and Groups A, B, C, D, and E for the second assignment). So that Moodle knows which groups members to put together for which assignment you will need to allocate the correct groups to a grouping for the assignment.</a:t>
            </a:r>
          </a:p>
          <a:p>
            <a:pPr>
              <a:spcBef>
                <a:spcPct val="0"/>
              </a:spcBef>
              <a:spcAft>
                <a:spcPct val="0"/>
              </a:spcAft>
            </a:pPr>
            <a:endParaRPr lang="en-US"/>
          </a:p>
          <a:p>
            <a:pPr>
              <a:spcBef>
                <a:spcPct val="0"/>
              </a:spcBef>
              <a:spcAft>
                <a:spcPct val="0"/>
              </a:spcAft>
            </a:pPr>
            <a:r>
              <a:rPr lang="en-US"/>
              <a:t>When creating your assignment under </a:t>
            </a:r>
            <a:r>
              <a:rPr lang="en-US" b="1"/>
              <a:t>Group submission settings</a:t>
            </a:r>
            <a:r>
              <a:rPr lang="en-US"/>
              <a:t> you can now select the correct </a:t>
            </a:r>
            <a:r>
              <a:rPr lang="en-US" b="1"/>
              <a:t>Grouping for student groups </a:t>
            </a:r>
            <a:r>
              <a:rPr lang="en-US"/>
              <a:t>and be assured the right groups are we chosen for the activity.</a:t>
            </a:r>
          </a:p>
          <a:p>
            <a:endParaRPr lang="en-GB"/>
          </a:p>
          <a:p>
            <a:r>
              <a:rPr lang="en-GB"/>
              <a:t>This allows you to add participants to a group or remove participants from a group.</a:t>
            </a:r>
          </a:p>
        </p:txBody>
      </p:sp>
      <p:sp>
        <p:nvSpPr>
          <p:cNvPr id="4" name="Slide Number Placeholder 3"/>
          <p:cNvSpPr>
            <a:spLocks noGrp="1"/>
          </p:cNvSpPr>
          <p:nvPr>
            <p:ph type="sldNum" sz="quarter" idx="5"/>
          </p:nvPr>
        </p:nvSpPr>
        <p:spPr/>
        <p:txBody>
          <a:bodyPr/>
          <a:lstStyle/>
          <a:p>
            <a:fld id="{9B508939-18E3-4992-B487-2A0840FEB7A6}" type="slidenum">
              <a:rPr lang="en-GB" smtClean="0"/>
              <a:t>38</a:t>
            </a:fld>
            <a:endParaRPr lang="en-GB"/>
          </a:p>
        </p:txBody>
      </p:sp>
    </p:spTree>
    <p:extLst>
      <p:ext uri="{BB962C8B-B14F-4D97-AF65-F5344CB8AC3E}">
        <p14:creationId xmlns:p14="http://schemas.microsoft.com/office/powerpoint/2010/main" val="3923380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39</a:t>
            </a:fld>
            <a:endParaRPr lang="en-GB"/>
          </a:p>
        </p:txBody>
      </p:sp>
    </p:spTree>
    <p:extLst>
      <p:ext uri="{BB962C8B-B14F-4D97-AF65-F5344CB8AC3E}">
        <p14:creationId xmlns:p14="http://schemas.microsoft.com/office/powerpoint/2010/main" val="274598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4</a:t>
            </a:fld>
            <a:endParaRPr lang="en-GB"/>
          </a:p>
        </p:txBody>
      </p:sp>
    </p:spTree>
    <p:extLst>
      <p:ext uri="{BB962C8B-B14F-4D97-AF65-F5344CB8AC3E}">
        <p14:creationId xmlns:p14="http://schemas.microsoft.com/office/powerpoint/2010/main" val="1026976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 the group you want to add/remove and click the appropriate “add” or “remove” button.</a:t>
            </a:r>
          </a:p>
        </p:txBody>
      </p:sp>
      <p:sp>
        <p:nvSpPr>
          <p:cNvPr id="4" name="Slide Number Placeholder 3"/>
          <p:cNvSpPr>
            <a:spLocks noGrp="1"/>
          </p:cNvSpPr>
          <p:nvPr>
            <p:ph type="sldNum" sz="quarter" idx="5"/>
          </p:nvPr>
        </p:nvSpPr>
        <p:spPr/>
        <p:txBody>
          <a:bodyPr/>
          <a:lstStyle/>
          <a:p>
            <a:fld id="{9B508939-18E3-4992-B487-2A0840FEB7A6}" type="slidenum">
              <a:rPr lang="en-GB" smtClean="0"/>
              <a:t>40</a:t>
            </a:fld>
            <a:endParaRPr lang="en-GB"/>
          </a:p>
        </p:txBody>
      </p:sp>
    </p:spTree>
    <p:extLst>
      <p:ext uri="{BB962C8B-B14F-4D97-AF65-F5344CB8AC3E}">
        <p14:creationId xmlns:p14="http://schemas.microsoft.com/office/powerpoint/2010/main" val="1825014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41</a:t>
            </a:fld>
            <a:endParaRPr lang="en-GB"/>
          </a:p>
        </p:txBody>
      </p:sp>
    </p:spTree>
    <p:extLst>
      <p:ext uri="{BB962C8B-B14F-4D97-AF65-F5344CB8AC3E}">
        <p14:creationId xmlns:p14="http://schemas.microsoft.com/office/powerpoint/2010/main" val="83660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42</a:t>
            </a:fld>
            <a:endParaRPr lang="en-GB"/>
          </a:p>
        </p:txBody>
      </p:sp>
    </p:spTree>
    <p:extLst>
      <p:ext uri="{BB962C8B-B14F-4D97-AF65-F5344CB8AC3E}">
        <p14:creationId xmlns:p14="http://schemas.microsoft.com/office/powerpoint/2010/main" val="1925081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43</a:t>
            </a:fld>
            <a:endParaRPr lang="en-GB"/>
          </a:p>
        </p:txBody>
      </p:sp>
    </p:spTree>
    <p:extLst>
      <p:ext uri="{BB962C8B-B14F-4D97-AF65-F5344CB8AC3E}">
        <p14:creationId xmlns:p14="http://schemas.microsoft.com/office/powerpoint/2010/main" val="809976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44</a:t>
            </a:fld>
            <a:endParaRPr lang="en-GB"/>
          </a:p>
        </p:txBody>
      </p:sp>
    </p:spTree>
    <p:extLst>
      <p:ext uri="{BB962C8B-B14F-4D97-AF65-F5344CB8AC3E}">
        <p14:creationId xmlns:p14="http://schemas.microsoft.com/office/powerpoint/2010/main" val="3727032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45</a:t>
            </a:fld>
            <a:endParaRPr lang="en-GB"/>
          </a:p>
        </p:txBody>
      </p:sp>
    </p:spTree>
    <p:extLst>
      <p:ext uri="{BB962C8B-B14F-4D97-AF65-F5344CB8AC3E}">
        <p14:creationId xmlns:p14="http://schemas.microsoft.com/office/powerpoint/2010/main" val="142922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Hide the course (by clicking on the settings tab at the top) </a:t>
            </a:r>
          </a:p>
        </p:txBody>
      </p:sp>
      <p:sp>
        <p:nvSpPr>
          <p:cNvPr id="4" name="Slide Number Placeholder 3"/>
          <p:cNvSpPr>
            <a:spLocks noGrp="1"/>
          </p:cNvSpPr>
          <p:nvPr>
            <p:ph type="sldNum" sz="quarter" idx="5"/>
          </p:nvPr>
        </p:nvSpPr>
        <p:spPr/>
        <p:txBody>
          <a:bodyPr/>
          <a:lstStyle/>
          <a:p>
            <a:fld id="{20714CF0-397E-4C29-9319-B1B9D62A6727}" type="slidenum">
              <a:rPr lang="en-GB" smtClean="0"/>
              <a:t>46</a:t>
            </a:fld>
            <a:endParaRPr lang="en-GB"/>
          </a:p>
        </p:txBody>
      </p:sp>
    </p:spTree>
    <p:extLst>
      <p:ext uri="{BB962C8B-B14F-4D97-AF65-F5344CB8AC3E}">
        <p14:creationId xmlns:p14="http://schemas.microsoft.com/office/powerpoint/2010/main" val="3778538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47</a:t>
            </a:fld>
            <a:endParaRPr lang="en-GB"/>
          </a:p>
        </p:txBody>
      </p:sp>
    </p:spTree>
    <p:extLst>
      <p:ext uri="{BB962C8B-B14F-4D97-AF65-F5344CB8AC3E}">
        <p14:creationId xmlns:p14="http://schemas.microsoft.com/office/powerpoint/2010/main" val="609542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48</a:t>
            </a:fld>
            <a:endParaRPr lang="en-GB"/>
          </a:p>
        </p:txBody>
      </p:sp>
    </p:spTree>
    <p:extLst>
      <p:ext uri="{BB962C8B-B14F-4D97-AF65-F5344CB8AC3E}">
        <p14:creationId xmlns:p14="http://schemas.microsoft.com/office/powerpoint/2010/main" val="3923664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49</a:t>
            </a:fld>
            <a:endParaRPr lang="en-GB"/>
          </a:p>
        </p:txBody>
      </p:sp>
    </p:spTree>
    <p:extLst>
      <p:ext uri="{BB962C8B-B14F-4D97-AF65-F5344CB8AC3E}">
        <p14:creationId xmlns:p14="http://schemas.microsoft.com/office/powerpoint/2010/main" val="1510757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https://teachinghub.bath.ac.uk/guide/managing-moodle-enrolments-in-samis-integration-block/</a:t>
            </a:r>
            <a:endParaRPr lang="en-US">
              <a:cs typeface="Calibri" panose="020F0502020204030204"/>
            </a:endParaRPr>
          </a:p>
          <a:p>
            <a:r>
              <a:rPr lang="en-GB"/>
              <a:t>https://uniofbath.cloud.panopto.eu/Panopto/Pages/Viewer.aspx?id=00dc536a-35bb-4b42-a17b-b1f500f9f574</a:t>
            </a:r>
            <a:endParaRPr lang="en-GB">
              <a:cs typeface="Calibri"/>
            </a:endParaRPr>
          </a:p>
        </p:txBody>
      </p:sp>
      <p:sp>
        <p:nvSpPr>
          <p:cNvPr id="4" name="Slide Number Placeholder 3"/>
          <p:cNvSpPr>
            <a:spLocks noGrp="1"/>
          </p:cNvSpPr>
          <p:nvPr>
            <p:ph type="sldNum" sz="quarter" idx="5"/>
          </p:nvPr>
        </p:nvSpPr>
        <p:spPr/>
        <p:txBody>
          <a:bodyPr/>
          <a:lstStyle/>
          <a:p>
            <a:fld id="{9B508939-18E3-4992-B487-2A0840FEB7A6}" type="slidenum">
              <a:rPr lang="en-GB" smtClean="0"/>
              <a:t>5</a:t>
            </a:fld>
            <a:endParaRPr lang="en-GB"/>
          </a:p>
        </p:txBody>
      </p:sp>
    </p:spTree>
    <p:extLst>
      <p:ext uri="{BB962C8B-B14F-4D97-AF65-F5344CB8AC3E}">
        <p14:creationId xmlns:p14="http://schemas.microsoft.com/office/powerpoint/2010/main" val="1652499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50</a:t>
            </a:fld>
            <a:endParaRPr lang="en-GB"/>
          </a:p>
        </p:txBody>
      </p:sp>
    </p:spTree>
    <p:extLst>
      <p:ext uri="{BB962C8B-B14F-4D97-AF65-F5344CB8AC3E}">
        <p14:creationId xmlns:p14="http://schemas.microsoft.com/office/powerpoint/2010/main" val="3580520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51</a:t>
            </a:fld>
            <a:endParaRPr lang="en-GB"/>
          </a:p>
        </p:txBody>
      </p:sp>
    </p:spTree>
    <p:extLst>
      <p:ext uri="{BB962C8B-B14F-4D97-AF65-F5344CB8AC3E}">
        <p14:creationId xmlns:p14="http://schemas.microsoft.com/office/powerpoint/2010/main" val="2188186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52</a:t>
            </a:fld>
            <a:endParaRPr lang="en-GB"/>
          </a:p>
        </p:txBody>
      </p:sp>
    </p:spTree>
    <p:extLst>
      <p:ext uri="{BB962C8B-B14F-4D97-AF65-F5344CB8AC3E}">
        <p14:creationId xmlns:p14="http://schemas.microsoft.com/office/powerpoint/2010/main" val="1850331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B508939-18E3-4992-B487-2A0840FEB7A6}" type="slidenum">
              <a:rPr lang="en-GB" smtClean="0"/>
              <a:t>6</a:t>
            </a:fld>
            <a:endParaRPr lang="en-GB"/>
          </a:p>
        </p:txBody>
      </p:sp>
    </p:spTree>
    <p:extLst>
      <p:ext uri="{BB962C8B-B14F-4D97-AF65-F5344CB8AC3E}">
        <p14:creationId xmlns:p14="http://schemas.microsoft.com/office/powerpoint/2010/main" val="332755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7</a:t>
            </a:fld>
            <a:endParaRPr lang="en-GB"/>
          </a:p>
        </p:txBody>
      </p:sp>
    </p:spTree>
    <p:extLst>
      <p:ext uri="{BB962C8B-B14F-4D97-AF65-F5344CB8AC3E}">
        <p14:creationId xmlns:p14="http://schemas.microsoft.com/office/powerpoint/2010/main" val="403516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8</a:t>
            </a:fld>
            <a:endParaRPr lang="en-GB"/>
          </a:p>
        </p:txBody>
      </p:sp>
    </p:spTree>
    <p:extLst>
      <p:ext uri="{BB962C8B-B14F-4D97-AF65-F5344CB8AC3E}">
        <p14:creationId xmlns:p14="http://schemas.microsoft.com/office/powerpoint/2010/main" val="426000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08939-18E3-4992-B487-2A0840FEB7A6}" type="slidenum">
              <a:rPr lang="en-GB" smtClean="0"/>
              <a:t>9</a:t>
            </a:fld>
            <a:endParaRPr lang="en-GB"/>
          </a:p>
        </p:txBody>
      </p:sp>
    </p:spTree>
    <p:extLst>
      <p:ext uri="{BB962C8B-B14F-4D97-AF65-F5344CB8AC3E}">
        <p14:creationId xmlns:p14="http://schemas.microsoft.com/office/powerpoint/2010/main" val="1757258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01174"/>
            <a:ext cx="7772400" cy="1102519"/>
          </a:xfrm>
        </p:spPr>
        <p:txBody>
          <a:bodyPr/>
          <a:lstStyle>
            <a:lvl1pPr>
              <a:defRPr b="0" i="0">
                <a:solidFill>
                  <a:srgbClr val="FFFFFF"/>
                </a:solidFill>
                <a:latin typeface="+mj-lt"/>
                <a:cs typeface="HelveticaNeueLT Std"/>
              </a:defRPr>
            </a:lvl1pPr>
          </a:lstStyle>
          <a:p>
            <a:r>
              <a:rPr lang="en-US"/>
              <a:t>Click to edit Master title style</a:t>
            </a:r>
          </a:p>
        </p:txBody>
      </p:sp>
      <p:sp>
        <p:nvSpPr>
          <p:cNvPr id="3" name="Subtitle 2"/>
          <p:cNvSpPr>
            <a:spLocks noGrp="1"/>
          </p:cNvSpPr>
          <p:nvPr>
            <p:ph type="subTitle" idx="1"/>
          </p:nvPr>
        </p:nvSpPr>
        <p:spPr>
          <a:xfrm>
            <a:off x="1371600" y="2644263"/>
            <a:ext cx="6400800" cy="1314450"/>
          </a:xfrm>
        </p:spPr>
        <p:txBody>
          <a:bodyPr/>
          <a:lstStyle>
            <a:lvl1pPr marL="0" indent="0" algn="ctr">
              <a:buNone/>
              <a:defRPr>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EE8B2183-1E06-4045-BF6E-2CD4337A3F9C}" type="datetimeFigureOut">
              <a:rPr lang="en-US" smtClean="0"/>
              <a:pPr/>
              <a:t>1/24/2025</a:t>
            </a:fld>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84E0FCD-117B-FD4B-A08D-F9AA7E2568DF}" type="slidenum">
              <a:rPr lang="en-US" smtClean="0"/>
              <a:pPr/>
              <a:t>‹#›</a:t>
            </a:fld>
            <a:endParaRPr lang="en-US"/>
          </a:p>
        </p:txBody>
      </p:sp>
    </p:spTree>
    <p:extLst>
      <p:ext uri="{BB962C8B-B14F-4D97-AF65-F5344CB8AC3E}">
        <p14:creationId xmlns:p14="http://schemas.microsoft.com/office/powerpoint/2010/main" val="6450248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Te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8644" y="17527"/>
            <a:ext cx="6458155" cy="857250"/>
          </a:xfrm>
        </p:spPr>
        <p:txBody>
          <a:bodyPr>
            <a:normAutofit/>
          </a:bodyPr>
          <a:lstStyle>
            <a:lvl1pPr>
              <a:defRPr sz="3600">
                <a:solidFill>
                  <a:srgbClr val="FFFFFF"/>
                </a:solidFill>
                <a:latin typeface="+mj-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8B2183-1E06-4045-BF6E-2CD4337A3F9C}" type="datetimeFigureOut">
              <a:rPr lang="en-US" smtClean="0"/>
              <a:t>1/24/2025</a:t>
            </a:fld>
            <a:endParaRPr lang="en-US"/>
          </a:p>
        </p:txBody>
      </p:sp>
      <p:sp>
        <p:nvSpPr>
          <p:cNvPr id="6" name="Slide Number Placeholder 5"/>
          <p:cNvSpPr>
            <a:spLocks noGrp="1"/>
          </p:cNvSpPr>
          <p:nvPr>
            <p:ph type="sldNum" sz="quarter" idx="12"/>
          </p:nvPr>
        </p:nvSpPr>
        <p:spPr/>
        <p:txBody>
          <a:bodyPr/>
          <a:lstStyle/>
          <a:p>
            <a:fld id="{B84E0FCD-117B-FD4B-A08D-F9AA7E2568DF}" type="slidenum">
              <a:rPr lang="en-US" smtClean="0"/>
              <a:t>‹#›</a:t>
            </a:fld>
            <a:endParaRPr lang="en-US"/>
          </a:p>
        </p:txBody>
      </p:sp>
    </p:spTree>
    <p:extLst>
      <p:ext uri="{BB962C8B-B14F-4D97-AF65-F5344CB8AC3E}">
        <p14:creationId xmlns:p14="http://schemas.microsoft.com/office/powerpoint/2010/main" val="2683291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T Logo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11394" y="4767263"/>
            <a:ext cx="2133600" cy="273844"/>
          </a:xfrm>
        </p:spPr>
        <p:txBody>
          <a:bodyPr/>
          <a:lstStyle>
            <a:lvl1pPr>
              <a:defRPr>
                <a:solidFill>
                  <a:srgbClr val="FFFFFF"/>
                </a:solidFill>
              </a:defRPr>
            </a:lvl1pPr>
          </a:lstStyle>
          <a:p>
            <a:fld id="{EE8B2183-1E06-4045-BF6E-2CD4337A3F9C}" type="datetimeFigureOut">
              <a:rPr lang="en-US" smtClean="0"/>
              <a:pPr/>
              <a:t>1/24/2025</a:t>
            </a:fld>
            <a:endParaRPr lang="en-US"/>
          </a:p>
        </p:txBody>
      </p:sp>
    </p:spTree>
    <p:extLst>
      <p:ext uri="{BB962C8B-B14F-4D97-AF65-F5344CB8AC3E}">
        <p14:creationId xmlns:p14="http://schemas.microsoft.com/office/powerpoint/2010/main" val="82947977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2243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HelveticaNeueLT Std Thin"/>
                <a:cs typeface="HelveticaNeueLT Std Thin"/>
              </a:defRPr>
            </a:lvl1pPr>
          </a:lstStyle>
          <a:p>
            <a:fld id="{EE8B2183-1E06-4045-BF6E-2CD4337A3F9C}" type="datetimeFigureOut">
              <a:rPr lang="en-US" smtClean="0"/>
              <a:pPr/>
              <a:t>1/24/2025</a:t>
            </a:fld>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HelveticaNeueLT Std Thin"/>
                <a:cs typeface="HelveticaNeueLT Std Thin"/>
              </a:defRPr>
            </a:lvl1pPr>
          </a:lstStyle>
          <a:p>
            <a:fld id="{B84E0FCD-117B-FD4B-A08D-F9AA7E2568DF}" type="slidenum">
              <a:rPr lang="en-US" smtClean="0"/>
              <a:pPr/>
              <a:t>‹#›</a:t>
            </a:fld>
            <a:endParaRPr lang="en-US"/>
          </a:p>
        </p:txBody>
      </p:sp>
    </p:spTree>
    <p:extLst>
      <p:ext uri="{BB962C8B-B14F-4D97-AF65-F5344CB8AC3E}">
        <p14:creationId xmlns:p14="http://schemas.microsoft.com/office/powerpoint/2010/main" val="2479200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ransition>
    <p:fade/>
  </p:transition>
  <p:txStyles>
    <p:titleStyle>
      <a:lvl1pPr algn="ctr" defTabSz="457200" rtl="0" eaLnBrk="1" latinLnBrk="0" hangingPunct="1">
        <a:spcBef>
          <a:spcPct val="0"/>
        </a:spcBef>
        <a:buNone/>
        <a:defRPr sz="4400" kern="1200">
          <a:solidFill>
            <a:schemeClr val="tx1"/>
          </a:solidFill>
          <a:latin typeface="Helvetica Neue LT Std 55 Roman"/>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NeueLT Std Lt"/>
          <a:ea typeface="+mn-ea"/>
          <a:cs typeface="HelveticaNeueLT Std Lt"/>
        </a:defRPr>
      </a:lvl1pPr>
      <a:lvl2pPr marL="742950" indent="-285750" algn="l" defTabSz="457200" rtl="0" eaLnBrk="1" latinLnBrk="0" hangingPunct="1">
        <a:spcBef>
          <a:spcPct val="20000"/>
        </a:spcBef>
        <a:buFont typeface="Arial"/>
        <a:buChar char="–"/>
        <a:defRPr sz="2800" b="0" i="0" kern="1200">
          <a:solidFill>
            <a:schemeClr val="tx1"/>
          </a:solidFill>
          <a:latin typeface="HelveticaNeueLT Std Lt"/>
          <a:ea typeface="+mn-ea"/>
          <a:cs typeface="HelveticaNeueLT Std Lt"/>
        </a:defRPr>
      </a:lvl2pPr>
      <a:lvl3pPr marL="1143000" indent="-228600" algn="l" defTabSz="457200" rtl="0" eaLnBrk="1" latinLnBrk="0" hangingPunct="1">
        <a:spcBef>
          <a:spcPct val="20000"/>
        </a:spcBef>
        <a:buFont typeface="Arial"/>
        <a:buChar char="•"/>
        <a:defRPr sz="2400" b="0" i="0" kern="1200">
          <a:solidFill>
            <a:schemeClr val="tx1"/>
          </a:solidFill>
          <a:latin typeface="HelveticaNeueLT Std Lt"/>
          <a:ea typeface="+mn-ea"/>
          <a:cs typeface="HelveticaNeueLT Std Lt"/>
        </a:defRPr>
      </a:lvl3pPr>
      <a:lvl4pPr marL="1600200" indent="-228600" algn="l" defTabSz="457200" rtl="0" eaLnBrk="1" latinLnBrk="0" hangingPunct="1">
        <a:spcBef>
          <a:spcPct val="20000"/>
        </a:spcBef>
        <a:buFont typeface="Arial"/>
        <a:buChar char="–"/>
        <a:defRPr sz="2000" b="0" i="0" kern="1200">
          <a:solidFill>
            <a:schemeClr val="tx1"/>
          </a:solidFill>
          <a:latin typeface="HelveticaNeueLT Std Lt"/>
          <a:ea typeface="+mn-ea"/>
          <a:cs typeface="HelveticaNeueLT Std Lt"/>
        </a:defRPr>
      </a:lvl4pPr>
      <a:lvl5pPr marL="2057400" indent="-228600" algn="l" defTabSz="457200" rtl="0" eaLnBrk="1" latinLnBrk="0" hangingPunct="1">
        <a:spcBef>
          <a:spcPct val="20000"/>
        </a:spcBef>
        <a:buFont typeface="Arial"/>
        <a:buChar char="»"/>
        <a:defRPr sz="2000" b="0" i="0" kern="1200">
          <a:solidFill>
            <a:schemeClr val="tx1"/>
          </a:solidFill>
          <a:latin typeface="HelveticaNeueLT Std Lt"/>
          <a:ea typeface="+mn-ea"/>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uniofbath.cloud.panopto.eu/Panopto/Pages/Viewer.aspx?id=b9102db1-031e-419e-a5bb-b20a00d8cc72" TargetMode="External"/><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s://uniofbath.cloud.panopto.eu/Panopto/Pages/Viewer.aspx?id=e86c04eb-85fd-42d6-bb8e-b26600e804f4"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teachinghub.bath.ac.uk/guide/managing-teacher-enrolment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uniofbath.cloud.panopto.eu/Panopto/Pages/Viewer.aspx?id=00dc536a-35bb-4b42-a17b-b1f500f9f574"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teachinghub.bath.ac.uk/guide/editing-your-moodle-spac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uniofbath.cloud.panopto.eu/Panopto/Pages/Viewer.aspx?id=e86c04eb-85fd-42d6-bb8e-b26600e804f4"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teachinghub.bath.ac.uk/guide/managing-groups-and-grouping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uniofbath.cloud.panopto.eu/Panopto/Pages/Viewer.aspx?id=b9102db1-031e-419e-a5bb-b20a00d8cc72" TargetMode="External"/><Relationship Id="rId4" Type="http://schemas.openxmlformats.org/officeDocument/2006/relationships/hyperlink" Target="https://docs.moodle.org/401/en/Groupings#Creating_grouping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teachinghub.bath.ac.uk/professional-development/past-events-recording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forms.office.com/pages/responsepage.aspx?id=Ij1-N6FOLUKwrY_MiUBrnmTrxR-6RttPuTbIayi3nPdUQlJKNDc4UVNPRjJXQlNNNUFTR1lWT1Q2TS4u&amp;route=shortur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teachinghub.bath.ac.uk/guide/managing-moodle-enrolments-in-samis-integration-block/" TargetMode="External"/><Relationship Id="rId5" Type="http://schemas.openxmlformats.org/officeDocument/2006/relationships/hyperlink" Target="https://uniofbath.cloud.panopto.eu/Panopto/Pages/Viewer.aspx?id=00dc536a-35bb-4b42-a17b-b1f500f9f574" TargetMode="External"/><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06270"/>
            <a:ext cx="7772400" cy="1102519"/>
          </a:xfrm>
        </p:spPr>
        <p:txBody>
          <a:bodyPr/>
          <a:lstStyle/>
          <a:p>
            <a:pPr algn="l"/>
            <a:r>
              <a:rPr lang="en-GB" b="0" i="0">
                <a:solidFill>
                  <a:schemeClr val="bg1"/>
                </a:solidFill>
                <a:effectLst/>
              </a:rPr>
              <a:t>Moodle Admin Essentials:</a:t>
            </a:r>
            <a:endParaRPr lang="en-US">
              <a:solidFill>
                <a:schemeClr val="bg1"/>
              </a:solidFill>
            </a:endParaRPr>
          </a:p>
        </p:txBody>
      </p:sp>
      <p:sp>
        <p:nvSpPr>
          <p:cNvPr id="3" name="Subtitle 2"/>
          <p:cNvSpPr>
            <a:spLocks noGrp="1"/>
          </p:cNvSpPr>
          <p:nvPr>
            <p:ph type="subTitle" idx="1"/>
          </p:nvPr>
        </p:nvSpPr>
        <p:spPr>
          <a:xfrm>
            <a:off x="766385" y="1860423"/>
            <a:ext cx="6400800" cy="1314450"/>
          </a:xfrm>
        </p:spPr>
        <p:txBody>
          <a:bodyPr/>
          <a:lstStyle/>
          <a:p>
            <a:pPr algn="l"/>
            <a:r>
              <a:rPr lang="en-GB" b="0" i="0">
                <a:solidFill>
                  <a:schemeClr val="bg1"/>
                </a:solidFill>
                <a:effectLst/>
              </a:rPr>
              <a:t>Managing the administrative side of your Moodle space</a:t>
            </a:r>
            <a:endParaRPr lang="en-US">
              <a:solidFill>
                <a:schemeClr val="bg1"/>
              </a:solidFill>
            </a:endParaRPr>
          </a:p>
        </p:txBody>
      </p:sp>
      <p:sp>
        <p:nvSpPr>
          <p:cNvPr id="8" name="TextBox 7">
            <a:extLst>
              <a:ext uri="{FF2B5EF4-FFF2-40B4-BE49-F238E27FC236}">
                <a16:creationId xmlns:a16="http://schemas.microsoft.com/office/drawing/2014/main" id="{E52D045F-5B09-7F9F-BA4B-2542151538D4}"/>
              </a:ext>
            </a:extLst>
          </p:cNvPr>
          <p:cNvSpPr txBox="1"/>
          <p:nvPr/>
        </p:nvSpPr>
        <p:spPr>
          <a:xfrm>
            <a:off x="375313" y="3124077"/>
            <a:ext cx="2538008" cy="672620"/>
          </a:xfrm>
          <a:prstGeom prst="rect">
            <a:avLst/>
          </a:prstGeom>
          <a:noFill/>
        </p:spPr>
        <p:txBody>
          <a:bodyPr wrap="square" lIns="91440" tIns="45720" rIns="91440" bIns="45720" anchor="t">
            <a:spAutoFit/>
          </a:bodyPr>
          <a:lstStyle/>
          <a:p>
            <a:pPr>
              <a:lnSpc>
                <a:spcPct val="250000"/>
              </a:lnSpc>
            </a:pPr>
            <a:r>
              <a:rPr lang="en-GB" b="0" i="0">
                <a:solidFill>
                  <a:schemeClr val="bg1"/>
                </a:solidFill>
                <a:effectLst/>
                <a:latin typeface="+mj-lt"/>
              </a:rPr>
              <a:t>Workshop </a:t>
            </a:r>
            <a:r>
              <a:rPr lang="en-GB">
                <a:solidFill>
                  <a:schemeClr val="bg1"/>
                </a:solidFill>
                <a:latin typeface="+mj-lt"/>
              </a:rPr>
              <a:t>facilitators</a:t>
            </a:r>
            <a:r>
              <a:rPr lang="en-GB" b="0" i="0">
                <a:solidFill>
                  <a:schemeClr val="bg1"/>
                </a:solidFill>
                <a:effectLst/>
                <a:latin typeface="+mj-lt"/>
              </a:rPr>
              <a:t>:</a:t>
            </a:r>
          </a:p>
        </p:txBody>
      </p:sp>
      <p:pic>
        <p:nvPicPr>
          <p:cNvPr id="9" name="Graphic 8">
            <a:extLst>
              <a:ext uri="{FF2B5EF4-FFF2-40B4-BE49-F238E27FC236}">
                <a16:creationId xmlns:a16="http://schemas.microsoft.com/office/drawing/2014/main" id="{486AE971-3112-1C17-7B15-AD2536144F8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0327" y="3266838"/>
            <a:ext cx="599910" cy="599910"/>
          </a:xfrm>
          <a:prstGeom prst="rect">
            <a:avLst/>
          </a:prstGeom>
        </p:spPr>
      </p:pic>
      <p:pic>
        <p:nvPicPr>
          <p:cNvPr id="11" name="Graphic 10">
            <a:extLst>
              <a:ext uri="{FF2B5EF4-FFF2-40B4-BE49-F238E27FC236}">
                <a16:creationId xmlns:a16="http://schemas.microsoft.com/office/drawing/2014/main" id="{65DE492A-0709-0934-06BC-67880B07912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0327" y="3856627"/>
            <a:ext cx="515380" cy="515380"/>
          </a:xfrm>
          <a:prstGeom prst="rect">
            <a:avLst/>
          </a:prstGeom>
        </p:spPr>
      </p:pic>
      <p:pic>
        <p:nvPicPr>
          <p:cNvPr id="13" name="Graphic 12">
            <a:extLst>
              <a:ext uri="{FF2B5EF4-FFF2-40B4-BE49-F238E27FC236}">
                <a16:creationId xmlns:a16="http://schemas.microsoft.com/office/drawing/2014/main" id="{842F99E9-CF56-3136-CF03-6743D47C653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59951" y="4409222"/>
            <a:ext cx="552574" cy="552574"/>
          </a:xfrm>
          <a:prstGeom prst="rect">
            <a:avLst/>
          </a:prstGeom>
        </p:spPr>
      </p:pic>
      <p:sp>
        <p:nvSpPr>
          <p:cNvPr id="5" name="TextBox 4">
            <a:extLst>
              <a:ext uri="{FF2B5EF4-FFF2-40B4-BE49-F238E27FC236}">
                <a16:creationId xmlns:a16="http://schemas.microsoft.com/office/drawing/2014/main" id="{AED7C792-48A9-9046-A3A1-470BF821DADE}"/>
              </a:ext>
            </a:extLst>
          </p:cNvPr>
          <p:cNvSpPr txBox="1"/>
          <p:nvPr/>
        </p:nvSpPr>
        <p:spPr>
          <a:xfrm>
            <a:off x="940210" y="3969910"/>
            <a:ext cx="2876878" cy="646331"/>
          </a:xfrm>
          <a:prstGeom prst="rect">
            <a:avLst/>
          </a:prstGeom>
          <a:noFill/>
        </p:spPr>
        <p:txBody>
          <a:bodyPr wrap="square" lIns="91440" tIns="45720" rIns="91440" bIns="45720" anchor="t">
            <a:spAutoFit/>
          </a:bodyPr>
          <a:lstStyle/>
          <a:p>
            <a:r>
              <a:rPr lang="en-GB" b="0" i="0">
                <a:solidFill>
                  <a:schemeClr val="bg1"/>
                </a:solidFill>
                <a:effectLst/>
                <a:latin typeface="+mj-lt"/>
              </a:rPr>
              <a:t>Lynn Cheong-White</a:t>
            </a:r>
          </a:p>
          <a:p>
            <a:endParaRPr lang="en-GB" b="0" i="0">
              <a:solidFill>
                <a:schemeClr val="bg1"/>
              </a:solidFill>
              <a:effectLst/>
              <a:latin typeface="-apple-system"/>
            </a:endParaRPr>
          </a:p>
        </p:txBody>
      </p:sp>
      <p:sp>
        <p:nvSpPr>
          <p:cNvPr id="14" name="TextBox 13">
            <a:extLst>
              <a:ext uri="{FF2B5EF4-FFF2-40B4-BE49-F238E27FC236}">
                <a16:creationId xmlns:a16="http://schemas.microsoft.com/office/drawing/2014/main" id="{B6CAA321-327B-A867-A31D-D423D229D16E}"/>
              </a:ext>
            </a:extLst>
          </p:cNvPr>
          <p:cNvSpPr txBox="1"/>
          <p:nvPr/>
        </p:nvSpPr>
        <p:spPr>
          <a:xfrm>
            <a:off x="6560237" y="3484270"/>
            <a:ext cx="2499798" cy="307777"/>
          </a:xfrm>
          <a:prstGeom prst="rect">
            <a:avLst/>
          </a:prstGeom>
          <a:noFill/>
        </p:spPr>
        <p:txBody>
          <a:bodyPr wrap="square" rtlCol="0">
            <a:spAutoFit/>
          </a:bodyPr>
          <a:lstStyle/>
          <a:p>
            <a:r>
              <a:rPr lang="en-GB" sz="1400">
                <a:solidFill>
                  <a:schemeClr val="bg1"/>
                </a:solidFill>
              </a:rPr>
              <a:t>This workshop will be recorded.</a:t>
            </a:r>
          </a:p>
        </p:txBody>
      </p:sp>
      <p:sp>
        <p:nvSpPr>
          <p:cNvPr id="16" name="TextBox 15">
            <a:extLst>
              <a:ext uri="{FF2B5EF4-FFF2-40B4-BE49-F238E27FC236}">
                <a16:creationId xmlns:a16="http://schemas.microsoft.com/office/drawing/2014/main" id="{9FBBFC24-5540-CF9A-C91E-347F22D600D9}"/>
              </a:ext>
            </a:extLst>
          </p:cNvPr>
          <p:cNvSpPr txBox="1"/>
          <p:nvPr/>
        </p:nvSpPr>
        <p:spPr>
          <a:xfrm>
            <a:off x="6560237" y="3991479"/>
            <a:ext cx="2208450" cy="307777"/>
          </a:xfrm>
          <a:prstGeom prst="rect">
            <a:avLst/>
          </a:prstGeom>
          <a:noFill/>
        </p:spPr>
        <p:txBody>
          <a:bodyPr wrap="square">
            <a:spAutoFit/>
          </a:bodyPr>
          <a:lstStyle/>
          <a:p>
            <a:r>
              <a:rPr lang="en-GB" sz="1400">
                <a:solidFill>
                  <a:schemeClr val="bg1"/>
                </a:solidFill>
              </a:rPr>
              <a:t>tel@bath.ac.uk</a:t>
            </a:r>
          </a:p>
        </p:txBody>
      </p:sp>
      <p:sp>
        <p:nvSpPr>
          <p:cNvPr id="17" name="TextBox 16">
            <a:extLst>
              <a:ext uri="{FF2B5EF4-FFF2-40B4-BE49-F238E27FC236}">
                <a16:creationId xmlns:a16="http://schemas.microsoft.com/office/drawing/2014/main" id="{E824936B-DAE7-AA74-A7D4-C64EDE72A9C7}"/>
              </a:ext>
            </a:extLst>
          </p:cNvPr>
          <p:cNvSpPr txBox="1"/>
          <p:nvPr/>
        </p:nvSpPr>
        <p:spPr>
          <a:xfrm>
            <a:off x="6587131" y="4533856"/>
            <a:ext cx="2318033" cy="307777"/>
          </a:xfrm>
          <a:prstGeom prst="rect">
            <a:avLst/>
          </a:prstGeom>
          <a:noFill/>
        </p:spPr>
        <p:txBody>
          <a:bodyPr wrap="square">
            <a:spAutoFit/>
          </a:bodyPr>
          <a:lstStyle/>
          <a:p>
            <a:r>
              <a:rPr lang="en-GB" sz="1400">
                <a:solidFill>
                  <a:schemeClr val="bg1"/>
                </a:solidFill>
              </a:rPr>
              <a:t>teachinghub.bath.ac.uk</a:t>
            </a:r>
          </a:p>
        </p:txBody>
      </p:sp>
      <p:pic>
        <p:nvPicPr>
          <p:cNvPr id="4" name="Picture 3" descr="A person with blonde hair&#10;&#10;AI-generated content may be incorrect.">
            <a:extLst>
              <a:ext uri="{FF2B5EF4-FFF2-40B4-BE49-F238E27FC236}">
                <a16:creationId xmlns:a16="http://schemas.microsoft.com/office/drawing/2014/main" id="{A5F94CC1-FA37-7DD2-C3D4-5017EA47D22F}"/>
              </a:ext>
            </a:extLst>
          </p:cNvPr>
          <p:cNvPicPr>
            <a:picLocks noChangeAspect="1"/>
          </p:cNvPicPr>
          <p:nvPr/>
        </p:nvPicPr>
        <p:blipFill>
          <a:blip r:embed="rId9"/>
          <a:stretch>
            <a:fillRect/>
          </a:stretch>
        </p:blipFill>
        <p:spPr>
          <a:xfrm>
            <a:off x="378143" y="4411856"/>
            <a:ext cx="556260" cy="548640"/>
          </a:xfrm>
          <a:prstGeom prst="rect">
            <a:avLst/>
          </a:prstGeom>
        </p:spPr>
      </p:pic>
      <p:pic>
        <p:nvPicPr>
          <p:cNvPr id="6" name="Picture 5" descr="A person smiling in a circle&#10;&#10;AI-generated content may be incorrect.">
            <a:extLst>
              <a:ext uri="{FF2B5EF4-FFF2-40B4-BE49-F238E27FC236}">
                <a16:creationId xmlns:a16="http://schemas.microsoft.com/office/drawing/2014/main" id="{5659607D-D3F1-2E7E-7BCB-84110503F6BA}"/>
              </a:ext>
            </a:extLst>
          </p:cNvPr>
          <p:cNvPicPr>
            <a:picLocks noChangeAspect="1"/>
          </p:cNvPicPr>
          <p:nvPr/>
        </p:nvPicPr>
        <p:blipFill>
          <a:blip r:embed="rId10"/>
          <a:stretch>
            <a:fillRect/>
          </a:stretch>
        </p:blipFill>
        <p:spPr>
          <a:xfrm>
            <a:off x="383112" y="3858246"/>
            <a:ext cx="556260" cy="548640"/>
          </a:xfrm>
          <a:prstGeom prst="rect">
            <a:avLst/>
          </a:prstGeom>
        </p:spPr>
      </p:pic>
      <p:sp>
        <p:nvSpPr>
          <p:cNvPr id="7" name="TextBox 6">
            <a:extLst>
              <a:ext uri="{FF2B5EF4-FFF2-40B4-BE49-F238E27FC236}">
                <a16:creationId xmlns:a16="http://schemas.microsoft.com/office/drawing/2014/main" id="{009AB73B-A532-C9D2-CCA8-C29C21B8A660}"/>
              </a:ext>
            </a:extLst>
          </p:cNvPr>
          <p:cNvSpPr txBox="1"/>
          <p:nvPr/>
        </p:nvSpPr>
        <p:spPr>
          <a:xfrm>
            <a:off x="940210" y="4495689"/>
            <a:ext cx="2876878" cy="646331"/>
          </a:xfrm>
          <a:prstGeom prst="rect">
            <a:avLst/>
          </a:prstGeom>
          <a:noFill/>
        </p:spPr>
        <p:txBody>
          <a:bodyPr wrap="square" lIns="91440" tIns="45720" rIns="91440" bIns="45720" anchor="t">
            <a:spAutoFit/>
          </a:bodyPr>
          <a:lstStyle/>
          <a:p>
            <a:r>
              <a:rPr lang="en-GB" dirty="0">
                <a:solidFill>
                  <a:schemeClr val="bg1"/>
                </a:solidFill>
                <a:latin typeface="+mj-lt"/>
              </a:rPr>
              <a:t>Olivia Soutter</a:t>
            </a:r>
            <a:endParaRPr lang="en-US" dirty="0">
              <a:solidFill>
                <a:schemeClr val="bg1"/>
              </a:solidFill>
            </a:endParaRPr>
          </a:p>
          <a:p>
            <a:endParaRPr lang="en-GB" b="0" i="0" dirty="0">
              <a:solidFill>
                <a:schemeClr val="bg1"/>
              </a:solidFill>
              <a:effectLst/>
              <a:latin typeface="-apple-system"/>
            </a:endParaRPr>
          </a:p>
        </p:txBody>
      </p:sp>
    </p:spTree>
    <p:extLst>
      <p:ext uri="{BB962C8B-B14F-4D97-AF65-F5344CB8AC3E}">
        <p14:creationId xmlns:p14="http://schemas.microsoft.com/office/powerpoint/2010/main" val="17363846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C13-C8F7-922F-4A8B-3AD6B4EB5B1D}"/>
              </a:ext>
            </a:extLst>
          </p:cNvPr>
          <p:cNvSpPr>
            <a:spLocks noGrp="1"/>
          </p:cNvSpPr>
          <p:nvPr>
            <p:ph type="title"/>
          </p:nvPr>
        </p:nvSpPr>
        <p:spPr/>
        <p:txBody>
          <a:bodyPr/>
          <a:lstStyle/>
          <a:p>
            <a:r>
              <a:rPr lang="en-GB"/>
              <a:t>Enrolling Participants</a:t>
            </a:r>
          </a:p>
        </p:txBody>
      </p:sp>
      <p:sp>
        <p:nvSpPr>
          <p:cNvPr id="11" name="TextBox 10">
            <a:extLst>
              <a:ext uri="{FF2B5EF4-FFF2-40B4-BE49-F238E27FC236}">
                <a16:creationId xmlns:a16="http://schemas.microsoft.com/office/drawing/2014/main" id="{0EE88C4B-CA9F-6ECD-D30D-F42636D3AC59}"/>
              </a:ext>
            </a:extLst>
          </p:cNvPr>
          <p:cNvSpPr txBox="1"/>
          <p:nvPr/>
        </p:nvSpPr>
        <p:spPr>
          <a:xfrm>
            <a:off x="707492" y="994471"/>
            <a:ext cx="5038046" cy="461665"/>
          </a:xfrm>
          <a:prstGeom prst="rect">
            <a:avLst/>
          </a:prstGeom>
          <a:noFill/>
        </p:spPr>
        <p:txBody>
          <a:bodyPr wrap="none" rtlCol="0">
            <a:spAutoFit/>
          </a:bodyPr>
          <a:lstStyle/>
          <a:p>
            <a:r>
              <a:rPr lang="en-GB" sz="2400"/>
              <a:t>2. Individual Participants not via SAMIS</a:t>
            </a:r>
          </a:p>
        </p:txBody>
      </p:sp>
      <p:pic>
        <p:nvPicPr>
          <p:cNvPr id="5" name="Picture 4" descr="Participants tab on Moodle space highlighted.">
            <a:extLst>
              <a:ext uri="{FF2B5EF4-FFF2-40B4-BE49-F238E27FC236}">
                <a16:creationId xmlns:a16="http://schemas.microsoft.com/office/drawing/2014/main" id="{ACA3FD29-61D8-08D9-E30A-30F843C5A47B}"/>
              </a:ext>
            </a:extLst>
          </p:cNvPr>
          <p:cNvPicPr>
            <a:picLocks noChangeAspect="1"/>
          </p:cNvPicPr>
          <p:nvPr/>
        </p:nvPicPr>
        <p:blipFill>
          <a:blip r:embed="rId3"/>
          <a:stretch>
            <a:fillRect/>
          </a:stretch>
        </p:blipFill>
        <p:spPr>
          <a:xfrm>
            <a:off x="1700331" y="1394220"/>
            <a:ext cx="5871059" cy="3749280"/>
          </a:xfrm>
          <a:prstGeom prst="rect">
            <a:avLst/>
          </a:prstGeom>
        </p:spPr>
      </p:pic>
      <p:sp>
        <p:nvSpPr>
          <p:cNvPr id="6" name="Arrow: Right 5">
            <a:extLst>
              <a:ext uri="{FF2B5EF4-FFF2-40B4-BE49-F238E27FC236}">
                <a16:creationId xmlns:a16="http://schemas.microsoft.com/office/drawing/2014/main" id="{8D7633F1-EAA4-2836-CB09-CFFF6391693C}"/>
              </a:ext>
              <a:ext uri="{C183D7F6-B498-43B3-948B-1728B52AA6E4}">
                <adec:decorative xmlns:adec="http://schemas.microsoft.com/office/drawing/2017/decorative" val="1"/>
              </a:ext>
            </a:extLst>
          </p:cNvPr>
          <p:cNvSpPr/>
          <p:nvPr/>
        </p:nvSpPr>
        <p:spPr>
          <a:xfrm rot="9504485">
            <a:off x="4154975" y="4154537"/>
            <a:ext cx="1274820" cy="44051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BB59FBB-AB94-F178-CDE6-FEA25EC365C1}"/>
              </a:ext>
              <a:ext uri="{C183D7F6-B498-43B3-948B-1728B52AA6E4}">
                <adec:decorative xmlns:adec="http://schemas.microsoft.com/office/drawing/2017/decorative" val="1"/>
              </a:ext>
            </a:extLst>
          </p:cNvPr>
          <p:cNvSpPr/>
          <p:nvPr/>
        </p:nvSpPr>
        <p:spPr>
          <a:xfrm>
            <a:off x="3081037" y="4672117"/>
            <a:ext cx="1014517" cy="284085"/>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594BAF2-3BC0-CD8F-2ECC-22F35E87A8AC}"/>
              </a:ext>
              <a:ext uri="{C183D7F6-B498-43B3-948B-1728B52AA6E4}">
                <adec:decorative xmlns:adec="http://schemas.microsoft.com/office/drawing/2017/decorative" val="1"/>
              </a:ext>
            </a:extLst>
          </p:cNvPr>
          <p:cNvSpPr/>
          <p:nvPr/>
        </p:nvSpPr>
        <p:spPr>
          <a:xfrm>
            <a:off x="1700331" y="2571750"/>
            <a:ext cx="4806267" cy="6097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53517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C13-C8F7-922F-4A8B-3AD6B4EB5B1D}"/>
              </a:ext>
            </a:extLst>
          </p:cNvPr>
          <p:cNvSpPr>
            <a:spLocks noGrp="1"/>
          </p:cNvSpPr>
          <p:nvPr>
            <p:ph type="title"/>
          </p:nvPr>
        </p:nvSpPr>
        <p:spPr/>
        <p:txBody>
          <a:bodyPr/>
          <a:lstStyle/>
          <a:p>
            <a:r>
              <a:rPr lang="en-GB"/>
              <a:t>Enrolling Participants</a:t>
            </a:r>
          </a:p>
        </p:txBody>
      </p:sp>
      <p:sp>
        <p:nvSpPr>
          <p:cNvPr id="11" name="TextBox 10">
            <a:extLst>
              <a:ext uri="{FF2B5EF4-FFF2-40B4-BE49-F238E27FC236}">
                <a16:creationId xmlns:a16="http://schemas.microsoft.com/office/drawing/2014/main" id="{0EE88C4B-CA9F-6ECD-D30D-F42636D3AC59}"/>
              </a:ext>
            </a:extLst>
          </p:cNvPr>
          <p:cNvSpPr txBox="1"/>
          <p:nvPr/>
        </p:nvSpPr>
        <p:spPr>
          <a:xfrm>
            <a:off x="707492" y="994471"/>
            <a:ext cx="5038046" cy="461665"/>
          </a:xfrm>
          <a:prstGeom prst="rect">
            <a:avLst/>
          </a:prstGeom>
          <a:noFill/>
        </p:spPr>
        <p:txBody>
          <a:bodyPr wrap="none" rtlCol="0">
            <a:spAutoFit/>
          </a:bodyPr>
          <a:lstStyle/>
          <a:p>
            <a:r>
              <a:rPr lang="en-GB" sz="2400"/>
              <a:t>2. Individual Participants not via SAMIS</a:t>
            </a:r>
          </a:p>
        </p:txBody>
      </p:sp>
      <p:pic>
        <p:nvPicPr>
          <p:cNvPr id="4" name="Picture 3" descr="Enrol users button highlighted in participants tab,">
            <a:extLst>
              <a:ext uri="{FF2B5EF4-FFF2-40B4-BE49-F238E27FC236}">
                <a16:creationId xmlns:a16="http://schemas.microsoft.com/office/drawing/2014/main" id="{1FE93F54-AB7C-5962-E679-A6EC39A0094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07492" y="1671471"/>
            <a:ext cx="7421011" cy="2953162"/>
          </a:xfrm>
          <a:prstGeom prst="rect">
            <a:avLst/>
          </a:prstGeom>
        </p:spPr>
      </p:pic>
      <p:sp>
        <p:nvSpPr>
          <p:cNvPr id="7" name="Arrow: Right 6">
            <a:extLst>
              <a:ext uri="{FF2B5EF4-FFF2-40B4-BE49-F238E27FC236}">
                <a16:creationId xmlns:a16="http://schemas.microsoft.com/office/drawing/2014/main" id="{25B426BF-86E8-2616-5CDC-AFAD5E3DFC94}"/>
              </a:ext>
              <a:ext uri="{C183D7F6-B498-43B3-948B-1728B52AA6E4}">
                <adec:decorative xmlns:adec="http://schemas.microsoft.com/office/drawing/2017/decorative" val="1"/>
              </a:ext>
            </a:extLst>
          </p:cNvPr>
          <p:cNvSpPr/>
          <p:nvPr/>
        </p:nvSpPr>
        <p:spPr>
          <a:xfrm rot="10800000">
            <a:off x="5670815" y="3883930"/>
            <a:ext cx="1644383" cy="53019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86565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C13-C8F7-922F-4A8B-3AD6B4EB5B1D}"/>
              </a:ext>
            </a:extLst>
          </p:cNvPr>
          <p:cNvSpPr>
            <a:spLocks noGrp="1"/>
          </p:cNvSpPr>
          <p:nvPr>
            <p:ph type="title"/>
          </p:nvPr>
        </p:nvSpPr>
        <p:spPr/>
        <p:txBody>
          <a:bodyPr/>
          <a:lstStyle/>
          <a:p>
            <a:r>
              <a:rPr lang="en-GB"/>
              <a:t>Enrolling Participants</a:t>
            </a:r>
          </a:p>
        </p:txBody>
      </p:sp>
      <p:sp>
        <p:nvSpPr>
          <p:cNvPr id="11" name="TextBox 10">
            <a:extLst>
              <a:ext uri="{FF2B5EF4-FFF2-40B4-BE49-F238E27FC236}">
                <a16:creationId xmlns:a16="http://schemas.microsoft.com/office/drawing/2014/main" id="{0EE88C4B-CA9F-6ECD-D30D-F42636D3AC59}"/>
              </a:ext>
            </a:extLst>
          </p:cNvPr>
          <p:cNvSpPr txBox="1"/>
          <p:nvPr/>
        </p:nvSpPr>
        <p:spPr>
          <a:xfrm>
            <a:off x="707492" y="994471"/>
            <a:ext cx="5038046" cy="461665"/>
          </a:xfrm>
          <a:prstGeom prst="rect">
            <a:avLst/>
          </a:prstGeom>
          <a:noFill/>
        </p:spPr>
        <p:txBody>
          <a:bodyPr wrap="none" rtlCol="0">
            <a:spAutoFit/>
          </a:bodyPr>
          <a:lstStyle/>
          <a:p>
            <a:r>
              <a:rPr lang="en-GB" sz="2400"/>
              <a:t>2. Individual Participants not via SAMIS</a:t>
            </a:r>
          </a:p>
        </p:txBody>
      </p:sp>
      <p:pic>
        <p:nvPicPr>
          <p:cNvPr id="12" name="Picture 11" descr="Enrol users form.">
            <a:extLst>
              <a:ext uri="{FF2B5EF4-FFF2-40B4-BE49-F238E27FC236}">
                <a16:creationId xmlns:a16="http://schemas.microsoft.com/office/drawing/2014/main" id="{4E0D86C9-860D-48CD-8BE4-4CE6E3C72BB7}"/>
              </a:ext>
            </a:extLst>
          </p:cNvPr>
          <p:cNvPicPr>
            <a:picLocks noChangeAspect="1"/>
          </p:cNvPicPr>
          <p:nvPr/>
        </p:nvPicPr>
        <p:blipFill>
          <a:blip r:embed="rId3"/>
          <a:stretch>
            <a:fillRect/>
          </a:stretch>
        </p:blipFill>
        <p:spPr>
          <a:xfrm>
            <a:off x="2620255" y="1582888"/>
            <a:ext cx="4246954" cy="3282026"/>
          </a:xfrm>
          <a:prstGeom prst="rect">
            <a:avLst/>
          </a:prstGeom>
        </p:spPr>
      </p:pic>
      <p:sp>
        <p:nvSpPr>
          <p:cNvPr id="5" name="Arrow: Right 4">
            <a:extLst>
              <a:ext uri="{FF2B5EF4-FFF2-40B4-BE49-F238E27FC236}">
                <a16:creationId xmlns:a16="http://schemas.microsoft.com/office/drawing/2014/main" id="{EFE48891-A96A-D7E6-B993-E9E62E2BF425}"/>
              </a:ext>
              <a:ext uri="{C183D7F6-B498-43B3-948B-1728B52AA6E4}">
                <adec:decorative xmlns:adec="http://schemas.microsoft.com/office/drawing/2017/decorative" val="1"/>
              </a:ext>
            </a:extLst>
          </p:cNvPr>
          <p:cNvSpPr/>
          <p:nvPr/>
        </p:nvSpPr>
        <p:spPr>
          <a:xfrm rot="9295141">
            <a:off x="5357773" y="2578938"/>
            <a:ext cx="1609158" cy="195645"/>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363D915-4C44-96FE-9555-E90BCF29FF24}"/>
              </a:ext>
            </a:extLst>
          </p:cNvPr>
          <p:cNvSpPr txBox="1"/>
          <p:nvPr/>
        </p:nvSpPr>
        <p:spPr>
          <a:xfrm>
            <a:off x="6867209" y="2098561"/>
            <a:ext cx="1728363" cy="738664"/>
          </a:xfrm>
          <a:prstGeom prst="rect">
            <a:avLst/>
          </a:prstGeom>
          <a:noFill/>
        </p:spPr>
        <p:txBody>
          <a:bodyPr wrap="square" rtlCol="0">
            <a:spAutoFit/>
          </a:bodyPr>
          <a:lstStyle/>
          <a:p>
            <a:r>
              <a:rPr lang="en-GB" sz="1400"/>
              <a:t>Add the name of the person you want to enrol. </a:t>
            </a:r>
          </a:p>
        </p:txBody>
      </p:sp>
      <p:sp>
        <p:nvSpPr>
          <p:cNvPr id="7" name="TextBox 6">
            <a:extLst>
              <a:ext uri="{FF2B5EF4-FFF2-40B4-BE49-F238E27FC236}">
                <a16:creationId xmlns:a16="http://schemas.microsoft.com/office/drawing/2014/main" id="{49AA0537-20B6-F3AF-47BF-09B77536DF2C}"/>
              </a:ext>
              <a:ext uri="{C183D7F6-B498-43B3-948B-1728B52AA6E4}">
                <adec:decorative xmlns:adec="http://schemas.microsoft.com/office/drawing/2017/decorative" val="1"/>
              </a:ext>
            </a:extLst>
          </p:cNvPr>
          <p:cNvSpPr txBox="1"/>
          <p:nvPr/>
        </p:nvSpPr>
        <p:spPr>
          <a:xfrm>
            <a:off x="4234812" y="2943237"/>
            <a:ext cx="1056700" cy="369332"/>
          </a:xfrm>
          <a:prstGeom prst="rect">
            <a:avLst/>
          </a:prstGeom>
          <a:noFill/>
        </p:spPr>
        <p:txBody>
          <a:bodyPr wrap="none" rtlCol="0">
            <a:spAutoFit/>
          </a:bodyPr>
          <a:lstStyle/>
          <a:p>
            <a:r>
              <a:rPr lang="en-GB"/>
              <a:t>Ex. lcw56</a:t>
            </a:r>
          </a:p>
        </p:txBody>
      </p:sp>
      <p:sp>
        <p:nvSpPr>
          <p:cNvPr id="8" name="Arrow: Right 7">
            <a:extLst>
              <a:ext uri="{FF2B5EF4-FFF2-40B4-BE49-F238E27FC236}">
                <a16:creationId xmlns:a16="http://schemas.microsoft.com/office/drawing/2014/main" id="{E7D9B3E4-D768-2B44-C88E-B392C92EBB82}"/>
              </a:ext>
              <a:ext uri="{C183D7F6-B498-43B3-948B-1728B52AA6E4}">
                <adec:decorative xmlns:adec="http://schemas.microsoft.com/office/drawing/2017/decorative" val="1"/>
              </a:ext>
            </a:extLst>
          </p:cNvPr>
          <p:cNvSpPr/>
          <p:nvPr/>
        </p:nvSpPr>
        <p:spPr>
          <a:xfrm rot="10800000">
            <a:off x="5392169" y="3462788"/>
            <a:ext cx="1600301" cy="195645"/>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8EC6D44-227A-3C18-E582-9AC984F24BB6}"/>
              </a:ext>
            </a:extLst>
          </p:cNvPr>
          <p:cNvSpPr txBox="1"/>
          <p:nvPr/>
        </p:nvSpPr>
        <p:spPr>
          <a:xfrm>
            <a:off x="6992470" y="3330842"/>
            <a:ext cx="1728363" cy="523220"/>
          </a:xfrm>
          <a:prstGeom prst="rect">
            <a:avLst/>
          </a:prstGeom>
          <a:noFill/>
        </p:spPr>
        <p:txBody>
          <a:bodyPr wrap="square" rtlCol="0">
            <a:spAutoFit/>
          </a:bodyPr>
          <a:lstStyle/>
          <a:p>
            <a:r>
              <a:rPr lang="en-GB" sz="1400"/>
              <a:t>Select the role you want them to have.</a:t>
            </a:r>
          </a:p>
        </p:txBody>
      </p:sp>
      <p:sp>
        <p:nvSpPr>
          <p:cNvPr id="13" name="Arrow: Right 12">
            <a:extLst>
              <a:ext uri="{FF2B5EF4-FFF2-40B4-BE49-F238E27FC236}">
                <a16:creationId xmlns:a16="http://schemas.microsoft.com/office/drawing/2014/main" id="{C65EBB9D-B7BC-48D2-6AA6-2A6106EFE18C}"/>
              </a:ext>
              <a:ext uri="{C183D7F6-B498-43B3-948B-1728B52AA6E4}">
                <adec:decorative xmlns:adec="http://schemas.microsoft.com/office/drawing/2017/decorative" val="1"/>
              </a:ext>
            </a:extLst>
          </p:cNvPr>
          <p:cNvSpPr/>
          <p:nvPr/>
        </p:nvSpPr>
        <p:spPr>
          <a:xfrm rot="10800000">
            <a:off x="6779847" y="4439509"/>
            <a:ext cx="788217" cy="195645"/>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E2AC2F1-E5BF-E193-9E65-77DB844A6B29}"/>
              </a:ext>
            </a:extLst>
          </p:cNvPr>
          <p:cNvSpPr txBox="1"/>
          <p:nvPr/>
        </p:nvSpPr>
        <p:spPr>
          <a:xfrm>
            <a:off x="7568064" y="4383443"/>
            <a:ext cx="1728363" cy="307777"/>
          </a:xfrm>
          <a:prstGeom prst="rect">
            <a:avLst/>
          </a:prstGeom>
          <a:noFill/>
        </p:spPr>
        <p:txBody>
          <a:bodyPr wrap="square" rtlCol="0">
            <a:spAutoFit/>
          </a:bodyPr>
          <a:lstStyle/>
          <a:p>
            <a:r>
              <a:rPr lang="en-GB" sz="1400"/>
              <a:t>Enrol the user.</a:t>
            </a:r>
          </a:p>
        </p:txBody>
      </p:sp>
    </p:spTree>
    <p:extLst>
      <p:ext uri="{BB962C8B-B14F-4D97-AF65-F5344CB8AC3E}">
        <p14:creationId xmlns:p14="http://schemas.microsoft.com/office/powerpoint/2010/main" val="108027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C13-C8F7-922F-4A8B-3AD6B4EB5B1D}"/>
              </a:ext>
            </a:extLst>
          </p:cNvPr>
          <p:cNvSpPr>
            <a:spLocks noGrp="1"/>
          </p:cNvSpPr>
          <p:nvPr>
            <p:ph type="title"/>
          </p:nvPr>
        </p:nvSpPr>
        <p:spPr/>
        <p:txBody>
          <a:bodyPr/>
          <a:lstStyle/>
          <a:p>
            <a:r>
              <a:rPr lang="en-GB"/>
              <a:t>Enrolling Participants</a:t>
            </a:r>
          </a:p>
        </p:txBody>
      </p:sp>
      <p:sp>
        <p:nvSpPr>
          <p:cNvPr id="11" name="TextBox 10">
            <a:extLst>
              <a:ext uri="{FF2B5EF4-FFF2-40B4-BE49-F238E27FC236}">
                <a16:creationId xmlns:a16="http://schemas.microsoft.com/office/drawing/2014/main" id="{0EE88C4B-CA9F-6ECD-D30D-F42636D3AC59}"/>
              </a:ext>
            </a:extLst>
          </p:cNvPr>
          <p:cNvSpPr txBox="1"/>
          <p:nvPr/>
        </p:nvSpPr>
        <p:spPr>
          <a:xfrm>
            <a:off x="707492" y="994471"/>
            <a:ext cx="5038046" cy="461665"/>
          </a:xfrm>
          <a:prstGeom prst="rect">
            <a:avLst/>
          </a:prstGeom>
          <a:noFill/>
        </p:spPr>
        <p:txBody>
          <a:bodyPr wrap="none" rtlCol="0">
            <a:spAutoFit/>
          </a:bodyPr>
          <a:lstStyle/>
          <a:p>
            <a:r>
              <a:rPr lang="en-GB" sz="2400"/>
              <a:t>2. Individual Participants not via SAMIS</a:t>
            </a:r>
          </a:p>
        </p:txBody>
      </p:sp>
      <p:pic>
        <p:nvPicPr>
          <p:cNvPr id="4" name="Picture 3" descr="Participants list in Moodle.">
            <a:extLst>
              <a:ext uri="{FF2B5EF4-FFF2-40B4-BE49-F238E27FC236}">
                <a16:creationId xmlns:a16="http://schemas.microsoft.com/office/drawing/2014/main" id="{12DA6A5F-AB91-58B3-4106-E3B0FB92FFD8}"/>
              </a:ext>
            </a:extLst>
          </p:cNvPr>
          <p:cNvPicPr>
            <a:picLocks noChangeAspect="1"/>
          </p:cNvPicPr>
          <p:nvPr/>
        </p:nvPicPr>
        <p:blipFill>
          <a:blip r:embed="rId3"/>
          <a:stretch>
            <a:fillRect/>
          </a:stretch>
        </p:blipFill>
        <p:spPr>
          <a:xfrm>
            <a:off x="1128761" y="1509924"/>
            <a:ext cx="6886477" cy="3237233"/>
          </a:xfrm>
          <a:prstGeom prst="rect">
            <a:avLst/>
          </a:prstGeom>
        </p:spPr>
      </p:pic>
    </p:spTree>
    <p:extLst>
      <p:ext uri="{BB962C8B-B14F-4D97-AF65-F5344CB8AC3E}">
        <p14:creationId xmlns:p14="http://schemas.microsoft.com/office/powerpoint/2010/main" val="41005774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C13-C8F7-922F-4A8B-3AD6B4EB5B1D}"/>
              </a:ext>
            </a:extLst>
          </p:cNvPr>
          <p:cNvSpPr>
            <a:spLocks noGrp="1"/>
          </p:cNvSpPr>
          <p:nvPr>
            <p:ph type="title"/>
          </p:nvPr>
        </p:nvSpPr>
        <p:spPr/>
        <p:txBody>
          <a:bodyPr/>
          <a:lstStyle/>
          <a:p>
            <a:r>
              <a:rPr lang="en-GB"/>
              <a:t>Enrolling Participants</a:t>
            </a:r>
          </a:p>
        </p:txBody>
      </p:sp>
      <p:sp>
        <p:nvSpPr>
          <p:cNvPr id="11" name="TextBox 10">
            <a:extLst>
              <a:ext uri="{FF2B5EF4-FFF2-40B4-BE49-F238E27FC236}">
                <a16:creationId xmlns:a16="http://schemas.microsoft.com/office/drawing/2014/main" id="{0EE88C4B-CA9F-6ECD-D30D-F42636D3AC59}"/>
              </a:ext>
            </a:extLst>
          </p:cNvPr>
          <p:cNvSpPr txBox="1"/>
          <p:nvPr/>
        </p:nvSpPr>
        <p:spPr>
          <a:xfrm>
            <a:off x="707492" y="994471"/>
            <a:ext cx="2352119" cy="461665"/>
          </a:xfrm>
          <a:prstGeom prst="rect">
            <a:avLst/>
          </a:prstGeom>
          <a:noFill/>
        </p:spPr>
        <p:txBody>
          <a:bodyPr wrap="none" rtlCol="0">
            <a:spAutoFit/>
          </a:bodyPr>
          <a:lstStyle/>
          <a:p>
            <a:r>
              <a:rPr lang="en-GB" sz="2400"/>
              <a:t>3. Self-enrolment</a:t>
            </a:r>
          </a:p>
        </p:txBody>
      </p:sp>
      <p:pic>
        <p:nvPicPr>
          <p:cNvPr id="7" name="Picture 6" descr="Enrolment method screen">
            <a:extLst>
              <a:ext uri="{FF2B5EF4-FFF2-40B4-BE49-F238E27FC236}">
                <a16:creationId xmlns:a16="http://schemas.microsoft.com/office/drawing/2014/main" id="{B7A3590E-F16A-A347-B78B-32A19D64428B}"/>
              </a:ext>
            </a:extLst>
          </p:cNvPr>
          <p:cNvPicPr>
            <a:picLocks noChangeAspect="1"/>
          </p:cNvPicPr>
          <p:nvPr/>
        </p:nvPicPr>
        <p:blipFill>
          <a:blip r:embed="rId3"/>
          <a:stretch>
            <a:fillRect/>
          </a:stretch>
        </p:blipFill>
        <p:spPr>
          <a:xfrm>
            <a:off x="653182" y="1737450"/>
            <a:ext cx="2883395" cy="2560308"/>
          </a:xfrm>
          <a:prstGeom prst="rect">
            <a:avLst/>
          </a:prstGeom>
        </p:spPr>
      </p:pic>
      <p:pic>
        <p:nvPicPr>
          <p:cNvPr id="9" name="Picture 8" descr="Self-enrolment screen">
            <a:extLst>
              <a:ext uri="{FF2B5EF4-FFF2-40B4-BE49-F238E27FC236}">
                <a16:creationId xmlns:a16="http://schemas.microsoft.com/office/drawing/2014/main" id="{84F416C8-AEDC-B123-1751-43EEE35C8AB4}"/>
              </a:ext>
            </a:extLst>
          </p:cNvPr>
          <p:cNvPicPr>
            <a:picLocks noChangeAspect="1"/>
          </p:cNvPicPr>
          <p:nvPr/>
        </p:nvPicPr>
        <p:blipFill>
          <a:blip r:embed="rId4"/>
          <a:stretch>
            <a:fillRect/>
          </a:stretch>
        </p:blipFill>
        <p:spPr>
          <a:xfrm>
            <a:off x="4424081" y="1540464"/>
            <a:ext cx="4353533" cy="2476846"/>
          </a:xfrm>
          <a:prstGeom prst="rect">
            <a:avLst/>
          </a:prstGeom>
        </p:spPr>
      </p:pic>
    </p:spTree>
    <p:extLst>
      <p:ext uri="{BB962C8B-B14F-4D97-AF65-F5344CB8AC3E}">
        <p14:creationId xmlns:p14="http://schemas.microsoft.com/office/powerpoint/2010/main" val="246136243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Enrolling Participants</a:t>
            </a:r>
          </a:p>
        </p:txBody>
      </p:sp>
      <p:pic>
        <p:nvPicPr>
          <p:cNvPr id="12" name="Picture 11">
            <a:extLst>
              <a:ext uri="{FF2B5EF4-FFF2-40B4-BE49-F238E27FC236}">
                <a16:creationId xmlns:a16="http://schemas.microsoft.com/office/drawing/2014/main" id="{9C581B6D-22E3-F22A-A6FF-9B78772BE9CB}"/>
              </a:ext>
              <a:ext uri="{C183D7F6-B498-43B3-948B-1728B52AA6E4}">
                <adec:decorative xmlns:adec="http://schemas.microsoft.com/office/drawing/2017/decorative" val="1"/>
              </a:ext>
            </a:extLst>
          </p:cNvPr>
          <p:cNvPicPr>
            <a:picLocks noChangeAspect="1"/>
          </p:cNvPicPr>
          <p:nvPr/>
        </p:nvPicPr>
        <p:blipFill rotWithShape="1">
          <a:blip r:embed="rId3"/>
          <a:srcRect l="1405" t="21995" r="16807"/>
          <a:stretch/>
        </p:blipFill>
        <p:spPr>
          <a:xfrm>
            <a:off x="6443624" y="874777"/>
            <a:ext cx="2700376" cy="4283837"/>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136027" y="1027379"/>
            <a:ext cx="3672993" cy="461665"/>
          </a:xfrm>
          <a:prstGeom prst="rect">
            <a:avLst/>
          </a:prstGeom>
          <a:noFill/>
        </p:spPr>
        <p:txBody>
          <a:bodyPr wrap="none" rtlCol="0">
            <a:spAutoFit/>
          </a:bodyPr>
          <a:lstStyle/>
          <a:p>
            <a:r>
              <a:rPr lang="en-GB" sz="2400"/>
              <a:t>Troubleshooting Enrolment:</a:t>
            </a:r>
          </a:p>
        </p:txBody>
      </p:sp>
      <p:sp>
        <p:nvSpPr>
          <p:cNvPr id="3" name="Rectangle 2">
            <a:extLst>
              <a:ext uri="{FF2B5EF4-FFF2-40B4-BE49-F238E27FC236}">
                <a16:creationId xmlns:a16="http://schemas.microsoft.com/office/drawing/2014/main" id="{E3469547-1694-8234-A820-53274A25A9C0}"/>
              </a:ext>
            </a:extLst>
          </p:cNvPr>
          <p:cNvSpPr/>
          <p:nvPr/>
        </p:nvSpPr>
        <p:spPr>
          <a:xfrm>
            <a:off x="287326" y="1659090"/>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The person I’m trying to enrol is external to the University of Bath.</a:t>
            </a:r>
          </a:p>
        </p:txBody>
      </p:sp>
      <p:sp>
        <p:nvSpPr>
          <p:cNvPr id="4" name="Rectangle 3">
            <a:extLst>
              <a:ext uri="{FF2B5EF4-FFF2-40B4-BE49-F238E27FC236}">
                <a16:creationId xmlns:a16="http://schemas.microsoft.com/office/drawing/2014/main" id="{5A56A806-1E80-D461-64CB-12AC4D9CC6D4}"/>
              </a:ext>
            </a:extLst>
          </p:cNvPr>
          <p:cNvSpPr/>
          <p:nvPr/>
        </p:nvSpPr>
        <p:spPr>
          <a:xfrm>
            <a:off x="2979176" y="1641646"/>
            <a:ext cx="3028088" cy="203660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600">
                <a:solidFill>
                  <a:schemeClr val="tx1"/>
                </a:solidFill>
              </a:rPr>
              <a:t>Moodle can only be accessed through the </a:t>
            </a:r>
            <a:r>
              <a:rPr lang="en-GB" sz="1600" err="1">
                <a:solidFill>
                  <a:schemeClr val="tx1"/>
                </a:solidFill>
              </a:rPr>
              <a:t>UoB</a:t>
            </a:r>
            <a:r>
              <a:rPr lang="en-GB" sz="1600">
                <a:solidFill>
                  <a:schemeClr val="tx1"/>
                </a:solidFill>
              </a:rPr>
              <a:t> Single Sign-on. If the participant is external, you will need to speak to DD+T to issue them a temporary </a:t>
            </a:r>
            <a:r>
              <a:rPr lang="en-GB" sz="1600" err="1">
                <a:solidFill>
                  <a:schemeClr val="tx1"/>
                </a:solidFill>
              </a:rPr>
              <a:t>UoB</a:t>
            </a:r>
            <a:r>
              <a:rPr lang="en-GB" sz="1600">
                <a:solidFill>
                  <a:schemeClr val="tx1"/>
                </a:solidFill>
              </a:rPr>
              <a:t> username.</a:t>
            </a:r>
          </a:p>
        </p:txBody>
      </p:sp>
    </p:spTree>
    <p:extLst>
      <p:ext uri="{BB962C8B-B14F-4D97-AF65-F5344CB8AC3E}">
        <p14:creationId xmlns:p14="http://schemas.microsoft.com/office/powerpoint/2010/main" val="3859361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Enrolling Participants</a:t>
            </a:r>
          </a:p>
        </p:txBody>
      </p:sp>
      <p:pic>
        <p:nvPicPr>
          <p:cNvPr id="12" name="Picture 11">
            <a:extLst>
              <a:ext uri="{FF2B5EF4-FFF2-40B4-BE49-F238E27FC236}">
                <a16:creationId xmlns:a16="http://schemas.microsoft.com/office/drawing/2014/main" id="{9C581B6D-22E3-F22A-A6FF-9B78772BE9CB}"/>
              </a:ext>
              <a:ext uri="{C183D7F6-B498-43B3-948B-1728B52AA6E4}">
                <adec:decorative xmlns:adec="http://schemas.microsoft.com/office/drawing/2017/decorative" val="1"/>
              </a:ext>
            </a:extLst>
          </p:cNvPr>
          <p:cNvPicPr>
            <a:picLocks noChangeAspect="1"/>
          </p:cNvPicPr>
          <p:nvPr/>
        </p:nvPicPr>
        <p:blipFill rotWithShape="1">
          <a:blip r:embed="rId3"/>
          <a:srcRect l="1405" t="21995" r="16807"/>
          <a:stretch/>
        </p:blipFill>
        <p:spPr>
          <a:xfrm>
            <a:off x="6443624" y="874777"/>
            <a:ext cx="2700376" cy="4268723"/>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98241" y="1099508"/>
            <a:ext cx="3672993" cy="461665"/>
          </a:xfrm>
          <a:prstGeom prst="rect">
            <a:avLst/>
          </a:prstGeom>
          <a:noFill/>
        </p:spPr>
        <p:txBody>
          <a:bodyPr wrap="none" rtlCol="0">
            <a:spAutoFit/>
          </a:bodyPr>
          <a:lstStyle/>
          <a:p>
            <a:r>
              <a:rPr lang="en-GB" sz="2400"/>
              <a:t>Troubleshooting Enrolment:</a:t>
            </a:r>
          </a:p>
        </p:txBody>
      </p:sp>
      <p:sp>
        <p:nvSpPr>
          <p:cNvPr id="3" name="Rectangle 2">
            <a:extLst>
              <a:ext uri="{FF2B5EF4-FFF2-40B4-BE49-F238E27FC236}">
                <a16:creationId xmlns:a16="http://schemas.microsoft.com/office/drawing/2014/main" id="{CECA4006-B241-860B-67DD-305F849B757C}"/>
              </a:ext>
            </a:extLst>
          </p:cNvPr>
          <p:cNvSpPr/>
          <p:nvPr/>
        </p:nvSpPr>
        <p:spPr>
          <a:xfrm>
            <a:off x="330948" y="1562169"/>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The person I’m trying to enrol doesn’t appear when I search for them.</a:t>
            </a:r>
          </a:p>
        </p:txBody>
      </p:sp>
      <p:sp>
        <p:nvSpPr>
          <p:cNvPr id="4" name="Rectangle 3">
            <a:extLst>
              <a:ext uri="{FF2B5EF4-FFF2-40B4-BE49-F238E27FC236}">
                <a16:creationId xmlns:a16="http://schemas.microsoft.com/office/drawing/2014/main" id="{FC4508B2-E6B7-62D2-5F7D-6694EAD1FB46}"/>
              </a:ext>
            </a:extLst>
          </p:cNvPr>
          <p:cNvSpPr/>
          <p:nvPr/>
        </p:nvSpPr>
        <p:spPr>
          <a:xfrm>
            <a:off x="3057956" y="1561173"/>
            <a:ext cx="3028088" cy="339318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500">
                <a:solidFill>
                  <a:schemeClr val="tx1"/>
                </a:solidFill>
              </a:rPr>
              <a:t>The person is already enrolled in the Moodle space. Check the list of participants to ensure someone else didn’t already enrol them.</a:t>
            </a:r>
          </a:p>
          <a:p>
            <a:pPr marL="285750" indent="-285750">
              <a:buFont typeface="Arial" panose="020B0604020202020204" pitchFamily="34" charset="0"/>
              <a:buChar char="•"/>
            </a:pPr>
            <a:endParaRPr lang="en-GB" sz="1500">
              <a:solidFill>
                <a:schemeClr val="tx1"/>
              </a:solidFill>
            </a:endParaRPr>
          </a:p>
          <a:p>
            <a:pPr marL="285750" indent="-285750">
              <a:buFont typeface="Arial" panose="020B0604020202020204" pitchFamily="34" charset="0"/>
              <a:buChar char="•"/>
            </a:pPr>
            <a:r>
              <a:rPr lang="en-GB" sz="1500">
                <a:solidFill>
                  <a:schemeClr val="tx1"/>
                </a:solidFill>
              </a:rPr>
              <a:t>The person has never logged into Moodle. New users will need to log into Moodle to activate their account.</a:t>
            </a:r>
          </a:p>
          <a:p>
            <a:endParaRPr lang="en-GB" sz="1500">
              <a:solidFill>
                <a:schemeClr val="tx1"/>
              </a:solidFill>
            </a:endParaRPr>
          </a:p>
        </p:txBody>
      </p:sp>
    </p:spTree>
    <p:extLst>
      <p:ext uri="{BB962C8B-B14F-4D97-AF65-F5344CB8AC3E}">
        <p14:creationId xmlns:p14="http://schemas.microsoft.com/office/powerpoint/2010/main" val="418923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13B2B047-D7EF-9E48-8744-CFD72370F535}"/>
              </a:ext>
            </a:extLst>
          </p:cNvPr>
          <p:cNvPicPr>
            <a:picLocks noChangeAspect="1"/>
          </p:cNvPicPr>
          <p:nvPr/>
        </p:nvPicPr>
        <p:blipFill>
          <a:blip r:embed="rId3"/>
          <a:stretch>
            <a:fillRect/>
          </a:stretch>
        </p:blipFill>
        <p:spPr>
          <a:xfrm>
            <a:off x="3791630" y="1798183"/>
            <a:ext cx="5010150" cy="2639106"/>
          </a:xfrm>
          <a:prstGeom prst="rect">
            <a:avLst/>
          </a:prstGeom>
        </p:spPr>
      </p:pic>
      <p:pic>
        <p:nvPicPr>
          <p:cNvPr id="3" name="Picture 2" descr="A screenshot of a phone&#10;&#10;Description automatically generated">
            <a:extLst>
              <a:ext uri="{FF2B5EF4-FFF2-40B4-BE49-F238E27FC236}">
                <a16:creationId xmlns:a16="http://schemas.microsoft.com/office/drawing/2014/main" id="{E6FE350F-126E-E6F8-30F7-D46EA825E444}"/>
              </a:ext>
            </a:extLst>
          </p:cNvPr>
          <p:cNvPicPr>
            <a:picLocks noChangeAspect="1"/>
          </p:cNvPicPr>
          <p:nvPr/>
        </p:nvPicPr>
        <p:blipFill>
          <a:blip r:embed="rId4"/>
          <a:stretch>
            <a:fillRect/>
          </a:stretch>
        </p:blipFill>
        <p:spPr>
          <a:xfrm>
            <a:off x="243568" y="1530122"/>
            <a:ext cx="2727552" cy="3471184"/>
          </a:xfrm>
          <a:prstGeom prst="rect">
            <a:avLst/>
          </a:prstGeom>
        </p:spPr>
      </p:pic>
      <p:sp>
        <p:nvSpPr>
          <p:cNvPr id="2" name="Title 1"/>
          <p:cNvSpPr>
            <a:spLocks noGrp="1"/>
          </p:cNvSpPr>
          <p:nvPr>
            <p:ph type="title"/>
          </p:nvPr>
        </p:nvSpPr>
        <p:spPr/>
        <p:txBody>
          <a:bodyPr/>
          <a:lstStyle/>
          <a:p>
            <a:r>
              <a:rPr lang="en-US"/>
              <a:t>Enrolling Participants</a:t>
            </a:r>
          </a:p>
        </p:txBody>
      </p:sp>
      <p:sp>
        <p:nvSpPr>
          <p:cNvPr id="13" name="TextBox 12">
            <a:extLst>
              <a:ext uri="{FF2B5EF4-FFF2-40B4-BE49-F238E27FC236}">
                <a16:creationId xmlns:a16="http://schemas.microsoft.com/office/drawing/2014/main" id="{7F9EFA74-AE5A-9FB5-F4BB-916FCEE229DF}"/>
              </a:ext>
            </a:extLst>
          </p:cNvPr>
          <p:cNvSpPr txBox="1"/>
          <p:nvPr/>
        </p:nvSpPr>
        <p:spPr>
          <a:xfrm>
            <a:off x="245508" y="1055250"/>
            <a:ext cx="4178388" cy="461665"/>
          </a:xfrm>
          <a:prstGeom prst="rect">
            <a:avLst/>
          </a:prstGeom>
          <a:noFill/>
        </p:spPr>
        <p:txBody>
          <a:bodyPr wrap="none" rtlCol="0">
            <a:spAutoFit/>
          </a:bodyPr>
          <a:lstStyle/>
          <a:p>
            <a:r>
              <a:rPr lang="en-GB" sz="2400"/>
              <a:t>Adding a new user into Moodle:</a:t>
            </a:r>
          </a:p>
        </p:txBody>
      </p:sp>
      <p:sp>
        <p:nvSpPr>
          <p:cNvPr id="9" name="Arrow: Right 8">
            <a:extLst>
              <a:ext uri="{FF2B5EF4-FFF2-40B4-BE49-F238E27FC236}">
                <a16:creationId xmlns:a16="http://schemas.microsoft.com/office/drawing/2014/main" id="{EC482172-127D-7F74-CCF0-7A54C5CA8B77}"/>
              </a:ext>
              <a:ext uri="{C183D7F6-B498-43B3-948B-1728B52AA6E4}">
                <adec:decorative xmlns:adec="http://schemas.microsoft.com/office/drawing/2017/decorative" val="1"/>
              </a:ext>
            </a:extLst>
          </p:cNvPr>
          <p:cNvSpPr/>
          <p:nvPr/>
        </p:nvSpPr>
        <p:spPr>
          <a:xfrm rot="10800000">
            <a:off x="2354606" y="2669882"/>
            <a:ext cx="1237129" cy="372917"/>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A0025E5-ACB1-D758-CF5E-B6CACF491356}"/>
              </a:ext>
            </a:extLst>
          </p:cNvPr>
          <p:cNvSpPr txBox="1"/>
          <p:nvPr/>
        </p:nvSpPr>
        <p:spPr>
          <a:xfrm>
            <a:off x="4122787" y="3816760"/>
            <a:ext cx="1056700" cy="369332"/>
          </a:xfrm>
          <a:prstGeom prst="rect">
            <a:avLst/>
          </a:prstGeom>
          <a:noFill/>
        </p:spPr>
        <p:txBody>
          <a:bodyPr wrap="none" rtlCol="0">
            <a:spAutoFit/>
          </a:bodyPr>
          <a:lstStyle/>
          <a:p>
            <a:r>
              <a:rPr lang="en-GB" dirty="0"/>
              <a:t>Ex. lcw56</a:t>
            </a:r>
          </a:p>
        </p:txBody>
      </p:sp>
    </p:spTree>
    <p:extLst>
      <p:ext uri="{BB962C8B-B14F-4D97-AF65-F5344CB8AC3E}">
        <p14:creationId xmlns:p14="http://schemas.microsoft.com/office/powerpoint/2010/main" val="1848865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Enrolling Participants</a:t>
            </a:r>
          </a:p>
        </p:txBody>
      </p:sp>
      <p:pic>
        <p:nvPicPr>
          <p:cNvPr id="12" name="Picture 11">
            <a:extLst>
              <a:ext uri="{FF2B5EF4-FFF2-40B4-BE49-F238E27FC236}">
                <a16:creationId xmlns:a16="http://schemas.microsoft.com/office/drawing/2014/main" id="{9C581B6D-22E3-F22A-A6FF-9B78772BE9CB}"/>
              </a:ext>
              <a:ext uri="{C183D7F6-B498-43B3-948B-1728B52AA6E4}">
                <adec:decorative xmlns:adec="http://schemas.microsoft.com/office/drawing/2017/decorative" val="1"/>
              </a:ext>
            </a:extLst>
          </p:cNvPr>
          <p:cNvPicPr>
            <a:picLocks noChangeAspect="1"/>
          </p:cNvPicPr>
          <p:nvPr/>
        </p:nvPicPr>
        <p:blipFill rotWithShape="1">
          <a:blip r:embed="rId3"/>
          <a:srcRect l="1405" t="21995" r="16807"/>
          <a:stretch/>
        </p:blipFill>
        <p:spPr>
          <a:xfrm>
            <a:off x="6443624" y="874777"/>
            <a:ext cx="2700376" cy="4268723"/>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98241" y="1099508"/>
            <a:ext cx="3672993" cy="461665"/>
          </a:xfrm>
          <a:prstGeom prst="rect">
            <a:avLst/>
          </a:prstGeom>
          <a:noFill/>
        </p:spPr>
        <p:txBody>
          <a:bodyPr wrap="none" rtlCol="0">
            <a:spAutoFit/>
          </a:bodyPr>
          <a:lstStyle/>
          <a:p>
            <a:r>
              <a:rPr lang="en-GB" sz="2400"/>
              <a:t>Troubleshooting Enrolment:</a:t>
            </a:r>
          </a:p>
        </p:txBody>
      </p:sp>
      <p:sp>
        <p:nvSpPr>
          <p:cNvPr id="3" name="Rectangle 2">
            <a:extLst>
              <a:ext uri="{FF2B5EF4-FFF2-40B4-BE49-F238E27FC236}">
                <a16:creationId xmlns:a16="http://schemas.microsoft.com/office/drawing/2014/main" id="{91AC90A1-642F-9C33-47FA-E1A98989EF29}"/>
              </a:ext>
            </a:extLst>
          </p:cNvPr>
          <p:cNvSpPr/>
          <p:nvPr/>
        </p:nvSpPr>
        <p:spPr>
          <a:xfrm>
            <a:off x="349951" y="1696639"/>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A student has contacted me because they cannot access Moodle.</a:t>
            </a:r>
          </a:p>
        </p:txBody>
      </p:sp>
      <p:sp>
        <p:nvSpPr>
          <p:cNvPr id="4" name="Rectangle 3">
            <a:extLst>
              <a:ext uri="{FF2B5EF4-FFF2-40B4-BE49-F238E27FC236}">
                <a16:creationId xmlns:a16="http://schemas.microsoft.com/office/drawing/2014/main" id="{E0C80E7C-690C-BF35-0F5A-A8224CF94BD7}"/>
              </a:ext>
            </a:extLst>
          </p:cNvPr>
          <p:cNvSpPr/>
          <p:nvPr/>
        </p:nvSpPr>
        <p:spPr>
          <a:xfrm>
            <a:off x="3057956" y="1696639"/>
            <a:ext cx="302808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600">
                <a:solidFill>
                  <a:schemeClr val="tx1"/>
                </a:solidFill>
              </a:rPr>
              <a:t>Students will not have access to the Moodle unless all their fees are paid. Check that all their documentation for enrolment is completed. If it is, contact IT about their account.</a:t>
            </a:r>
          </a:p>
        </p:txBody>
      </p:sp>
    </p:spTree>
    <p:extLst>
      <p:ext uri="{BB962C8B-B14F-4D97-AF65-F5344CB8AC3E}">
        <p14:creationId xmlns:p14="http://schemas.microsoft.com/office/powerpoint/2010/main" val="4237263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4E88-5088-6B16-421F-1BF1C5F27D89}"/>
              </a:ext>
            </a:extLst>
          </p:cNvPr>
          <p:cNvSpPr>
            <a:spLocks noGrp="1"/>
          </p:cNvSpPr>
          <p:nvPr>
            <p:ph type="ctrTitle"/>
          </p:nvPr>
        </p:nvSpPr>
        <p:spPr>
          <a:xfrm>
            <a:off x="685800" y="380976"/>
            <a:ext cx="7772400" cy="1102519"/>
          </a:xfrm>
        </p:spPr>
        <p:txBody>
          <a:bodyPr/>
          <a:lstStyle/>
          <a:p>
            <a:r>
              <a:rPr lang="en-GB"/>
              <a:t>Course Settings</a:t>
            </a:r>
          </a:p>
        </p:txBody>
      </p:sp>
      <p:pic>
        <p:nvPicPr>
          <p:cNvPr id="5" name="Picture 4">
            <a:extLst>
              <a:ext uri="{FF2B5EF4-FFF2-40B4-BE49-F238E27FC236}">
                <a16:creationId xmlns:a16="http://schemas.microsoft.com/office/drawing/2014/main" id="{146B614D-7535-81FB-9F76-E90690E1E894}"/>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1375379"/>
            <a:ext cx="9144000" cy="4556885"/>
          </a:xfrm>
          <a:prstGeom prst="rect">
            <a:avLst/>
          </a:prstGeom>
        </p:spPr>
      </p:pic>
    </p:spTree>
    <p:extLst>
      <p:ext uri="{BB962C8B-B14F-4D97-AF65-F5344CB8AC3E}">
        <p14:creationId xmlns:p14="http://schemas.microsoft.com/office/powerpoint/2010/main" val="23112716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E2E1-5BEE-D623-E4FA-7F1A3BD34F72}"/>
              </a:ext>
            </a:extLst>
          </p:cNvPr>
          <p:cNvSpPr>
            <a:spLocks noGrp="1"/>
          </p:cNvSpPr>
          <p:nvPr>
            <p:ph type="title"/>
          </p:nvPr>
        </p:nvSpPr>
        <p:spPr/>
        <p:txBody>
          <a:bodyPr/>
          <a:lstStyle/>
          <a:p>
            <a:r>
              <a:rPr lang="en-GB"/>
              <a:t>Session Overview</a:t>
            </a:r>
          </a:p>
        </p:txBody>
      </p:sp>
      <p:graphicFrame>
        <p:nvGraphicFramePr>
          <p:cNvPr id="6" name="Content Placeholder 5">
            <a:extLst>
              <a:ext uri="{FF2B5EF4-FFF2-40B4-BE49-F238E27FC236}">
                <a16:creationId xmlns:a16="http://schemas.microsoft.com/office/drawing/2014/main" id="{D01D17D5-E960-2861-CAEC-394199D4FC92}"/>
              </a:ext>
            </a:extLst>
          </p:cNvPr>
          <p:cNvGraphicFramePr>
            <a:graphicFrameLocks noGrp="1"/>
          </p:cNvGraphicFramePr>
          <p:nvPr>
            <p:ph idx="1"/>
            <p:extLst>
              <p:ext uri="{D42A27DB-BD31-4B8C-83A1-F6EECF244321}">
                <p14:modId xmlns:p14="http://schemas.microsoft.com/office/powerpoint/2010/main" val="2471024344"/>
              </p:ext>
            </p:extLst>
          </p:nvPr>
        </p:nvGraphicFramePr>
        <p:xfrm>
          <a:off x="457200" y="1200150"/>
          <a:ext cx="8229600" cy="3224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379306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953E-CDB3-F873-963F-0027ACBB976C}"/>
              </a:ext>
            </a:extLst>
          </p:cNvPr>
          <p:cNvSpPr>
            <a:spLocks noGrp="1"/>
          </p:cNvSpPr>
          <p:nvPr>
            <p:ph type="title"/>
          </p:nvPr>
        </p:nvSpPr>
        <p:spPr/>
        <p:txBody>
          <a:bodyPr/>
          <a:lstStyle/>
          <a:p>
            <a:r>
              <a:rPr lang="en-GB"/>
              <a:t>Course Settings</a:t>
            </a:r>
          </a:p>
        </p:txBody>
      </p:sp>
      <p:pic>
        <p:nvPicPr>
          <p:cNvPr id="5" name="Picture 4" descr="Settings tab highlighted on Moodle Course page.">
            <a:extLst>
              <a:ext uri="{FF2B5EF4-FFF2-40B4-BE49-F238E27FC236}">
                <a16:creationId xmlns:a16="http://schemas.microsoft.com/office/drawing/2014/main" id="{037A81C2-70CF-7786-97E3-C6F124437BAF}"/>
              </a:ext>
            </a:extLst>
          </p:cNvPr>
          <p:cNvPicPr>
            <a:picLocks noChangeAspect="1"/>
          </p:cNvPicPr>
          <p:nvPr/>
        </p:nvPicPr>
        <p:blipFill>
          <a:blip r:embed="rId3"/>
          <a:stretch>
            <a:fillRect/>
          </a:stretch>
        </p:blipFill>
        <p:spPr>
          <a:xfrm>
            <a:off x="1482298" y="951266"/>
            <a:ext cx="6179404" cy="3678356"/>
          </a:xfrm>
          <a:prstGeom prst="rect">
            <a:avLst/>
          </a:prstGeom>
        </p:spPr>
      </p:pic>
      <p:sp>
        <p:nvSpPr>
          <p:cNvPr id="6" name="Rectangle 5">
            <a:extLst>
              <a:ext uri="{FF2B5EF4-FFF2-40B4-BE49-F238E27FC236}">
                <a16:creationId xmlns:a16="http://schemas.microsoft.com/office/drawing/2014/main" id="{4AC84A3E-131B-BD48-9392-27338FB88C85}"/>
              </a:ext>
              <a:ext uri="{C183D7F6-B498-43B3-948B-1728B52AA6E4}">
                <adec:decorative xmlns:adec="http://schemas.microsoft.com/office/drawing/2017/decorative" val="1"/>
              </a:ext>
            </a:extLst>
          </p:cNvPr>
          <p:cNvSpPr/>
          <p:nvPr/>
        </p:nvSpPr>
        <p:spPr>
          <a:xfrm>
            <a:off x="1670102" y="1526519"/>
            <a:ext cx="1934599" cy="2796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CF9AF9B-EB4C-DB5F-B453-E40142E7881B}"/>
              </a:ext>
              <a:ext uri="{C183D7F6-B498-43B3-948B-1728B52AA6E4}">
                <adec:decorative xmlns:adec="http://schemas.microsoft.com/office/drawing/2017/decorative" val="1"/>
              </a:ext>
            </a:extLst>
          </p:cNvPr>
          <p:cNvSpPr/>
          <p:nvPr/>
        </p:nvSpPr>
        <p:spPr>
          <a:xfrm>
            <a:off x="3257078" y="3869197"/>
            <a:ext cx="4216820" cy="2796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A2F7D81-AA7B-4F1C-4BB0-B615BA886C92}"/>
              </a:ext>
              <a:ext uri="{C183D7F6-B498-43B3-948B-1728B52AA6E4}">
                <adec:decorative xmlns:adec="http://schemas.microsoft.com/office/drawing/2017/decorative" val="1"/>
              </a:ext>
            </a:extLst>
          </p:cNvPr>
          <p:cNvSpPr/>
          <p:nvPr/>
        </p:nvSpPr>
        <p:spPr>
          <a:xfrm>
            <a:off x="1670102" y="4148807"/>
            <a:ext cx="642348" cy="2796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9E652A47-DA36-99B5-0E41-A30F445F1362}"/>
              </a:ext>
              <a:ext uri="{C183D7F6-B498-43B3-948B-1728B52AA6E4}">
                <adec:decorative xmlns:adec="http://schemas.microsoft.com/office/drawing/2017/decorative" val="1"/>
              </a:ext>
            </a:extLst>
          </p:cNvPr>
          <p:cNvSpPr/>
          <p:nvPr/>
        </p:nvSpPr>
        <p:spPr>
          <a:xfrm rot="10485062">
            <a:off x="3029333" y="3189064"/>
            <a:ext cx="1382936" cy="27961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807A9AD-4E33-0F34-A347-8FECA7E76E84}"/>
              </a:ext>
              <a:ext uri="{C183D7F6-B498-43B3-948B-1728B52AA6E4}">
                <adec:decorative xmlns:adec="http://schemas.microsoft.com/office/drawing/2017/decorative" val="1"/>
              </a:ext>
            </a:extLst>
          </p:cNvPr>
          <p:cNvSpPr/>
          <p:nvPr/>
        </p:nvSpPr>
        <p:spPr>
          <a:xfrm>
            <a:off x="2236201" y="3126392"/>
            <a:ext cx="730697" cy="485866"/>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6479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953E-CDB3-F873-963F-0027ACBB976C}"/>
              </a:ext>
            </a:extLst>
          </p:cNvPr>
          <p:cNvSpPr>
            <a:spLocks noGrp="1"/>
          </p:cNvSpPr>
          <p:nvPr>
            <p:ph type="title"/>
          </p:nvPr>
        </p:nvSpPr>
        <p:spPr/>
        <p:txBody>
          <a:bodyPr/>
          <a:lstStyle/>
          <a:p>
            <a:r>
              <a:rPr lang="en-GB"/>
              <a:t>Course Settings</a:t>
            </a:r>
          </a:p>
        </p:txBody>
      </p:sp>
      <p:pic>
        <p:nvPicPr>
          <p:cNvPr id="4" name="Picture 3" descr="General settings for Moodle space.">
            <a:extLst>
              <a:ext uri="{FF2B5EF4-FFF2-40B4-BE49-F238E27FC236}">
                <a16:creationId xmlns:a16="http://schemas.microsoft.com/office/drawing/2014/main" id="{E3860624-624A-5518-BC65-E1970C9CE830}"/>
              </a:ext>
            </a:extLst>
          </p:cNvPr>
          <p:cNvPicPr>
            <a:picLocks noChangeAspect="1"/>
          </p:cNvPicPr>
          <p:nvPr/>
        </p:nvPicPr>
        <p:blipFill>
          <a:blip r:embed="rId3"/>
          <a:stretch>
            <a:fillRect/>
          </a:stretch>
        </p:blipFill>
        <p:spPr>
          <a:xfrm>
            <a:off x="1991276" y="994693"/>
            <a:ext cx="5233529" cy="3777074"/>
          </a:xfrm>
          <a:prstGeom prst="rect">
            <a:avLst/>
          </a:prstGeom>
        </p:spPr>
      </p:pic>
    </p:spTree>
    <p:extLst>
      <p:ext uri="{BB962C8B-B14F-4D97-AF65-F5344CB8AC3E}">
        <p14:creationId xmlns:p14="http://schemas.microsoft.com/office/powerpoint/2010/main" val="4651226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0C40-BA64-7FE9-85D2-6DA5987D2820}"/>
              </a:ext>
            </a:extLst>
          </p:cNvPr>
          <p:cNvSpPr>
            <a:spLocks noGrp="1"/>
          </p:cNvSpPr>
          <p:nvPr>
            <p:ph type="title"/>
          </p:nvPr>
        </p:nvSpPr>
        <p:spPr/>
        <p:txBody>
          <a:bodyPr/>
          <a:lstStyle/>
          <a:p>
            <a:r>
              <a:rPr lang="en-GB"/>
              <a:t>Course Settings</a:t>
            </a:r>
          </a:p>
        </p:txBody>
      </p:sp>
      <p:pic>
        <p:nvPicPr>
          <p:cNvPr id="5" name="Picture 4" descr="Description settings for Moodle space.">
            <a:extLst>
              <a:ext uri="{FF2B5EF4-FFF2-40B4-BE49-F238E27FC236}">
                <a16:creationId xmlns:a16="http://schemas.microsoft.com/office/drawing/2014/main" id="{E4A03720-CDB5-84BF-91C5-57A2AA5241E4}"/>
              </a:ext>
            </a:extLst>
          </p:cNvPr>
          <p:cNvPicPr>
            <a:picLocks noChangeAspect="1"/>
          </p:cNvPicPr>
          <p:nvPr/>
        </p:nvPicPr>
        <p:blipFill>
          <a:blip r:embed="rId3"/>
          <a:stretch>
            <a:fillRect/>
          </a:stretch>
        </p:blipFill>
        <p:spPr>
          <a:xfrm>
            <a:off x="701948" y="1375378"/>
            <a:ext cx="1393406" cy="634718"/>
          </a:xfrm>
          <a:prstGeom prst="rect">
            <a:avLst/>
          </a:prstGeom>
        </p:spPr>
      </p:pic>
      <p:pic>
        <p:nvPicPr>
          <p:cNvPr id="7" name="Picture 6">
            <a:extLst>
              <a:ext uri="{FF2B5EF4-FFF2-40B4-BE49-F238E27FC236}">
                <a16:creationId xmlns:a16="http://schemas.microsoft.com/office/drawing/2014/main" id="{FA3DCFB5-DC41-4140-5956-CBB7E0A4CA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2132" y="2675187"/>
            <a:ext cx="7702420" cy="2231456"/>
          </a:xfrm>
          <a:prstGeom prst="rect">
            <a:avLst/>
          </a:prstGeom>
        </p:spPr>
      </p:pic>
      <p:pic>
        <p:nvPicPr>
          <p:cNvPr id="9" name="Picture 8">
            <a:extLst>
              <a:ext uri="{FF2B5EF4-FFF2-40B4-BE49-F238E27FC236}">
                <a16:creationId xmlns:a16="http://schemas.microsoft.com/office/drawing/2014/main" id="{B0C7739D-FE3C-9424-7199-5F189356900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61904" y="1375379"/>
            <a:ext cx="3536616" cy="1299808"/>
          </a:xfrm>
          <a:prstGeom prst="rect">
            <a:avLst/>
          </a:prstGeom>
        </p:spPr>
      </p:pic>
    </p:spTree>
    <p:extLst>
      <p:ext uri="{BB962C8B-B14F-4D97-AF65-F5344CB8AC3E}">
        <p14:creationId xmlns:p14="http://schemas.microsoft.com/office/powerpoint/2010/main" val="112133781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Course Settings</a:t>
            </a:r>
          </a:p>
        </p:txBody>
      </p:sp>
      <p:pic>
        <p:nvPicPr>
          <p:cNvPr id="12" name="Picture 11">
            <a:extLst>
              <a:ext uri="{FF2B5EF4-FFF2-40B4-BE49-F238E27FC236}">
                <a16:creationId xmlns:a16="http://schemas.microsoft.com/office/drawing/2014/main" id="{9C581B6D-22E3-F22A-A6FF-9B78772BE9CB}"/>
              </a:ext>
              <a:ext uri="{C183D7F6-B498-43B3-948B-1728B52AA6E4}">
                <adec:decorative xmlns:adec="http://schemas.microsoft.com/office/drawing/2017/decorative" val="1"/>
              </a:ext>
            </a:extLst>
          </p:cNvPr>
          <p:cNvPicPr>
            <a:picLocks noChangeAspect="1"/>
          </p:cNvPicPr>
          <p:nvPr/>
        </p:nvPicPr>
        <p:blipFill>
          <a:blip r:embed="rId3"/>
          <a:srcRect l="2618" r="2618"/>
          <a:stretch/>
        </p:blipFill>
        <p:spPr>
          <a:xfrm>
            <a:off x="0" y="874777"/>
            <a:ext cx="2700376" cy="4268723"/>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2811214" y="959366"/>
            <a:ext cx="2364750" cy="461665"/>
          </a:xfrm>
          <a:prstGeom prst="rect">
            <a:avLst/>
          </a:prstGeom>
          <a:noFill/>
        </p:spPr>
        <p:txBody>
          <a:bodyPr wrap="none" rtlCol="0">
            <a:spAutoFit/>
          </a:bodyPr>
          <a:lstStyle/>
          <a:p>
            <a:r>
              <a:rPr lang="en-GB" sz="2400"/>
              <a:t>Troubleshooting:</a:t>
            </a:r>
          </a:p>
        </p:txBody>
      </p:sp>
      <p:pic>
        <p:nvPicPr>
          <p:cNvPr id="10" name="Picture 9" descr="Course visibility: Show or Hide.">
            <a:extLst>
              <a:ext uri="{FF2B5EF4-FFF2-40B4-BE49-F238E27FC236}">
                <a16:creationId xmlns:a16="http://schemas.microsoft.com/office/drawing/2014/main" id="{37E0B86F-D161-E8C1-8CAD-5985A272B417}"/>
              </a:ext>
            </a:extLst>
          </p:cNvPr>
          <p:cNvPicPr>
            <a:picLocks noChangeAspect="1"/>
          </p:cNvPicPr>
          <p:nvPr/>
        </p:nvPicPr>
        <p:blipFill>
          <a:blip r:embed="rId4"/>
          <a:stretch>
            <a:fillRect/>
          </a:stretch>
        </p:blipFill>
        <p:spPr>
          <a:xfrm>
            <a:off x="4412873" y="3929652"/>
            <a:ext cx="3673144" cy="977195"/>
          </a:xfrm>
          <a:prstGeom prst="rect">
            <a:avLst/>
          </a:prstGeom>
        </p:spPr>
      </p:pic>
      <p:sp>
        <p:nvSpPr>
          <p:cNvPr id="3" name="Rectangle 2">
            <a:extLst>
              <a:ext uri="{FF2B5EF4-FFF2-40B4-BE49-F238E27FC236}">
                <a16:creationId xmlns:a16="http://schemas.microsoft.com/office/drawing/2014/main" id="{CB9BEB64-BFDE-2C15-201E-F1998EE17C1E}"/>
              </a:ext>
            </a:extLst>
          </p:cNvPr>
          <p:cNvSpPr/>
          <p:nvPr/>
        </p:nvSpPr>
        <p:spPr>
          <a:xfrm>
            <a:off x="3026096" y="1562169"/>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Students cannot see the Moodle space.</a:t>
            </a:r>
          </a:p>
        </p:txBody>
      </p:sp>
      <p:sp>
        <p:nvSpPr>
          <p:cNvPr id="4" name="Rectangle 3">
            <a:extLst>
              <a:ext uri="{FF2B5EF4-FFF2-40B4-BE49-F238E27FC236}">
                <a16:creationId xmlns:a16="http://schemas.microsoft.com/office/drawing/2014/main" id="{B3050706-21DD-9DE4-D1E5-B0901E17508C}"/>
              </a:ext>
            </a:extLst>
          </p:cNvPr>
          <p:cNvSpPr/>
          <p:nvPr/>
        </p:nvSpPr>
        <p:spPr>
          <a:xfrm>
            <a:off x="5758377" y="1562169"/>
            <a:ext cx="302808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500">
                <a:solidFill>
                  <a:schemeClr val="tx1"/>
                </a:solidFill>
              </a:rPr>
              <a:t>If the student is enrolled and listed as a participant but cannot see the Moodle space it may be because the space is hidden. You will need to go into the Course Settings and change the visibility from “Hide” to “Show”.</a:t>
            </a:r>
          </a:p>
        </p:txBody>
      </p:sp>
    </p:spTree>
    <p:extLst>
      <p:ext uri="{BB962C8B-B14F-4D97-AF65-F5344CB8AC3E}">
        <p14:creationId xmlns:p14="http://schemas.microsoft.com/office/powerpoint/2010/main" val="274740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Course Settings</a:t>
            </a:r>
          </a:p>
        </p:txBody>
      </p:sp>
      <p:pic>
        <p:nvPicPr>
          <p:cNvPr id="12" name="Picture 11">
            <a:extLst>
              <a:ext uri="{FF2B5EF4-FFF2-40B4-BE49-F238E27FC236}">
                <a16:creationId xmlns:a16="http://schemas.microsoft.com/office/drawing/2014/main" id="{9C581B6D-22E3-F22A-A6FF-9B78772BE9CB}"/>
              </a:ext>
              <a:ext uri="{C183D7F6-B498-43B3-948B-1728B52AA6E4}">
                <adec:decorative xmlns:adec="http://schemas.microsoft.com/office/drawing/2017/decorative" val="1"/>
              </a:ext>
            </a:extLst>
          </p:cNvPr>
          <p:cNvPicPr>
            <a:picLocks noChangeAspect="1"/>
          </p:cNvPicPr>
          <p:nvPr/>
        </p:nvPicPr>
        <p:blipFill>
          <a:blip r:embed="rId3"/>
          <a:srcRect l="2618" r="2618"/>
          <a:stretch/>
        </p:blipFill>
        <p:spPr>
          <a:xfrm>
            <a:off x="0" y="874777"/>
            <a:ext cx="2700376" cy="4268723"/>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2811214" y="959366"/>
            <a:ext cx="2364750" cy="461665"/>
          </a:xfrm>
          <a:prstGeom prst="rect">
            <a:avLst/>
          </a:prstGeom>
          <a:noFill/>
        </p:spPr>
        <p:txBody>
          <a:bodyPr wrap="none" rtlCol="0">
            <a:spAutoFit/>
          </a:bodyPr>
          <a:lstStyle/>
          <a:p>
            <a:r>
              <a:rPr lang="en-GB" sz="2400"/>
              <a:t>Troubleshooting:</a:t>
            </a:r>
          </a:p>
        </p:txBody>
      </p:sp>
      <p:pic>
        <p:nvPicPr>
          <p:cNvPr id="11" name="Picture 10" descr="Course ID number.">
            <a:extLst>
              <a:ext uri="{FF2B5EF4-FFF2-40B4-BE49-F238E27FC236}">
                <a16:creationId xmlns:a16="http://schemas.microsoft.com/office/drawing/2014/main" id="{8885C17F-1BF2-4B9A-4D27-08FFD4E5DB93}"/>
              </a:ext>
            </a:extLst>
          </p:cNvPr>
          <p:cNvPicPr>
            <a:picLocks noChangeAspect="1"/>
          </p:cNvPicPr>
          <p:nvPr/>
        </p:nvPicPr>
        <p:blipFill>
          <a:blip r:embed="rId4"/>
          <a:stretch>
            <a:fillRect/>
          </a:stretch>
        </p:blipFill>
        <p:spPr>
          <a:xfrm>
            <a:off x="3119339" y="4451331"/>
            <a:ext cx="5353797" cy="533474"/>
          </a:xfrm>
          <a:prstGeom prst="rect">
            <a:avLst/>
          </a:prstGeom>
        </p:spPr>
      </p:pic>
      <p:sp>
        <p:nvSpPr>
          <p:cNvPr id="3" name="Rectangle 2">
            <a:extLst>
              <a:ext uri="{FF2B5EF4-FFF2-40B4-BE49-F238E27FC236}">
                <a16:creationId xmlns:a16="http://schemas.microsoft.com/office/drawing/2014/main" id="{FA37A423-F41E-8F14-ADA6-1108E24FBA39}"/>
              </a:ext>
            </a:extLst>
          </p:cNvPr>
          <p:cNvSpPr/>
          <p:nvPr/>
        </p:nvSpPr>
        <p:spPr>
          <a:xfrm>
            <a:off x="2909503" y="1352104"/>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My students are not automatically enrolling from SAMIS to my Moodle space.</a:t>
            </a:r>
          </a:p>
        </p:txBody>
      </p:sp>
      <p:sp>
        <p:nvSpPr>
          <p:cNvPr id="4" name="Rectangle 3">
            <a:extLst>
              <a:ext uri="{FF2B5EF4-FFF2-40B4-BE49-F238E27FC236}">
                <a16:creationId xmlns:a16="http://schemas.microsoft.com/office/drawing/2014/main" id="{E57D16F1-067C-11AA-FD01-17769670582C}"/>
              </a:ext>
            </a:extLst>
          </p:cNvPr>
          <p:cNvSpPr/>
          <p:nvPr/>
        </p:nvSpPr>
        <p:spPr>
          <a:xfrm>
            <a:off x="5658711" y="1352104"/>
            <a:ext cx="3028088" cy="2913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500">
                <a:solidFill>
                  <a:schemeClr val="tx1"/>
                </a:solidFill>
              </a:rPr>
              <a:t>If you have already checked that the issue isn’t with the enrolment of the students, then it may be that the Moodle space is not linked to the correct SAMIS code. Check the Course ID number corresponds to the SAMIS code. If it does not, you will need to find the corresponding Moodle space.</a:t>
            </a:r>
          </a:p>
        </p:txBody>
      </p:sp>
    </p:spTree>
    <p:extLst>
      <p:ext uri="{BB962C8B-B14F-4D97-AF65-F5344CB8AC3E}">
        <p14:creationId xmlns:p14="http://schemas.microsoft.com/office/powerpoint/2010/main" val="2001093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Course Settings</a:t>
            </a:r>
          </a:p>
        </p:txBody>
      </p:sp>
      <p:pic>
        <p:nvPicPr>
          <p:cNvPr id="12" name="Picture 11">
            <a:extLst>
              <a:ext uri="{FF2B5EF4-FFF2-40B4-BE49-F238E27FC236}">
                <a16:creationId xmlns:a16="http://schemas.microsoft.com/office/drawing/2014/main" id="{9C581B6D-22E3-F22A-A6FF-9B78772BE9CB}"/>
              </a:ext>
              <a:ext uri="{C183D7F6-B498-43B3-948B-1728B52AA6E4}">
                <adec:decorative xmlns:adec="http://schemas.microsoft.com/office/drawing/2017/decorative" val="1"/>
              </a:ext>
            </a:extLst>
          </p:cNvPr>
          <p:cNvPicPr>
            <a:picLocks noChangeAspect="1"/>
          </p:cNvPicPr>
          <p:nvPr/>
        </p:nvPicPr>
        <p:blipFill>
          <a:blip r:embed="rId3"/>
          <a:srcRect l="2618" r="2618"/>
          <a:stretch/>
        </p:blipFill>
        <p:spPr>
          <a:xfrm>
            <a:off x="0" y="874777"/>
            <a:ext cx="2700376" cy="4268723"/>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2811214" y="959366"/>
            <a:ext cx="2364750" cy="461665"/>
          </a:xfrm>
          <a:prstGeom prst="rect">
            <a:avLst/>
          </a:prstGeom>
          <a:noFill/>
        </p:spPr>
        <p:txBody>
          <a:bodyPr wrap="none" rtlCol="0">
            <a:spAutoFit/>
          </a:bodyPr>
          <a:lstStyle/>
          <a:p>
            <a:r>
              <a:rPr lang="en-GB" sz="2400"/>
              <a:t>Troubleshooting:</a:t>
            </a:r>
          </a:p>
        </p:txBody>
      </p:sp>
      <p:pic>
        <p:nvPicPr>
          <p:cNvPr id="4" name="Picture 3" descr="Course start date.">
            <a:extLst>
              <a:ext uri="{FF2B5EF4-FFF2-40B4-BE49-F238E27FC236}">
                <a16:creationId xmlns:a16="http://schemas.microsoft.com/office/drawing/2014/main" id="{F0D05E8C-FD5D-1888-7639-67E82D5757C2}"/>
              </a:ext>
            </a:extLst>
          </p:cNvPr>
          <p:cNvPicPr>
            <a:picLocks noChangeAspect="1"/>
          </p:cNvPicPr>
          <p:nvPr/>
        </p:nvPicPr>
        <p:blipFill>
          <a:blip r:embed="rId4"/>
          <a:stretch>
            <a:fillRect/>
          </a:stretch>
        </p:blipFill>
        <p:spPr>
          <a:xfrm>
            <a:off x="2959835" y="3706085"/>
            <a:ext cx="6096000" cy="494433"/>
          </a:xfrm>
          <a:prstGeom prst="rect">
            <a:avLst/>
          </a:prstGeom>
        </p:spPr>
      </p:pic>
      <p:sp>
        <p:nvSpPr>
          <p:cNvPr id="8" name="Rectangle 7">
            <a:extLst>
              <a:ext uri="{FF2B5EF4-FFF2-40B4-BE49-F238E27FC236}">
                <a16:creationId xmlns:a16="http://schemas.microsoft.com/office/drawing/2014/main" id="{14F4A66F-12F4-8474-93ED-591F7F66C4C4}"/>
              </a:ext>
            </a:extLst>
          </p:cNvPr>
          <p:cNvSpPr/>
          <p:nvPr/>
        </p:nvSpPr>
        <p:spPr>
          <a:xfrm>
            <a:off x="2979353" y="1437415"/>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My Moodle Space is highlighting the wrong week.</a:t>
            </a:r>
          </a:p>
        </p:txBody>
      </p:sp>
      <p:sp>
        <p:nvSpPr>
          <p:cNvPr id="9" name="Rectangle 8">
            <a:extLst>
              <a:ext uri="{FF2B5EF4-FFF2-40B4-BE49-F238E27FC236}">
                <a16:creationId xmlns:a16="http://schemas.microsoft.com/office/drawing/2014/main" id="{E635F9CC-8789-E690-14C8-6C20B5D546F8}"/>
              </a:ext>
            </a:extLst>
          </p:cNvPr>
          <p:cNvSpPr/>
          <p:nvPr/>
        </p:nvSpPr>
        <p:spPr>
          <a:xfrm>
            <a:off x="5806548" y="1437415"/>
            <a:ext cx="302808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600">
                <a:solidFill>
                  <a:schemeClr val="tx1"/>
                </a:solidFill>
              </a:rPr>
              <a:t>If your Moodle space is set-up in a weekly format you will need to ensure your Course Start Date is correct.</a:t>
            </a:r>
          </a:p>
        </p:txBody>
      </p:sp>
    </p:spTree>
    <p:extLst>
      <p:ext uri="{BB962C8B-B14F-4D97-AF65-F5344CB8AC3E}">
        <p14:creationId xmlns:p14="http://schemas.microsoft.com/office/powerpoint/2010/main" val="2859274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4E88-5088-6B16-421F-1BF1C5F27D89}"/>
              </a:ext>
            </a:extLst>
          </p:cNvPr>
          <p:cNvSpPr>
            <a:spLocks noGrp="1"/>
          </p:cNvSpPr>
          <p:nvPr>
            <p:ph type="ctrTitle"/>
          </p:nvPr>
        </p:nvSpPr>
        <p:spPr>
          <a:xfrm>
            <a:off x="685800" y="380976"/>
            <a:ext cx="7772400" cy="1102519"/>
          </a:xfrm>
        </p:spPr>
        <p:txBody>
          <a:bodyPr/>
          <a:lstStyle/>
          <a:p>
            <a:r>
              <a:rPr lang="en-GB"/>
              <a:t>Groups &amp; Groupings</a:t>
            </a:r>
          </a:p>
        </p:txBody>
      </p:sp>
      <p:pic>
        <p:nvPicPr>
          <p:cNvPr id="5" name="Picture 4" descr="A group of people sitting around a table&#10;&#10;Description automatically generated">
            <a:extLst>
              <a:ext uri="{FF2B5EF4-FFF2-40B4-BE49-F238E27FC236}">
                <a16:creationId xmlns:a16="http://schemas.microsoft.com/office/drawing/2014/main" id="{146B614D-7535-81FB-9F76-E90690E1E894}"/>
              </a:ext>
            </a:extLst>
          </p:cNvPr>
          <p:cNvPicPr>
            <a:picLocks noChangeAspect="1"/>
          </p:cNvPicPr>
          <p:nvPr/>
        </p:nvPicPr>
        <p:blipFill>
          <a:blip r:embed="rId3"/>
          <a:stretch>
            <a:fillRect/>
          </a:stretch>
        </p:blipFill>
        <p:spPr>
          <a:xfrm>
            <a:off x="0" y="1375379"/>
            <a:ext cx="9144000" cy="4556885"/>
          </a:xfrm>
          <a:prstGeom prst="rect">
            <a:avLst/>
          </a:prstGeom>
        </p:spPr>
      </p:pic>
    </p:spTree>
    <p:extLst>
      <p:ext uri="{BB962C8B-B14F-4D97-AF65-F5344CB8AC3E}">
        <p14:creationId xmlns:p14="http://schemas.microsoft.com/office/powerpoint/2010/main" val="31712386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859F-ED2B-07AF-FA93-145AED7AF517}"/>
              </a:ext>
            </a:extLst>
          </p:cNvPr>
          <p:cNvSpPr>
            <a:spLocks noGrp="1"/>
          </p:cNvSpPr>
          <p:nvPr>
            <p:ph type="title"/>
          </p:nvPr>
        </p:nvSpPr>
        <p:spPr/>
        <p:txBody>
          <a:bodyPr/>
          <a:lstStyle/>
          <a:p>
            <a:r>
              <a:rPr lang="en-GB"/>
              <a:t>Groups &amp; Groupings</a:t>
            </a:r>
          </a:p>
        </p:txBody>
      </p:sp>
      <p:sp>
        <p:nvSpPr>
          <p:cNvPr id="6" name="TextBox 5">
            <a:extLst>
              <a:ext uri="{FF2B5EF4-FFF2-40B4-BE49-F238E27FC236}">
                <a16:creationId xmlns:a16="http://schemas.microsoft.com/office/drawing/2014/main" id="{BA20D9B1-0E8B-B434-8036-DF14171EE3C1}"/>
              </a:ext>
            </a:extLst>
          </p:cNvPr>
          <p:cNvSpPr txBox="1"/>
          <p:nvPr/>
        </p:nvSpPr>
        <p:spPr>
          <a:xfrm>
            <a:off x="565798" y="1182966"/>
            <a:ext cx="3492751" cy="461665"/>
          </a:xfrm>
          <a:prstGeom prst="rect">
            <a:avLst/>
          </a:prstGeom>
          <a:noFill/>
        </p:spPr>
        <p:txBody>
          <a:bodyPr wrap="none" rtlCol="0">
            <a:spAutoFit/>
          </a:bodyPr>
          <a:lstStyle/>
          <a:p>
            <a:r>
              <a:rPr lang="en-GB" sz="2400"/>
              <a:t>Creating groups in Moodle</a:t>
            </a:r>
          </a:p>
        </p:txBody>
      </p:sp>
      <p:pic>
        <p:nvPicPr>
          <p:cNvPr id="5" name="Picture 4" descr="Fair Allocation button.">
            <a:extLst>
              <a:ext uri="{FF2B5EF4-FFF2-40B4-BE49-F238E27FC236}">
                <a16:creationId xmlns:a16="http://schemas.microsoft.com/office/drawing/2014/main" id="{51962F1D-0B7F-8B34-8FA9-A8948E666BA6}"/>
              </a:ext>
            </a:extLst>
          </p:cNvPr>
          <p:cNvPicPr>
            <a:picLocks noChangeAspect="1"/>
          </p:cNvPicPr>
          <p:nvPr/>
        </p:nvPicPr>
        <p:blipFill>
          <a:blip r:embed="rId3"/>
          <a:stretch>
            <a:fillRect/>
          </a:stretch>
        </p:blipFill>
        <p:spPr>
          <a:xfrm>
            <a:off x="565798" y="2014684"/>
            <a:ext cx="1343935" cy="1279939"/>
          </a:xfrm>
          <a:prstGeom prst="rect">
            <a:avLst/>
          </a:prstGeom>
        </p:spPr>
      </p:pic>
      <p:pic>
        <p:nvPicPr>
          <p:cNvPr id="7" name="Picture 6" descr="Group Choice button.">
            <a:extLst>
              <a:ext uri="{FF2B5EF4-FFF2-40B4-BE49-F238E27FC236}">
                <a16:creationId xmlns:a16="http://schemas.microsoft.com/office/drawing/2014/main" id="{36BB52E3-8B39-224F-EB4C-AEC6BFBE7E43}"/>
              </a:ext>
            </a:extLst>
          </p:cNvPr>
          <p:cNvPicPr>
            <a:picLocks noChangeAspect="1"/>
          </p:cNvPicPr>
          <p:nvPr/>
        </p:nvPicPr>
        <p:blipFill>
          <a:blip r:embed="rId4"/>
          <a:stretch>
            <a:fillRect/>
          </a:stretch>
        </p:blipFill>
        <p:spPr>
          <a:xfrm>
            <a:off x="2396280" y="2042318"/>
            <a:ext cx="1137723" cy="1279939"/>
          </a:xfrm>
          <a:prstGeom prst="rect">
            <a:avLst/>
          </a:prstGeom>
        </p:spPr>
      </p:pic>
      <p:pic>
        <p:nvPicPr>
          <p:cNvPr id="9" name="Picture 8" descr="Course group upload button.">
            <a:extLst>
              <a:ext uri="{FF2B5EF4-FFF2-40B4-BE49-F238E27FC236}">
                <a16:creationId xmlns:a16="http://schemas.microsoft.com/office/drawing/2014/main" id="{3CCA8463-81AA-A606-0943-F304ED358BFC}"/>
              </a:ext>
            </a:extLst>
          </p:cNvPr>
          <p:cNvPicPr>
            <a:picLocks noChangeAspect="1"/>
          </p:cNvPicPr>
          <p:nvPr/>
        </p:nvPicPr>
        <p:blipFill>
          <a:blip r:embed="rId5"/>
          <a:stretch>
            <a:fillRect/>
          </a:stretch>
        </p:blipFill>
        <p:spPr>
          <a:xfrm>
            <a:off x="3938968" y="2068055"/>
            <a:ext cx="2690301" cy="1243245"/>
          </a:xfrm>
          <a:prstGeom prst="rect">
            <a:avLst/>
          </a:prstGeom>
        </p:spPr>
      </p:pic>
      <p:pic>
        <p:nvPicPr>
          <p:cNvPr id="11" name="Picture 10" descr="Create group button">
            <a:extLst>
              <a:ext uri="{FF2B5EF4-FFF2-40B4-BE49-F238E27FC236}">
                <a16:creationId xmlns:a16="http://schemas.microsoft.com/office/drawing/2014/main" id="{79C15F52-6887-7181-ED3E-7FEC173CF25C}"/>
              </a:ext>
            </a:extLst>
          </p:cNvPr>
          <p:cNvPicPr>
            <a:picLocks noChangeAspect="1"/>
          </p:cNvPicPr>
          <p:nvPr/>
        </p:nvPicPr>
        <p:blipFill>
          <a:blip r:embed="rId6"/>
          <a:stretch>
            <a:fillRect/>
          </a:stretch>
        </p:blipFill>
        <p:spPr>
          <a:xfrm>
            <a:off x="6908389" y="2333645"/>
            <a:ext cx="1669813" cy="697284"/>
          </a:xfrm>
          <a:prstGeom prst="rect">
            <a:avLst/>
          </a:prstGeom>
        </p:spPr>
      </p:pic>
    </p:spTree>
    <p:extLst>
      <p:ext uri="{BB962C8B-B14F-4D97-AF65-F5344CB8AC3E}">
        <p14:creationId xmlns:p14="http://schemas.microsoft.com/office/powerpoint/2010/main" val="170908950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C13-C8F7-922F-4A8B-3AD6B4EB5B1D}"/>
              </a:ext>
            </a:extLst>
          </p:cNvPr>
          <p:cNvSpPr>
            <a:spLocks noGrp="1"/>
          </p:cNvSpPr>
          <p:nvPr>
            <p:ph type="title"/>
          </p:nvPr>
        </p:nvSpPr>
        <p:spPr/>
        <p:txBody>
          <a:bodyPr/>
          <a:lstStyle/>
          <a:p>
            <a:r>
              <a:rPr lang="en-GB" dirty="0"/>
              <a:t>Groups &amp; Groupings</a:t>
            </a:r>
          </a:p>
        </p:txBody>
      </p:sp>
      <p:pic>
        <p:nvPicPr>
          <p:cNvPr id="3" name="Graphic 2" descr="Information with solid fill">
            <a:extLst>
              <a:ext uri="{FF2B5EF4-FFF2-40B4-BE49-F238E27FC236}">
                <a16:creationId xmlns:a16="http://schemas.microsoft.com/office/drawing/2014/main" id="{5EEB9227-A857-E303-8B78-150F3DAADD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693" y="1624693"/>
            <a:ext cx="914400" cy="914400"/>
          </a:xfrm>
          <a:prstGeom prst="rect">
            <a:avLst/>
          </a:prstGeom>
        </p:spPr>
      </p:pic>
      <p:sp>
        <p:nvSpPr>
          <p:cNvPr id="4" name="TextBox 3">
            <a:extLst>
              <a:ext uri="{FF2B5EF4-FFF2-40B4-BE49-F238E27FC236}">
                <a16:creationId xmlns:a16="http://schemas.microsoft.com/office/drawing/2014/main" id="{2D5510F7-0544-B0C3-1951-2D008270DDBF}"/>
              </a:ext>
            </a:extLst>
          </p:cNvPr>
          <p:cNvSpPr txBox="1"/>
          <p:nvPr/>
        </p:nvSpPr>
        <p:spPr>
          <a:xfrm>
            <a:off x="1805569" y="1460534"/>
            <a:ext cx="568234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Arial"/>
                <a:ea typeface="Roboto"/>
                <a:cs typeface="Roboto"/>
              </a:rPr>
              <a:t>Recording: </a:t>
            </a:r>
            <a:r>
              <a:rPr lang="en-GB" sz="4000" dirty="0">
                <a:latin typeface="Arial"/>
                <a:ea typeface="Roboto"/>
                <a:cs typeface="Roboto"/>
                <a:hlinkClick r:id="rId5"/>
              </a:rPr>
              <a:t>TEL Bytes – Using Moodle groups and groupings-15OCT24</a:t>
            </a:r>
            <a:r>
              <a:rPr lang="en-GB" sz="4000" dirty="0">
                <a:latin typeface="Arial"/>
                <a:ea typeface="Roboto"/>
                <a:cs typeface="Roboto"/>
              </a:rPr>
              <a:t> [31:53]</a:t>
            </a:r>
            <a:endParaRPr lang="en-GB" sz="4000" dirty="0">
              <a:latin typeface="Arial"/>
            </a:endParaRPr>
          </a:p>
        </p:txBody>
      </p:sp>
    </p:spTree>
    <p:extLst>
      <p:ext uri="{BB962C8B-B14F-4D97-AF65-F5344CB8AC3E}">
        <p14:creationId xmlns:p14="http://schemas.microsoft.com/office/powerpoint/2010/main" val="101870624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sp>
        <p:nvSpPr>
          <p:cNvPr id="3" name="Content Placeholder 2">
            <a:extLst>
              <a:ext uri="{FF2B5EF4-FFF2-40B4-BE49-F238E27FC236}">
                <a16:creationId xmlns:a16="http://schemas.microsoft.com/office/drawing/2014/main" id="{986112EC-270A-0FA7-4E48-DE409A5350BC}"/>
              </a:ext>
            </a:extLst>
          </p:cNvPr>
          <p:cNvSpPr>
            <a:spLocks noGrp="1"/>
          </p:cNvSpPr>
          <p:nvPr>
            <p:ph idx="1"/>
          </p:nvPr>
        </p:nvSpPr>
        <p:spPr>
          <a:xfrm>
            <a:off x="366516" y="983656"/>
            <a:ext cx="2966132" cy="444336"/>
          </a:xfrm>
        </p:spPr>
        <p:txBody>
          <a:bodyPr>
            <a:normAutofit lnSpcReduction="10000"/>
          </a:bodyPr>
          <a:lstStyle/>
          <a:p>
            <a:pPr marL="0" indent="0">
              <a:buNone/>
            </a:pPr>
            <a:r>
              <a:rPr lang="en-GB" sz="2400"/>
              <a:t>Managing Groups</a:t>
            </a:r>
          </a:p>
        </p:txBody>
      </p:sp>
      <p:pic>
        <p:nvPicPr>
          <p:cNvPr id="9" name="Picture 8" descr="Go to Participants and from the drop down choose “Groups”.&#10;">
            <a:extLst>
              <a:ext uri="{FF2B5EF4-FFF2-40B4-BE49-F238E27FC236}">
                <a16:creationId xmlns:a16="http://schemas.microsoft.com/office/drawing/2014/main" id="{6C665C00-E98D-26E6-A8CE-A1ED6BB23A47}"/>
              </a:ext>
            </a:extLst>
          </p:cNvPr>
          <p:cNvPicPr>
            <a:picLocks noChangeAspect="1"/>
          </p:cNvPicPr>
          <p:nvPr/>
        </p:nvPicPr>
        <p:blipFill>
          <a:blip r:embed="rId3"/>
          <a:stretch>
            <a:fillRect/>
          </a:stretch>
        </p:blipFill>
        <p:spPr>
          <a:xfrm>
            <a:off x="3206029" y="1536871"/>
            <a:ext cx="2454183" cy="3104023"/>
          </a:xfrm>
          <a:prstGeom prst="rect">
            <a:avLst/>
          </a:prstGeom>
        </p:spPr>
      </p:pic>
    </p:spTree>
    <p:extLst>
      <p:ext uri="{BB962C8B-B14F-4D97-AF65-F5344CB8AC3E}">
        <p14:creationId xmlns:p14="http://schemas.microsoft.com/office/powerpoint/2010/main" val="16674544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4E88-5088-6B16-421F-1BF1C5F27D89}"/>
              </a:ext>
            </a:extLst>
          </p:cNvPr>
          <p:cNvSpPr>
            <a:spLocks noGrp="1"/>
          </p:cNvSpPr>
          <p:nvPr>
            <p:ph type="ctrTitle"/>
          </p:nvPr>
        </p:nvSpPr>
        <p:spPr>
          <a:xfrm>
            <a:off x="685800" y="380976"/>
            <a:ext cx="7772400" cy="1102519"/>
          </a:xfrm>
        </p:spPr>
        <p:txBody>
          <a:bodyPr/>
          <a:lstStyle/>
          <a:p>
            <a:r>
              <a:rPr lang="en-GB"/>
              <a:t>Enrolling Participants</a:t>
            </a:r>
          </a:p>
        </p:txBody>
      </p:sp>
      <p:pic>
        <p:nvPicPr>
          <p:cNvPr id="5" name="Picture 4" descr="A group of people looking at a computer screen">
            <a:extLst>
              <a:ext uri="{FF2B5EF4-FFF2-40B4-BE49-F238E27FC236}">
                <a16:creationId xmlns:a16="http://schemas.microsoft.com/office/drawing/2014/main" id="{146B614D-7535-81FB-9F76-E90690E1E894}"/>
              </a:ext>
            </a:extLst>
          </p:cNvPr>
          <p:cNvPicPr>
            <a:picLocks noChangeAspect="1"/>
          </p:cNvPicPr>
          <p:nvPr/>
        </p:nvPicPr>
        <p:blipFill>
          <a:blip r:embed="rId3"/>
          <a:srcRect/>
          <a:stretch/>
        </p:blipFill>
        <p:spPr>
          <a:xfrm>
            <a:off x="0" y="1375379"/>
            <a:ext cx="9144000" cy="4556885"/>
          </a:xfrm>
          <a:prstGeom prst="rect">
            <a:avLst/>
          </a:prstGeom>
        </p:spPr>
      </p:pic>
    </p:spTree>
    <p:extLst>
      <p:ext uri="{BB962C8B-B14F-4D97-AF65-F5344CB8AC3E}">
        <p14:creationId xmlns:p14="http://schemas.microsoft.com/office/powerpoint/2010/main" val="275101641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sp>
        <p:nvSpPr>
          <p:cNvPr id="3" name="Content Placeholder 2">
            <a:extLst>
              <a:ext uri="{FF2B5EF4-FFF2-40B4-BE49-F238E27FC236}">
                <a16:creationId xmlns:a16="http://schemas.microsoft.com/office/drawing/2014/main" id="{986112EC-270A-0FA7-4E48-DE409A5350BC}"/>
              </a:ext>
            </a:extLst>
          </p:cNvPr>
          <p:cNvSpPr>
            <a:spLocks noGrp="1"/>
          </p:cNvSpPr>
          <p:nvPr>
            <p:ph idx="1"/>
          </p:nvPr>
        </p:nvSpPr>
        <p:spPr>
          <a:xfrm>
            <a:off x="366516" y="983656"/>
            <a:ext cx="2966132" cy="444336"/>
          </a:xfrm>
        </p:spPr>
        <p:txBody>
          <a:bodyPr>
            <a:normAutofit lnSpcReduction="10000"/>
          </a:bodyPr>
          <a:lstStyle/>
          <a:p>
            <a:pPr marL="0" indent="0">
              <a:buNone/>
            </a:pPr>
            <a:r>
              <a:rPr lang="en-GB" sz="2400"/>
              <a:t>Managing Groups</a:t>
            </a:r>
          </a:p>
        </p:txBody>
      </p:sp>
      <p:pic>
        <p:nvPicPr>
          <p:cNvPr id="5" name="Picture 4" descr="Group page in Moodle.">
            <a:extLst>
              <a:ext uri="{FF2B5EF4-FFF2-40B4-BE49-F238E27FC236}">
                <a16:creationId xmlns:a16="http://schemas.microsoft.com/office/drawing/2014/main" id="{8AA83728-8023-B326-5675-70739D56902F}"/>
              </a:ext>
            </a:extLst>
          </p:cNvPr>
          <p:cNvPicPr>
            <a:picLocks noChangeAspect="1"/>
          </p:cNvPicPr>
          <p:nvPr/>
        </p:nvPicPr>
        <p:blipFill>
          <a:blip r:embed="rId3"/>
          <a:stretch>
            <a:fillRect/>
          </a:stretch>
        </p:blipFill>
        <p:spPr>
          <a:xfrm>
            <a:off x="1911927" y="1359978"/>
            <a:ext cx="5504897" cy="3765995"/>
          </a:xfrm>
          <a:prstGeom prst="rect">
            <a:avLst/>
          </a:prstGeom>
        </p:spPr>
      </p:pic>
      <p:sp>
        <p:nvSpPr>
          <p:cNvPr id="6" name="Rectangle 5">
            <a:extLst>
              <a:ext uri="{FF2B5EF4-FFF2-40B4-BE49-F238E27FC236}">
                <a16:creationId xmlns:a16="http://schemas.microsoft.com/office/drawing/2014/main" id="{8B3E2F48-2E73-BFD3-63FA-230DF5E0E661}"/>
              </a:ext>
              <a:ext uri="{C183D7F6-B498-43B3-948B-1728B52AA6E4}">
                <adec:decorative xmlns:adec="http://schemas.microsoft.com/office/drawing/2017/decorative" val="1"/>
              </a:ext>
            </a:extLst>
          </p:cNvPr>
          <p:cNvSpPr/>
          <p:nvPr/>
        </p:nvSpPr>
        <p:spPr>
          <a:xfrm>
            <a:off x="4851609" y="2403134"/>
            <a:ext cx="1095769" cy="2493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6B282D5-D96F-E00E-5684-4A43BB700E72}"/>
              </a:ext>
              <a:ext uri="{C183D7F6-B498-43B3-948B-1728B52AA6E4}">
                <adec:decorative xmlns:adec="http://schemas.microsoft.com/office/drawing/2017/decorative" val="1"/>
              </a:ext>
            </a:extLst>
          </p:cNvPr>
          <p:cNvSpPr/>
          <p:nvPr/>
        </p:nvSpPr>
        <p:spPr>
          <a:xfrm>
            <a:off x="4851608" y="2772245"/>
            <a:ext cx="1095769" cy="1971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Left Brace 3">
            <a:extLst>
              <a:ext uri="{FF2B5EF4-FFF2-40B4-BE49-F238E27FC236}">
                <a16:creationId xmlns:a16="http://schemas.microsoft.com/office/drawing/2014/main" id="{C6895755-32E8-28C7-D319-BEDF1D7BF871}"/>
              </a:ext>
              <a:ext uri="{C183D7F6-B498-43B3-948B-1728B52AA6E4}">
                <adec:decorative xmlns:adec="http://schemas.microsoft.com/office/drawing/2017/decorative" val="1"/>
              </a:ext>
            </a:extLst>
          </p:cNvPr>
          <p:cNvSpPr/>
          <p:nvPr/>
        </p:nvSpPr>
        <p:spPr>
          <a:xfrm>
            <a:off x="1447566" y="2229322"/>
            <a:ext cx="559220" cy="1930522"/>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2CE1E053-8693-8313-05CA-AA157488B645}"/>
              </a:ext>
            </a:extLst>
          </p:cNvPr>
          <p:cNvSpPr txBox="1"/>
          <p:nvPr/>
        </p:nvSpPr>
        <p:spPr>
          <a:xfrm>
            <a:off x="215376" y="2088813"/>
            <a:ext cx="1288472" cy="2308324"/>
          </a:xfrm>
          <a:prstGeom prst="rect">
            <a:avLst/>
          </a:prstGeom>
          <a:noFill/>
        </p:spPr>
        <p:txBody>
          <a:bodyPr wrap="square" rtlCol="0">
            <a:spAutoFit/>
          </a:bodyPr>
          <a:lstStyle/>
          <a:p>
            <a:r>
              <a:rPr lang="en-GB" sz="1600"/>
              <a:t>All the groups that exist in the Moodle space with the number of participants enrolled.</a:t>
            </a:r>
          </a:p>
        </p:txBody>
      </p:sp>
      <p:sp>
        <p:nvSpPr>
          <p:cNvPr id="9" name="Right Brace 8">
            <a:extLst>
              <a:ext uri="{FF2B5EF4-FFF2-40B4-BE49-F238E27FC236}">
                <a16:creationId xmlns:a16="http://schemas.microsoft.com/office/drawing/2014/main" id="{5E24CA87-BFF9-92D7-799F-5190035DB297}"/>
              </a:ext>
              <a:ext uri="{C183D7F6-B498-43B3-948B-1728B52AA6E4}">
                <adec:decorative xmlns:adec="http://schemas.microsoft.com/office/drawing/2017/decorative" val="1"/>
              </a:ext>
            </a:extLst>
          </p:cNvPr>
          <p:cNvSpPr/>
          <p:nvPr/>
        </p:nvSpPr>
        <p:spPr>
          <a:xfrm>
            <a:off x="7416824" y="2229322"/>
            <a:ext cx="559220" cy="1930522"/>
          </a:xfrm>
          <a:prstGeom prst="righ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18DB2860-62E8-A39E-D73A-A40DA5FB15C5}"/>
              </a:ext>
            </a:extLst>
          </p:cNvPr>
          <p:cNvSpPr txBox="1"/>
          <p:nvPr/>
        </p:nvSpPr>
        <p:spPr>
          <a:xfrm>
            <a:off x="8075919" y="2403134"/>
            <a:ext cx="1014293" cy="1569660"/>
          </a:xfrm>
          <a:prstGeom prst="rect">
            <a:avLst/>
          </a:prstGeom>
          <a:noFill/>
        </p:spPr>
        <p:txBody>
          <a:bodyPr wrap="square" rtlCol="0">
            <a:spAutoFit/>
          </a:bodyPr>
          <a:lstStyle/>
          <a:p>
            <a:r>
              <a:rPr lang="en-GB" sz="1600"/>
              <a:t>The members of the group you selected.</a:t>
            </a:r>
          </a:p>
        </p:txBody>
      </p:sp>
    </p:spTree>
    <p:extLst>
      <p:ext uri="{BB962C8B-B14F-4D97-AF65-F5344CB8AC3E}">
        <p14:creationId xmlns:p14="http://schemas.microsoft.com/office/powerpoint/2010/main" val="849288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pic>
        <p:nvPicPr>
          <p:cNvPr id="15" name="Picture 14" descr="Edit group setting button.">
            <a:extLst>
              <a:ext uri="{FF2B5EF4-FFF2-40B4-BE49-F238E27FC236}">
                <a16:creationId xmlns:a16="http://schemas.microsoft.com/office/drawing/2014/main" id="{3ADABA17-CAFE-3B15-8C76-CC47C0A91A84}"/>
              </a:ext>
            </a:extLst>
          </p:cNvPr>
          <p:cNvPicPr>
            <a:picLocks noChangeAspect="1"/>
          </p:cNvPicPr>
          <p:nvPr/>
        </p:nvPicPr>
        <p:blipFill>
          <a:blip r:embed="rId3"/>
          <a:stretch>
            <a:fillRect/>
          </a:stretch>
        </p:blipFill>
        <p:spPr>
          <a:xfrm>
            <a:off x="584938" y="1156722"/>
            <a:ext cx="1857634" cy="647790"/>
          </a:xfrm>
          <a:prstGeom prst="rect">
            <a:avLst/>
          </a:prstGeom>
        </p:spPr>
      </p:pic>
      <p:pic>
        <p:nvPicPr>
          <p:cNvPr id="17" name="Picture 16" descr="Screenshot of group setting form.">
            <a:extLst>
              <a:ext uri="{FF2B5EF4-FFF2-40B4-BE49-F238E27FC236}">
                <a16:creationId xmlns:a16="http://schemas.microsoft.com/office/drawing/2014/main" id="{18BE663C-EF1E-B5E2-7A2D-F93528A4FAC4}"/>
              </a:ext>
            </a:extLst>
          </p:cNvPr>
          <p:cNvPicPr>
            <a:picLocks noChangeAspect="1"/>
          </p:cNvPicPr>
          <p:nvPr/>
        </p:nvPicPr>
        <p:blipFill>
          <a:blip r:embed="rId4"/>
          <a:stretch>
            <a:fillRect/>
          </a:stretch>
        </p:blipFill>
        <p:spPr>
          <a:xfrm>
            <a:off x="3818966" y="947909"/>
            <a:ext cx="3811280" cy="4149694"/>
          </a:xfrm>
          <a:prstGeom prst="rect">
            <a:avLst/>
          </a:prstGeom>
        </p:spPr>
      </p:pic>
      <p:pic>
        <p:nvPicPr>
          <p:cNvPr id="19" name="Picture 18" descr="Delete selected group button">
            <a:extLst>
              <a:ext uri="{FF2B5EF4-FFF2-40B4-BE49-F238E27FC236}">
                <a16:creationId xmlns:a16="http://schemas.microsoft.com/office/drawing/2014/main" id="{E16D74C9-5901-EACC-C090-74BCE6F77305}"/>
              </a:ext>
            </a:extLst>
          </p:cNvPr>
          <p:cNvPicPr>
            <a:picLocks noChangeAspect="1"/>
          </p:cNvPicPr>
          <p:nvPr/>
        </p:nvPicPr>
        <p:blipFill>
          <a:blip r:embed="rId5"/>
          <a:stretch>
            <a:fillRect/>
          </a:stretch>
        </p:blipFill>
        <p:spPr>
          <a:xfrm>
            <a:off x="584938" y="2126234"/>
            <a:ext cx="2152950" cy="666843"/>
          </a:xfrm>
          <a:prstGeom prst="rect">
            <a:avLst/>
          </a:prstGeom>
        </p:spPr>
      </p:pic>
      <p:pic>
        <p:nvPicPr>
          <p:cNvPr id="21" name="Picture 20" descr="Create group button.">
            <a:extLst>
              <a:ext uri="{FF2B5EF4-FFF2-40B4-BE49-F238E27FC236}">
                <a16:creationId xmlns:a16="http://schemas.microsoft.com/office/drawing/2014/main" id="{06D9A05E-246F-4C0E-63D4-9660FD4F983A}"/>
              </a:ext>
            </a:extLst>
          </p:cNvPr>
          <p:cNvPicPr>
            <a:picLocks noChangeAspect="1"/>
          </p:cNvPicPr>
          <p:nvPr/>
        </p:nvPicPr>
        <p:blipFill>
          <a:blip r:embed="rId6"/>
          <a:stretch>
            <a:fillRect/>
          </a:stretch>
        </p:blipFill>
        <p:spPr>
          <a:xfrm>
            <a:off x="584938" y="3103362"/>
            <a:ext cx="1514686" cy="647790"/>
          </a:xfrm>
          <a:prstGeom prst="rect">
            <a:avLst/>
          </a:prstGeom>
        </p:spPr>
      </p:pic>
      <p:pic>
        <p:nvPicPr>
          <p:cNvPr id="23" name="Picture 22" descr="Add-remove user button.">
            <a:extLst>
              <a:ext uri="{FF2B5EF4-FFF2-40B4-BE49-F238E27FC236}">
                <a16:creationId xmlns:a16="http://schemas.microsoft.com/office/drawing/2014/main" id="{708EBD9B-F86E-ABA6-2B41-30F31D41349B}"/>
              </a:ext>
            </a:extLst>
          </p:cNvPr>
          <p:cNvPicPr>
            <a:picLocks noChangeAspect="1"/>
          </p:cNvPicPr>
          <p:nvPr/>
        </p:nvPicPr>
        <p:blipFill>
          <a:blip r:embed="rId7"/>
          <a:stretch>
            <a:fillRect/>
          </a:stretch>
        </p:blipFill>
        <p:spPr>
          <a:xfrm>
            <a:off x="584938" y="4044535"/>
            <a:ext cx="1829055" cy="666843"/>
          </a:xfrm>
          <a:prstGeom prst="rect">
            <a:avLst/>
          </a:prstGeom>
        </p:spPr>
      </p:pic>
      <p:sp>
        <p:nvSpPr>
          <p:cNvPr id="24" name="Rectangle 23">
            <a:extLst>
              <a:ext uri="{FF2B5EF4-FFF2-40B4-BE49-F238E27FC236}">
                <a16:creationId xmlns:a16="http://schemas.microsoft.com/office/drawing/2014/main" id="{5B6B1A73-8620-A811-D3E0-AB6EADC12A33}"/>
              </a:ext>
              <a:ext uri="{C183D7F6-B498-43B3-948B-1728B52AA6E4}">
                <adec:decorative xmlns:adec="http://schemas.microsoft.com/office/drawing/2017/decorative" val="1"/>
              </a:ext>
            </a:extLst>
          </p:cNvPr>
          <p:cNvSpPr/>
          <p:nvPr/>
        </p:nvSpPr>
        <p:spPr>
          <a:xfrm>
            <a:off x="424954" y="1156721"/>
            <a:ext cx="2152950" cy="676129"/>
          </a:xfrm>
          <a:prstGeom prst="rect">
            <a:avLst/>
          </a:prstGeom>
          <a:noFill/>
          <a:ln w="76200">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1088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pic>
        <p:nvPicPr>
          <p:cNvPr id="15" name="Picture 14" descr="Edit group setting button.">
            <a:extLst>
              <a:ext uri="{FF2B5EF4-FFF2-40B4-BE49-F238E27FC236}">
                <a16:creationId xmlns:a16="http://schemas.microsoft.com/office/drawing/2014/main" id="{3ADABA17-CAFE-3B15-8C76-CC47C0A91A84}"/>
              </a:ext>
            </a:extLst>
          </p:cNvPr>
          <p:cNvPicPr>
            <a:picLocks noChangeAspect="1"/>
          </p:cNvPicPr>
          <p:nvPr/>
        </p:nvPicPr>
        <p:blipFill>
          <a:blip r:embed="rId3"/>
          <a:stretch>
            <a:fillRect/>
          </a:stretch>
        </p:blipFill>
        <p:spPr>
          <a:xfrm>
            <a:off x="584938" y="1156722"/>
            <a:ext cx="1857634" cy="647790"/>
          </a:xfrm>
          <a:prstGeom prst="rect">
            <a:avLst/>
          </a:prstGeom>
        </p:spPr>
      </p:pic>
      <p:pic>
        <p:nvPicPr>
          <p:cNvPr id="19" name="Picture 18">
            <a:extLst>
              <a:ext uri="{FF2B5EF4-FFF2-40B4-BE49-F238E27FC236}">
                <a16:creationId xmlns:a16="http://schemas.microsoft.com/office/drawing/2014/main" id="{E16D74C9-5901-EACC-C090-74BCE6F773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938" y="2126234"/>
            <a:ext cx="2152950" cy="666843"/>
          </a:xfrm>
          <a:prstGeom prst="rect">
            <a:avLst/>
          </a:prstGeom>
        </p:spPr>
      </p:pic>
      <p:pic>
        <p:nvPicPr>
          <p:cNvPr id="21" name="Picture 20">
            <a:extLst>
              <a:ext uri="{FF2B5EF4-FFF2-40B4-BE49-F238E27FC236}">
                <a16:creationId xmlns:a16="http://schemas.microsoft.com/office/drawing/2014/main" id="{06D9A05E-246F-4C0E-63D4-9660FD4F983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4938" y="3103362"/>
            <a:ext cx="1514686" cy="647790"/>
          </a:xfrm>
          <a:prstGeom prst="rect">
            <a:avLst/>
          </a:prstGeom>
        </p:spPr>
      </p:pic>
      <p:pic>
        <p:nvPicPr>
          <p:cNvPr id="23" name="Picture 22">
            <a:extLst>
              <a:ext uri="{FF2B5EF4-FFF2-40B4-BE49-F238E27FC236}">
                <a16:creationId xmlns:a16="http://schemas.microsoft.com/office/drawing/2014/main" id="{708EBD9B-F86E-ABA6-2B41-30F31D41349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84938" y="4044535"/>
            <a:ext cx="1829055" cy="666843"/>
          </a:xfrm>
          <a:prstGeom prst="rect">
            <a:avLst/>
          </a:prstGeom>
        </p:spPr>
      </p:pic>
      <p:sp>
        <p:nvSpPr>
          <p:cNvPr id="24" name="Rectangle 23">
            <a:extLst>
              <a:ext uri="{FF2B5EF4-FFF2-40B4-BE49-F238E27FC236}">
                <a16:creationId xmlns:a16="http://schemas.microsoft.com/office/drawing/2014/main" id="{5B6B1A73-8620-A811-D3E0-AB6EADC12A33}"/>
              </a:ext>
              <a:ext uri="{C183D7F6-B498-43B3-948B-1728B52AA6E4}">
                <adec:decorative xmlns:adec="http://schemas.microsoft.com/office/drawing/2017/decorative" val="1"/>
              </a:ext>
            </a:extLst>
          </p:cNvPr>
          <p:cNvSpPr/>
          <p:nvPr/>
        </p:nvSpPr>
        <p:spPr>
          <a:xfrm>
            <a:off x="584938" y="2159053"/>
            <a:ext cx="2152950" cy="676129"/>
          </a:xfrm>
          <a:prstGeom prst="rect">
            <a:avLst/>
          </a:prstGeom>
          <a:noFill/>
          <a:ln w="76200">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pic>
        <p:nvPicPr>
          <p:cNvPr id="4" name="Picture 3" descr="Screenshot confirmation you want to delete group">
            <a:extLst>
              <a:ext uri="{FF2B5EF4-FFF2-40B4-BE49-F238E27FC236}">
                <a16:creationId xmlns:a16="http://schemas.microsoft.com/office/drawing/2014/main" id="{7E354309-BB34-9C27-F285-48016C1E4594}"/>
              </a:ext>
            </a:extLst>
          </p:cNvPr>
          <p:cNvPicPr>
            <a:picLocks noChangeAspect="1"/>
          </p:cNvPicPr>
          <p:nvPr/>
        </p:nvPicPr>
        <p:blipFill>
          <a:blip r:embed="rId7"/>
          <a:stretch>
            <a:fillRect/>
          </a:stretch>
        </p:blipFill>
        <p:spPr>
          <a:xfrm>
            <a:off x="3505427" y="1582950"/>
            <a:ext cx="4570827" cy="2504463"/>
          </a:xfrm>
          <a:prstGeom prst="rect">
            <a:avLst/>
          </a:prstGeom>
        </p:spPr>
      </p:pic>
    </p:spTree>
    <p:extLst>
      <p:ext uri="{BB962C8B-B14F-4D97-AF65-F5344CB8AC3E}">
        <p14:creationId xmlns:p14="http://schemas.microsoft.com/office/powerpoint/2010/main" val="428556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pic>
        <p:nvPicPr>
          <p:cNvPr id="15" name="Picture 14">
            <a:extLst>
              <a:ext uri="{FF2B5EF4-FFF2-40B4-BE49-F238E27FC236}">
                <a16:creationId xmlns:a16="http://schemas.microsoft.com/office/drawing/2014/main" id="{3ADABA17-CAFE-3B15-8C76-CC47C0A91A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4938" y="1156722"/>
            <a:ext cx="1857634" cy="647790"/>
          </a:xfrm>
          <a:prstGeom prst="rect">
            <a:avLst/>
          </a:prstGeom>
        </p:spPr>
      </p:pic>
      <p:pic>
        <p:nvPicPr>
          <p:cNvPr id="19" name="Picture 18">
            <a:extLst>
              <a:ext uri="{FF2B5EF4-FFF2-40B4-BE49-F238E27FC236}">
                <a16:creationId xmlns:a16="http://schemas.microsoft.com/office/drawing/2014/main" id="{E16D74C9-5901-EACC-C090-74BCE6F773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938" y="2126234"/>
            <a:ext cx="2152950" cy="666843"/>
          </a:xfrm>
          <a:prstGeom prst="rect">
            <a:avLst/>
          </a:prstGeom>
        </p:spPr>
      </p:pic>
      <p:pic>
        <p:nvPicPr>
          <p:cNvPr id="21" name="Picture 20" descr="Create group button">
            <a:extLst>
              <a:ext uri="{FF2B5EF4-FFF2-40B4-BE49-F238E27FC236}">
                <a16:creationId xmlns:a16="http://schemas.microsoft.com/office/drawing/2014/main" id="{06D9A05E-246F-4C0E-63D4-9660FD4F983A}"/>
              </a:ext>
            </a:extLst>
          </p:cNvPr>
          <p:cNvPicPr>
            <a:picLocks noChangeAspect="1"/>
          </p:cNvPicPr>
          <p:nvPr/>
        </p:nvPicPr>
        <p:blipFill>
          <a:blip r:embed="rId5"/>
          <a:stretch>
            <a:fillRect/>
          </a:stretch>
        </p:blipFill>
        <p:spPr>
          <a:xfrm>
            <a:off x="584938" y="3103362"/>
            <a:ext cx="1514686" cy="647790"/>
          </a:xfrm>
          <a:prstGeom prst="rect">
            <a:avLst/>
          </a:prstGeom>
        </p:spPr>
      </p:pic>
      <p:pic>
        <p:nvPicPr>
          <p:cNvPr id="23" name="Picture 22">
            <a:extLst>
              <a:ext uri="{FF2B5EF4-FFF2-40B4-BE49-F238E27FC236}">
                <a16:creationId xmlns:a16="http://schemas.microsoft.com/office/drawing/2014/main" id="{708EBD9B-F86E-ABA6-2B41-30F31D41349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84938" y="4044535"/>
            <a:ext cx="1829055" cy="666843"/>
          </a:xfrm>
          <a:prstGeom prst="rect">
            <a:avLst/>
          </a:prstGeom>
        </p:spPr>
      </p:pic>
      <p:sp>
        <p:nvSpPr>
          <p:cNvPr id="24" name="Rectangle 23">
            <a:extLst>
              <a:ext uri="{FF2B5EF4-FFF2-40B4-BE49-F238E27FC236}">
                <a16:creationId xmlns:a16="http://schemas.microsoft.com/office/drawing/2014/main" id="{5B6B1A73-8620-A811-D3E0-AB6EADC12A33}"/>
              </a:ext>
              <a:ext uri="{C183D7F6-B498-43B3-948B-1728B52AA6E4}">
                <adec:decorative xmlns:adec="http://schemas.microsoft.com/office/drawing/2017/decorative" val="1"/>
              </a:ext>
            </a:extLst>
          </p:cNvPr>
          <p:cNvSpPr/>
          <p:nvPr/>
        </p:nvSpPr>
        <p:spPr>
          <a:xfrm>
            <a:off x="437280" y="3063371"/>
            <a:ext cx="1716472" cy="676129"/>
          </a:xfrm>
          <a:prstGeom prst="rect">
            <a:avLst/>
          </a:prstGeom>
          <a:noFill/>
          <a:ln w="76200">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pic>
        <p:nvPicPr>
          <p:cNvPr id="3" name="Picture 2" descr="Screenshot new group form">
            <a:extLst>
              <a:ext uri="{FF2B5EF4-FFF2-40B4-BE49-F238E27FC236}">
                <a16:creationId xmlns:a16="http://schemas.microsoft.com/office/drawing/2014/main" id="{7FBEC373-785B-7294-3CEB-9334C6BE8E96}"/>
              </a:ext>
            </a:extLst>
          </p:cNvPr>
          <p:cNvPicPr>
            <a:picLocks noChangeAspect="1"/>
          </p:cNvPicPr>
          <p:nvPr/>
        </p:nvPicPr>
        <p:blipFill>
          <a:blip r:embed="rId7"/>
          <a:stretch>
            <a:fillRect/>
          </a:stretch>
        </p:blipFill>
        <p:spPr>
          <a:xfrm>
            <a:off x="3818966" y="947909"/>
            <a:ext cx="3811280" cy="4149694"/>
          </a:xfrm>
          <a:prstGeom prst="rect">
            <a:avLst/>
          </a:prstGeom>
        </p:spPr>
      </p:pic>
    </p:spTree>
    <p:extLst>
      <p:ext uri="{BB962C8B-B14F-4D97-AF65-F5344CB8AC3E}">
        <p14:creationId xmlns:p14="http://schemas.microsoft.com/office/powerpoint/2010/main" val="48397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pic>
        <p:nvPicPr>
          <p:cNvPr id="15" name="Picture 14">
            <a:extLst>
              <a:ext uri="{FF2B5EF4-FFF2-40B4-BE49-F238E27FC236}">
                <a16:creationId xmlns:a16="http://schemas.microsoft.com/office/drawing/2014/main" id="{3ADABA17-CAFE-3B15-8C76-CC47C0A91A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4938" y="1156722"/>
            <a:ext cx="1857634" cy="647790"/>
          </a:xfrm>
          <a:prstGeom prst="rect">
            <a:avLst/>
          </a:prstGeom>
        </p:spPr>
      </p:pic>
      <p:pic>
        <p:nvPicPr>
          <p:cNvPr id="19" name="Picture 18">
            <a:extLst>
              <a:ext uri="{FF2B5EF4-FFF2-40B4-BE49-F238E27FC236}">
                <a16:creationId xmlns:a16="http://schemas.microsoft.com/office/drawing/2014/main" id="{E16D74C9-5901-EACC-C090-74BCE6F773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938" y="2126234"/>
            <a:ext cx="2152950" cy="666843"/>
          </a:xfrm>
          <a:prstGeom prst="rect">
            <a:avLst/>
          </a:prstGeom>
        </p:spPr>
      </p:pic>
      <p:pic>
        <p:nvPicPr>
          <p:cNvPr id="21" name="Picture 20">
            <a:extLst>
              <a:ext uri="{FF2B5EF4-FFF2-40B4-BE49-F238E27FC236}">
                <a16:creationId xmlns:a16="http://schemas.microsoft.com/office/drawing/2014/main" id="{06D9A05E-246F-4C0E-63D4-9660FD4F983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4938" y="3103362"/>
            <a:ext cx="1514686" cy="647790"/>
          </a:xfrm>
          <a:prstGeom prst="rect">
            <a:avLst/>
          </a:prstGeom>
        </p:spPr>
      </p:pic>
      <p:pic>
        <p:nvPicPr>
          <p:cNvPr id="23" name="Picture 22" descr="Add/remove users button">
            <a:extLst>
              <a:ext uri="{FF2B5EF4-FFF2-40B4-BE49-F238E27FC236}">
                <a16:creationId xmlns:a16="http://schemas.microsoft.com/office/drawing/2014/main" id="{708EBD9B-F86E-ABA6-2B41-30F31D41349B}"/>
              </a:ext>
            </a:extLst>
          </p:cNvPr>
          <p:cNvPicPr>
            <a:picLocks noChangeAspect="1"/>
          </p:cNvPicPr>
          <p:nvPr/>
        </p:nvPicPr>
        <p:blipFill>
          <a:blip r:embed="rId6"/>
          <a:stretch>
            <a:fillRect/>
          </a:stretch>
        </p:blipFill>
        <p:spPr>
          <a:xfrm>
            <a:off x="584938" y="4044535"/>
            <a:ext cx="1829055" cy="666843"/>
          </a:xfrm>
          <a:prstGeom prst="rect">
            <a:avLst/>
          </a:prstGeom>
        </p:spPr>
      </p:pic>
      <p:sp>
        <p:nvSpPr>
          <p:cNvPr id="24" name="Rectangle 23">
            <a:extLst>
              <a:ext uri="{FF2B5EF4-FFF2-40B4-BE49-F238E27FC236}">
                <a16:creationId xmlns:a16="http://schemas.microsoft.com/office/drawing/2014/main" id="{5B6B1A73-8620-A811-D3E0-AB6EADC12A33}"/>
              </a:ext>
              <a:ext uri="{C183D7F6-B498-43B3-948B-1728B52AA6E4}">
                <adec:decorative xmlns:adec="http://schemas.microsoft.com/office/drawing/2017/decorative" val="1"/>
              </a:ext>
            </a:extLst>
          </p:cNvPr>
          <p:cNvSpPr/>
          <p:nvPr/>
        </p:nvSpPr>
        <p:spPr>
          <a:xfrm>
            <a:off x="422990" y="4050309"/>
            <a:ext cx="2152950" cy="676129"/>
          </a:xfrm>
          <a:prstGeom prst="rect">
            <a:avLst/>
          </a:prstGeom>
          <a:noFill/>
          <a:ln w="76200">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pic>
        <p:nvPicPr>
          <p:cNvPr id="5" name="Picture 4" descr="Screenshot to add/remove users">
            <a:extLst>
              <a:ext uri="{FF2B5EF4-FFF2-40B4-BE49-F238E27FC236}">
                <a16:creationId xmlns:a16="http://schemas.microsoft.com/office/drawing/2014/main" id="{09843D3E-941E-9DCA-D693-99ACF99F7E53}"/>
              </a:ext>
            </a:extLst>
          </p:cNvPr>
          <p:cNvPicPr>
            <a:picLocks noChangeAspect="1"/>
          </p:cNvPicPr>
          <p:nvPr/>
        </p:nvPicPr>
        <p:blipFill>
          <a:blip r:embed="rId7"/>
          <a:stretch>
            <a:fillRect/>
          </a:stretch>
        </p:blipFill>
        <p:spPr>
          <a:xfrm>
            <a:off x="3620013" y="1007257"/>
            <a:ext cx="4730499" cy="4105176"/>
          </a:xfrm>
          <a:prstGeom prst="rect">
            <a:avLst/>
          </a:prstGeom>
        </p:spPr>
      </p:pic>
      <p:sp>
        <p:nvSpPr>
          <p:cNvPr id="6" name="Rectangle 5">
            <a:extLst>
              <a:ext uri="{FF2B5EF4-FFF2-40B4-BE49-F238E27FC236}">
                <a16:creationId xmlns:a16="http://schemas.microsoft.com/office/drawing/2014/main" id="{AAAB7EBA-D312-7A09-AB4C-B696A2809CB0}"/>
              </a:ext>
              <a:ext uri="{C183D7F6-B498-43B3-948B-1728B52AA6E4}">
                <adec:decorative xmlns:adec="http://schemas.microsoft.com/office/drawing/2017/decorative" val="1"/>
              </a:ext>
            </a:extLst>
          </p:cNvPr>
          <p:cNvSpPr/>
          <p:nvPr/>
        </p:nvSpPr>
        <p:spPr>
          <a:xfrm>
            <a:off x="5909058" y="1639874"/>
            <a:ext cx="1148668" cy="16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D3FB02B-FB4B-5287-4E81-C6BAA9312CBD}"/>
              </a:ext>
              <a:ext uri="{C183D7F6-B498-43B3-948B-1728B52AA6E4}">
                <adec:decorative xmlns:adec="http://schemas.microsoft.com/office/drawing/2017/decorative" val="1"/>
              </a:ext>
            </a:extLst>
          </p:cNvPr>
          <p:cNvSpPr/>
          <p:nvPr/>
        </p:nvSpPr>
        <p:spPr>
          <a:xfrm>
            <a:off x="5985262" y="1961596"/>
            <a:ext cx="1148668" cy="16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0997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pic>
        <p:nvPicPr>
          <p:cNvPr id="4" name="Picture 3" descr="Participants list">
            <a:extLst>
              <a:ext uri="{FF2B5EF4-FFF2-40B4-BE49-F238E27FC236}">
                <a16:creationId xmlns:a16="http://schemas.microsoft.com/office/drawing/2014/main" id="{46A17657-81D3-B7B8-CAD4-06A2A05C8D87}"/>
              </a:ext>
            </a:extLst>
          </p:cNvPr>
          <p:cNvPicPr>
            <a:picLocks noChangeAspect="1"/>
          </p:cNvPicPr>
          <p:nvPr/>
        </p:nvPicPr>
        <p:blipFill>
          <a:blip r:embed="rId3"/>
          <a:stretch>
            <a:fillRect/>
          </a:stretch>
        </p:blipFill>
        <p:spPr>
          <a:xfrm>
            <a:off x="286721" y="1502366"/>
            <a:ext cx="8570558" cy="2535559"/>
          </a:xfrm>
          <a:prstGeom prst="rect">
            <a:avLst/>
          </a:prstGeom>
        </p:spPr>
      </p:pic>
      <p:sp>
        <p:nvSpPr>
          <p:cNvPr id="8" name="Rectangle 7">
            <a:extLst>
              <a:ext uri="{FF2B5EF4-FFF2-40B4-BE49-F238E27FC236}">
                <a16:creationId xmlns:a16="http://schemas.microsoft.com/office/drawing/2014/main" id="{DFAC8481-B952-B1F2-D185-182E00743688}"/>
              </a:ext>
              <a:ext uri="{C183D7F6-B498-43B3-948B-1728B52AA6E4}">
                <adec:decorative xmlns:adec="http://schemas.microsoft.com/office/drawing/2017/decorative" val="1"/>
              </a:ext>
            </a:extLst>
          </p:cNvPr>
          <p:cNvSpPr/>
          <p:nvPr/>
        </p:nvSpPr>
        <p:spPr>
          <a:xfrm>
            <a:off x="3358195" y="1776447"/>
            <a:ext cx="1213805" cy="2326215"/>
          </a:xfrm>
          <a:prstGeom prst="rect">
            <a:avLst/>
          </a:prstGeom>
          <a:noFill/>
          <a:ln w="76200">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9A8B57C-7D6A-C06A-4917-3129BA967781}"/>
              </a:ext>
              <a:ext uri="{C183D7F6-B498-43B3-948B-1728B52AA6E4}">
                <adec:decorative xmlns:adec="http://schemas.microsoft.com/office/drawing/2017/decorative" val="1"/>
              </a:ext>
            </a:extLst>
          </p:cNvPr>
          <p:cNvSpPr/>
          <p:nvPr/>
        </p:nvSpPr>
        <p:spPr>
          <a:xfrm>
            <a:off x="673789" y="2343880"/>
            <a:ext cx="1745729" cy="17587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301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pic>
        <p:nvPicPr>
          <p:cNvPr id="4" name="Picture 3" descr="A person with orange circle in front of black and white stripes&#10;&#10;Description automatically generated">
            <a:extLst>
              <a:ext uri="{FF2B5EF4-FFF2-40B4-BE49-F238E27FC236}">
                <a16:creationId xmlns:a16="http://schemas.microsoft.com/office/drawing/2014/main" id="{1E619CC1-C13E-DEFD-FD7E-414355BFA707}"/>
              </a:ext>
            </a:extLst>
          </p:cNvPr>
          <p:cNvPicPr>
            <a:picLocks noChangeAspect="1"/>
          </p:cNvPicPr>
          <p:nvPr/>
        </p:nvPicPr>
        <p:blipFill>
          <a:blip r:embed="rId3"/>
          <a:stretch>
            <a:fillRect/>
          </a:stretch>
        </p:blipFill>
        <p:spPr>
          <a:xfrm>
            <a:off x="3834707" y="1073153"/>
            <a:ext cx="858334" cy="1214051"/>
          </a:xfrm>
          <a:prstGeom prst="rect">
            <a:avLst/>
          </a:prstGeom>
        </p:spPr>
      </p:pic>
      <p:pic>
        <p:nvPicPr>
          <p:cNvPr id="6" name="Picture 5" descr="A green and grey background with dots&#10;&#10;Description automatically generated">
            <a:extLst>
              <a:ext uri="{FF2B5EF4-FFF2-40B4-BE49-F238E27FC236}">
                <a16:creationId xmlns:a16="http://schemas.microsoft.com/office/drawing/2014/main" id="{7C075268-DC98-5051-711A-F48AAC6CC032}"/>
              </a:ext>
            </a:extLst>
          </p:cNvPr>
          <p:cNvPicPr>
            <a:picLocks noChangeAspect="1"/>
          </p:cNvPicPr>
          <p:nvPr/>
        </p:nvPicPr>
        <p:blipFill>
          <a:blip r:embed="rId4"/>
          <a:stretch>
            <a:fillRect/>
          </a:stretch>
        </p:blipFill>
        <p:spPr>
          <a:xfrm>
            <a:off x="5614273" y="1112319"/>
            <a:ext cx="858334" cy="1214051"/>
          </a:xfrm>
          <a:prstGeom prst="rect">
            <a:avLst/>
          </a:prstGeom>
        </p:spPr>
      </p:pic>
      <p:pic>
        <p:nvPicPr>
          <p:cNvPr id="7" name="Picture 6" descr="A pink and white person&#10;&#10;Description automatically generated">
            <a:extLst>
              <a:ext uri="{FF2B5EF4-FFF2-40B4-BE49-F238E27FC236}">
                <a16:creationId xmlns:a16="http://schemas.microsoft.com/office/drawing/2014/main" id="{F98CB865-CF9A-D746-2F9F-1BF790565571}"/>
              </a:ext>
            </a:extLst>
          </p:cNvPr>
          <p:cNvPicPr>
            <a:picLocks noChangeAspect="1"/>
          </p:cNvPicPr>
          <p:nvPr/>
        </p:nvPicPr>
        <p:blipFill>
          <a:blip r:embed="rId5"/>
          <a:stretch>
            <a:fillRect/>
          </a:stretch>
        </p:blipFill>
        <p:spPr>
          <a:xfrm>
            <a:off x="1904009" y="1137206"/>
            <a:ext cx="858334" cy="1214051"/>
          </a:xfrm>
          <a:prstGeom prst="rect">
            <a:avLst/>
          </a:prstGeom>
        </p:spPr>
      </p:pic>
      <p:pic>
        <p:nvPicPr>
          <p:cNvPr id="9" name="Picture 8" descr="A blue and white circle on a black and white striped background&#10;&#10;Description automatically generated">
            <a:extLst>
              <a:ext uri="{FF2B5EF4-FFF2-40B4-BE49-F238E27FC236}">
                <a16:creationId xmlns:a16="http://schemas.microsoft.com/office/drawing/2014/main" id="{EA4D21A3-D950-C775-C60D-7A59FCAA7D15}"/>
              </a:ext>
            </a:extLst>
          </p:cNvPr>
          <p:cNvPicPr>
            <a:picLocks noChangeAspect="1"/>
          </p:cNvPicPr>
          <p:nvPr/>
        </p:nvPicPr>
        <p:blipFill>
          <a:blip r:embed="rId6"/>
          <a:stretch>
            <a:fillRect/>
          </a:stretch>
        </p:blipFill>
        <p:spPr>
          <a:xfrm>
            <a:off x="7363734" y="1136529"/>
            <a:ext cx="858333" cy="1214050"/>
          </a:xfrm>
          <a:prstGeom prst="rect">
            <a:avLst/>
          </a:prstGeom>
        </p:spPr>
      </p:pic>
      <p:sp>
        <p:nvSpPr>
          <p:cNvPr id="10" name="Arrow: Down 9">
            <a:extLst>
              <a:ext uri="{FF2B5EF4-FFF2-40B4-BE49-F238E27FC236}">
                <a16:creationId xmlns:a16="http://schemas.microsoft.com/office/drawing/2014/main" id="{E21FA672-45DB-C050-B48B-4D0EF2D775FA}"/>
              </a:ext>
            </a:extLst>
          </p:cNvPr>
          <p:cNvSpPr/>
          <p:nvPr/>
        </p:nvSpPr>
        <p:spPr>
          <a:xfrm>
            <a:off x="2151944" y="2466494"/>
            <a:ext cx="362465" cy="58181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565126-68DB-55E7-317C-AE4D9526B58D}"/>
              </a:ext>
            </a:extLst>
          </p:cNvPr>
          <p:cNvSpPr txBox="1"/>
          <p:nvPr/>
        </p:nvSpPr>
        <p:spPr>
          <a:xfrm>
            <a:off x="1756876" y="3332404"/>
            <a:ext cx="1018227" cy="369332"/>
          </a:xfrm>
          <a:prstGeom prst="rect">
            <a:avLst/>
          </a:prstGeom>
          <a:solidFill>
            <a:srgbClr val="AE5191"/>
          </a:solidFill>
          <a:ln>
            <a:solidFill>
              <a:schemeClr val="tx1"/>
            </a:solidFill>
          </a:ln>
        </p:spPr>
        <p:txBody>
          <a:bodyPr wrap="none" rtlCol="0">
            <a:spAutoFit/>
          </a:bodyPr>
          <a:lstStyle/>
          <a:p>
            <a:r>
              <a:rPr lang="en-GB"/>
              <a:t>Group 1</a:t>
            </a:r>
          </a:p>
        </p:txBody>
      </p:sp>
      <p:sp>
        <p:nvSpPr>
          <p:cNvPr id="12" name="TextBox 11">
            <a:extLst>
              <a:ext uri="{FF2B5EF4-FFF2-40B4-BE49-F238E27FC236}">
                <a16:creationId xmlns:a16="http://schemas.microsoft.com/office/drawing/2014/main" id="{F693E708-3936-BEE5-71FC-E617001CC77F}"/>
              </a:ext>
            </a:extLst>
          </p:cNvPr>
          <p:cNvSpPr txBox="1"/>
          <p:nvPr/>
        </p:nvSpPr>
        <p:spPr>
          <a:xfrm>
            <a:off x="7166210" y="3332404"/>
            <a:ext cx="1018227" cy="369332"/>
          </a:xfrm>
          <a:prstGeom prst="rect">
            <a:avLst/>
          </a:prstGeom>
          <a:solidFill>
            <a:srgbClr val="AE5191"/>
          </a:solidFill>
          <a:ln>
            <a:solidFill>
              <a:schemeClr val="tx1"/>
            </a:solidFill>
          </a:ln>
        </p:spPr>
        <p:txBody>
          <a:bodyPr wrap="none" rtlCol="0">
            <a:spAutoFit/>
          </a:bodyPr>
          <a:lstStyle/>
          <a:p>
            <a:r>
              <a:rPr lang="en-GB"/>
              <a:t>Group 2</a:t>
            </a:r>
          </a:p>
        </p:txBody>
      </p:sp>
      <p:sp>
        <p:nvSpPr>
          <p:cNvPr id="13" name="TextBox 12">
            <a:extLst>
              <a:ext uri="{FF2B5EF4-FFF2-40B4-BE49-F238E27FC236}">
                <a16:creationId xmlns:a16="http://schemas.microsoft.com/office/drawing/2014/main" id="{666FDA65-104C-EAC5-B4BA-B182F62ADAA8}"/>
              </a:ext>
            </a:extLst>
          </p:cNvPr>
          <p:cNvSpPr txBox="1"/>
          <p:nvPr/>
        </p:nvSpPr>
        <p:spPr>
          <a:xfrm>
            <a:off x="3617690" y="3343875"/>
            <a:ext cx="1018227" cy="369332"/>
          </a:xfrm>
          <a:prstGeom prst="rect">
            <a:avLst/>
          </a:prstGeom>
          <a:solidFill>
            <a:srgbClr val="AE5191"/>
          </a:solidFill>
          <a:ln>
            <a:solidFill>
              <a:schemeClr val="tx1"/>
            </a:solidFill>
          </a:ln>
        </p:spPr>
        <p:txBody>
          <a:bodyPr wrap="none" rtlCol="0">
            <a:spAutoFit/>
          </a:bodyPr>
          <a:lstStyle/>
          <a:p>
            <a:r>
              <a:rPr lang="en-GB"/>
              <a:t>Group 1</a:t>
            </a:r>
          </a:p>
        </p:txBody>
      </p:sp>
      <p:sp>
        <p:nvSpPr>
          <p:cNvPr id="14" name="TextBox 13">
            <a:extLst>
              <a:ext uri="{FF2B5EF4-FFF2-40B4-BE49-F238E27FC236}">
                <a16:creationId xmlns:a16="http://schemas.microsoft.com/office/drawing/2014/main" id="{2573C67C-B9D1-79A5-0F1D-607902E481EF}"/>
              </a:ext>
            </a:extLst>
          </p:cNvPr>
          <p:cNvSpPr txBox="1"/>
          <p:nvPr/>
        </p:nvSpPr>
        <p:spPr>
          <a:xfrm>
            <a:off x="5475223" y="3332404"/>
            <a:ext cx="1018227" cy="369332"/>
          </a:xfrm>
          <a:prstGeom prst="rect">
            <a:avLst/>
          </a:prstGeom>
          <a:solidFill>
            <a:srgbClr val="AE5191"/>
          </a:solidFill>
          <a:ln>
            <a:solidFill>
              <a:schemeClr val="tx1"/>
            </a:solidFill>
          </a:ln>
        </p:spPr>
        <p:txBody>
          <a:bodyPr wrap="none" rtlCol="0">
            <a:spAutoFit/>
          </a:bodyPr>
          <a:lstStyle/>
          <a:p>
            <a:r>
              <a:rPr lang="en-GB"/>
              <a:t>Group 2</a:t>
            </a:r>
          </a:p>
        </p:txBody>
      </p:sp>
      <p:sp>
        <p:nvSpPr>
          <p:cNvPr id="15" name="TextBox 14">
            <a:extLst>
              <a:ext uri="{FF2B5EF4-FFF2-40B4-BE49-F238E27FC236}">
                <a16:creationId xmlns:a16="http://schemas.microsoft.com/office/drawing/2014/main" id="{708B0E0B-87A3-7978-532F-37DF5CD868EA}"/>
              </a:ext>
            </a:extLst>
          </p:cNvPr>
          <p:cNvSpPr txBox="1"/>
          <p:nvPr/>
        </p:nvSpPr>
        <p:spPr>
          <a:xfrm>
            <a:off x="1745040" y="4123316"/>
            <a:ext cx="1051821" cy="738664"/>
          </a:xfrm>
          <a:prstGeom prst="rect">
            <a:avLst/>
          </a:prstGeom>
          <a:solidFill>
            <a:srgbClr val="92CEC8"/>
          </a:solidFill>
          <a:ln>
            <a:solidFill>
              <a:schemeClr val="tx1"/>
            </a:solidFill>
          </a:ln>
        </p:spPr>
        <p:txBody>
          <a:bodyPr wrap="square" rtlCol="0">
            <a:spAutoFit/>
          </a:bodyPr>
          <a:lstStyle/>
          <a:p>
            <a:r>
              <a:rPr lang="en-GB" sz="1400"/>
              <a:t>LC12345 2024/5 S1 cohort</a:t>
            </a:r>
          </a:p>
        </p:txBody>
      </p:sp>
      <p:sp>
        <p:nvSpPr>
          <p:cNvPr id="16" name="TextBox 15">
            <a:extLst>
              <a:ext uri="{FF2B5EF4-FFF2-40B4-BE49-F238E27FC236}">
                <a16:creationId xmlns:a16="http://schemas.microsoft.com/office/drawing/2014/main" id="{EEF5292F-BECE-74BB-D968-533D8876B7B3}"/>
              </a:ext>
            </a:extLst>
          </p:cNvPr>
          <p:cNvSpPr txBox="1"/>
          <p:nvPr/>
        </p:nvSpPr>
        <p:spPr>
          <a:xfrm>
            <a:off x="3582219" y="4129640"/>
            <a:ext cx="1051821" cy="738664"/>
          </a:xfrm>
          <a:prstGeom prst="rect">
            <a:avLst/>
          </a:prstGeom>
          <a:solidFill>
            <a:srgbClr val="92CEC8"/>
          </a:solidFill>
          <a:ln>
            <a:solidFill>
              <a:schemeClr val="tx1"/>
            </a:solidFill>
          </a:ln>
        </p:spPr>
        <p:txBody>
          <a:bodyPr wrap="square" rtlCol="0">
            <a:spAutoFit/>
          </a:bodyPr>
          <a:lstStyle/>
          <a:p>
            <a:r>
              <a:rPr lang="en-GB" sz="1400"/>
              <a:t>LC12345 2024/5 S1 cohort</a:t>
            </a:r>
          </a:p>
        </p:txBody>
      </p:sp>
      <p:sp>
        <p:nvSpPr>
          <p:cNvPr id="17" name="TextBox 16">
            <a:extLst>
              <a:ext uri="{FF2B5EF4-FFF2-40B4-BE49-F238E27FC236}">
                <a16:creationId xmlns:a16="http://schemas.microsoft.com/office/drawing/2014/main" id="{9D8B6A1E-D2CD-BAB6-4C30-4D9DC2F8BAF0}"/>
              </a:ext>
            </a:extLst>
          </p:cNvPr>
          <p:cNvSpPr txBox="1"/>
          <p:nvPr/>
        </p:nvSpPr>
        <p:spPr>
          <a:xfrm>
            <a:off x="5438507" y="4123316"/>
            <a:ext cx="1051821" cy="738664"/>
          </a:xfrm>
          <a:prstGeom prst="rect">
            <a:avLst/>
          </a:prstGeom>
          <a:solidFill>
            <a:srgbClr val="92CEC8"/>
          </a:solidFill>
          <a:ln>
            <a:solidFill>
              <a:schemeClr val="tx1"/>
            </a:solidFill>
          </a:ln>
        </p:spPr>
        <p:txBody>
          <a:bodyPr wrap="square" rtlCol="0">
            <a:spAutoFit/>
          </a:bodyPr>
          <a:lstStyle/>
          <a:p>
            <a:r>
              <a:rPr lang="en-GB" sz="1400"/>
              <a:t>LC12345 2024/5 S1 cohort</a:t>
            </a:r>
          </a:p>
        </p:txBody>
      </p:sp>
      <p:sp>
        <p:nvSpPr>
          <p:cNvPr id="18" name="TextBox 17">
            <a:extLst>
              <a:ext uri="{FF2B5EF4-FFF2-40B4-BE49-F238E27FC236}">
                <a16:creationId xmlns:a16="http://schemas.microsoft.com/office/drawing/2014/main" id="{9F3D3CD7-AA8C-B014-A638-5765BEA08826}"/>
              </a:ext>
            </a:extLst>
          </p:cNvPr>
          <p:cNvSpPr txBox="1"/>
          <p:nvPr/>
        </p:nvSpPr>
        <p:spPr>
          <a:xfrm>
            <a:off x="7187968" y="4121066"/>
            <a:ext cx="1051821" cy="738664"/>
          </a:xfrm>
          <a:prstGeom prst="rect">
            <a:avLst/>
          </a:prstGeom>
          <a:solidFill>
            <a:srgbClr val="92CEC8"/>
          </a:solidFill>
          <a:ln>
            <a:solidFill>
              <a:schemeClr val="tx1"/>
            </a:solidFill>
          </a:ln>
        </p:spPr>
        <p:txBody>
          <a:bodyPr wrap="square" rtlCol="0">
            <a:spAutoFit/>
          </a:bodyPr>
          <a:lstStyle/>
          <a:p>
            <a:r>
              <a:rPr lang="en-GB" sz="1400"/>
              <a:t>LC12345 2024/5 S1 cohort</a:t>
            </a:r>
          </a:p>
        </p:txBody>
      </p:sp>
      <p:sp>
        <p:nvSpPr>
          <p:cNvPr id="19" name="Rectangle 18">
            <a:extLst>
              <a:ext uri="{FF2B5EF4-FFF2-40B4-BE49-F238E27FC236}">
                <a16:creationId xmlns:a16="http://schemas.microsoft.com/office/drawing/2014/main" id="{26668A90-3B66-01CD-410A-B6A3FA937E46}"/>
              </a:ext>
            </a:extLst>
          </p:cNvPr>
          <p:cNvSpPr/>
          <p:nvPr/>
        </p:nvSpPr>
        <p:spPr>
          <a:xfrm>
            <a:off x="1472563" y="3164218"/>
            <a:ext cx="7109254" cy="728662"/>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A7EF52A-7873-5529-7C02-E618C40C2BA4}"/>
              </a:ext>
            </a:extLst>
          </p:cNvPr>
          <p:cNvSpPr txBox="1"/>
          <p:nvPr/>
        </p:nvSpPr>
        <p:spPr>
          <a:xfrm>
            <a:off x="196509" y="4121066"/>
            <a:ext cx="1145983" cy="584775"/>
          </a:xfrm>
          <a:prstGeom prst="rect">
            <a:avLst/>
          </a:prstGeom>
          <a:noFill/>
        </p:spPr>
        <p:txBody>
          <a:bodyPr wrap="square" rtlCol="0">
            <a:spAutoFit/>
          </a:bodyPr>
          <a:lstStyle/>
          <a:p>
            <a:r>
              <a:rPr lang="en-GB" sz="1600"/>
              <a:t>SAMIS Grouping</a:t>
            </a:r>
          </a:p>
        </p:txBody>
      </p:sp>
      <p:sp>
        <p:nvSpPr>
          <p:cNvPr id="21" name="Rectangle 20">
            <a:extLst>
              <a:ext uri="{FF2B5EF4-FFF2-40B4-BE49-F238E27FC236}">
                <a16:creationId xmlns:a16="http://schemas.microsoft.com/office/drawing/2014/main" id="{B1686183-A37C-B40F-2372-71CEB22965E2}"/>
              </a:ext>
            </a:extLst>
          </p:cNvPr>
          <p:cNvSpPr/>
          <p:nvPr/>
        </p:nvSpPr>
        <p:spPr>
          <a:xfrm>
            <a:off x="1472563" y="3977643"/>
            <a:ext cx="7109254" cy="1001743"/>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5110208-6957-E80D-2DD0-DC05D44DBEC9}"/>
              </a:ext>
            </a:extLst>
          </p:cNvPr>
          <p:cNvSpPr txBox="1"/>
          <p:nvPr/>
        </p:nvSpPr>
        <p:spPr>
          <a:xfrm>
            <a:off x="196509" y="3224682"/>
            <a:ext cx="1276054" cy="584775"/>
          </a:xfrm>
          <a:prstGeom prst="rect">
            <a:avLst/>
          </a:prstGeom>
          <a:noFill/>
        </p:spPr>
        <p:txBody>
          <a:bodyPr wrap="square" rtlCol="0">
            <a:spAutoFit/>
          </a:bodyPr>
          <a:lstStyle/>
          <a:p>
            <a:r>
              <a:rPr lang="en-GB" sz="1600"/>
              <a:t>Assignment Grouping</a:t>
            </a:r>
          </a:p>
        </p:txBody>
      </p:sp>
      <p:sp>
        <p:nvSpPr>
          <p:cNvPr id="23" name="Arrow: Down 22">
            <a:extLst>
              <a:ext uri="{FF2B5EF4-FFF2-40B4-BE49-F238E27FC236}">
                <a16:creationId xmlns:a16="http://schemas.microsoft.com/office/drawing/2014/main" id="{A6CED27A-734C-B820-337F-A8FBE7F16384}"/>
              </a:ext>
            </a:extLst>
          </p:cNvPr>
          <p:cNvSpPr/>
          <p:nvPr/>
        </p:nvSpPr>
        <p:spPr>
          <a:xfrm>
            <a:off x="4014869" y="2434806"/>
            <a:ext cx="362465" cy="58181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4" name="Arrow: Down 23">
            <a:extLst>
              <a:ext uri="{FF2B5EF4-FFF2-40B4-BE49-F238E27FC236}">
                <a16:creationId xmlns:a16="http://schemas.microsoft.com/office/drawing/2014/main" id="{E0D7602A-3582-A923-A3F5-BDD3DCE2CC9D}"/>
              </a:ext>
            </a:extLst>
          </p:cNvPr>
          <p:cNvSpPr/>
          <p:nvPr/>
        </p:nvSpPr>
        <p:spPr>
          <a:xfrm>
            <a:off x="5862208" y="2466493"/>
            <a:ext cx="362465" cy="58181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5" name="Arrow: Down 24">
            <a:extLst>
              <a:ext uri="{FF2B5EF4-FFF2-40B4-BE49-F238E27FC236}">
                <a16:creationId xmlns:a16="http://schemas.microsoft.com/office/drawing/2014/main" id="{39936445-B04F-3A61-7248-4EC035E9A5BD}"/>
              </a:ext>
            </a:extLst>
          </p:cNvPr>
          <p:cNvSpPr/>
          <p:nvPr/>
        </p:nvSpPr>
        <p:spPr>
          <a:xfrm>
            <a:off x="7611669" y="2455398"/>
            <a:ext cx="362465" cy="58181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1826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sp>
        <p:nvSpPr>
          <p:cNvPr id="3" name="TextBox 2">
            <a:extLst>
              <a:ext uri="{FF2B5EF4-FFF2-40B4-BE49-F238E27FC236}">
                <a16:creationId xmlns:a16="http://schemas.microsoft.com/office/drawing/2014/main" id="{BB9CC16E-2054-5C65-31C8-4A4C6ADE8B17}"/>
              </a:ext>
            </a:extLst>
          </p:cNvPr>
          <p:cNvSpPr txBox="1"/>
          <p:nvPr/>
        </p:nvSpPr>
        <p:spPr>
          <a:xfrm>
            <a:off x="613468" y="1128176"/>
            <a:ext cx="1463734" cy="461665"/>
          </a:xfrm>
          <a:prstGeom prst="rect">
            <a:avLst/>
          </a:prstGeom>
          <a:noFill/>
        </p:spPr>
        <p:txBody>
          <a:bodyPr wrap="none" rtlCol="0">
            <a:spAutoFit/>
          </a:bodyPr>
          <a:lstStyle/>
          <a:p>
            <a:r>
              <a:rPr lang="en-GB" sz="2400"/>
              <a:t>Groupings</a:t>
            </a:r>
          </a:p>
        </p:txBody>
      </p:sp>
      <p:graphicFrame>
        <p:nvGraphicFramePr>
          <p:cNvPr id="5" name="Table 4">
            <a:extLst>
              <a:ext uri="{FF2B5EF4-FFF2-40B4-BE49-F238E27FC236}">
                <a16:creationId xmlns:a16="http://schemas.microsoft.com/office/drawing/2014/main" id="{5DFACCFC-7DCF-DDDA-B168-4D4786188D94}"/>
              </a:ext>
            </a:extLst>
          </p:cNvPr>
          <p:cNvGraphicFramePr>
            <a:graphicFrameLocks noGrp="1"/>
          </p:cNvGraphicFramePr>
          <p:nvPr/>
        </p:nvGraphicFramePr>
        <p:xfrm>
          <a:off x="1148167" y="1892211"/>
          <a:ext cx="7086328" cy="2731847"/>
        </p:xfrm>
        <a:graphic>
          <a:graphicData uri="http://schemas.openxmlformats.org/drawingml/2006/table">
            <a:tbl>
              <a:tblPr firstRow="1"/>
              <a:tblGrid>
                <a:gridCol w="3543164">
                  <a:extLst>
                    <a:ext uri="{9D8B030D-6E8A-4147-A177-3AD203B41FA5}">
                      <a16:colId xmlns:a16="http://schemas.microsoft.com/office/drawing/2014/main" val="1749865850"/>
                    </a:ext>
                  </a:extLst>
                </a:gridCol>
                <a:gridCol w="3543164">
                  <a:extLst>
                    <a:ext uri="{9D8B030D-6E8A-4147-A177-3AD203B41FA5}">
                      <a16:colId xmlns:a16="http://schemas.microsoft.com/office/drawing/2014/main" val="265267082"/>
                    </a:ext>
                  </a:extLst>
                </a:gridCol>
              </a:tblGrid>
              <a:tr h="455308">
                <a:tc>
                  <a:txBody>
                    <a:bodyPr/>
                    <a:lstStyle/>
                    <a:p>
                      <a:pPr latinLnBrk="0"/>
                      <a:r>
                        <a:rPr lang="en-GB" b="1">
                          <a:effectLst/>
                        </a:rPr>
                        <a:t>Grouping</a:t>
                      </a:r>
                      <a:endParaRPr lang="en-GB">
                        <a:effectLst/>
                      </a:endParaRP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tc>
                  <a:txBody>
                    <a:bodyPr/>
                    <a:lstStyle/>
                    <a:p>
                      <a:pPr latinLnBrk="0"/>
                      <a:r>
                        <a:rPr lang="en-GB" b="1">
                          <a:effectLst/>
                        </a:rPr>
                        <a:t>Group</a:t>
                      </a:r>
                      <a:endParaRPr lang="en-GB">
                        <a:effectLst/>
                      </a:endParaRP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extLst>
                  <a:ext uri="{0D108BD9-81ED-4DB2-BD59-A6C34878D82A}">
                    <a16:rowId xmlns:a16="http://schemas.microsoft.com/office/drawing/2014/main" val="832337534"/>
                  </a:ext>
                </a:extLst>
              </a:tr>
              <a:tr h="796789">
                <a:tc>
                  <a:txBody>
                    <a:bodyPr/>
                    <a:lstStyle/>
                    <a:p>
                      <a:pPr latinLnBrk="0"/>
                      <a:r>
                        <a:rPr lang="en-GB">
                          <a:effectLst/>
                        </a:rPr>
                        <a:t>SAMIS Grouping</a:t>
                      </a: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tc>
                  <a:txBody>
                    <a:bodyPr/>
                    <a:lstStyle/>
                    <a:p>
                      <a:pPr latinLnBrk="0"/>
                      <a:r>
                        <a:rPr lang="en-GB">
                          <a:effectLst/>
                        </a:rPr>
                        <a:t>AB12345</a:t>
                      </a: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extLst>
                  <a:ext uri="{0D108BD9-81ED-4DB2-BD59-A6C34878D82A}">
                    <a16:rowId xmlns:a16="http://schemas.microsoft.com/office/drawing/2014/main" val="2725926631"/>
                  </a:ext>
                </a:extLst>
              </a:tr>
              <a:tr h="1479750">
                <a:tc>
                  <a:txBody>
                    <a:bodyPr/>
                    <a:lstStyle/>
                    <a:p>
                      <a:pPr latinLnBrk="0"/>
                      <a:r>
                        <a:rPr lang="en-GB">
                          <a:effectLst/>
                        </a:rPr>
                        <a:t>Assignment</a:t>
                      </a: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tc>
                  <a:txBody>
                    <a:bodyPr/>
                    <a:lstStyle/>
                    <a:p>
                      <a:pPr latinLnBrk="0"/>
                      <a:r>
                        <a:rPr lang="en-GB">
                          <a:effectLst/>
                        </a:rPr>
                        <a:t>Group 1, Group 2, Group 3, Group 4, Group 5</a:t>
                      </a: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extLst>
                  <a:ext uri="{0D108BD9-81ED-4DB2-BD59-A6C34878D82A}">
                    <a16:rowId xmlns:a16="http://schemas.microsoft.com/office/drawing/2014/main" val="1741910222"/>
                  </a:ext>
                </a:extLst>
              </a:tr>
            </a:tbl>
          </a:graphicData>
        </a:graphic>
      </p:graphicFrame>
    </p:spTree>
    <p:extLst>
      <p:ext uri="{BB962C8B-B14F-4D97-AF65-F5344CB8AC3E}">
        <p14:creationId xmlns:p14="http://schemas.microsoft.com/office/powerpoint/2010/main" val="30413337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BD33-E7BD-2E2D-7C5B-94B4E75BEDD0}"/>
              </a:ext>
            </a:extLst>
          </p:cNvPr>
          <p:cNvSpPr>
            <a:spLocks noGrp="1"/>
          </p:cNvSpPr>
          <p:nvPr>
            <p:ph type="title"/>
          </p:nvPr>
        </p:nvSpPr>
        <p:spPr/>
        <p:txBody>
          <a:bodyPr/>
          <a:lstStyle/>
          <a:p>
            <a:r>
              <a:rPr lang="en-GB"/>
              <a:t>Groups &amp; Groupings</a:t>
            </a:r>
          </a:p>
        </p:txBody>
      </p:sp>
      <p:sp>
        <p:nvSpPr>
          <p:cNvPr id="3" name="TextBox 2">
            <a:extLst>
              <a:ext uri="{FF2B5EF4-FFF2-40B4-BE49-F238E27FC236}">
                <a16:creationId xmlns:a16="http://schemas.microsoft.com/office/drawing/2014/main" id="{BB9CC16E-2054-5C65-31C8-4A4C6ADE8B17}"/>
              </a:ext>
            </a:extLst>
          </p:cNvPr>
          <p:cNvSpPr txBox="1"/>
          <p:nvPr/>
        </p:nvSpPr>
        <p:spPr>
          <a:xfrm>
            <a:off x="613468" y="1128176"/>
            <a:ext cx="1463734" cy="461665"/>
          </a:xfrm>
          <a:prstGeom prst="rect">
            <a:avLst/>
          </a:prstGeom>
          <a:noFill/>
        </p:spPr>
        <p:txBody>
          <a:bodyPr wrap="none" rtlCol="0">
            <a:spAutoFit/>
          </a:bodyPr>
          <a:lstStyle/>
          <a:p>
            <a:r>
              <a:rPr lang="en-GB" sz="2400"/>
              <a:t>Groupings</a:t>
            </a:r>
          </a:p>
        </p:txBody>
      </p:sp>
      <p:sp>
        <p:nvSpPr>
          <p:cNvPr id="8" name="Rectangle 1">
            <a:extLst>
              <a:ext uri="{FF2B5EF4-FFF2-40B4-BE49-F238E27FC236}">
                <a16:creationId xmlns:a16="http://schemas.microsoft.com/office/drawing/2014/main" id="{54B713AA-8FE4-2194-FCA8-8A43A734A2C1}"/>
              </a:ext>
            </a:extLst>
          </p:cNvPr>
          <p:cNvSpPr>
            <a:spLocks noChangeArrowheads="1"/>
          </p:cNvSpPr>
          <p:nvPr/>
        </p:nvSpPr>
        <p:spPr bwMode="auto">
          <a:xfrm>
            <a:off x="613468" y="3110881"/>
            <a:ext cx="45875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0" i="0" u="none" strike="noStrike" cap="none" normalizeH="0" baseline="0">
              <a:ln>
                <a:noFill/>
              </a:ln>
              <a:solidFill>
                <a:schemeClr val="tx1"/>
              </a:solidFill>
              <a:effectLst/>
              <a:latin typeface="Roboto"/>
              <a:ea typeface="Roboto"/>
              <a:cs typeface="Roboto"/>
            </a:endParaRPr>
          </a:p>
        </p:txBody>
      </p:sp>
      <p:graphicFrame>
        <p:nvGraphicFramePr>
          <p:cNvPr id="4" name="Table 3">
            <a:extLst>
              <a:ext uri="{FF2B5EF4-FFF2-40B4-BE49-F238E27FC236}">
                <a16:creationId xmlns:a16="http://schemas.microsoft.com/office/drawing/2014/main" id="{11B795A1-8460-C584-3523-5F34900287BC}"/>
              </a:ext>
            </a:extLst>
          </p:cNvPr>
          <p:cNvGraphicFramePr>
            <a:graphicFrameLocks noGrp="1"/>
          </p:cNvGraphicFramePr>
          <p:nvPr>
            <p:extLst>
              <p:ext uri="{D42A27DB-BD31-4B8C-83A1-F6EECF244321}">
                <p14:modId xmlns:p14="http://schemas.microsoft.com/office/powerpoint/2010/main" val="727868749"/>
              </p:ext>
            </p:extLst>
          </p:nvPr>
        </p:nvGraphicFramePr>
        <p:xfrm>
          <a:off x="751416" y="1905000"/>
          <a:ext cx="7653018" cy="2709090"/>
        </p:xfrm>
        <a:graphic>
          <a:graphicData uri="http://schemas.openxmlformats.org/drawingml/2006/table">
            <a:tbl>
              <a:tblPr firstRow="1"/>
              <a:tblGrid>
                <a:gridCol w="3826509">
                  <a:extLst>
                    <a:ext uri="{9D8B030D-6E8A-4147-A177-3AD203B41FA5}">
                      <a16:colId xmlns:a16="http://schemas.microsoft.com/office/drawing/2014/main" val="3822387722"/>
                    </a:ext>
                  </a:extLst>
                </a:gridCol>
                <a:gridCol w="3826509">
                  <a:extLst>
                    <a:ext uri="{9D8B030D-6E8A-4147-A177-3AD203B41FA5}">
                      <a16:colId xmlns:a16="http://schemas.microsoft.com/office/drawing/2014/main" val="4196318185"/>
                    </a:ext>
                  </a:extLst>
                </a:gridCol>
              </a:tblGrid>
              <a:tr h="492562">
                <a:tc>
                  <a:txBody>
                    <a:bodyPr/>
                    <a:lstStyle/>
                    <a:p>
                      <a:pPr latinLnBrk="0"/>
                      <a:r>
                        <a:rPr lang="en-GB" b="1">
                          <a:effectLst/>
                        </a:rPr>
                        <a:t>Grouping</a:t>
                      </a:r>
                      <a:endParaRPr lang="en-GB">
                        <a:effectLst/>
                      </a:endParaRP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tc>
                  <a:txBody>
                    <a:bodyPr/>
                    <a:lstStyle/>
                    <a:p>
                      <a:pPr latinLnBrk="0"/>
                      <a:r>
                        <a:rPr lang="en-GB" b="1">
                          <a:effectLst/>
                        </a:rPr>
                        <a:t>Groups</a:t>
                      </a:r>
                      <a:endParaRPr lang="en-GB">
                        <a:effectLst/>
                      </a:endParaRP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extLst>
                  <a:ext uri="{0D108BD9-81ED-4DB2-BD59-A6C34878D82A}">
                    <a16:rowId xmlns:a16="http://schemas.microsoft.com/office/drawing/2014/main" val="2403575760"/>
                  </a:ext>
                </a:extLst>
              </a:tr>
              <a:tr h="492562">
                <a:tc>
                  <a:txBody>
                    <a:bodyPr/>
                    <a:lstStyle/>
                    <a:p>
                      <a:pPr lvl="0">
                        <a:buNone/>
                      </a:pPr>
                      <a:r>
                        <a:rPr lang="en-GB">
                          <a:effectLst/>
                        </a:rPr>
                        <a:t>SAMIS Grouping</a:t>
                      </a:r>
                    </a:p>
                  </a:txBody>
                  <a:tcPr anchor="ctr">
                    <a:lnL w="0">
                      <a:noFill/>
                    </a:lnL>
                    <a:lnR w="0">
                      <a:noFill/>
                    </a:lnR>
                    <a:lnT w="0">
                      <a:noFill/>
                    </a:lnT>
                    <a:lnB w="0">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tc>
                  <a:txBody>
                    <a:bodyPr/>
                    <a:lstStyle/>
                    <a:p>
                      <a:pPr lvl="0">
                        <a:buNone/>
                      </a:pPr>
                      <a:r>
                        <a:rPr lang="en-GB">
                          <a:effectLst/>
                        </a:rPr>
                        <a:t>AB12345</a:t>
                      </a:r>
                    </a:p>
                  </a:txBody>
                  <a:tcPr anchor="ctr">
                    <a:lnL w="0">
                      <a:noFill/>
                    </a:lnL>
                    <a:lnR w="0">
                      <a:noFill/>
                    </a:lnR>
                    <a:lnT w="0">
                      <a:noFill/>
                    </a:lnT>
                    <a:lnB w="0">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extLst>
                  <a:ext uri="{0D108BD9-81ED-4DB2-BD59-A6C34878D82A}">
                    <a16:rowId xmlns:a16="http://schemas.microsoft.com/office/drawing/2014/main" val="1572879015"/>
                  </a:ext>
                </a:extLst>
              </a:tr>
              <a:tr h="861983">
                <a:tc>
                  <a:txBody>
                    <a:bodyPr/>
                    <a:lstStyle/>
                    <a:p>
                      <a:pPr latinLnBrk="0"/>
                      <a:r>
                        <a:rPr lang="en-GB">
                          <a:effectLst/>
                        </a:rPr>
                        <a:t>Assignment 1</a:t>
                      </a: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tc>
                  <a:txBody>
                    <a:bodyPr/>
                    <a:lstStyle/>
                    <a:p>
                      <a:pPr latinLnBrk="0"/>
                      <a:r>
                        <a:rPr lang="en-GB">
                          <a:effectLst/>
                        </a:rPr>
                        <a:t>Group 1, Group 2, Group 3, Group 4, Group 5</a:t>
                      </a: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extLst>
                  <a:ext uri="{0D108BD9-81ED-4DB2-BD59-A6C34878D82A}">
                    <a16:rowId xmlns:a16="http://schemas.microsoft.com/office/drawing/2014/main" val="836302950"/>
                  </a:ext>
                </a:extLst>
              </a:tr>
              <a:tr h="861983">
                <a:tc>
                  <a:txBody>
                    <a:bodyPr/>
                    <a:lstStyle/>
                    <a:p>
                      <a:pPr latinLnBrk="0"/>
                      <a:r>
                        <a:rPr lang="en-GB">
                          <a:effectLst/>
                        </a:rPr>
                        <a:t>Assignment 2</a:t>
                      </a: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tc>
                  <a:txBody>
                    <a:bodyPr/>
                    <a:lstStyle/>
                    <a:p>
                      <a:pPr latinLnBrk="0"/>
                      <a:r>
                        <a:rPr lang="en-GB">
                          <a:effectLst/>
                        </a:rPr>
                        <a:t>Group A, Group B, Group C, Group D, Group E</a:t>
                      </a:r>
                    </a:p>
                  </a:txBody>
                  <a:tcPr anchor="ctr">
                    <a:lnL>
                      <a:noFill/>
                    </a:lnL>
                    <a:lnR>
                      <a:noFill/>
                    </a:lnR>
                    <a:lnT>
                      <a:noFill/>
                    </a:lnT>
                    <a:lnB>
                      <a:noFill/>
                    </a:lnB>
                    <a:gradFill>
                      <a:gsLst>
                        <a:gs pos="0">
                          <a:schemeClr val="accent6">
                            <a:tint val="100000"/>
                            <a:shade val="100000"/>
                            <a:satMod val="130000"/>
                          </a:schemeClr>
                        </a:gs>
                        <a:gs pos="71000">
                          <a:schemeClr val="accent6">
                            <a:tint val="50000"/>
                            <a:shade val="100000"/>
                            <a:satMod val="350000"/>
                          </a:schemeClr>
                        </a:gs>
                      </a:gsLst>
                      <a:lin ang="16200000" scaled="0"/>
                    </a:gradFill>
                  </a:tcPr>
                </a:tc>
                <a:extLst>
                  <a:ext uri="{0D108BD9-81ED-4DB2-BD59-A6C34878D82A}">
                    <a16:rowId xmlns:a16="http://schemas.microsoft.com/office/drawing/2014/main" val="137006753"/>
                  </a:ext>
                </a:extLst>
              </a:tr>
            </a:tbl>
          </a:graphicData>
        </a:graphic>
      </p:graphicFrame>
    </p:spTree>
    <p:extLst>
      <p:ext uri="{BB962C8B-B14F-4D97-AF65-F5344CB8AC3E}">
        <p14:creationId xmlns:p14="http://schemas.microsoft.com/office/powerpoint/2010/main" val="242672065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C72D-5021-E582-5F7A-8556A11FB768}"/>
              </a:ext>
            </a:extLst>
          </p:cNvPr>
          <p:cNvSpPr>
            <a:spLocks noGrp="1"/>
          </p:cNvSpPr>
          <p:nvPr>
            <p:ph type="title"/>
          </p:nvPr>
        </p:nvSpPr>
        <p:spPr/>
        <p:txBody>
          <a:bodyPr/>
          <a:lstStyle/>
          <a:p>
            <a:r>
              <a:rPr lang="en-GB"/>
              <a:t>Groups &amp; Groupings</a:t>
            </a:r>
          </a:p>
        </p:txBody>
      </p:sp>
      <p:pic>
        <p:nvPicPr>
          <p:cNvPr id="5" name="Picture 4" descr="Screenshot of groupings page">
            <a:extLst>
              <a:ext uri="{FF2B5EF4-FFF2-40B4-BE49-F238E27FC236}">
                <a16:creationId xmlns:a16="http://schemas.microsoft.com/office/drawing/2014/main" id="{D7F17AA9-579E-415D-B8D5-3F3B96694C25}"/>
              </a:ext>
            </a:extLst>
          </p:cNvPr>
          <p:cNvPicPr>
            <a:picLocks noChangeAspect="1"/>
          </p:cNvPicPr>
          <p:nvPr/>
        </p:nvPicPr>
        <p:blipFill>
          <a:blip r:embed="rId3"/>
          <a:stretch>
            <a:fillRect/>
          </a:stretch>
        </p:blipFill>
        <p:spPr>
          <a:xfrm>
            <a:off x="1358878" y="1678838"/>
            <a:ext cx="6426244" cy="1956092"/>
          </a:xfrm>
          <a:prstGeom prst="rect">
            <a:avLst/>
          </a:prstGeom>
        </p:spPr>
      </p:pic>
      <p:sp>
        <p:nvSpPr>
          <p:cNvPr id="6" name="Arrow: Down 5">
            <a:extLst>
              <a:ext uri="{FF2B5EF4-FFF2-40B4-BE49-F238E27FC236}">
                <a16:creationId xmlns:a16="http://schemas.microsoft.com/office/drawing/2014/main" id="{B2586F64-AC52-BBD5-9D20-0B048F4353C7}"/>
              </a:ext>
              <a:ext uri="{C183D7F6-B498-43B3-948B-1728B52AA6E4}">
                <adec:decorative xmlns:adec="http://schemas.microsoft.com/office/drawing/2017/decorative" val="1"/>
              </a:ext>
            </a:extLst>
          </p:cNvPr>
          <p:cNvSpPr/>
          <p:nvPr/>
        </p:nvSpPr>
        <p:spPr>
          <a:xfrm>
            <a:off x="2728087" y="1194009"/>
            <a:ext cx="408079" cy="566777"/>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A4C50161-02ED-74BF-77B2-3B860AB0CCBA}"/>
              </a:ext>
              <a:ext uri="{C183D7F6-B498-43B3-948B-1728B52AA6E4}">
                <adec:decorative xmlns:adec="http://schemas.microsoft.com/office/drawing/2017/decorative" val="1"/>
              </a:ext>
            </a:extLst>
          </p:cNvPr>
          <p:cNvSpPr/>
          <p:nvPr/>
        </p:nvSpPr>
        <p:spPr>
          <a:xfrm>
            <a:off x="574334" y="2206651"/>
            <a:ext cx="937071" cy="294724"/>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4401F912-407B-B4C4-6F27-BD1CB31F1020}"/>
              </a:ext>
              <a:ext uri="{C183D7F6-B498-43B3-948B-1728B52AA6E4}">
                <adec:decorative xmlns:adec="http://schemas.microsoft.com/office/drawing/2017/decorative" val="1"/>
              </a:ext>
            </a:extLst>
          </p:cNvPr>
          <p:cNvSpPr/>
          <p:nvPr/>
        </p:nvSpPr>
        <p:spPr>
          <a:xfrm rot="9432298">
            <a:off x="7565598" y="2932127"/>
            <a:ext cx="982413" cy="30983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2145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C13-C8F7-922F-4A8B-3AD6B4EB5B1D}"/>
              </a:ext>
            </a:extLst>
          </p:cNvPr>
          <p:cNvSpPr>
            <a:spLocks noGrp="1"/>
          </p:cNvSpPr>
          <p:nvPr>
            <p:ph type="title"/>
          </p:nvPr>
        </p:nvSpPr>
        <p:spPr/>
        <p:txBody>
          <a:bodyPr/>
          <a:lstStyle/>
          <a:p>
            <a:r>
              <a:rPr lang="en-GB"/>
              <a:t>Enrolling Participants</a:t>
            </a:r>
          </a:p>
        </p:txBody>
      </p:sp>
      <p:sp>
        <p:nvSpPr>
          <p:cNvPr id="11" name="TextBox 10">
            <a:extLst>
              <a:ext uri="{FF2B5EF4-FFF2-40B4-BE49-F238E27FC236}">
                <a16:creationId xmlns:a16="http://schemas.microsoft.com/office/drawing/2014/main" id="{0EE88C4B-CA9F-6ECD-D30D-F42636D3AC59}"/>
              </a:ext>
            </a:extLst>
          </p:cNvPr>
          <p:cNvSpPr txBox="1"/>
          <p:nvPr/>
        </p:nvSpPr>
        <p:spPr>
          <a:xfrm>
            <a:off x="707492" y="994471"/>
            <a:ext cx="2426498" cy="461665"/>
          </a:xfrm>
          <a:prstGeom prst="rect">
            <a:avLst/>
          </a:prstGeom>
          <a:noFill/>
        </p:spPr>
        <p:txBody>
          <a:bodyPr wrap="none" rtlCol="0">
            <a:spAutoFit/>
          </a:bodyPr>
          <a:lstStyle/>
          <a:p>
            <a:r>
              <a:rPr lang="en-GB" sz="2400"/>
              <a:t>1. Enrol via SAMIS</a:t>
            </a:r>
          </a:p>
        </p:txBody>
      </p:sp>
      <p:pic>
        <p:nvPicPr>
          <p:cNvPr id="4" name="Picture 3" descr="A screenshot of a website&#10;&#10;Description automatically generated">
            <a:extLst>
              <a:ext uri="{FF2B5EF4-FFF2-40B4-BE49-F238E27FC236}">
                <a16:creationId xmlns:a16="http://schemas.microsoft.com/office/drawing/2014/main" id="{7C8A6B79-F436-8722-BBF9-B4D75CB1FDBB}"/>
              </a:ext>
            </a:extLst>
          </p:cNvPr>
          <p:cNvPicPr>
            <a:picLocks noChangeAspect="1"/>
          </p:cNvPicPr>
          <p:nvPr/>
        </p:nvPicPr>
        <p:blipFill>
          <a:blip r:embed="rId3"/>
          <a:stretch>
            <a:fillRect/>
          </a:stretch>
        </p:blipFill>
        <p:spPr>
          <a:xfrm>
            <a:off x="944880" y="1452946"/>
            <a:ext cx="7254240" cy="3388229"/>
          </a:xfrm>
          <a:prstGeom prst="rect">
            <a:avLst/>
          </a:prstGeom>
        </p:spPr>
      </p:pic>
      <p:sp>
        <p:nvSpPr>
          <p:cNvPr id="6" name="Rectangle 5">
            <a:extLst>
              <a:ext uri="{FF2B5EF4-FFF2-40B4-BE49-F238E27FC236}">
                <a16:creationId xmlns:a16="http://schemas.microsoft.com/office/drawing/2014/main" id="{59A4F468-8A8C-242D-C8CC-DE7F705D4856}"/>
              </a:ext>
            </a:extLst>
          </p:cNvPr>
          <p:cNvSpPr/>
          <p:nvPr/>
        </p:nvSpPr>
        <p:spPr>
          <a:xfrm>
            <a:off x="6835140" y="3143250"/>
            <a:ext cx="1363980" cy="411480"/>
          </a:xfrm>
          <a:prstGeom prst="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4793E10-BA9E-633D-1EC5-CA4B3A5034D4}"/>
              </a:ext>
            </a:extLst>
          </p:cNvPr>
          <p:cNvSpPr/>
          <p:nvPr/>
        </p:nvSpPr>
        <p:spPr>
          <a:xfrm>
            <a:off x="5726811" y="3142869"/>
            <a:ext cx="978408" cy="484632"/>
          </a:xfrm>
          <a:prstGeom prst="righ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3851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C72D-5021-E582-5F7A-8556A11FB768}"/>
              </a:ext>
            </a:extLst>
          </p:cNvPr>
          <p:cNvSpPr>
            <a:spLocks noGrp="1"/>
          </p:cNvSpPr>
          <p:nvPr>
            <p:ph type="title"/>
          </p:nvPr>
        </p:nvSpPr>
        <p:spPr/>
        <p:txBody>
          <a:bodyPr/>
          <a:lstStyle/>
          <a:p>
            <a:r>
              <a:rPr lang="en-GB"/>
              <a:t>Groups &amp; Groupings</a:t>
            </a:r>
          </a:p>
        </p:txBody>
      </p:sp>
      <p:pic>
        <p:nvPicPr>
          <p:cNvPr id="4" name="Picture 3" descr="Screenshot Grouping screen.">
            <a:extLst>
              <a:ext uri="{FF2B5EF4-FFF2-40B4-BE49-F238E27FC236}">
                <a16:creationId xmlns:a16="http://schemas.microsoft.com/office/drawing/2014/main" id="{FBACDFDB-5635-D14E-6610-F91CB522F94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721432" y="1262022"/>
            <a:ext cx="6077418" cy="3273884"/>
          </a:xfrm>
          <a:prstGeom prst="rect">
            <a:avLst/>
          </a:prstGeom>
        </p:spPr>
      </p:pic>
      <p:sp>
        <p:nvSpPr>
          <p:cNvPr id="9" name="Rectangle 8">
            <a:extLst>
              <a:ext uri="{FF2B5EF4-FFF2-40B4-BE49-F238E27FC236}">
                <a16:creationId xmlns:a16="http://schemas.microsoft.com/office/drawing/2014/main" id="{1A5AA20D-48B3-40A0-3A8C-530191DEDC94}"/>
              </a:ext>
              <a:ext uri="{C183D7F6-B498-43B3-948B-1728B52AA6E4}">
                <adec:decorative xmlns:adec="http://schemas.microsoft.com/office/drawing/2017/decorative" val="1"/>
              </a:ext>
            </a:extLst>
          </p:cNvPr>
          <p:cNvSpPr/>
          <p:nvPr/>
        </p:nvSpPr>
        <p:spPr>
          <a:xfrm>
            <a:off x="1721432" y="1556747"/>
            <a:ext cx="2601186" cy="3037924"/>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A531600-2FD4-25DB-6564-246D32941EC7}"/>
              </a:ext>
            </a:extLst>
          </p:cNvPr>
          <p:cNvSpPr txBox="1"/>
          <p:nvPr/>
        </p:nvSpPr>
        <p:spPr>
          <a:xfrm>
            <a:off x="377851" y="1556747"/>
            <a:ext cx="1186453" cy="1200329"/>
          </a:xfrm>
          <a:prstGeom prst="rect">
            <a:avLst/>
          </a:prstGeom>
          <a:noFill/>
        </p:spPr>
        <p:txBody>
          <a:bodyPr wrap="square" rtlCol="0">
            <a:spAutoFit/>
          </a:bodyPr>
          <a:lstStyle/>
          <a:p>
            <a:r>
              <a:rPr lang="en-GB"/>
              <a:t>Groups already in the grouping.</a:t>
            </a:r>
          </a:p>
        </p:txBody>
      </p:sp>
      <p:sp>
        <p:nvSpPr>
          <p:cNvPr id="11" name="Rectangle 10">
            <a:extLst>
              <a:ext uri="{FF2B5EF4-FFF2-40B4-BE49-F238E27FC236}">
                <a16:creationId xmlns:a16="http://schemas.microsoft.com/office/drawing/2014/main" id="{EBA15770-E427-0A28-CE22-15E35E83A1F0}"/>
              </a:ext>
              <a:ext uri="{C183D7F6-B498-43B3-948B-1728B52AA6E4}">
                <adec:decorative xmlns:adec="http://schemas.microsoft.com/office/drawing/2017/decorative" val="1"/>
              </a:ext>
            </a:extLst>
          </p:cNvPr>
          <p:cNvSpPr/>
          <p:nvPr/>
        </p:nvSpPr>
        <p:spPr>
          <a:xfrm>
            <a:off x="5197664" y="1469013"/>
            <a:ext cx="2601186" cy="3037924"/>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9A943D0-81C1-99DA-2115-B0BCB70E7911}"/>
              </a:ext>
            </a:extLst>
          </p:cNvPr>
          <p:cNvSpPr txBox="1"/>
          <p:nvPr/>
        </p:nvSpPr>
        <p:spPr>
          <a:xfrm>
            <a:off x="7933306" y="1556746"/>
            <a:ext cx="1186453" cy="923330"/>
          </a:xfrm>
          <a:prstGeom prst="rect">
            <a:avLst/>
          </a:prstGeom>
          <a:noFill/>
        </p:spPr>
        <p:txBody>
          <a:bodyPr wrap="square" rtlCol="0">
            <a:spAutoFit/>
          </a:bodyPr>
          <a:lstStyle/>
          <a:p>
            <a:r>
              <a:rPr lang="en-GB"/>
              <a:t>Groups not in the grouping.</a:t>
            </a:r>
          </a:p>
        </p:txBody>
      </p:sp>
    </p:spTree>
    <p:extLst>
      <p:ext uri="{BB962C8B-B14F-4D97-AF65-F5344CB8AC3E}">
        <p14:creationId xmlns:p14="http://schemas.microsoft.com/office/powerpoint/2010/main" val="173213641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294B-1FAB-4138-8DC4-502ADB070284}"/>
              </a:ext>
            </a:extLst>
          </p:cNvPr>
          <p:cNvSpPr>
            <a:spLocks noGrp="1"/>
          </p:cNvSpPr>
          <p:nvPr>
            <p:ph type="title"/>
          </p:nvPr>
        </p:nvSpPr>
        <p:spPr/>
        <p:txBody>
          <a:bodyPr/>
          <a:lstStyle/>
          <a:p>
            <a:r>
              <a:rPr lang="en-GB"/>
              <a:t>Groups &amp; Groupings</a:t>
            </a:r>
          </a:p>
        </p:txBody>
      </p:sp>
      <p:sp>
        <p:nvSpPr>
          <p:cNvPr id="4" name="Rectangle 3">
            <a:extLst>
              <a:ext uri="{FF2B5EF4-FFF2-40B4-BE49-F238E27FC236}">
                <a16:creationId xmlns:a16="http://schemas.microsoft.com/office/drawing/2014/main" id="{57B6F262-4584-5AA6-E557-E1DD3898DFF3}"/>
              </a:ext>
            </a:extLst>
          </p:cNvPr>
          <p:cNvSpPr/>
          <p:nvPr/>
        </p:nvSpPr>
        <p:spPr>
          <a:xfrm>
            <a:off x="1231795" y="1473620"/>
            <a:ext cx="6710638" cy="285655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lvl="2"/>
            <a:r>
              <a:rPr lang="en-GB" b="1" i="0">
                <a:solidFill>
                  <a:srgbClr val="000000"/>
                </a:solidFill>
                <a:effectLst/>
                <a:latin typeface="Roboto" panose="02000000000000000000" pitchFamily="2" charset="0"/>
              </a:rPr>
              <a:t>Warning</a:t>
            </a:r>
            <a:r>
              <a:rPr lang="en-GB" b="0" i="0">
                <a:solidFill>
                  <a:srgbClr val="000000"/>
                </a:solidFill>
                <a:effectLst/>
                <a:latin typeface="Roboto" panose="02000000000000000000" pitchFamily="2" charset="0"/>
              </a:rPr>
              <a:t>: You must put your groups into groupings otherwise Moodle will not know which groups to use to allocate marks and feedback.</a:t>
            </a:r>
            <a:endParaRPr lang="en-GB"/>
          </a:p>
        </p:txBody>
      </p:sp>
      <p:pic>
        <p:nvPicPr>
          <p:cNvPr id="6" name="Graphic 5" descr="Exclamation mark with solid fill">
            <a:extLst>
              <a:ext uri="{FF2B5EF4-FFF2-40B4-BE49-F238E27FC236}">
                <a16:creationId xmlns:a16="http://schemas.microsoft.com/office/drawing/2014/main" id="{088FF4D2-5FE4-C161-8ADF-A15EB676E6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4244" y="2386603"/>
            <a:ext cx="914400" cy="914400"/>
          </a:xfrm>
          <a:prstGeom prst="rect">
            <a:avLst/>
          </a:prstGeom>
        </p:spPr>
      </p:pic>
    </p:spTree>
    <p:extLst>
      <p:ext uri="{BB962C8B-B14F-4D97-AF65-F5344CB8AC3E}">
        <p14:creationId xmlns:p14="http://schemas.microsoft.com/office/powerpoint/2010/main" val="426727037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Groups &amp; Groupings</a:t>
            </a:r>
          </a:p>
        </p:txBody>
      </p:sp>
      <p:pic>
        <p:nvPicPr>
          <p:cNvPr id="12" name="Picture 11">
            <a:extLst>
              <a:ext uri="{FF2B5EF4-FFF2-40B4-BE49-F238E27FC236}">
                <a16:creationId xmlns:a16="http://schemas.microsoft.com/office/drawing/2014/main" id="{9C581B6D-22E3-F22A-A6FF-9B78772BE9CB}"/>
              </a:ext>
              <a:ext uri="{C183D7F6-B498-43B3-948B-1728B52AA6E4}">
                <adec:decorative xmlns:adec="http://schemas.microsoft.com/office/drawing/2017/decorative" val="1"/>
              </a:ext>
            </a:extLst>
          </p:cNvPr>
          <p:cNvPicPr>
            <a:picLocks noChangeAspect="1"/>
          </p:cNvPicPr>
          <p:nvPr/>
        </p:nvPicPr>
        <p:blipFill rotWithShape="1">
          <a:blip r:embed="rId3"/>
          <a:srcRect l="10876" t="19340" r="16098" b="6307"/>
          <a:stretch/>
        </p:blipFill>
        <p:spPr>
          <a:xfrm>
            <a:off x="6680410" y="874778"/>
            <a:ext cx="2463590" cy="4268722"/>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136027" y="1027379"/>
            <a:ext cx="4892558" cy="461665"/>
          </a:xfrm>
          <a:prstGeom prst="rect">
            <a:avLst/>
          </a:prstGeom>
          <a:noFill/>
        </p:spPr>
        <p:txBody>
          <a:bodyPr wrap="none" rtlCol="0">
            <a:spAutoFit/>
          </a:bodyPr>
          <a:lstStyle/>
          <a:p>
            <a:r>
              <a:rPr lang="en-GB" sz="2400"/>
              <a:t>Troubleshooting Groups &amp; Groupings:</a:t>
            </a:r>
          </a:p>
        </p:txBody>
      </p:sp>
      <p:sp>
        <p:nvSpPr>
          <p:cNvPr id="3" name="Rectangle 2">
            <a:extLst>
              <a:ext uri="{FF2B5EF4-FFF2-40B4-BE49-F238E27FC236}">
                <a16:creationId xmlns:a16="http://schemas.microsoft.com/office/drawing/2014/main" id="{B0B385FE-97E4-1C6E-D011-5E689BA87E57}"/>
              </a:ext>
            </a:extLst>
          </p:cNvPr>
          <p:cNvSpPr/>
          <p:nvPr/>
        </p:nvSpPr>
        <p:spPr>
          <a:xfrm>
            <a:off x="508111" y="1635295"/>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I have used groups to distinguish which students have an extension, but I don’t want other students to see these groups, how do I hide them?</a:t>
            </a:r>
          </a:p>
        </p:txBody>
      </p:sp>
      <p:sp>
        <p:nvSpPr>
          <p:cNvPr id="4" name="Rectangle 3">
            <a:extLst>
              <a:ext uri="{FF2B5EF4-FFF2-40B4-BE49-F238E27FC236}">
                <a16:creationId xmlns:a16="http://schemas.microsoft.com/office/drawing/2014/main" id="{33EFF8F2-BCEE-22A3-4826-451551590186}"/>
              </a:ext>
            </a:extLst>
          </p:cNvPr>
          <p:cNvSpPr/>
          <p:nvPr/>
        </p:nvSpPr>
        <p:spPr>
          <a:xfrm>
            <a:off x="3189058" y="1641646"/>
            <a:ext cx="302808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600">
                <a:solidFill>
                  <a:schemeClr val="tx1"/>
                </a:solidFill>
              </a:rPr>
              <a:t>There isn’t an easy way to hide groups in Moodle. The advice is to give your extension groups a non-descript name so that it is inconspicuous.</a:t>
            </a:r>
          </a:p>
        </p:txBody>
      </p:sp>
    </p:spTree>
    <p:extLst>
      <p:ext uri="{BB962C8B-B14F-4D97-AF65-F5344CB8AC3E}">
        <p14:creationId xmlns:p14="http://schemas.microsoft.com/office/powerpoint/2010/main" val="2216490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Groups &amp; Groupings</a:t>
            </a:r>
          </a:p>
        </p:txBody>
      </p:sp>
      <p:pic>
        <p:nvPicPr>
          <p:cNvPr id="12" name="Picture 11">
            <a:extLst>
              <a:ext uri="{FF2B5EF4-FFF2-40B4-BE49-F238E27FC236}">
                <a16:creationId xmlns:a16="http://schemas.microsoft.com/office/drawing/2014/main" id="{9C581B6D-22E3-F22A-A6FF-9B78772BE9CB}"/>
              </a:ext>
              <a:ext uri="{C183D7F6-B498-43B3-948B-1728B52AA6E4}">
                <adec:decorative xmlns:adec="http://schemas.microsoft.com/office/drawing/2017/decorative" val="1"/>
              </a:ext>
            </a:extLst>
          </p:cNvPr>
          <p:cNvPicPr>
            <a:picLocks noChangeAspect="1"/>
          </p:cNvPicPr>
          <p:nvPr/>
        </p:nvPicPr>
        <p:blipFill rotWithShape="1">
          <a:blip r:embed="rId3"/>
          <a:srcRect l="10876" t="19340" r="16098" b="6307"/>
          <a:stretch/>
        </p:blipFill>
        <p:spPr>
          <a:xfrm>
            <a:off x="6680410" y="874778"/>
            <a:ext cx="2463590" cy="4268722"/>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136027" y="1027379"/>
            <a:ext cx="4892558" cy="461665"/>
          </a:xfrm>
          <a:prstGeom prst="rect">
            <a:avLst/>
          </a:prstGeom>
          <a:noFill/>
        </p:spPr>
        <p:txBody>
          <a:bodyPr wrap="none" rtlCol="0">
            <a:spAutoFit/>
          </a:bodyPr>
          <a:lstStyle/>
          <a:p>
            <a:r>
              <a:rPr lang="en-GB" sz="2400"/>
              <a:t>Troubleshooting Groups &amp; Groupings:</a:t>
            </a:r>
          </a:p>
        </p:txBody>
      </p:sp>
      <p:sp>
        <p:nvSpPr>
          <p:cNvPr id="3" name="Rectangle 2">
            <a:extLst>
              <a:ext uri="{FF2B5EF4-FFF2-40B4-BE49-F238E27FC236}">
                <a16:creationId xmlns:a16="http://schemas.microsoft.com/office/drawing/2014/main" id="{9F21B803-E35D-28F3-082E-094B488BD84C}"/>
              </a:ext>
            </a:extLst>
          </p:cNvPr>
          <p:cNvSpPr/>
          <p:nvPr/>
        </p:nvSpPr>
        <p:spPr>
          <a:xfrm>
            <a:off x="204520" y="1562168"/>
            <a:ext cx="1897257" cy="333525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One of my students is in the wrong group, how do I move them?</a:t>
            </a:r>
          </a:p>
        </p:txBody>
      </p:sp>
      <p:sp>
        <p:nvSpPr>
          <p:cNvPr id="4" name="Rectangle 3">
            <a:extLst>
              <a:ext uri="{FF2B5EF4-FFF2-40B4-BE49-F238E27FC236}">
                <a16:creationId xmlns:a16="http://schemas.microsoft.com/office/drawing/2014/main" id="{02907843-8AEF-14C2-2BAC-56799FD78990}"/>
              </a:ext>
            </a:extLst>
          </p:cNvPr>
          <p:cNvSpPr/>
          <p:nvPr/>
        </p:nvSpPr>
        <p:spPr>
          <a:xfrm>
            <a:off x="2228645" y="1568519"/>
            <a:ext cx="2869338" cy="333525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500">
                <a:solidFill>
                  <a:schemeClr val="tx1"/>
                </a:solidFill>
              </a:rPr>
              <a:t>The easiest way to move one student in the wrong group is to find the student in the Participants page next to the group they are enrolled in, select the pencil icon.</a:t>
            </a:r>
          </a:p>
          <a:p>
            <a:endParaRPr lang="en-GB" sz="1500">
              <a:solidFill>
                <a:schemeClr val="tx1"/>
              </a:solidFill>
            </a:endParaRPr>
          </a:p>
          <a:p>
            <a:pPr marL="285750" indent="-285750">
              <a:buFont typeface="Arial" panose="020B0604020202020204" pitchFamily="34" charset="0"/>
              <a:buChar char="•"/>
            </a:pPr>
            <a:r>
              <a:rPr lang="en-GB" sz="1500">
                <a:solidFill>
                  <a:schemeClr val="tx1"/>
                </a:solidFill>
              </a:rPr>
              <a:t>Next, click the x next to the group you want to remove them from and from the dropdown select the appropriate group for that student. </a:t>
            </a:r>
          </a:p>
        </p:txBody>
      </p:sp>
      <p:pic>
        <p:nvPicPr>
          <p:cNvPr id="8" name="Picture 7">
            <a:extLst>
              <a:ext uri="{FF2B5EF4-FFF2-40B4-BE49-F238E27FC236}">
                <a16:creationId xmlns:a16="http://schemas.microsoft.com/office/drawing/2014/main" id="{2FA317A9-A62E-9ACA-1D68-1E9B6AB9D2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36706" y="1859491"/>
            <a:ext cx="895475" cy="866896"/>
          </a:xfrm>
          <a:prstGeom prst="rect">
            <a:avLst/>
          </a:prstGeom>
        </p:spPr>
      </p:pic>
      <p:pic>
        <p:nvPicPr>
          <p:cNvPr id="10" name="Picture 9">
            <a:extLst>
              <a:ext uri="{FF2B5EF4-FFF2-40B4-BE49-F238E27FC236}">
                <a16:creationId xmlns:a16="http://schemas.microsoft.com/office/drawing/2014/main" id="{9A2747A6-112D-034C-18BC-30C7E1A237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24851" y="3711101"/>
            <a:ext cx="1357160" cy="699691"/>
          </a:xfrm>
          <a:prstGeom prst="rect">
            <a:avLst/>
          </a:prstGeom>
        </p:spPr>
      </p:pic>
    </p:spTree>
    <p:extLst>
      <p:ext uri="{BB962C8B-B14F-4D97-AF65-F5344CB8AC3E}">
        <p14:creationId xmlns:p14="http://schemas.microsoft.com/office/powerpoint/2010/main" val="3686946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Groups &amp; Groupings</a:t>
            </a:r>
          </a:p>
        </p:txBody>
      </p:sp>
      <p:pic>
        <p:nvPicPr>
          <p:cNvPr id="12" name="Picture 11">
            <a:extLst>
              <a:ext uri="{FF2B5EF4-FFF2-40B4-BE49-F238E27FC236}">
                <a16:creationId xmlns:a16="http://schemas.microsoft.com/office/drawing/2014/main" id="{9C581B6D-22E3-F22A-A6FF-9B78772BE9CB}"/>
              </a:ext>
              <a:ext uri="{C183D7F6-B498-43B3-948B-1728B52AA6E4}">
                <adec:decorative xmlns:adec="http://schemas.microsoft.com/office/drawing/2017/decorative" val="1"/>
              </a:ext>
            </a:extLst>
          </p:cNvPr>
          <p:cNvPicPr>
            <a:picLocks noChangeAspect="1"/>
          </p:cNvPicPr>
          <p:nvPr/>
        </p:nvPicPr>
        <p:blipFill rotWithShape="1">
          <a:blip r:embed="rId3"/>
          <a:srcRect l="10876" t="19340" r="16098" b="6307"/>
          <a:stretch/>
        </p:blipFill>
        <p:spPr>
          <a:xfrm>
            <a:off x="6680410" y="874778"/>
            <a:ext cx="2463590" cy="4268722"/>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136027" y="1027379"/>
            <a:ext cx="4892558" cy="461665"/>
          </a:xfrm>
          <a:prstGeom prst="rect">
            <a:avLst/>
          </a:prstGeom>
          <a:noFill/>
        </p:spPr>
        <p:txBody>
          <a:bodyPr wrap="none" rtlCol="0">
            <a:spAutoFit/>
          </a:bodyPr>
          <a:lstStyle/>
          <a:p>
            <a:r>
              <a:rPr lang="en-GB" sz="2400"/>
              <a:t>Troubleshooting Groups &amp; Groupings:</a:t>
            </a:r>
          </a:p>
        </p:txBody>
      </p:sp>
      <p:pic>
        <p:nvPicPr>
          <p:cNvPr id="4" name="Picture 3" descr="Screenshot assignment set up wit grouping section highlighted.">
            <a:extLst>
              <a:ext uri="{FF2B5EF4-FFF2-40B4-BE49-F238E27FC236}">
                <a16:creationId xmlns:a16="http://schemas.microsoft.com/office/drawing/2014/main" id="{C860C3FA-DA73-B55D-7300-C81B2B84A67D}"/>
              </a:ext>
            </a:extLst>
          </p:cNvPr>
          <p:cNvPicPr>
            <a:picLocks noChangeAspect="1"/>
          </p:cNvPicPr>
          <p:nvPr/>
        </p:nvPicPr>
        <p:blipFill>
          <a:blip r:embed="rId4"/>
          <a:stretch>
            <a:fillRect/>
          </a:stretch>
        </p:blipFill>
        <p:spPr>
          <a:xfrm>
            <a:off x="566099" y="3489158"/>
            <a:ext cx="2765001" cy="1507727"/>
          </a:xfrm>
          <a:prstGeom prst="rect">
            <a:avLst/>
          </a:prstGeom>
        </p:spPr>
      </p:pic>
      <p:sp>
        <p:nvSpPr>
          <p:cNvPr id="6" name="Arrow: Right 5">
            <a:extLst>
              <a:ext uri="{FF2B5EF4-FFF2-40B4-BE49-F238E27FC236}">
                <a16:creationId xmlns:a16="http://schemas.microsoft.com/office/drawing/2014/main" id="{3FFF8DAA-44CD-7404-AC3A-E2F87CCD5107}"/>
              </a:ext>
              <a:ext uri="{C183D7F6-B498-43B3-948B-1728B52AA6E4}">
                <adec:decorative xmlns:adec="http://schemas.microsoft.com/office/drawing/2017/decorative" val="1"/>
              </a:ext>
            </a:extLst>
          </p:cNvPr>
          <p:cNvSpPr/>
          <p:nvPr/>
        </p:nvSpPr>
        <p:spPr>
          <a:xfrm rot="9531363">
            <a:off x="3100618" y="4225677"/>
            <a:ext cx="1806129" cy="46097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5F13A09-C34A-CD5B-CC60-9C7188CD7CBE}"/>
              </a:ext>
            </a:extLst>
          </p:cNvPr>
          <p:cNvSpPr/>
          <p:nvPr/>
        </p:nvSpPr>
        <p:spPr>
          <a:xfrm>
            <a:off x="508111" y="1635295"/>
            <a:ext cx="2548218" cy="17714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Students belong to more than one group; how do I get Moodle assignment to know which groups I want to mark?</a:t>
            </a:r>
          </a:p>
        </p:txBody>
      </p:sp>
      <p:sp>
        <p:nvSpPr>
          <p:cNvPr id="7" name="Rectangle 6">
            <a:extLst>
              <a:ext uri="{FF2B5EF4-FFF2-40B4-BE49-F238E27FC236}">
                <a16:creationId xmlns:a16="http://schemas.microsoft.com/office/drawing/2014/main" id="{6E4FC688-2437-D81B-0844-AB1411928391}"/>
              </a:ext>
            </a:extLst>
          </p:cNvPr>
          <p:cNvSpPr/>
          <p:nvPr/>
        </p:nvSpPr>
        <p:spPr>
          <a:xfrm>
            <a:off x="3189058" y="1641646"/>
            <a:ext cx="3028088" cy="176510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500">
                <a:solidFill>
                  <a:schemeClr val="tx1"/>
                </a:solidFill>
              </a:rPr>
              <a:t>Remember to put your groups into groupings. When setting up your assignment, as well as setting up “students submit in groups”, select the appropriate “Grouping for student groups”.</a:t>
            </a:r>
          </a:p>
        </p:txBody>
      </p:sp>
    </p:spTree>
    <p:extLst>
      <p:ext uri="{BB962C8B-B14F-4D97-AF65-F5344CB8AC3E}">
        <p14:creationId xmlns:p14="http://schemas.microsoft.com/office/powerpoint/2010/main" val="927686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3CD4-D6B9-21C9-2715-EF92B6EAF12A}"/>
              </a:ext>
            </a:extLst>
          </p:cNvPr>
          <p:cNvSpPr>
            <a:spLocks noGrp="1"/>
          </p:cNvSpPr>
          <p:nvPr>
            <p:ph type="title"/>
          </p:nvPr>
        </p:nvSpPr>
        <p:spPr/>
        <p:txBody>
          <a:bodyPr/>
          <a:lstStyle/>
          <a:p>
            <a:r>
              <a:rPr lang="en-GB"/>
              <a:t>Moodle Administration Cycle</a:t>
            </a:r>
          </a:p>
        </p:txBody>
      </p:sp>
      <p:pic>
        <p:nvPicPr>
          <p:cNvPr id="9" name="Picture 8" descr="A diagram of a diagram with text&#10;&#10;Description automatically generated with medium confidence">
            <a:extLst>
              <a:ext uri="{FF2B5EF4-FFF2-40B4-BE49-F238E27FC236}">
                <a16:creationId xmlns:a16="http://schemas.microsoft.com/office/drawing/2014/main" id="{666DF0F6-EE00-A41E-3387-ADD40B9FFE3B}"/>
              </a:ext>
            </a:extLst>
          </p:cNvPr>
          <p:cNvPicPr>
            <a:picLocks noChangeAspect="1"/>
          </p:cNvPicPr>
          <p:nvPr/>
        </p:nvPicPr>
        <p:blipFill>
          <a:blip r:embed="rId3"/>
          <a:stretch>
            <a:fillRect/>
          </a:stretch>
        </p:blipFill>
        <p:spPr>
          <a:xfrm>
            <a:off x="801044" y="901174"/>
            <a:ext cx="7541911" cy="4242325"/>
          </a:xfrm>
          <a:prstGeom prst="rect">
            <a:avLst/>
          </a:prstGeom>
        </p:spPr>
      </p:pic>
    </p:spTree>
    <p:extLst>
      <p:ext uri="{BB962C8B-B14F-4D97-AF65-F5344CB8AC3E}">
        <p14:creationId xmlns:p14="http://schemas.microsoft.com/office/powerpoint/2010/main" val="308663088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CE23-2B82-4D83-9F7E-7E24C96B39DC}"/>
              </a:ext>
            </a:extLst>
          </p:cNvPr>
          <p:cNvSpPr>
            <a:spLocks noGrp="1"/>
          </p:cNvSpPr>
          <p:nvPr>
            <p:ph type="title"/>
          </p:nvPr>
        </p:nvSpPr>
        <p:spPr/>
        <p:txBody>
          <a:bodyPr>
            <a:normAutofit fontScale="90000"/>
          </a:bodyPr>
          <a:lstStyle/>
          <a:p>
            <a:r>
              <a:rPr lang="en-GB"/>
              <a:t>Start of Semester - Housekeeping</a:t>
            </a:r>
          </a:p>
        </p:txBody>
      </p:sp>
      <p:sp>
        <p:nvSpPr>
          <p:cNvPr id="6" name="Content Placeholder 5">
            <a:extLst>
              <a:ext uri="{FF2B5EF4-FFF2-40B4-BE49-F238E27FC236}">
                <a16:creationId xmlns:a16="http://schemas.microsoft.com/office/drawing/2014/main" id="{56D119C1-DAD6-EB3A-0918-9BF540A7651E}"/>
              </a:ext>
            </a:extLst>
          </p:cNvPr>
          <p:cNvSpPr>
            <a:spLocks noGrp="1"/>
          </p:cNvSpPr>
          <p:nvPr>
            <p:ph idx="1"/>
          </p:nvPr>
        </p:nvSpPr>
        <p:spPr>
          <a:xfrm>
            <a:off x="3699544" y="1200151"/>
            <a:ext cx="4987255" cy="2685215"/>
          </a:xfrm>
        </p:spPr>
        <p:txBody>
          <a:bodyPr vert="horz" lIns="91440" tIns="45720" rIns="91440" bIns="45720" rtlCol="0" anchor="t">
            <a:normAutofit fontScale="62500" lnSpcReduction="20000"/>
          </a:bodyPr>
          <a:lstStyle/>
          <a:p>
            <a:pPr marL="0" indent="0">
              <a:buNone/>
            </a:pPr>
            <a:endParaRPr lang="en-GB" dirty="0"/>
          </a:p>
          <a:p>
            <a:r>
              <a:rPr lang="en-GB" dirty="0"/>
              <a:t>Create new quizzes and assignments</a:t>
            </a:r>
          </a:p>
          <a:p>
            <a:r>
              <a:rPr lang="en-GB" dirty="0"/>
              <a:t>Reset forums and wikis, check settings are still appropriate </a:t>
            </a:r>
          </a:p>
          <a:p>
            <a:r>
              <a:rPr lang="en-GB" dirty="0"/>
              <a:t>Re-assess naming conventions (sensible names and not too long)</a:t>
            </a:r>
          </a:p>
          <a:p>
            <a:r>
              <a:rPr lang="en-GB" dirty="0"/>
              <a:t>Moving resources between sections</a:t>
            </a:r>
          </a:p>
          <a:p>
            <a:r>
              <a:rPr lang="en-GB" dirty="0"/>
              <a:t>Import resources and activities</a:t>
            </a:r>
          </a:p>
        </p:txBody>
      </p:sp>
      <p:sp>
        <p:nvSpPr>
          <p:cNvPr id="4" name="TextBox 3">
            <a:extLst>
              <a:ext uri="{FF2B5EF4-FFF2-40B4-BE49-F238E27FC236}">
                <a16:creationId xmlns:a16="http://schemas.microsoft.com/office/drawing/2014/main" id="{A01A095E-7D17-B0CA-C708-1457F13E430D}"/>
              </a:ext>
            </a:extLst>
          </p:cNvPr>
          <p:cNvSpPr txBox="1"/>
          <p:nvPr/>
        </p:nvSpPr>
        <p:spPr>
          <a:xfrm>
            <a:off x="364922" y="4147517"/>
            <a:ext cx="3334623" cy="553998"/>
          </a:xfrm>
          <a:prstGeom prst="rect">
            <a:avLst/>
          </a:prstGeom>
          <a:noFill/>
        </p:spPr>
        <p:txBody>
          <a:bodyPr wrap="square">
            <a:spAutoFit/>
          </a:bodyPr>
          <a:lstStyle/>
          <a:p>
            <a:r>
              <a:rPr lang="en-GB" sz="1000" b="0" i="1">
                <a:solidFill>
                  <a:srgbClr val="000000"/>
                </a:solidFill>
                <a:effectLst/>
                <a:latin typeface="PlusJakartaSans"/>
              </a:rPr>
              <a:t>Photo by RDNE Stock project: https://www.pexels.com/photo/boxes-used-for-segregating-things-at-home-8581413/</a:t>
            </a:r>
            <a:endParaRPr lang="en-GB" sz="1000" i="1"/>
          </a:p>
        </p:txBody>
      </p:sp>
      <p:pic>
        <p:nvPicPr>
          <p:cNvPr id="7" name="Picture 6" descr="Several boxes with clothes in a room&#10;&#10;Description automatically generated">
            <a:extLst>
              <a:ext uri="{FF2B5EF4-FFF2-40B4-BE49-F238E27FC236}">
                <a16:creationId xmlns:a16="http://schemas.microsoft.com/office/drawing/2014/main" id="{8A866BA6-DE6B-DF72-9370-F95A31FA4877}"/>
              </a:ext>
            </a:extLst>
          </p:cNvPr>
          <p:cNvPicPr>
            <a:picLocks noChangeAspect="1"/>
          </p:cNvPicPr>
          <p:nvPr/>
        </p:nvPicPr>
        <p:blipFill>
          <a:blip r:embed="rId3"/>
          <a:stretch>
            <a:fillRect/>
          </a:stretch>
        </p:blipFill>
        <p:spPr>
          <a:xfrm>
            <a:off x="868721" y="1001475"/>
            <a:ext cx="2327024" cy="3140549"/>
          </a:xfrm>
          <a:prstGeom prst="rect">
            <a:avLst/>
          </a:prstGeom>
        </p:spPr>
      </p:pic>
      <p:sp>
        <p:nvSpPr>
          <p:cNvPr id="3" name="TextBox 2">
            <a:extLst>
              <a:ext uri="{FF2B5EF4-FFF2-40B4-BE49-F238E27FC236}">
                <a16:creationId xmlns:a16="http://schemas.microsoft.com/office/drawing/2014/main" id="{9D5C4538-45A9-62F1-0FC2-32002DFE699C}"/>
              </a:ext>
            </a:extLst>
          </p:cNvPr>
          <p:cNvSpPr txBox="1"/>
          <p:nvPr/>
        </p:nvSpPr>
        <p:spPr>
          <a:xfrm>
            <a:off x="4742372" y="4046867"/>
            <a:ext cx="41234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boto"/>
                <a:ea typeface="Roboto"/>
                <a:cs typeface="Roboto"/>
                <a:hlinkClick r:id="rId4"/>
              </a:rPr>
              <a:t>TEL-Bytes webinar – How to reset your Moodle space</a:t>
            </a:r>
            <a:endParaRPr lang="en-US"/>
          </a:p>
        </p:txBody>
      </p:sp>
      <p:pic>
        <p:nvPicPr>
          <p:cNvPr id="5" name="Graphic 4" descr="Information with solid fill">
            <a:extLst>
              <a:ext uri="{FF2B5EF4-FFF2-40B4-BE49-F238E27FC236}">
                <a16:creationId xmlns:a16="http://schemas.microsoft.com/office/drawing/2014/main" id="{A6A4AA8E-335B-27ED-4ACF-2A7286F7FC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34442" y="3915314"/>
            <a:ext cx="914400" cy="914400"/>
          </a:xfrm>
          <a:prstGeom prst="rect">
            <a:avLst/>
          </a:prstGeom>
        </p:spPr>
      </p:pic>
    </p:spTree>
    <p:extLst>
      <p:ext uri="{BB962C8B-B14F-4D97-AF65-F5344CB8AC3E}">
        <p14:creationId xmlns:p14="http://schemas.microsoft.com/office/powerpoint/2010/main" val="37539713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2036-EA3C-FB8E-2CC8-EC8A2990B857}"/>
              </a:ext>
            </a:extLst>
          </p:cNvPr>
          <p:cNvSpPr>
            <a:spLocks noGrp="1"/>
          </p:cNvSpPr>
          <p:nvPr>
            <p:ph type="title"/>
          </p:nvPr>
        </p:nvSpPr>
        <p:spPr/>
        <p:txBody>
          <a:bodyPr>
            <a:normAutofit fontScale="90000"/>
          </a:bodyPr>
          <a:lstStyle/>
          <a:p>
            <a:r>
              <a:rPr lang="en-GB"/>
              <a:t>Useful Resources – Enrolling Participants</a:t>
            </a:r>
          </a:p>
        </p:txBody>
      </p:sp>
      <p:sp>
        <p:nvSpPr>
          <p:cNvPr id="3" name="Content Placeholder 2">
            <a:extLst>
              <a:ext uri="{FF2B5EF4-FFF2-40B4-BE49-F238E27FC236}">
                <a16:creationId xmlns:a16="http://schemas.microsoft.com/office/drawing/2014/main" id="{A11B73DC-4B36-B841-445C-B8BB65AD8300}"/>
              </a:ext>
            </a:extLst>
          </p:cNvPr>
          <p:cNvSpPr>
            <a:spLocks noGrp="1"/>
          </p:cNvSpPr>
          <p:nvPr>
            <p:ph idx="1"/>
          </p:nvPr>
        </p:nvSpPr>
        <p:spPr>
          <a:xfrm>
            <a:off x="457200" y="1200151"/>
            <a:ext cx="8229600" cy="3485203"/>
          </a:xfrm>
        </p:spPr>
        <p:txBody>
          <a:bodyPr vert="horz" lIns="91440" tIns="45720" rIns="91440" bIns="45720" rtlCol="0" anchor="t">
            <a:normAutofit/>
          </a:bodyPr>
          <a:lstStyle/>
          <a:p>
            <a:pPr marL="0" indent="0">
              <a:buNone/>
            </a:pPr>
            <a:endParaRPr lang="en-GB"/>
          </a:p>
          <a:p>
            <a:r>
              <a:rPr lang="en-GB" i="0">
                <a:solidFill>
                  <a:srgbClr val="000000"/>
                </a:solidFill>
                <a:effectLst/>
                <a:latin typeface="Arial"/>
                <a:hlinkClick r:id="rId3"/>
              </a:rPr>
              <a:t>Managing Unit Convenor/Teacher+ Enrolments</a:t>
            </a:r>
            <a:endParaRPr lang="en-GB" i="0">
              <a:solidFill>
                <a:srgbClr val="000000"/>
              </a:solidFill>
              <a:effectLst/>
              <a:latin typeface="Arial"/>
            </a:endParaRPr>
          </a:p>
          <a:p>
            <a:endParaRPr lang="en-GB" i="0">
              <a:solidFill>
                <a:srgbClr val="000000"/>
              </a:solidFill>
              <a:effectLst/>
              <a:latin typeface="Arial"/>
            </a:endParaRPr>
          </a:p>
          <a:p>
            <a:r>
              <a:rPr lang="en-US">
                <a:latin typeface="Arial"/>
                <a:ea typeface="Roboto"/>
                <a:cs typeface="Roboto"/>
                <a:hlinkClick r:id="rId4"/>
              </a:rPr>
              <a:t>Recording: Introducing the new SAMIS integration on Moodle [20:25]</a:t>
            </a:r>
            <a:endParaRPr lang="en-GB" b="1">
              <a:latin typeface="Arial"/>
            </a:endParaRPr>
          </a:p>
          <a:p>
            <a:endParaRPr lang="en-GB">
              <a:latin typeface="var(--global-heading-font-family)"/>
            </a:endParaRPr>
          </a:p>
          <a:p>
            <a:endParaRPr lang="en-GB"/>
          </a:p>
          <a:p>
            <a:endParaRPr lang="en-GB" sz="1800"/>
          </a:p>
          <a:p>
            <a:pPr marL="0" indent="0">
              <a:buNone/>
            </a:pPr>
            <a:endParaRPr lang="en-GB"/>
          </a:p>
        </p:txBody>
      </p:sp>
    </p:spTree>
    <p:extLst>
      <p:ext uri="{BB962C8B-B14F-4D97-AF65-F5344CB8AC3E}">
        <p14:creationId xmlns:p14="http://schemas.microsoft.com/office/powerpoint/2010/main" val="75683282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2036-EA3C-FB8E-2CC8-EC8A2990B857}"/>
              </a:ext>
            </a:extLst>
          </p:cNvPr>
          <p:cNvSpPr>
            <a:spLocks noGrp="1"/>
          </p:cNvSpPr>
          <p:nvPr>
            <p:ph type="title"/>
          </p:nvPr>
        </p:nvSpPr>
        <p:spPr/>
        <p:txBody>
          <a:bodyPr>
            <a:normAutofit fontScale="90000"/>
          </a:bodyPr>
          <a:lstStyle/>
          <a:p>
            <a:r>
              <a:rPr lang="en-GB"/>
              <a:t>Useful Resources – Course Settings</a:t>
            </a:r>
          </a:p>
        </p:txBody>
      </p:sp>
      <p:sp>
        <p:nvSpPr>
          <p:cNvPr id="3" name="Content Placeholder 2">
            <a:extLst>
              <a:ext uri="{FF2B5EF4-FFF2-40B4-BE49-F238E27FC236}">
                <a16:creationId xmlns:a16="http://schemas.microsoft.com/office/drawing/2014/main" id="{A11B73DC-4B36-B841-445C-B8BB65AD8300}"/>
              </a:ext>
            </a:extLst>
          </p:cNvPr>
          <p:cNvSpPr>
            <a:spLocks noGrp="1"/>
          </p:cNvSpPr>
          <p:nvPr>
            <p:ph idx="1"/>
          </p:nvPr>
        </p:nvSpPr>
        <p:spPr>
          <a:xfrm>
            <a:off x="457200" y="1200152"/>
            <a:ext cx="8229600" cy="3560774"/>
          </a:xfrm>
        </p:spPr>
        <p:txBody>
          <a:bodyPr vert="horz" lIns="91440" tIns="45720" rIns="91440" bIns="45720" rtlCol="0" anchor="t">
            <a:normAutofit/>
          </a:bodyPr>
          <a:lstStyle/>
          <a:p>
            <a:pPr marL="0" indent="0">
              <a:buNone/>
            </a:pPr>
            <a:endParaRPr lang="en-GB" dirty="0"/>
          </a:p>
          <a:p>
            <a:r>
              <a:rPr lang="en-GB" i="0" dirty="0">
                <a:solidFill>
                  <a:srgbClr val="000000"/>
                </a:solidFill>
                <a:effectLst/>
                <a:latin typeface="Arial"/>
                <a:hlinkClick r:id="rId3"/>
              </a:rPr>
              <a:t>Editing your Moodle space</a:t>
            </a:r>
            <a:endParaRPr lang="en-GB" i="0" dirty="0">
              <a:solidFill>
                <a:srgbClr val="000000"/>
              </a:solidFill>
              <a:effectLst/>
              <a:latin typeface="Arial"/>
            </a:endParaRPr>
          </a:p>
          <a:p>
            <a:endParaRPr lang="en-GB" i="0" dirty="0">
              <a:solidFill>
                <a:srgbClr val="000000"/>
              </a:solidFill>
              <a:effectLst/>
              <a:latin typeface="Arial"/>
            </a:endParaRPr>
          </a:p>
          <a:p>
            <a:r>
              <a:rPr lang="en-GB">
                <a:hlinkClick r:id="rId4"/>
              </a:rPr>
              <a:t>TEL-Bytes webinar - How to reset your Moodle space</a:t>
            </a:r>
            <a:r>
              <a:rPr lang="en-GB" dirty="0"/>
              <a:t> </a:t>
            </a:r>
          </a:p>
          <a:p>
            <a:endParaRPr lang="en-GB" sz="1800" dirty="0"/>
          </a:p>
          <a:p>
            <a:pPr marL="0" indent="0">
              <a:buNone/>
            </a:pPr>
            <a:endParaRPr lang="en-GB" dirty="0"/>
          </a:p>
        </p:txBody>
      </p:sp>
    </p:spTree>
    <p:extLst>
      <p:ext uri="{BB962C8B-B14F-4D97-AF65-F5344CB8AC3E}">
        <p14:creationId xmlns:p14="http://schemas.microsoft.com/office/powerpoint/2010/main" val="252063472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2036-EA3C-FB8E-2CC8-EC8A2990B857}"/>
              </a:ext>
            </a:extLst>
          </p:cNvPr>
          <p:cNvSpPr>
            <a:spLocks noGrp="1"/>
          </p:cNvSpPr>
          <p:nvPr>
            <p:ph type="title"/>
          </p:nvPr>
        </p:nvSpPr>
        <p:spPr/>
        <p:txBody>
          <a:bodyPr>
            <a:normAutofit fontScale="90000"/>
          </a:bodyPr>
          <a:lstStyle/>
          <a:p>
            <a:r>
              <a:rPr lang="en-GB"/>
              <a:t>Useful Resources – Groups and Groupings</a:t>
            </a:r>
          </a:p>
        </p:txBody>
      </p:sp>
      <p:sp>
        <p:nvSpPr>
          <p:cNvPr id="3" name="Content Placeholder 2">
            <a:extLst>
              <a:ext uri="{FF2B5EF4-FFF2-40B4-BE49-F238E27FC236}">
                <a16:creationId xmlns:a16="http://schemas.microsoft.com/office/drawing/2014/main" id="{A11B73DC-4B36-B841-445C-B8BB65AD8300}"/>
              </a:ext>
            </a:extLst>
          </p:cNvPr>
          <p:cNvSpPr>
            <a:spLocks noGrp="1"/>
          </p:cNvSpPr>
          <p:nvPr>
            <p:ph idx="1"/>
          </p:nvPr>
        </p:nvSpPr>
        <p:spPr>
          <a:xfrm>
            <a:off x="457200" y="1200152"/>
            <a:ext cx="8229600" cy="3432304"/>
          </a:xfrm>
        </p:spPr>
        <p:txBody>
          <a:bodyPr vert="horz" lIns="91440" tIns="45720" rIns="91440" bIns="45720" rtlCol="0" anchor="t">
            <a:normAutofit fontScale="92500" lnSpcReduction="10000"/>
          </a:bodyPr>
          <a:lstStyle/>
          <a:p>
            <a:pPr marL="0" indent="0">
              <a:buNone/>
            </a:pPr>
            <a:endParaRPr lang="en-GB" dirty="0"/>
          </a:p>
          <a:p>
            <a:r>
              <a:rPr lang="en-GB" i="0" dirty="0">
                <a:solidFill>
                  <a:srgbClr val="000000"/>
                </a:solidFill>
                <a:effectLst/>
                <a:latin typeface="Arial"/>
                <a:hlinkClick r:id="rId3"/>
              </a:rPr>
              <a:t>Managing Moodle Groups and Groupings</a:t>
            </a:r>
            <a:endParaRPr lang="en-GB" dirty="0">
              <a:latin typeface="Arial"/>
              <a:hlinkClick r:id="" action="ppaction://noaction"/>
            </a:endParaRPr>
          </a:p>
          <a:p>
            <a:pPr marL="0" indent="0">
              <a:buNone/>
            </a:pPr>
            <a:endParaRPr lang="en-GB" dirty="0"/>
          </a:p>
          <a:p>
            <a:r>
              <a:rPr lang="en-GB" dirty="0">
                <a:hlinkClick r:id="rId4"/>
              </a:rPr>
              <a:t>Creating Groupings</a:t>
            </a:r>
            <a:endParaRPr lang="en-GB" dirty="0"/>
          </a:p>
          <a:p>
            <a:pPr marL="0" indent="0">
              <a:buNone/>
            </a:pPr>
            <a:endParaRPr lang="en-GB" dirty="0">
              <a:latin typeface="Arial"/>
              <a:ea typeface="Roboto"/>
              <a:cs typeface="Roboto"/>
            </a:endParaRPr>
          </a:p>
          <a:p>
            <a:r>
              <a:rPr lang="en-GB" dirty="0">
                <a:latin typeface="Arial"/>
                <a:ea typeface="Roboto"/>
                <a:cs typeface="Roboto"/>
              </a:rPr>
              <a:t>Recording: </a:t>
            </a:r>
            <a:r>
              <a:rPr lang="en-GB" dirty="0">
                <a:latin typeface="Arial"/>
                <a:ea typeface="Roboto"/>
                <a:cs typeface="Roboto"/>
                <a:hlinkClick r:id="rId5"/>
              </a:rPr>
              <a:t>TEL Bytes – Using Moodle groups and groupings-15OCT24</a:t>
            </a:r>
            <a:r>
              <a:rPr lang="en-GB" dirty="0">
                <a:latin typeface="Arial"/>
                <a:ea typeface="Roboto"/>
                <a:cs typeface="Roboto"/>
              </a:rPr>
              <a:t> [31:53]</a:t>
            </a:r>
            <a:endParaRPr lang="en-GB" dirty="0">
              <a:latin typeface="Arial"/>
            </a:endParaRPr>
          </a:p>
          <a:p>
            <a:pPr marL="0" indent="0">
              <a:buNone/>
            </a:pPr>
            <a:endParaRPr lang="en-GB" dirty="0"/>
          </a:p>
        </p:txBody>
      </p:sp>
    </p:spTree>
    <p:extLst>
      <p:ext uri="{BB962C8B-B14F-4D97-AF65-F5344CB8AC3E}">
        <p14:creationId xmlns:p14="http://schemas.microsoft.com/office/powerpoint/2010/main" val="39111972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C13-C8F7-922F-4A8B-3AD6B4EB5B1D}"/>
              </a:ext>
            </a:extLst>
          </p:cNvPr>
          <p:cNvSpPr>
            <a:spLocks noGrp="1"/>
          </p:cNvSpPr>
          <p:nvPr>
            <p:ph type="title"/>
          </p:nvPr>
        </p:nvSpPr>
        <p:spPr/>
        <p:txBody>
          <a:bodyPr/>
          <a:lstStyle/>
          <a:p>
            <a:r>
              <a:rPr lang="en-GB"/>
              <a:t>Enrolling Participants</a:t>
            </a:r>
          </a:p>
        </p:txBody>
      </p:sp>
      <p:sp>
        <p:nvSpPr>
          <p:cNvPr id="11" name="TextBox 10">
            <a:extLst>
              <a:ext uri="{FF2B5EF4-FFF2-40B4-BE49-F238E27FC236}">
                <a16:creationId xmlns:a16="http://schemas.microsoft.com/office/drawing/2014/main" id="{0EE88C4B-CA9F-6ECD-D30D-F42636D3AC59}"/>
              </a:ext>
            </a:extLst>
          </p:cNvPr>
          <p:cNvSpPr txBox="1"/>
          <p:nvPr/>
        </p:nvSpPr>
        <p:spPr>
          <a:xfrm>
            <a:off x="319838" y="1138762"/>
            <a:ext cx="4332020" cy="461665"/>
          </a:xfrm>
          <a:prstGeom prst="rect">
            <a:avLst/>
          </a:prstGeom>
          <a:noFill/>
        </p:spPr>
        <p:txBody>
          <a:bodyPr wrap="none" rtlCol="0">
            <a:spAutoFit/>
          </a:bodyPr>
          <a:lstStyle/>
          <a:p>
            <a:r>
              <a:rPr lang="en-GB" sz="2400"/>
              <a:t>1a. Enrol via SAMIS automatically</a:t>
            </a:r>
          </a:p>
        </p:txBody>
      </p:sp>
      <p:pic>
        <p:nvPicPr>
          <p:cNvPr id="5" name="Picture 4" descr="A screenshot of a calendar&#10;&#10;Description automatically generated">
            <a:extLst>
              <a:ext uri="{FF2B5EF4-FFF2-40B4-BE49-F238E27FC236}">
                <a16:creationId xmlns:a16="http://schemas.microsoft.com/office/drawing/2014/main" id="{EE9C62C8-0154-378B-BF25-BBC95DDCE714}"/>
              </a:ext>
            </a:extLst>
          </p:cNvPr>
          <p:cNvPicPr>
            <a:picLocks noChangeAspect="1"/>
          </p:cNvPicPr>
          <p:nvPr/>
        </p:nvPicPr>
        <p:blipFill>
          <a:blip r:embed="rId3"/>
          <a:stretch>
            <a:fillRect/>
          </a:stretch>
        </p:blipFill>
        <p:spPr>
          <a:xfrm>
            <a:off x="714375" y="1864413"/>
            <a:ext cx="7725456" cy="3025480"/>
          </a:xfrm>
          <a:prstGeom prst="rect">
            <a:avLst/>
          </a:prstGeom>
        </p:spPr>
      </p:pic>
    </p:spTree>
    <p:extLst>
      <p:ext uri="{BB962C8B-B14F-4D97-AF65-F5344CB8AC3E}">
        <p14:creationId xmlns:p14="http://schemas.microsoft.com/office/powerpoint/2010/main" val="250239134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2036-EA3C-FB8E-2CC8-EC8A2990B857}"/>
              </a:ext>
            </a:extLst>
          </p:cNvPr>
          <p:cNvSpPr>
            <a:spLocks noGrp="1"/>
          </p:cNvSpPr>
          <p:nvPr>
            <p:ph type="title"/>
          </p:nvPr>
        </p:nvSpPr>
        <p:spPr/>
        <p:txBody>
          <a:bodyPr>
            <a:normAutofit fontScale="90000"/>
          </a:bodyPr>
          <a:lstStyle/>
          <a:p>
            <a:r>
              <a:rPr lang="en-GB"/>
              <a:t>Useful Resources - Recordings</a:t>
            </a:r>
          </a:p>
        </p:txBody>
      </p:sp>
      <p:sp>
        <p:nvSpPr>
          <p:cNvPr id="3" name="Content Placeholder 2">
            <a:extLst>
              <a:ext uri="{FF2B5EF4-FFF2-40B4-BE49-F238E27FC236}">
                <a16:creationId xmlns:a16="http://schemas.microsoft.com/office/drawing/2014/main" id="{A11B73DC-4B36-B841-445C-B8BB65AD8300}"/>
              </a:ext>
            </a:extLst>
          </p:cNvPr>
          <p:cNvSpPr>
            <a:spLocks noGrp="1"/>
          </p:cNvSpPr>
          <p:nvPr>
            <p:ph idx="1"/>
          </p:nvPr>
        </p:nvSpPr>
        <p:spPr>
          <a:xfrm>
            <a:off x="457200" y="1200152"/>
            <a:ext cx="8229600" cy="3432304"/>
          </a:xfrm>
        </p:spPr>
        <p:txBody>
          <a:bodyPr vert="horz" lIns="91440" tIns="45720" rIns="91440" bIns="45720" rtlCol="0" anchor="t">
            <a:normAutofit/>
          </a:bodyPr>
          <a:lstStyle/>
          <a:p>
            <a:pPr marL="0" indent="0">
              <a:buNone/>
            </a:pPr>
            <a:r>
              <a:rPr lang="en-GB" b="1"/>
              <a:t>Past events:</a:t>
            </a:r>
          </a:p>
          <a:p>
            <a:r>
              <a:rPr lang="en-GB">
                <a:hlinkClick r:id="rId3"/>
              </a:rPr>
              <a:t>Recordings to past CLT workshops and events</a:t>
            </a:r>
            <a:endParaRPr lang="en-GB"/>
          </a:p>
          <a:p>
            <a:endParaRPr lang="en-GB"/>
          </a:p>
          <a:p>
            <a:pPr marL="0" indent="0">
              <a:buNone/>
            </a:pPr>
            <a:endParaRPr lang="en-GB" b="0" i="0">
              <a:solidFill>
                <a:srgbClr val="000000"/>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288465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FF28-6796-8C91-85CE-75B346CB515F}"/>
              </a:ext>
            </a:extLst>
          </p:cNvPr>
          <p:cNvSpPr>
            <a:spLocks noGrp="1"/>
          </p:cNvSpPr>
          <p:nvPr>
            <p:ph type="title"/>
          </p:nvPr>
        </p:nvSpPr>
        <p:spPr/>
        <p:txBody>
          <a:bodyPr/>
          <a:lstStyle/>
          <a:p>
            <a:r>
              <a:rPr lang="en-GB"/>
              <a:t>Feedback</a:t>
            </a:r>
          </a:p>
        </p:txBody>
      </p:sp>
      <p:sp>
        <p:nvSpPr>
          <p:cNvPr id="3" name="Content Placeholder 2">
            <a:extLst>
              <a:ext uri="{FF2B5EF4-FFF2-40B4-BE49-F238E27FC236}">
                <a16:creationId xmlns:a16="http://schemas.microsoft.com/office/drawing/2014/main" id="{E714F8F6-62A6-1961-6D61-43268474D554}"/>
              </a:ext>
            </a:extLst>
          </p:cNvPr>
          <p:cNvSpPr>
            <a:spLocks noGrp="1"/>
          </p:cNvSpPr>
          <p:nvPr>
            <p:ph idx="1"/>
          </p:nvPr>
        </p:nvSpPr>
        <p:spPr/>
        <p:txBody>
          <a:bodyPr vert="horz" lIns="91440" tIns="45720" rIns="91440" bIns="45720" rtlCol="0" anchor="t">
            <a:normAutofit/>
          </a:bodyPr>
          <a:lstStyle/>
          <a:p>
            <a:pPr marL="0" indent="0">
              <a:buNone/>
            </a:pPr>
            <a:r>
              <a:rPr lang="en-GB" sz="1600"/>
              <a:t>Thank you for attending today’s session.</a:t>
            </a:r>
          </a:p>
          <a:p>
            <a:pPr marL="0" indent="0">
              <a:buNone/>
            </a:pPr>
            <a:r>
              <a:rPr lang="en-GB" sz="1600"/>
              <a:t>Please take a few minutes to fill in our </a:t>
            </a:r>
            <a:r>
              <a:rPr lang="en-GB" sz="1600">
                <a:hlinkClick r:id="rId3"/>
              </a:rPr>
              <a:t>Workshop feedback form. </a:t>
            </a:r>
            <a:r>
              <a:rPr lang="en-GB" sz="1600"/>
              <a:t> Your responses are anonymous. We will use the feedback to assist in the planning of future webinars and may use comments for future promotional materials.</a:t>
            </a:r>
          </a:p>
          <a:p>
            <a:pPr marL="0" indent="0">
              <a:buNone/>
            </a:pPr>
            <a:endParaRPr lang="en-GB" sz="1600"/>
          </a:p>
        </p:txBody>
      </p:sp>
      <p:pic>
        <p:nvPicPr>
          <p:cNvPr id="4" name="Picture 3" descr="A qr code with a dinosaur&#10;&#10;Description automatically generated">
            <a:extLst>
              <a:ext uri="{FF2B5EF4-FFF2-40B4-BE49-F238E27FC236}">
                <a16:creationId xmlns:a16="http://schemas.microsoft.com/office/drawing/2014/main" id="{E7BD2DC7-85A5-286A-7537-354F3EB493B4}"/>
              </a:ext>
            </a:extLst>
          </p:cNvPr>
          <p:cNvPicPr>
            <a:picLocks noChangeAspect="1"/>
          </p:cNvPicPr>
          <p:nvPr/>
        </p:nvPicPr>
        <p:blipFill>
          <a:blip r:embed="rId4"/>
          <a:stretch>
            <a:fillRect/>
          </a:stretch>
        </p:blipFill>
        <p:spPr>
          <a:xfrm>
            <a:off x="3444649" y="2300968"/>
            <a:ext cx="2581275" cy="2705100"/>
          </a:xfrm>
          <a:prstGeom prst="rect">
            <a:avLst/>
          </a:prstGeom>
        </p:spPr>
      </p:pic>
    </p:spTree>
    <p:extLst>
      <p:ext uri="{BB962C8B-B14F-4D97-AF65-F5344CB8AC3E}">
        <p14:creationId xmlns:p14="http://schemas.microsoft.com/office/powerpoint/2010/main" val="1996425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8C33-071E-BD1C-B02C-C0A177D32096}"/>
              </a:ext>
            </a:extLst>
          </p:cNvPr>
          <p:cNvSpPr>
            <a:spLocks noGrp="1"/>
          </p:cNvSpPr>
          <p:nvPr>
            <p:ph type="title" idx="4294967295"/>
          </p:nvPr>
        </p:nvSpPr>
        <p:spPr>
          <a:xfrm>
            <a:off x="457200" y="-857250"/>
            <a:ext cx="8229600" cy="857250"/>
          </a:xfrm>
        </p:spPr>
        <p:txBody>
          <a:bodyPr vert="horz" lIns="91440" tIns="45720" rIns="91440" bIns="45720" rtlCol="0" anchor="b">
            <a:normAutofit/>
          </a:bodyPr>
          <a:lstStyle/>
          <a:p>
            <a:r>
              <a:rPr lang="en-GB"/>
              <a:t>Closing slide</a:t>
            </a:r>
          </a:p>
        </p:txBody>
      </p:sp>
    </p:spTree>
    <p:extLst>
      <p:ext uri="{BB962C8B-B14F-4D97-AF65-F5344CB8AC3E}">
        <p14:creationId xmlns:p14="http://schemas.microsoft.com/office/powerpoint/2010/main" val="2530085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C13-C8F7-922F-4A8B-3AD6B4EB5B1D}"/>
              </a:ext>
            </a:extLst>
          </p:cNvPr>
          <p:cNvSpPr>
            <a:spLocks noGrp="1"/>
          </p:cNvSpPr>
          <p:nvPr>
            <p:ph type="title"/>
          </p:nvPr>
        </p:nvSpPr>
        <p:spPr/>
        <p:txBody>
          <a:bodyPr/>
          <a:lstStyle/>
          <a:p>
            <a:r>
              <a:rPr lang="en-GB"/>
              <a:t>Enrolling Participants</a:t>
            </a:r>
          </a:p>
        </p:txBody>
      </p:sp>
      <p:pic>
        <p:nvPicPr>
          <p:cNvPr id="3" name="Graphic 2" descr="Information with solid fill">
            <a:extLst>
              <a:ext uri="{FF2B5EF4-FFF2-40B4-BE49-F238E27FC236}">
                <a16:creationId xmlns:a16="http://schemas.microsoft.com/office/drawing/2014/main" id="{5EEB9227-A857-E303-8B78-150F3DAADD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693" y="1624693"/>
            <a:ext cx="914400" cy="914400"/>
          </a:xfrm>
          <a:prstGeom prst="rect">
            <a:avLst/>
          </a:prstGeom>
        </p:spPr>
      </p:pic>
      <p:sp>
        <p:nvSpPr>
          <p:cNvPr id="4" name="TextBox 3">
            <a:extLst>
              <a:ext uri="{FF2B5EF4-FFF2-40B4-BE49-F238E27FC236}">
                <a16:creationId xmlns:a16="http://schemas.microsoft.com/office/drawing/2014/main" id="{2D5510F7-0544-B0C3-1951-2D008270DDBF}"/>
              </a:ext>
            </a:extLst>
          </p:cNvPr>
          <p:cNvSpPr txBox="1"/>
          <p:nvPr/>
        </p:nvSpPr>
        <p:spPr>
          <a:xfrm>
            <a:off x="1822677" y="1669597"/>
            <a:ext cx="56823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Roboto"/>
                <a:ea typeface="Roboto"/>
                <a:cs typeface="Roboto"/>
                <a:hlinkClick r:id="rId5"/>
              </a:rPr>
              <a:t>Recording: Introducing the new SAMIS integration on Moodle [20:25]</a:t>
            </a:r>
            <a:endParaRPr lang="en-US" sz="2400"/>
          </a:p>
        </p:txBody>
      </p:sp>
      <p:pic>
        <p:nvPicPr>
          <p:cNvPr id="6" name="Graphic 5" descr="Information with solid fill">
            <a:extLst>
              <a:ext uri="{FF2B5EF4-FFF2-40B4-BE49-F238E27FC236}">
                <a16:creationId xmlns:a16="http://schemas.microsoft.com/office/drawing/2014/main" id="{CAF8CA4C-89F8-CE17-0224-999BAE20C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898" y="3267754"/>
            <a:ext cx="914400" cy="914400"/>
          </a:xfrm>
          <a:prstGeom prst="rect">
            <a:avLst/>
          </a:prstGeom>
        </p:spPr>
      </p:pic>
      <p:sp>
        <p:nvSpPr>
          <p:cNvPr id="9" name="TextBox 8">
            <a:extLst>
              <a:ext uri="{FF2B5EF4-FFF2-40B4-BE49-F238E27FC236}">
                <a16:creationId xmlns:a16="http://schemas.microsoft.com/office/drawing/2014/main" id="{B70EC12A-C4AB-943F-7831-720C55DD4F4C}"/>
              </a:ext>
            </a:extLst>
          </p:cNvPr>
          <p:cNvSpPr txBox="1"/>
          <p:nvPr/>
        </p:nvSpPr>
        <p:spPr>
          <a:xfrm>
            <a:off x="1832882" y="3312659"/>
            <a:ext cx="53353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Roboto"/>
                <a:ea typeface="Roboto"/>
                <a:cs typeface="Roboto"/>
                <a:hlinkClick r:id="rId6"/>
              </a:rPr>
              <a:t>Managing Moodle enrolments in the SAMIS Integration block</a:t>
            </a:r>
            <a:endParaRPr lang="en-US" sz="2400">
              <a:latin typeface="Roboto"/>
              <a:ea typeface="Roboto"/>
              <a:cs typeface="Roboto"/>
            </a:endParaRPr>
          </a:p>
        </p:txBody>
      </p:sp>
    </p:spTree>
    <p:extLst>
      <p:ext uri="{BB962C8B-B14F-4D97-AF65-F5344CB8AC3E}">
        <p14:creationId xmlns:p14="http://schemas.microsoft.com/office/powerpoint/2010/main" val="39547934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Enrolling Participants</a:t>
            </a:r>
          </a:p>
        </p:txBody>
      </p:sp>
      <p:pic>
        <p:nvPicPr>
          <p:cNvPr id="12" name="Picture 11" descr="A person in a suit with his hands up in front of a computer&#10;&#10;Description automatically generated">
            <a:extLst>
              <a:ext uri="{FF2B5EF4-FFF2-40B4-BE49-F238E27FC236}">
                <a16:creationId xmlns:a16="http://schemas.microsoft.com/office/drawing/2014/main" id="{9C581B6D-22E3-F22A-A6FF-9B78772BE9CB}"/>
              </a:ext>
            </a:extLst>
          </p:cNvPr>
          <p:cNvPicPr>
            <a:picLocks noChangeAspect="1"/>
          </p:cNvPicPr>
          <p:nvPr/>
        </p:nvPicPr>
        <p:blipFill rotWithShape="1">
          <a:blip r:embed="rId3"/>
          <a:srcRect l="13367" r="41577"/>
          <a:stretch/>
        </p:blipFill>
        <p:spPr>
          <a:xfrm>
            <a:off x="0" y="874777"/>
            <a:ext cx="2765871" cy="4268723"/>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2765871" y="1002336"/>
            <a:ext cx="4342214" cy="461665"/>
          </a:xfrm>
          <a:prstGeom prst="rect">
            <a:avLst/>
          </a:prstGeom>
          <a:noFill/>
        </p:spPr>
        <p:txBody>
          <a:bodyPr wrap="none" rtlCol="0">
            <a:spAutoFit/>
          </a:bodyPr>
          <a:lstStyle/>
          <a:p>
            <a:r>
              <a:rPr lang="en-GB" sz="2400"/>
              <a:t>Troubleshooting SAMIS Mapping:</a:t>
            </a:r>
          </a:p>
        </p:txBody>
      </p:sp>
      <p:sp>
        <p:nvSpPr>
          <p:cNvPr id="3" name="Rectangle 2">
            <a:extLst>
              <a:ext uri="{FF2B5EF4-FFF2-40B4-BE49-F238E27FC236}">
                <a16:creationId xmlns:a16="http://schemas.microsoft.com/office/drawing/2014/main" id="{A00F7285-8A5C-5FA2-8142-60B31B7295E9}"/>
              </a:ext>
            </a:extLst>
          </p:cNvPr>
          <p:cNvSpPr/>
          <p:nvPr/>
        </p:nvSpPr>
        <p:spPr>
          <a:xfrm>
            <a:off x="2938182" y="1464001"/>
            <a:ext cx="2548218" cy="14859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b="0">
                <a:solidFill>
                  <a:schemeClr val="tx1"/>
                </a:solidFill>
              </a:rPr>
              <a:t>Cohort isn’t pulling in from SAMIS.</a:t>
            </a:r>
          </a:p>
          <a:p>
            <a:pPr algn="ctr"/>
            <a:endParaRPr lang="en-GB"/>
          </a:p>
        </p:txBody>
      </p:sp>
      <p:sp>
        <p:nvSpPr>
          <p:cNvPr id="4" name="Rectangle 3">
            <a:extLst>
              <a:ext uri="{FF2B5EF4-FFF2-40B4-BE49-F238E27FC236}">
                <a16:creationId xmlns:a16="http://schemas.microsoft.com/office/drawing/2014/main" id="{09ED42C5-BEA3-5384-20D0-5277384FF29D}"/>
              </a:ext>
            </a:extLst>
          </p:cNvPr>
          <p:cNvSpPr/>
          <p:nvPr/>
        </p:nvSpPr>
        <p:spPr>
          <a:xfrm>
            <a:off x="2938182" y="3009138"/>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GB" sz="1800" b="0">
                <a:solidFill>
                  <a:schemeClr val="tx1"/>
                </a:solidFill>
              </a:rPr>
              <a:t>Last year’s cohort is still on the Moodle Space.</a:t>
            </a:r>
          </a:p>
          <a:p>
            <a:pPr algn="ctr"/>
            <a:endParaRPr lang="en-GB"/>
          </a:p>
        </p:txBody>
      </p:sp>
      <p:sp>
        <p:nvSpPr>
          <p:cNvPr id="9" name="Rectangle 8">
            <a:extLst>
              <a:ext uri="{FF2B5EF4-FFF2-40B4-BE49-F238E27FC236}">
                <a16:creationId xmlns:a16="http://schemas.microsoft.com/office/drawing/2014/main" id="{A259E723-E8EB-351A-A9DE-505027C6D013}"/>
              </a:ext>
            </a:extLst>
          </p:cNvPr>
          <p:cNvSpPr/>
          <p:nvPr/>
        </p:nvSpPr>
        <p:spPr>
          <a:xfrm>
            <a:off x="5658711" y="1464001"/>
            <a:ext cx="3028088" cy="14859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600" b="0">
                <a:solidFill>
                  <a:schemeClr val="tx1"/>
                </a:solidFill>
              </a:rPr>
              <a:t>Cohort won’t pull through earlier than 3-weeks before the semester.</a:t>
            </a:r>
          </a:p>
          <a:p>
            <a:pPr marL="285750" indent="-285750">
              <a:buFont typeface="Arial" panose="020B0604020202020204" pitchFamily="34" charset="0"/>
              <a:buChar char="•"/>
            </a:pPr>
            <a:r>
              <a:rPr lang="en-GB" sz="1600" b="0">
                <a:solidFill>
                  <a:schemeClr val="tx1"/>
                </a:solidFill>
              </a:rPr>
              <a:t>Cohort won’t pull in if a Unit Convenor isn’t listed on SAMIS.</a:t>
            </a:r>
          </a:p>
        </p:txBody>
      </p:sp>
      <p:sp>
        <p:nvSpPr>
          <p:cNvPr id="10" name="Rectangle 9">
            <a:extLst>
              <a:ext uri="{FF2B5EF4-FFF2-40B4-BE49-F238E27FC236}">
                <a16:creationId xmlns:a16="http://schemas.microsoft.com/office/drawing/2014/main" id="{071E5B33-51D4-4F2C-CA52-916C29BBD88E}"/>
              </a:ext>
            </a:extLst>
          </p:cNvPr>
          <p:cNvSpPr/>
          <p:nvPr/>
        </p:nvSpPr>
        <p:spPr>
          <a:xfrm>
            <a:off x="5658711" y="3009138"/>
            <a:ext cx="3028088" cy="201916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600" b="0">
                <a:solidFill>
                  <a:schemeClr val="tx1"/>
                </a:solidFill>
              </a:rPr>
              <a:t>Moodle does not remove automatically added cohorts until the day before the new semester.</a:t>
            </a:r>
          </a:p>
          <a:p>
            <a:pPr marL="285750" indent="-285750">
              <a:buFont typeface="Arial" panose="020B0604020202020204" pitchFamily="34" charset="0"/>
              <a:buChar char="•"/>
            </a:pPr>
            <a:r>
              <a:rPr lang="en-GB" sz="1600" b="0">
                <a:solidFill>
                  <a:schemeClr val="tx1"/>
                </a:solidFill>
              </a:rPr>
              <a:t>Unenrolment method may have been set to “Specific” or “Manual” with dates in the future.</a:t>
            </a:r>
          </a:p>
        </p:txBody>
      </p:sp>
    </p:spTree>
    <p:extLst>
      <p:ext uri="{BB962C8B-B14F-4D97-AF65-F5344CB8AC3E}">
        <p14:creationId xmlns:p14="http://schemas.microsoft.com/office/powerpoint/2010/main" val="54019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Enrolling Participants</a:t>
            </a:r>
          </a:p>
        </p:txBody>
      </p:sp>
      <p:pic>
        <p:nvPicPr>
          <p:cNvPr id="12" name="Picture 11" descr="A person in a suit with his hands up in front of a computer&#10;&#10;Description automatically generated">
            <a:extLst>
              <a:ext uri="{FF2B5EF4-FFF2-40B4-BE49-F238E27FC236}">
                <a16:creationId xmlns:a16="http://schemas.microsoft.com/office/drawing/2014/main" id="{9C581B6D-22E3-F22A-A6FF-9B78772BE9CB}"/>
              </a:ext>
            </a:extLst>
          </p:cNvPr>
          <p:cNvPicPr>
            <a:picLocks noChangeAspect="1"/>
          </p:cNvPicPr>
          <p:nvPr/>
        </p:nvPicPr>
        <p:blipFill rotWithShape="1">
          <a:blip r:embed="rId3"/>
          <a:srcRect l="13367" r="41577"/>
          <a:stretch/>
        </p:blipFill>
        <p:spPr>
          <a:xfrm>
            <a:off x="0" y="874777"/>
            <a:ext cx="2765871" cy="4268723"/>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2765871" y="1000424"/>
            <a:ext cx="4342214" cy="461665"/>
          </a:xfrm>
          <a:prstGeom prst="rect">
            <a:avLst/>
          </a:prstGeom>
          <a:noFill/>
        </p:spPr>
        <p:txBody>
          <a:bodyPr wrap="none" rtlCol="0">
            <a:spAutoFit/>
          </a:bodyPr>
          <a:lstStyle/>
          <a:p>
            <a:r>
              <a:rPr lang="en-GB" sz="2400"/>
              <a:t>Troubleshooting SAMIS Mapping:</a:t>
            </a:r>
          </a:p>
        </p:txBody>
      </p:sp>
      <p:sp>
        <p:nvSpPr>
          <p:cNvPr id="8" name="Rectangle 7">
            <a:extLst>
              <a:ext uri="{FF2B5EF4-FFF2-40B4-BE49-F238E27FC236}">
                <a16:creationId xmlns:a16="http://schemas.microsoft.com/office/drawing/2014/main" id="{E3BE0610-FE64-4DD5-281E-050CCDAAD0B8}"/>
              </a:ext>
            </a:extLst>
          </p:cNvPr>
          <p:cNvSpPr/>
          <p:nvPr/>
        </p:nvSpPr>
        <p:spPr>
          <a:xfrm>
            <a:off x="2909503" y="1999923"/>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A student has been added on SAMIS but isn’t showing up on the Moodle Space.</a:t>
            </a:r>
          </a:p>
          <a:p>
            <a:pPr algn="ctr"/>
            <a:endParaRPr lang="en-GB"/>
          </a:p>
        </p:txBody>
      </p:sp>
      <p:sp>
        <p:nvSpPr>
          <p:cNvPr id="10" name="Rectangle 9">
            <a:extLst>
              <a:ext uri="{FF2B5EF4-FFF2-40B4-BE49-F238E27FC236}">
                <a16:creationId xmlns:a16="http://schemas.microsoft.com/office/drawing/2014/main" id="{273B7ADA-066C-D9F5-2121-6CA84906A5F7}"/>
              </a:ext>
            </a:extLst>
          </p:cNvPr>
          <p:cNvSpPr/>
          <p:nvPr/>
        </p:nvSpPr>
        <p:spPr>
          <a:xfrm>
            <a:off x="5601353" y="1992684"/>
            <a:ext cx="3028088" cy="203660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500">
                <a:solidFill>
                  <a:schemeClr val="tx1"/>
                </a:solidFill>
              </a:rPr>
              <a:t>Moodle syncs with SAMIS once every weekday morning. If the student has just been added to SAMIS you can:</a:t>
            </a:r>
          </a:p>
          <a:p>
            <a:pPr marL="742950" lvl="1" indent="-285750">
              <a:buFont typeface="Arial" panose="020B0604020202020204" pitchFamily="34" charset="0"/>
              <a:buChar char="•"/>
            </a:pPr>
            <a:r>
              <a:rPr lang="en-GB" sz="1500">
                <a:solidFill>
                  <a:schemeClr val="tx1"/>
                </a:solidFill>
              </a:rPr>
              <a:t>Wait 24-hours until the next automatic sync.</a:t>
            </a:r>
          </a:p>
          <a:p>
            <a:pPr marL="742950" lvl="1" indent="-285750">
              <a:buFont typeface="Arial" panose="020B0604020202020204" pitchFamily="34" charset="0"/>
              <a:buChar char="•"/>
            </a:pPr>
            <a:r>
              <a:rPr lang="en-GB" sz="1500">
                <a:solidFill>
                  <a:schemeClr val="tx1"/>
                </a:solidFill>
              </a:rPr>
              <a:t>Manually sync the course.</a:t>
            </a:r>
          </a:p>
        </p:txBody>
      </p:sp>
    </p:spTree>
    <p:extLst>
      <p:ext uri="{BB962C8B-B14F-4D97-AF65-F5344CB8AC3E}">
        <p14:creationId xmlns:p14="http://schemas.microsoft.com/office/powerpoint/2010/main" val="3130385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Enrolling Participants</a:t>
            </a:r>
          </a:p>
        </p:txBody>
      </p:sp>
      <p:pic>
        <p:nvPicPr>
          <p:cNvPr id="12" name="Picture 11" descr="A person in a suit with his hands up in front of a computer&#10;&#10;Description automatically generated">
            <a:extLst>
              <a:ext uri="{FF2B5EF4-FFF2-40B4-BE49-F238E27FC236}">
                <a16:creationId xmlns:a16="http://schemas.microsoft.com/office/drawing/2014/main" id="{9C581B6D-22E3-F22A-A6FF-9B78772BE9CB}"/>
              </a:ext>
            </a:extLst>
          </p:cNvPr>
          <p:cNvPicPr>
            <a:picLocks noChangeAspect="1"/>
          </p:cNvPicPr>
          <p:nvPr/>
        </p:nvPicPr>
        <p:blipFill rotWithShape="1">
          <a:blip r:embed="rId3"/>
          <a:srcRect l="13367" r="41577"/>
          <a:stretch/>
        </p:blipFill>
        <p:spPr>
          <a:xfrm>
            <a:off x="0" y="874777"/>
            <a:ext cx="2765871" cy="4268723"/>
          </a:xfrm>
          <a:prstGeom prst="rect">
            <a:avLst/>
          </a:prstGeom>
        </p:spPr>
      </p:pic>
      <p:sp>
        <p:nvSpPr>
          <p:cNvPr id="13" name="TextBox 12">
            <a:extLst>
              <a:ext uri="{FF2B5EF4-FFF2-40B4-BE49-F238E27FC236}">
                <a16:creationId xmlns:a16="http://schemas.microsoft.com/office/drawing/2014/main" id="{7F9EFA74-AE5A-9FB5-F4BB-916FCEE229DF}"/>
              </a:ext>
            </a:extLst>
          </p:cNvPr>
          <p:cNvSpPr txBox="1"/>
          <p:nvPr/>
        </p:nvSpPr>
        <p:spPr>
          <a:xfrm>
            <a:off x="2765871" y="1000424"/>
            <a:ext cx="4342214" cy="461665"/>
          </a:xfrm>
          <a:prstGeom prst="rect">
            <a:avLst/>
          </a:prstGeom>
          <a:noFill/>
        </p:spPr>
        <p:txBody>
          <a:bodyPr wrap="none" rtlCol="0">
            <a:spAutoFit/>
          </a:bodyPr>
          <a:lstStyle/>
          <a:p>
            <a:r>
              <a:rPr lang="en-GB" sz="2400"/>
              <a:t>Troubleshooting SAMIS Mapping:</a:t>
            </a:r>
          </a:p>
        </p:txBody>
      </p:sp>
      <p:sp>
        <p:nvSpPr>
          <p:cNvPr id="8" name="Rectangle 7">
            <a:extLst>
              <a:ext uri="{FF2B5EF4-FFF2-40B4-BE49-F238E27FC236}">
                <a16:creationId xmlns:a16="http://schemas.microsoft.com/office/drawing/2014/main" id="{E3BE0610-FE64-4DD5-281E-050CCDAAD0B8}"/>
              </a:ext>
            </a:extLst>
          </p:cNvPr>
          <p:cNvSpPr/>
          <p:nvPr/>
        </p:nvSpPr>
        <p:spPr>
          <a:xfrm>
            <a:off x="2909503" y="1540682"/>
            <a:ext cx="2548218" cy="20191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GB">
                <a:solidFill>
                  <a:schemeClr val="tx1"/>
                </a:solidFill>
              </a:rPr>
              <a:t>The SAMIS code is listed in the mapping, but the students aren’t enrolled in the Moodle space.</a:t>
            </a:r>
          </a:p>
        </p:txBody>
      </p:sp>
      <p:sp>
        <p:nvSpPr>
          <p:cNvPr id="10" name="Rectangle 9">
            <a:extLst>
              <a:ext uri="{FF2B5EF4-FFF2-40B4-BE49-F238E27FC236}">
                <a16:creationId xmlns:a16="http://schemas.microsoft.com/office/drawing/2014/main" id="{273B7ADA-066C-D9F5-2121-6CA84906A5F7}"/>
              </a:ext>
            </a:extLst>
          </p:cNvPr>
          <p:cNvSpPr/>
          <p:nvPr/>
        </p:nvSpPr>
        <p:spPr>
          <a:xfrm>
            <a:off x="5601353" y="1523238"/>
            <a:ext cx="3028088" cy="203660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GB" sz="1600">
                <a:solidFill>
                  <a:schemeClr val="tx1"/>
                </a:solidFill>
              </a:rPr>
              <a:t>Check that the unenrolment date for that mapping hasn’t passed. If it has you will need to update the unenrolment date. </a:t>
            </a:r>
          </a:p>
        </p:txBody>
      </p:sp>
    </p:spTree>
    <p:extLst>
      <p:ext uri="{BB962C8B-B14F-4D97-AF65-F5344CB8AC3E}">
        <p14:creationId xmlns:p14="http://schemas.microsoft.com/office/powerpoint/2010/main" val="2419718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tgqzdtp1fp8k63jupawfpggc29eahi"/>
</p:tagLst>
</file>

<file path=ppt/theme/theme1.xml><?xml version="1.0" encoding="utf-8"?>
<a:theme xmlns:a="http://schemas.openxmlformats.org/drawingml/2006/main" name="CLT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E96E221-532C-574F-A3CF-CC7D42E9D62E}" vid="{C05CF61B-2826-B54A-A132-109E13CA74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L Word Template" ma:contentTypeID="0x010100314EFA2051483747B040D73A62D1800A00C1CAA8B921F0074BBF32FDDBE6A79387" ma:contentTypeVersion="4" ma:contentTypeDescription="" ma:contentTypeScope="" ma:versionID="e328fe73fba68e58de28b7f43d86bafd">
  <xsd:schema xmlns:xsd="http://www.w3.org/2001/XMLSchema" xmlns:xs="http://www.w3.org/2001/XMLSchema" xmlns:p="http://schemas.microsoft.com/office/2006/metadata/properties" xmlns:ns2="12545316-4597-4fad-8d4c-963aca4a7e43" xmlns:ns3="7baf63a6-8159-4531-922f-8d695af1915f" targetNamespace="http://schemas.microsoft.com/office/2006/metadata/properties" ma:root="true" ma:fieldsID="8595c27a5eb40ce5f7b0aea85600fb24" ns2:_="" ns3:_="">
    <xsd:import namespace="12545316-4597-4fad-8d4c-963aca4a7e43"/>
    <xsd:import namespace="7baf63a6-8159-4531-922f-8d695af1915f"/>
    <xsd:element name="properties">
      <xsd:complexType>
        <xsd:sequence>
          <xsd:element name="documentManagement">
            <xsd:complexType>
              <xsd:all>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545316-4597-4fad-8d4c-963aca4a7e43" elementFormDefault="qualified">
    <xsd:import namespace="http://schemas.microsoft.com/office/2006/documentManagement/types"/>
    <xsd:import namespace="http://schemas.microsoft.com/office/infopath/2007/PartnerControls"/>
    <xsd:element name="lcf76f155ced4ddcb4097134ff3c332f" ma:index="8" nillable="true" ma:displayName="Image Tags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af63a6-8159-4531-922f-8d695af1915f"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b3de8453-3d93-40e3-b7c9-8c4ee99d16ef}" ma:internalName="TaxCatchAll" ma:showField="CatchAllData" ma:web="7ceff3d1-26d0-4a19-9784-ffc192f0c3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baf63a6-8159-4531-922f-8d695af1915f" xsi:nil="true"/>
    <lcf76f155ced4ddcb4097134ff3c332f xmlns="12545316-4597-4fad-8d4c-963aca4a7e43" xsi:nil="true"/>
  </documentManagement>
</p:properties>
</file>

<file path=customXml/itemProps1.xml><?xml version="1.0" encoding="utf-8"?>
<ds:datastoreItem xmlns:ds="http://schemas.openxmlformats.org/officeDocument/2006/customXml" ds:itemID="{E9E68459-ADB2-4EC8-B1D6-7D647653BCF8}">
  <ds:schemaRefs>
    <ds:schemaRef ds:uri="12545316-4597-4fad-8d4c-963aca4a7e43"/>
    <ds:schemaRef ds:uri="7baf63a6-8159-4531-922f-8d695af19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B4CB36-1671-43C2-916B-DD81B0652A59}">
  <ds:schemaRefs>
    <ds:schemaRef ds:uri="http://schemas.microsoft.com/sharepoint/v3/contenttype/forms"/>
  </ds:schemaRefs>
</ds:datastoreItem>
</file>

<file path=customXml/itemProps3.xml><?xml version="1.0" encoding="utf-8"?>
<ds:datastoreItem xmlns:ds="http://schemas.openxmlformats.org/officeDocument/2006/customXml" ds:itemID="{7F190108-CC00-4D82-96CA-AD7D8C347828}">
  <ds:schemaRefs>
    <ds:schemaRef ds:uri="http://purl.org/dc/dcmitype/"/>
    <ds:schemaRef ds:uri="http://schemas.microsoft.com/office/2006/metadata/properties"/>
    <ds:schemaRef ds:uri="7baf63a6-8159-4531-922f-8d695af1915f"/>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12545316-4597-4fad-8d4c-963aca4a7e43"/>
    <ds:schemaRef ds:uri="http://www.w3.org/XML/1998/namespace"/>
    <ds:schemaRef ds:uri="http://purl.org/dc/terms/"/>
  </ds:schemaRefs>
</ds:datastoreItem>
</file>

<file path=docMetadata/LabelInfo.xml><?xml version="1.0" encoding="utf-8"?>
<clbl:labelList xmlns:clbl="http://schemas.microsoft.com/office/2020/mipLabelMetadata">
  <clbl:label id="{377e3d22-4ea1-422d-b0ad-8fcc89406b9e}" enabled="0" method="" siteId="{377e3d22-4ea1-422d-b0ad-8fcc89406b9e}" removed="1"/>
</clbl:labelList>
</file>

<file path=docProps/app.xml><?xml version="1.0" encoding="utf-8"?>
<Properties xmlns="http://schemas.openxmlformats.org/officeDocument/2006/extended-properties" xmlns:vt="http://schemas.openxmlformats.org/officeDocument/2006/docPropsVTypes">
  <Template>CLT PPT Template_old</Template>
  <TotalTime>126</TotalTime>
  <Words>2390</Words>
  <Application>Microsoft Office PowerPoint</Application>
  <PresentationFormat>On-screen Show (16:9)</PresentationFormat>
  <Paragraphs>308</Paragraphs>
  <Slides>52</Slides>
  <Notes>52</Notes>
  <HiddenSlides>14</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CLT PPT Template</vt:lpstr>
      <vt:lpstr>Moodle Admin Essentials:</vt:lpstr>
      <vt:lpstr>Session Overview</vt:lpstr>
      <vt:lpstr>Enrolling Participants</vt:lpstr>
      <vt:lpstr>Enrolling Participants</vt:lpstr>
      <vt:lpstr>Enrolling Participants</vt:lpstr>
      <vt:lpstr>Enrolling Participants</vt:lpstr>
      <vt:lpstr>Enrolling Participants</vt:lpstr>
      <vt:lpstr>Enrolling Participants</vt:lpstr>
      <vt:lpstr>Enrolling Participants</vt:lpstr>
      <vt:lpstr>Enrolling Participants</vt:lpstr>
      <vt:lpstr>Enrolling Participants</vt:lpstr>
      <vt:lpstr>Enrolling Participants</vt:lpstr>
      <vt:lpstr>Enrolling Participants</vt:lpstr>
      <vt:lpstr>Enrolling Participants</vt:lpstr>
      <vt:lpstr>Enrolling Participants</vt:lpstr>
      <vt:lpstr>Enrolling Participants</vt:lpstr>
      <vt:lpstr>Enrolling Participants</vt:lpstr>
      <vt:lpstr>Enrolling Participants</vt:lpstr>
      <vt:lpstr>Course Settings</vt:lpstr>
      <vt:lpstr>Course Settings</vt:lpstr>
      <vt:lpstr>Course Settings</vt:lpstr>
      <vt:lpstr>Course Settings</vt:lpstr>
      <vt:lpstr>Course Settings</vt:lpstr>
      <vt:lpstr>Course Settings</vt:lpstr>
      <vt:lpstr>Course Settings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Groups &amp; Groupings</vt:lpstr>
      <vt:lpstr>Moodle Administration Cycle</vt:lpstr>
      <vt:lpstr>Start of Semester - Housekeeping</vt:lpstr>
      <vt:lpstr>Useful Resources – Enrolling Participants</vt:lpstr>
      <vt:lpstr>Useful Resources – Course Settings</vt:lpstr>
      <vt:lpstr>Useful Resources – Groups and Groupings</vt:lpstr>
      <vt:lpstr>Useful Resources - Recordings</vt:lpstr>
      <vt:lpstr>Feedback</vt:lpstr>
      <vt:lpstr>Closing slide</vt:lpstr>
    </vt:vector>
  </TitlesOfParts>
  <Manager/>
  <Company>University of Bath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Lynn Cheong-White</dc:creator>
  <cp:keywords/>
  <dc:description/>
  <cp:lastModifiedBy>Lynn Cheong-White</cp:lastModifiedBy>
  <cp:revision>5</cp:revision>
  <cp:lastPrinted>2024-06-18T10:04:37Z</cp:lastPrinted>
  <dcterms:created xsi:type="dcterms:W3CDTF">2024-03-28T14:26:21Z</dcterms:created>
  <dcterms:modified xsi:type="dcterms:W3CDTF">2025-01-24T16:46:01Z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0x010100314EFA2051483747B040D73A62D1800A00C1CAA8B921F0074BBF32FDDBE6A79387</vt:lpwstr>
  </property>
  <property fmtid="{D5CDD505-2E9C-101B-9397-08002B2CF9AE}" pid="3" name="MediaServiceImageTags">
    <vt:lpwstr/>
  </property>
  <property fmtid="{D5CDD505-2E9C-101B-9397-08002B2CF9AE}" pid="4" name="SharedWithUsers">
    <vt:lpwstr>412;#Eliana Catalina Cortes Paez;#964;#Aoife O'Neill;#777;#Louise Barnes;#965;#Maria Melkko;#778;#Ruby Cook;#309;#Jo Stewart-Cox;#966;#Aykut Tamer;#781;#Sophie Kenny;#967;#Nicole (Lixiang) Lin;#780;#Sarah Crampin;#968;#Louise Milligan;#223;#Lynn Cheong-White</vt:lpwstr>
  </property>
</Properties>
</file>