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7"/>
  </p:notesMasterIdLst>
  <p:sldIdLst>
    <p:sldId id="256" r:id="rId5"/>
    <p:sldId id="257"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B4F00"/>
    <a:srgbClr val="0061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815"/>
    <p:restoredTop sz="94831"/>
  </p:normalViewPr>
  <p:slideViewPr>
    <p:cSldViewPr snapToGrid="0">
      <p:cViewPr>
        <p:scale>
          <a:sx n="100" d="100"/>
          <a:sy n="100" d="100"/>
        </p:scale>
        <p:origin x="188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9F85C9-F0CA-1841-AB4E-B99B37C6C69F}" type="datetimeFigureOut">
              <a:rPr lang="en-GB" smtClean="0"/>
              <a:t>10/10/2024</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EBB59A-6144-6147-9249-DD5A403893CB}" type="slidenum">
              <a:rPr lang="en-GB" smtClean="0"/>
              <a:t>‹#›</a:t>
            </a:fld>
            <a:endParaRPr lang="en-GB"/>
          </a:p>
        </p:txBody>
      </p:sp>
    </p:spTree>
    <p:extLst>
      <p:ext uri="{BB962C8B-B14F-4D97-AF65-F5344CB8AC3E}">
        <p14:creationId xmlns:p14="http://schemas.microsoft.com/office/powerpoint/2010/main" val="71248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1EBB59A-6144-6147-9249-DD5A403893CB}" type="slidenum">
              <a:rPr lang="en-GB" smtClean="0"/>
              <a:t>1</a:t>
            </a:fld>
            <a:endParaRPr lang="en-GB"/>
          </a:p>
        </p:txBody>
      </p:sp>
    </p:spTree>
    <p:extLst>
      <p:ext uri="{BB962C8B-B14F-4D97-AF65-F5344CB8AC3E}">
        <p14:creationId xmlns:p14="http://schemas.microsoft.com/office/powerpoint/2010/main" val="3846250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1EBB59A-6144-6147-9249-DD5A403893CB}" type="slidenum">
              <a:rPr lang="en-GB" smtClean="0"/>
              <a:t>2</a:t>
            </a:fld>
            <a:endParaRPr lang="en-GB"/>
          </a:p>
        </p:txBody>
      </p:sp>
    </p:spTree>
    <p:extLst>
      <p:ext uri="{BB962C8B-B14F-4D97-AF65-F5344CB8AC3E}">
        <p14:creationId xmlns:p14="http://schemas.microsoft.com/office/powerpoint/2010/main" val="173030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7E6A936A-9DD1-D447-9174-59AD47BDFD26}" type="datetimeFigureOut">
              <a:rPr lang="en-GB" smtClean="0"/>
              <a:t>10/10/2024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D4CA4A-B27B-F44E-AEF2-CD365D018D10}" type="slidenum">
              <a:rPr lang="en-GB" smtClean="0"/>
              <a:t>‹#›</a:t>
            </a:fld>
            <a:endParaRPr lang="en-GB"/>
          </a:p>
        </p:txBody>
      </p:sp>
    </p:spTree>
    <p:extLst>
      <p:ext uri="{BB962C8B-B14F-4D97-AF65-F5344CB8AC3E}">
        <p14:creationId xmlns:p14="http://schemas.microsoft.com/office/powerpoint/2010/main" val="2120713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E6A936A-9DD1-D447-9174-59AD47BDFD26}" type="datetimeFigureOut">
              <a:rPr lang="en-GB" smtClean="0"/>
              <a:t>10/10/2024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D4CA4A-B27B-F44E-AEF2-CD365D018D10}" type="slidenum">
              <a:rPr lang="en-GB" smtClean="0"/>
              <a:t>‹#›</a:t>
            </a:fld>
            <a:endParaRPr lang="en-GB"/>
          </a:p>
        </p:txBody>
      </p:sp>
    </p:spTree>
    <p:extLst>
      <p:ext uri="{BB962C8B-B14F-4D97-AF65-F5344CB8AC3E}">
        <p14:creationId xmlns:p14="http://schemas.microsoft.com/office/powerpoint/2010/main" val="229379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E6A936A-9DD1-D447-9174-59AD47BDFD26}" type="datetimeFigureOut">
              <a:rPr lang="en-GB" smtClean="0"/>
              <a:t>10/10/2024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D4CA4A-B27B-F44E-AEF2-CD365D018D10}" type="slidenum">
              <a:rPr lang="en-GB" smtClean="0"/>
              <a:t>‹#›</a:t>
            </a:fld>
            <a:endParaRPr lang="en-GB"/>
          </a:p>
        </p:txBody>
      </p:sp>
    </p:spTree>
    <p:extLst>
      <p:ext uri="{BB962C8B-B14F-4D97-AF65-F5344CB8AC3E}">
        <p14:creationId xmlns:p14="http://schemas.microsoft.com/office/powerpoint/2010/main" val="3731185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E6A936A-9DD1-D447-9174-59AD47BDFD26}" type="datetimeFigureOut">
              <a:rPr lang="en-GB" smtClean="0"/>
              <a:t>10/10/2024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D4CA4A-B27B-F44E-AEF2-CD365D018D10}" type="slidenum">
              <a:rPr lang="en-GB" smtClean="0"/>
              <a:t>‹#›</a:t>
            </a:fld>
            <a:endParaRPr lang="en-GB"/>
          </a:p>
        </p:txBody>
      </p:sp>
    </p:spTree>
    <p:extLst>
      <p:ext uri="{BB962C8B-B14F-4D97-AF65-F5344CB8AC3E}">
        <p14:creationId xmlns:p14="http://schemas.microsoft.com/office/powerpoint/2010/main" val="2774870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E6A936A-9DD1-D447-9174-59AD47BDFD26}" type="datetimeFigureOut">
              <a:rPr lang="en-GB" smtClean="0"/>
              <a:t>10/10/2024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D4CA4A-B27B-F44E-AEF2-CD365D018D10}" type="slidenum">
              <a:rPr lang="en-GB" smtClean="0"/>
              <a:t>‹#›</a:t>
            </a:fld>
            <a:endParaRPr lang="en-GB"/>
          </a:p>
        </p:txBody>
      </p:sp>
    </p:spTree>
    <p:extLst>
      <p:ext uri="{BB962C8B-B14F-4D97-AF65-F5344CB8AC3E}">
        <p14:creationId xmlns:p14="http://schemas.microsoft.com/office/powerpoint/2010/main" val="194572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7E6A936A-9DD1-D447-9174-59AD47BDFD26}" type="datetimeFigureOut">
              <a:rPr lang="en-GB" smtClean="0"/>
              <a:t>10/10/2024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D4CA4A-B27B-F44E-AEF2-CD365D018D10}" type="slidenum">
              <a:rPr lang="en-GB" smtClean="0"/>
              <a:t>‹#›</a:t>
            </a:fld>
            <a:endParaRPr lang="en-GB"/>
          </a:p>
        </p:txBody>
      </p:sp>
    </p:spTree>
    <p:extLst>
      <p:ext uri="{BB962C8B-B14F-4D97-AF65-F5344CB8AC3E}">
        <p14:creationId xmlns:p14="http://schemas.microsoft.com/office/powerpoint/2010/main" val="284777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7E6A936A-9DD1-D447-9174-59AD47BDFD26}" type="datetimeFigureOut">
              <a:rPr lang="en-GB" smtClean="0"/>
              <a:t>10/10/2024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D4CA4A-B27B-F44E-AEF2-CD365D018D10}" type="slidenum">
              <a:rPr lang="en-GB" smtClean="0"/>
              <a:t>‹#›</a:t>
            </a:fld>
            <a:endParaRPr lang="en-GB"/>
          </a:p>
        </p:txBody>
      </p:sp>
    </p:spTree>
    <p:extLst>
      <p:ext uri="{BB962C8B-B14F-4D97-AF65-F5344CB8AC3E}">
        <p14:creationId xmlns:p14="http://schemas.microsoft.com/office/powerpoint/2010/main" val="4010461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E6A936A-9DD1-D447-9174-59AD47BDFD26}" type="datetimeFigureOut">
              <a:rPr lang="en-GB" smtClean="0"/>
              <a:t>10/10/2024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D4CA4A-B27B-F44E-AEF2-CD365D018D10}" type="slidenum">
              <a:rPr lang="en-GB" smtClean="0"/>
              <a:t>‹#›</a:t>
            </a:fld>
            <a:endParaRPr lang="en-GB"/>
          </a:p>
        </p:txBody>
      </p:sp>
    </p:spTree>
    <p:extLst>
      <p:ext uri="{BB962C8B-B14F-4D97-AF65-F5344CB8AC3E}">
        <p14:creationId xmlns:p14="http://schemas.microsoft.com/office/powerpoint/2010/main" val="3455885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6A936A-9DD1-D447-9174-59AD47BDFD26}" type="datetimeFigureOut">
              <a:rPr lang="en-GB" smtClean="0"/>
              <a:t>10/10/2024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D4CA4A-B27B-F44E-AEF2-CD365D018D10}" type="slidenum">
              <a:rPr lang="en-GB" smtClean="0"/>
              <a:t>‹#›</a:t>
            </a:fld>
            <a:endParaRPr lang="en-GB"/>
          </a:p>
        </p:txBody>
      </p:sp>
    </p:spTree>
    <p:extLst>
      <p:ext uri="{BB962C8B-B14F-4D97-AF65-F5344CB8AC3E}">
        <p14:creationId xmlns:p14="http://schemas.microsoft.com/office/powerpoint/2010/main" val="2757812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7E6A936A-9DD1-D447-9174-59AD47BDFD26}" type="datetimeFigureOut">
              <a:rPr lang="en-GB" smtClean="0"/>
              <a:t>10/10/2024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D4CA4A-B27B-F44E-AEF2-CD365D018D10}" type="slidenum">
              <a:rPr lang="en-GB" smtClean="0"/>
              <a:t>‹#›</a:t>
            </a:fld>
            <a:endParaRPr lang="en-GB"/>
          </a:p>
        </p:txBody>
      </p:sp>
    </p:spTree>
    <p:extLst>
      <p:ext uri="{BB962C8B-B14F-4D97-AF65-F5344CB8AC3E}">
        <p14:creationId xmlns:p14="http://schemas.microsoft.com/office/powerpoint/2010/main" val="1198483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7E6A936A-9DD1-D447-9174-59AD47BDFD26}" type="datetimeFigureOut">
              <a:rPr lang="en-GB" smtClean="0"/>
              <a:t>10/10/2024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D4CA4A-B27B-F44E-AEF2-CD365D018D10}" type="slidenum">
              <a:rPr lang="en-GB" smtClean="0"/>
              <a:t>‹#›</a:t>
            </a:fld>
            <a:endParaRPr lang="en-GB"/>
          </a:p>
        </p:txBody>
      </p:sp>
    </p:spTree>
    <p:extLst>
      <p:ext uri="{BB962C8B-B14F-4D97-AF65-F5344CB8AC3E}">
        <p14:creationId xmlns:p14="http://schemas.microsoft.com/office/powerpoint/2010/main" val="1458120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E6A936A-9DD1-D447-9174-59AD47BDFD26}" type="datetimeFigureOut">
              <a:rPr lang="en-GB" smtClean="0"/>
              <a:t>10/10/2024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3D4CA4A-B27B-F44E-AEF2-CD365D018D10}" type="slidenum">
              <a:rPr lang="en-GB" smtClean="0"/>
              <a:t>‹#›</a:t>
            </a:fld>
            <a:endParaRPr lang="en-GB"/>
          </a:p>
        </p:txBody>
      </p:sp>
    </p:spTree>
    <p:extLst>
      <p:ext uri="{BB962C8B-B14F-4D97-AF65-F5344CB8AC3E}">
        <p14:creationId xmlns:p14="http://schemas.microsoft.com/office/powerpoint/2010/main" val="29311285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eachinghub.bath.ac.uk/wp-admi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hyperlink" Target="https://www.bath.ac.uk/publications/qa3-approval-of-new-programmes-of-study/attachments/qa3-annex-e-assessment-taxonomy.pdf" TargetMode="External"/><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hyperlink" Target="https://computingservices.sharepoint.com/:x:/r/sites/CentreforLearningandTeaching/Shared%20Documents/General/Acronyms%20and%20Jargon%20Glossary.xlsx?d=w05c5a4a5d8334b448e12c889a4b9c4cf&amp;csf=1&amp;web=1&amp;e=QzxvoQ" TargetMode="External"/><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CE7AAC1-6AB2-2E3B-480A-DF4C19A11992}"/>
              </a:ext>
            </a:extLst>
          </p:cNvPr>
          <p:cNvGrpSpPr/>
          <p:nvPr/>
        </p:nvGrpSpPr>
        <p:grpSpPr>
          <a:xfrm>
            <a:off x="28859" y="389282"/>
            <a:ext cx="3529624" cy="1916863"/>
            <a:chOff x="425669" y="536028"/>
            <a:chExt cx="2159876" cy="745817"/>
          </a:xfrm>
        </p:grpSpPr>
        <p:sp>
          <p:nvSpPr>
            <p:cNvPr id="4" name="TextBox 3">
              <a:extLst>
                <a:ext uri="{FF2B5EF4-FFF2-40B4-BE49-F238E27FC236}">
                  <a16:creationId xmlns:a16="http://schemas.microsoft.com/office/drawing/2014/main" id="{F2AFB400-F8EF-15BD-9074-DAD03122C225}"/>
                </a:ext>
              </a:extLst>
            </p:cNvPr>
            <p:cNvSpPr txBox="1"/>
            <p:nvPr/>
          </p:nvSpPr>
          <p:spPr>
            <a:xfrm>
              <a:off x="425669" y="653156"/>
              <a:ext cx="2159876" cy="628689"/>
            </a:xfrm>
            <a:prstGeom prst="rect">
              <a:avLst/>
            </a:prstGeom>
            <a:noFill/>
            <a:ln>
              <a:solidFill>
                <a:srgbClr val="006170"/>
              </a:solidFill>
            </a:ln>
          </p:spPr>
          <p:txBody>
            <a:bodyPr wrap="square" rtlCol="0">
              <a:spAutoFit/>
            </a:bodyPr>
            <a:lstStyle/>
            <a:p>
              <a:r>
                <a:rPr lang="en-GB" sz="1100" b="1" dirty="0">
                  <a:latin typeface="HelveticaNeueLT Std" panose="020B0604020202020204" pitchFamily="34" charset="0"/>
                </a:rPr>
                <a:t>Subscribers</a:t>
              </a:r>
              <a:r>
                <a:rPr lang="en-GB" sz="1100" dirty="0">
                  <a:latin typeface="HelveticaNeueLT Std" panose="020B0604020202020204" pitchFamily="34" charset="0"/>
                </a:rPr>
                <a:t> – </a:t>
              </a:r>
              <a:r>
                <a:rPr lang="en-GB" sz="1100" dirty="0" err="1">
                  <a:latin typeface="HelveticaNeueLT Std" panose="020B0604020202020204" pitchFamily="34" charset="0"/>
                </a:rPr>
                <a:t>UoB</a:t>
              </a:r>
              <a:r>
                <a:rPr lang="en-GB" sz="1100" dirty="0">
                  <a:latin typeface="HelveticaNeueLT Std" panose="020B0604020202020204" pitchFamily="34" charset="0"/>
                </a:rPr>
                <a:t> staff, who can log in to book onto events, or manage their bookings.</a:t>
              </a:r>
            </a:p>
            <a:p>
              <a:r>
                <a:rPr lang="en-GB" sz="1100" b="1" dirty="0">
                  <a:latin typeface="HelveticaNeueLT Std" panose="020B0604020202020204" pitchFamily="34" charset="0"/>
                </a:rPr>
                <a:t>Authors</a:t>
              </a:r>
              <a:r>
                <a:rPr lang="en-GB" sz="1100" dirty="0">
                  <a:latin typeface="HelveticaNeueLT Std" panose="020B0604020202020204" pitchFamily="34" charset="0"/>
                </a:rPr>
                <a:t> – CLT staff who can create, edit and publish events, pages and articles. Some permissions are restricted (e.g. ability to upload new plugins) but seek advice from a Hub Admin if you need additional permissions.</a:t>
              </a:r>
            </a:p>
            <a:p>
              <a:r>
                <a:rPr lang="en-GB" sz="1100" b="1" dirty="0">
                  <a:latin typeface="HelveticaNeueLT Std" panose="020B0604020202020204" pitchFamily="34" charset="0"/>
                </a:rPr>
                <a:t>Admin</a:t>
              </a:r>
              <a:r>
                <a:rPr lang="en-GB" sz="1100" dirty="0">
                  <a:latin typeface="HelveticaNeueLT Std" panose="020B0604020202020204" pitchFamily="34" charset="0"/>
                </a:rPr>
                <a:t> -  nominated TEL staff, who will oversee the management of the Hub.</a:t>
              </a:r>
            </a:p>
          </p:txBody>
        </p:sp>
        <p:sp>
          <p:nvSpPr>
            <p:cNvPr id="5" name="Rectangle 4">
              <a:extLst>
                <a:ext uri="{FF2B5EF4-FFF2-40B4-BE49-F238E27FC236}">
                  <a16:creationId xmlns:a16="http://schemas.microsoft.com/office/drawing/2014/main" id="{C962A9AD-4075-4B1A-AB44-5E8084348C45}"/>
                </a:ext>
              </a:extLst>
            </p:cNvPr>
            <p:cNvSpPr/>
            <p:nvPr/>
          </p:nvSpPr>
          <p:spPr>
            <a:xfrm>
              <a:off x="425669" y="536028"/>
              <a:ext cx="2159876" cy="117658"/>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User Roles</a:t>
              </a:r>
            </a:p>
          </p:txBody>
        </p:sp>
      </p:grpSp>
      <p:sp>
        <p:nvSpPr>
          <p:cNvPr id="27" name="Rectangle 26">
            <a:extLst>
              <a:ext uri="{FF2B5EF4-FFF2-40B4-BE49-F238E27FC236}">
                <a16:creationId xmlns:a16="http://schemas.microsoft.com/office/drawing/2014/main" id="{935E4BD7-A614-8555-088C-CFDB758CBADF}"/>
              </a:ext>
            </a:extLst>
          </p:cNvPr>
          <p:cNvSpPr/>
          <p:nvPr/>
        </p:nvSpPr>
        <p:spPr>
          <a:xfrm>
            <a:off x="0" y="0"/>
            <a:ext cx="6865491" cy="364428"/>
          </a:xfrm>
          <a:prstGeom prst="rect">
            <a:avLst/>
          </a:prstGeom>
          <a:solidFill>
            <a:srgbClr val="0061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The Learning and Teaching Hub Quick Reference Guide</a:t>
            </a:r>
          </a:p>
        </p:txBody>
      </p:sp>
      <p:grpSp>
        <p:nvGrpSpPr>
          <p:cNvPr id="42" name="Group 41">
            <a:extLst>
              <a:ext uri="{FF2B5EF4-FFF2-40B4-BE49-F238E27FC236}">
                <a16:creationId xmlns:a16="http://schemas.microsoft.com/office/drawing/2014/main" id="{728C9E45-3107-079A-9B98-B8665096185B}"/>
              </a:ext>
            </a:extLst>
          </p:cNvPr>
          <p:cNvGrpSpPr/>
          <p:nvPr/>
        </p:nvGrpSpPr>
        <p:grpSpPr>
          <a:xfrm>
            <a:off x="28859" y="4248747"/>
            <a:ext cx="3528865" cy="2221969"/>
            <a:chOff x="425669" y="536028"/>
            <a:chExt cx="2159876" cy="735841"/>
          </a:xfrm>
        </p:grpSpPr>
        <p:sp>
          <p:nvSpPr>
            <p:cNvPr id="43" name="TextBox 42">
              <a:extLst>
                <a:ext uri="{FF2B5EF4-FFF2-40B4-BE49-F238E27FC236}">
                  <a16:creationId xmlns:a16="http://schemas.microsoft.com/office/drawing/2014/main" id="{650D81C8-3E3F-C4DA-6D99-E208C4030E2C}"/>
                </a:ext>
              </a:extLst>
            </p:cNvPr>
            <p:cNvSpPr txBox="1"/>
            <p:nvPr/>
          </p:nvSpPr>
          <p:spPr>
            <a:xfrm>
              <a:off x="425669" y="631608"/>
              <a:ext cx="2159876" cy="640261"/>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Events can be created for </a:t>
              </a:r>
              <a:r>
                <a:rPr lang="en-GB" sz="1100" b="1" dirty="0">
                  <a:latin typeface="HelveticaNeueLT Std" panose="020B0604020202020204" pitchFamily="34" charset="0"/>
                </a:rPr>
                <a:t>in-person</a:t>
              </a:r>
              <a:r>
                <a:rPr lang="en-GB" sz="1100" dirty="0">
                  <a:latin typeface="HelveticaNeueLT Std" panose="020B0604020202020204" pitchFamily="34" charset="0"/>
                </a:rPr>
                <a:t> or </a:t>
              </a:r>
              <a:r>
                <a:rPr lang="en-GB" sz="1100" b="1" dirty="0">
                  <a:latin typeface="HelveticaNeueLT Std" panose="020B0604020202020204" pitchFamily="34" charset="0"/>
                </a:rPr>
                <a:t>online</a:t>
              </a:r>
              <a:r>
                <a:rPr lang="en-GB" sz="1100" dirty="0">
                  <a:latin typeface="HelveticaNeueLT Std" panose="020B0604020202020204" pitchFamily="34" charset="0"/>
                </a:rPr>
                <a:t> events.  Online event ‘join’ links are not displayed on the site (to avoid spammers) and are instead included in confirmation emails to participants. Reminder emails are sent 7 days before event. Important to include a </a:t>
              </a:r>
              <a:r>
                <a:rPr lang="en-GB" sz="1100" b="1" dirty="0">
                  <a:latin typeface="HelveticaNeueLT Std" panose="020B0604020202020204" pitchFamily="34" charset="0"/>
                </a:rPr>
                <a:t>concise</a:t>
              </a:r>
              <a:r>
                <a:rPr lang="en-GB" sz="1100" dirty="0">
                  <a:latin typeface="HelveticaNeueLT Std" panose="020B0604020202020204" pitchFamily="34" charset="0"/>
                </a:rPr>
                <a:t> ‘</a:t>
              </a:r>
              <a:r>
                <a:rPr lang="en-GB" sz="1100" b="1" dirty="0">
                  <a:latin typeface="HelveticaNeueLT Std" panose="020B0604020202020204" pitchFamily="34" charset="0"/>
                </a:rPr>
                <a:t>excerpt</a:t>
              </a:r>
              <a:r>
                <a:rPr lang="en-GB" sz="1100" dirty="0">
                  <a:latin typeface="HelveticaNeueLT Std" panose="020B0604020202020204" pitchFamily="34" charset="0"/>
                </a:rPr>
                <a:t>’ for display elsewhere in the site. Only </a:t>
              </a:r>
              <a:r>
                <a:rPr lang="en-GB" sz="1100" dirty="0" err="1">
                  <a:latin typeface="HelveticaNeueLT Std" panose="020B0604020202020204" pitchFamily="34" charset="0"/>
                </a:rPr>
                <a:t>UoB</a:t>
              </a:r>
              <a:r>
                <a:rPr lang="en-GB" sz="1100" dirty="0">
                  <a:latin typeface="HelveticaNeueLT Std" panose="020B0604020202020204" pitchFamily="34" charset="0"/>
                </a:rPr>
                <a:t> staff can book onto events. External bookings should be managed via email. Cancelled events will notify users by email. Emails may go to Junk folder first time. </a:t>
              </a:r>
              <a:r>
                <a:rPr lang="en-GB" sz="1100" b="1" dirty="0">
                  <a:latin typeface="HelveticaNeueLT Std" panose="020B0604020202020204" pitchFamily="34" charset="0"/>
                </a:rPr>
                <a:t>Please use detailed instructions.</a:t>
              </a:r>
            </a:p>
          </p:txBody>
        </p:sp>
        <p:sp>
          <p:nvSpPr>
            <p:cNvPr id="44" name="Rectangle 43">
              <a:extLst>
                <a:ext uri="{FF2B5EF4-FFF2-40B4-BE49-F238E27FC236}">
                  <a16:creationId xmlns:a16="http://schemas.microsoft.com/office/drawing/2014/main" id="{2162B58A-3D20-319A-1F8F-CB637C215CE2}"/>
                </a:ext>
              </a:extLst>
            </p:cNvPr>
            <p:cNvSpPr/>
            <p:nvPr/>
          </p:nvSpPr>
          <p:spPr>
            <a:xfrm>
              <a:off x="425669" y="536028"/>
              <a:ext cx="2159876" cy="100145"/>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Events</a:t>
              </a:r>
            </a:p>
          </p:txBody>
        </p:sp>
      </p:grpSp>
      <p:grpSp>
        <p:nvGrpSpPr>
          <p:cNvPr id="48" name="Group 47">
            <a:extLst>
              <a:ext uri="{FF2B5EF4-FFF2-40B4-BE49-F238E27FC236}">
                <a16:creationId xmlns:a16="http://schemas.microsoft.com/office/drawing/2014/main" id="{0D711CB0-427F-B737-AF07-20E8627B1F7F}"/>
              </a:ext>
            </a:extLst>
          </p:cNvPr>
          <p:cNvGrpSpPr/>
          <p:nvPr/>
        </p:nvGrpSpPr>
        <p:grpSpPr>
          <a:xfrm>
            <a:off x="28859" y="7883462"/>
            <a:ext cx="3514278" cy="1903755"/>
            <a:chOff x="425669" y="536028"/>
            <a:chExt cx="2159876" cy="597301"/>
          </a:xfrm>
        </p:grpSpPr>
        <p:sp>
          <p:nvSpPr>
            <p:cNvPr id="49" name="TextBox 48">
              <a:extLst>
                <a:ext uri="{FF2B5EF4-FFF2-40B4-BE49-F238E27FC236}">
                  <a16:creationId xmlns:a16="http://schemas.microsoft.com/office/drawing/2014/main" id="{B7940171-778C-5DA7-82EA-69F89C5E207D}"/>
                </a:ext>
              </a:extLst>
            </p:cNvPr>
            <p:cNvSpPr txBox="1"/>
            <p:nvPr/>
          </p:nvSpPr>
          <p:spPr>
            <a:xfrm>
              <a:off x="425669" y="626365"/>
              <a:ext cx="2159876" cy="506964"/>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There are </a:t>
              </a:r>
              <a:r>
                <a:rPr lang="en-GB" sz="1100" b="1" dirty="0">
                  <a:latin typeface="HelveticaNeueLT Std" panose="020B0604020202020204" pitchFamily="34" charset="0"/>
                </a:rPr>
                <a:t>three separate search functions </a:t>
              </a:r>
              <a:r>
                <a:rPr lang="en-GB" sz="1100" dirty="0">
                  <a:latin typeface="HelveticaNeueLT Std" panose="020B0604020202020204" pitchFamily="34" charset="0"/>
                </a:rPr>
                <a:t>(due to plugins being used).</a:t>
              </a:r>
            </a:p>
            <a:p>
              <a:r>
                <a:rPr lang="en-GB" sz="1100" dirty="0">
                  <a:latin typeface="HelveticaNeueLT Std" panose="020B0604020202020204" pitchFamily="34" charset="0"/>
                </a:rPr>
                <a:t>These two search pages and articles:</a:t>
              </a:r>
            </a:p>
            <a:p>
              <a:pPr marL="171450" indent="-171450">
                <a:buFont typeface="Arial" panose="020B0604020202020204" pitchFamily="34" charset="0"/>
                <a:buChar char="•"/>
              </a:pPr>
              <a:r>
                <a:rPr lang="en-GB" sz="1100" dirty="0">
                  <a:latin typeface="HelveticaNeueLT Std" panose="020B0604020202020204" pitchFamily="34" charset="0"/>
                </a:rPr>
                <a:t>the main site (i.e. Pages)</a:t>
              </a:r>
            </a:p>
            <a:p>
              <a:pPr marL="171450" indent="-171450">
                <a:buFont typeface="Arial" panose="020B0604020202020204" pitchFamily="34" charset="0"/>
                <a:buChar char="•"/>
              </a:pPr>
              <a:r>
                <a:rPr lang="en-GB" sz="1100" dirty="0">
                  <a:latin typeface="HelveticaNeueLT Std" panose="020B0604020202020204" pitchFamily="34" charset="0"/>
                </a:rPr>
                <a:t>the Guidance area</a:t>
              </a:r>
            </a:p>
            <a:p>
              <a:r>
                <a:rPr lang="en-GB" sz="1100" dirty="0">
                  <a:latin typeface="HelveticaNeueLT Std" panose="020B0604020202020204" pitchFamily="34" charset="0"/>
                </a:rPr>
                <a:t>This searches events:</a:t>
              </a:r>
            </a:p>
            <a:p>
              <a:pPr marL="171450" indent="-171450">
                <a:buFont typeface="Arial" panose="020B0604020202020204" pitchFamily="34" charset="0"/>
                <a:buChar char="•"/>
              </a:pPr>
              <a:r>
                <a:rPr lang="en-GB" sz="1100" dirty="0">
                  <a:latin typeface="HelveticaNeueLT Std" panose="020B0604020202020204" pitchFamily="34" charset="0"/>
                </a:rPr>
                <a:t>Events page</a:t>
              </a:r>
            </a:p>
            <a:p>
              <a:r>
                <a:rPr lang="en-GB" sz="1100" dirty="0">
                  <a:latin typeface="HelveticaNeueLT Std" panose="020B0604020202020204" pitchFamily="34" charset="0"/>
                </a:rPr>
                <a:t>The ‘results’ </a:t>
              </a:r>
              <a:r>
                <a:rPr lang="en-GB" sz="1100" b="1" dirty="0">
                  <a:latin typeface="HelveticaNeueLT Std" panose="020B0604020202020204" pitchFamily="34" charset="0"/>
                </a:rPr>
                <a:t>pages display differently </a:t>
              </a:r>
              <a:r>
                <a:rPr lang="en-GB" sz="1100" dirty="0">
                  <a:latin typeface="HelveticaNeueLT Std" panose="020B0604020202020204" pitchFamily="34" charset="0"/>
                </a:rPr>
                <a:t>due to the different functionality being used.</a:t>
              </a:r>
            </a:p>
          </p:txBody>
        </p:sp>
        <p:sp>
          <p:nvSpPr>
            <p:cNvPr id="50" name="Rectangle 49">
              <a:extLst>
                <a:ext uri="{FF2B5EF4-FFF2-40B4-BE49-F238E27FC236}">
                  <a16:creationId xmlns:a16="http://schemas.microsoft.com/office/drawing/2014/main" id="{FC7E6DFC-2013-2D1E-ACBE-AAFCBF5066E6}"/>
                </a:ext>
              </a:extLst>
            </p:cNvPr>
            <p:cNvSpPr/>
            <p:nvPr/>
          </p:nvSpPr>
          <p:spPr>
            <a:xfrm>
              <a:off x="425669" y="536028"/>
              <a:ext cx="2159876" cy="94878"/>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Search</a:t>
              </a:r>
            </a:p>
          </p:txBody>
        </p:sp>
      </p:grpSp>
      <p:grpSp>
        <p:nvGrpSpPr>
          <p:cNvPr id="51" name="Group 50">
            <a:extLst>
              <a:ext uri="{FF2B5EF4-FFF2-40B4-BE49-F238E27FC236}">
                <a16:creationId xmlns:a16="http://schemas.microsoft.com/office/drawing/2014/main" id="{AEBD1452-E873-0F39-5C81-95336E6FDA6A}"/>
              </a:ext>
            </a:extLst>
          </p:cNvPr>
          <p:cNvGrpSpPr/>
          <p:nvPr/>
        </p:nvGrpSpPr>
        <p:grpSpPr>
          <a:xfrm>
            <a:off x="3615267" y="3862959"/>
            <a:ext cx="3213115" cy="1234150"/>
            <a:chOff x="425669" y="536028"/>
            <a:chExt cx="2159876" cy="353232"/>
          </a:xfrm>
        </p:grpSpPr>
        <p:sp>
          <p:nvSpPr>
            <p:cNvPr id="52" name="TextBox 51">
              <a:extLst>
                <a:ext uri="{FF2B5EF4-FFF2-40B4-BE49-F238E27FC236}">
                  <a16:creationId xmlns:a16="http://schemas.microsoft.com/office/drawing/2014/main" id="{26DE9D83-1A13-7469-F930-28DEF42A1FD6}"/>
                </a:ext>
              </a:extLst>
            </p:cNvPr>
            <p:cNvSpPr txBox="1"/>
            <p:nvPr/>
          </p:nvSpPr>
          <p:spPr>
            <a:xfrm>
              <a:off x="425669" y="620585"/>
              <a:ext cx="2159876" cy="268675"/>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If authors require some content that requires additional customisation (e.g. </a:t>
              </a:r>
              <a:r>
                <a:rPr lang="en-GB" sz="1100" b="1" dirty="0">
                  <a:latin typeface="HelveticaNeueLT Std" panose="020B0604020202020204" pitchFamily="34" charset="0"/>
                </a:rPr>
                <a:t>a new plugin</a:t>
              </a:r>
              <a:r>
                <a:rPr lang="en-GB" sz="1100" dirty="0">
                  <a:latin typeface="HelveticaNeueLT Std" panose="020B0604020202020204" pitchFamily="34" charset="0"/>
                </a:rPr>
                <a:t>), please </a:t>
              </a:r>
              <a:r>
                <a:rPr lang="en-GB" sz="1100" b="1" dirty="0">
                  <a:latin typeface="HelveticaNeueLT Std" panose="020B0604020202020204" pitchFamily="34" charset="0"/>
                </a:rPr>
                <a:t>seek advice from a Hub Admin</a:t>
              </a:r>
              <a:r>
                <a:rPr lang="en-GB" sz="1100" dirty="0">
                  <a:latin typeface="HelveticaNeueLT Std" panose="020B0604020202020204" pitchFamily="34" charset="0"/>
                </a:rPr>
                <a:t>. Only Admins should add new plugins: Mark Egan, Yvonne Moore, Marie Salter</a:t>
              </a:r>
            </a:p>
          </p:txBody>
        </p:sp>
        <p:sp>
          <p:nvSpPr>
            <p:cNvPr id="53" name="Rectangle 52">
              <a:extLst>
                <a:ext uri="{FF2B5EF4-FFF2-40B4-BE49-F238E27FC236}">
                  <a16:creationId xmlns:a16="http://schemas.microsoft.com/office/drawing/2014/main" id="{4CCCE6C3-9092-5272-C9C0-59D9B7814E06}"/>
                </a:ext>
              </a:extLst>
            </p:cNvPr>
            <p:cNvSpPr/>
            <p:nvPr/>
          </p:nvSpPr>
          <p:spPr>
            <a:xfrm>
              <a:off x="425669" y="536028"/>
              <a:ext cx="2159876" cy="86551"/>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Customisation</a:t>
              </a:r>
            </a:p>
          </p:txBody>
        </p:sp>
      </p:grpSp>
      <p:grpSp>
        <p:nvGrpSpPr>
          <p:cNvPr id="54" name="Group 53">
            <a:extLst>
              <a:ext uri="{FF2B5EF4-FFF2-40B4-BE49-F238E27FC236}">
                <a16:creationId xmlns:a16="http://schemas.microsoft.com/office/drawing/2014/main" id="{B2C64DE8-AA4F-7372-2966-25367FEDA61A}"/>
              </a:ext>
            </a:extLst>
          </p:cNvPr>
          <p:cNvGrpSpPr/>
          <p:nvPr/>
        </p:nvGrpSpPr>
        <p:grpSpPr>
          <a:xfrm>
            <a:off x="3615267" y="5180239"/>
            <a:ext cx="3213114" cy="2595292"/>
            <a:chOff x="413081" y="536028"/>
            <a:chExt cx="2172464" cy="1301445"/>
          </a:xfrm>
        </p:grpSpPr>
        <p:sp>
          <p:nvSpPr>
            <p:cNvPr id="55" name="TextBox 54">
              <a:extLst>
                <a:ext uri="{FF2B5EF4-FFF2-40B4-BE49-F238E27FC236}">
                  <a16:creationId xmlns:a16="http://schemas.microsoft.com/office/drawing/2014/main" id="{5239D15C-98C1-754B-F78B-25E1B23A7722}"/>
                </a:ext>
              </a:extLst>
            </p:cNvPr>
            <p:cNvSpPr txBox="1"/>
            <p:nvPr/>
          </p:nvSpPr>
          <p:spPr>
            <a:xfrm>
              <a:off x="413998" y="679729"/>
              <a:ext cx="2171547" cy="1157744"/>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The hub WordPress site is hosted by WP Engine.  We have a </a:t>
              </a:r>
              <a:r>
                <a:rPr lang="en-GB" sz="1100" b="1" dirty="0">
                  <a:latin typeface="HelveticaNeueLT Std" panose="020B0604020202020204" pitchFamily="34" charset="0"/>
                </a:rPr>
                <a:t>Production</a:t>
              </a:r>
              <a:r>
                <a:rPr lang="en-GB" sz="1100" dirty="0">
                  <a:latin typeface="HelveticaNeueLT Std" panose="020B0604020202020204" pitchFamily="34" charset="0"/>
                </a:rPr>
                <a:t> site (the ‘live’ site) and a </a:t>
              </a:r>
              <a:r>
                <a:rPr lang="en-GB" sz="1100" b="1" dirty="0">
                  <a:latin typeface="HelveticaNeueLT Std" panose="020B0604020202020204" pitchFamily="34" charset="0"/>
                </a:rPr>
                <a:t>Staging</a:t>
              </a:r>
              <a:r>
                <a:rPr lang="en-GB" sz="1100" dirty="0">
                  <a:latin typeface="HelveticaNeueLT Std" panose="020B0604020202020204" pitchFamily="34" charset="0"/>
                </a:rPr>
                <a:t> site (a copy for testing).</a:t>
              </a:r>
            </a:p>
            <a:p>
              <a:endParaRPr lang="en-GB" sz="1100" dirty="0">
                <a:latin typeface="HelveticaNeueLT Std" panose="020B0604020202020204" pitchFamily="34" charset="0"/>
              </a:endParaRPr>
            </a:p>
            <a:p>
              <a:r>
                <a:rPr lang="en-GB" sz="1100" dirty="0">
                  <a:latin typeface="HelveticaNeueLT Std" panose="020B0604020202020204" pitchFamily="34" charset="0"/>
                </a:rPr>
                <a:t>The hub needs regular maintenance (updates to WordPress, plugins, theme etc.) and the process involves:</a:t>
              </a:r>
            </a:p>
            <a:p>
              <a:pPr marL="171450" indent="-171450">
                <a:buFont typeface="Arial" panose="020B0604020202020204" pitchFamily="34" charset="0"/>
                <a:buChar char="•"/>
              </a:pPr>
              <a:r>
                <a:rPr lang="en-GB" sz="1100" dirty="0">
                  <a:latin typeface="HelveticaNeueLT Std" panose="020B0604020202020204" pitchFamily="34" charset="0"/>
                </a:rPr>
                <a:t>Updates tested on Staging environment (a copy of the main site)</a:t>
              </a:r>
            </a:p>
            <a:p>
              <a:pPr marL="171450" indent="-171450">
                <a:buFont typeface="Arial" panose="020B0604020202020204" pitchFamily="34" charset="0"/>
                <a:buChar char="•"/>
              </a:pPr>
              <a:r>
                <a:rPr lang="en-GB" sz="1100" dirty="0">
                  <a:latin typeface="HelveticaNeueLT Std" panose="020B0604020202020204" pitchFamily="34" charset="0"/>
                </a:rPr>
                <a:t>Updates on ‘live’ to take place at a less busy time (Tues before 9:00, Friday after 17:00).  A message should be placed in the CLT team to communicate when updates occur.</a:t>
              </a:r>
            </a:p>
            <a:p>
              <a:endParaRPr lang="en-GB" sz="1100" dirty="0">
                <a:latin typeface="HelveticaNeueLT Std" panose="020B0604020202020204" pitchFamily="34" charset="0"/>
              </a:endParaRPr>
            </a:p>
          </p:txBody>
        </p:sp>
        <p:sp>
          <p:nvSpPr>
            <p:cNvPr id="56" name="Rectangle 55">
              <a:extLst>
                <a:ext uri="{FF2B5EF4-FFF2-40B4-BE49-F238E27FC236}">
                  <a16:creationId xmlns:a16="http://schemas.microsoft.com/office/drawing/2014/main" id="{9684108F-7CD2-F3E6-8BC6-DF00F7919DB5}"/>
                </a:ext>
              </a:extLst>
            </p:cNvPr>
            <p:cNvSpPr/>
            <p:nvPr/>
          </p:nvSpPr>
          <p:spPr>
            <a:xfrm>
              <a:off x="413081" y="536028"/>
              <a:ext cx="2172464" cy="151643"/>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Administration</a:t>
              </a:r>
            </a:p>
          </p:txBody>
        </p:sp>
      </p:grpSp>
      <p:grpSp>
        <p:nvGrpSpPr>
          <p:cNvPr id="3" name="Group 2">
            <a:extLst>
              <a:ext uri="{FF2B5EF4-FFF2-40B4-BE49-F238E27FC236}">
                <a16:creationId xmlns:a16="http://schemas.microsoft.com/office/drawing/2014/main" id="{04A8BBBF-24B7-B82B-7582-A5255BB9D245}"/>
              </a:ext>
            </a:extLst>
          </p:cNvPr>
          <p:cNvGrpSpPr/>
          <p:nvPr/>
        </p:nvGrpSpPr>
        <p:grpSpPr>
          <a:xfrm>
            <a:off x="3615267" y="389282"/>
            <a:ext cx="3213874" cy="1259053"/>
            <a:chOff x="425669" y="536028"/>
            <a:chExt cx="2159876" cy="487313"/>
          </a:xfrm>
        </p:grpSpPr>
        <p:sp>
          <p:nvSpPr>
            <p:cNvPr id="10" name="TextBox 9">
              <a:extLst>
                <a:ext uri="{FF2B5EF4-FFF2-40B4-BE49-F238E27FC236}">
                  <a16:creationId xmlns:a16="http://schemas.microsoft.com/office/drawing/2014/main" id="{C0076207-7846-C03A-7847-BE6C495159FB}"/>
                </a:ext>
              </a:extLst>
            </p:cNvPr>
            <p:cNvSpPr txBox="1"/>
            <p:nvPr/>
          </p:nvSpPr>
          <p:spPr>
            <a:xfrm>
              <a:off x="425669" y="647187"/>
              <a:ext cx="2159876" cy="376154"/>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There is a </a:t>
              </a:r>
              <a:r>
                <a:rPr lang="en-GB" sz="1100" b="1" dirty="0">
                  <a:latin typeface="HelveticaNeueLT Std" panose="020B0604020202020204" pitchFamily="34" charset="0"/>
                </a:rPr>
                <a:t>Staff Login </a:t>
              </a:r>
              <a:r>
                <a:rPr lang="en-GB" sz="1100" dirty="0">
                  <a:latin typeface="HelveticaNeueLT Std" panose="020B0604020202020204" pitchFamily="34" charset="0"/>
                </a:rPr>
                <a:t>link on the top right, or logging in can take place at </a:t>
              </a:r>
              <a:r>
                <a:rPr lang="en-GB" sz="1100" dirty="0">
                  <a:latin typeface="HelveticaNeueLT Std" panose="020B0604020202020204" pitchFamily="34" charset="0"/>
                  <a:hlinkClick r:id="rId3"/>
                </a:rPr>
                <a:t>https://teachinghub.bath.ac.uk/wp-admin</a:t>
              </a:r>
              <a:endParaRPr lang="en-GB" sz="1100" dirty="0">
                <a:latin typeface="HelveticaNeueLT Std" panose="020B0604020202020204" pitchFamily="34" charset="0"/>
              </a:endParaRPr>
            </a:p>
            <a:p>
              <a:r>
                <a:rPr lang="en-GB" sz="1100" dirty="0">
                  <a:latin typeface="HelveticaNeueLT Std" panose="020B0604020202020204" pitchFamily="34" charset="0"/>
                </a:rPr>
                <a:t>The site uses the Microsoft login, requiring your Bath email and password.</a:t>
              </a:r>
            </a:p>
          </p:txBody>
        </p:sp>
        <p:sp>
          <p:nvSpPr>
            <p:cNvPr id="11" name="Rectangle 10">
              <a:extLst>
                <a:ext uri="{FF2B5EF4-FFF2-40B4-BE49-F238E27FC236}">
                  <a16:creationId xmlns:a16="http://schemas.microsoft.com/office/drawing/2014/main" id="{DC5847B9-6C43-6D27-E166-580B0599670F}"/>
                </a:ext>
              </a:extLst>
            </p:cNvPr>
            <p:cNvSpPr/>
            <p:nvPr/>
          </p:nvSpPr>
          <p:spPr>
            <a:xfrm>
              <a:off x="425669" y="536028"/>
              <a:ext cx="2159876" cy="117043"/>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Logging in</a:t>
              </a:r>
            </a:p>
          </p:txBody>
        </p:sp>
      </p:grpSp>
      <p:grpSp>
        <p:nvGrpSpPr>
          <p:cNvPr id="17" name="Group 16">
            <a:extLst>
              <a:ext uri="{FF2B5EF4-FFF2-40B4-BE49-F238E27FC236}">
                <a16:creationId xmlns:a16="http://schemas.microsoft.com/office/drawing/2014/main" id="{D34133C7-2F47-E988-7723-0DCC3E81FAE7}"/>
              </a:ext>
            </a:extLst>
          </p:cNvPr>
          <p:cNvGrpSpPr/>
          <p:nvPr/>
        </p:nvGrpSpPr>
        <p:grpSpPr>
          <a:xfrm>
            <a:off x="28859" y="2389887"/>
            <a:ext cx="3529624" cy="1775118"/>
            <a:chOff x="425669" y="536026"/>
            <a:chExt cx="2159876" cy="1015209"/>
          </a:xfrm>
        </p:grpSpPr>
        <p:sp>
          <p:nvSpPr>
            <p:cNvPr id="18" name="TextBox 17">
              <a:extLst>
                <a:ext uri="{FF2B5EF4-FFF2-40B4-BE49-F238E27FC236}">
                  <a16:creationId xmlns:a16="http://schemas.microsoft.com/office/drawing/2014/main" id="{1F99DA4F-4041-6BB8-BD6A-EBC49985F315}"/>
                </a:ext>
              </a:extLst>
            </p:cNvPr>
            <p:cNvSpPr txBox="1"/>
            <p:nvPr/>
          </p:nvSpPr>
          <p:spPr>
            <a:xfrm>
              <a:off x="425669" y="703395"/>
              <a:ext cx="2159876" cy="847840"/>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The WordPress site content is split into </a:t>
              </a:r>
              <a:r>
                <a:rPr lang="en-GB" sz="1100" b="1" dirty="0">
                  <a:latin typeface="HelveticaNeueLT Std" panose="020B0604020202020204" pitchFamily="34" charset="0"/>
                </a:rPr>
                <a:t>Pages</a:t>
              </a:r>
              <a:r>
                <a:rPr lang="en-GB" sz="1100" dirty="0">
                  <a:latin typeface="HelveticaNeueLT Std" panose="020B0604020202020204" pitchFamily="34" charset="0"/>
                </a:rPr>
                <a:t> (for </a:t>
              </a:r>
              <a:r>
                <a:rPr lang="en-GB" sz="1100" b="1" dirty="0">
                  <a:latin typeface="HelveticaNeueLT Std" panose="020B0604020202020204" pitchFamily="34" charset="0"/>
                </a:rPr>
                <a:t>general</a:t>
              </a:r>
              <a:r>
                <a:rPr lang="en-GB" sz="1100" dirty="0">
                  <a:latin typeface="HelveticaNeueLT Std" panose="020B0604020202020204" pitchFamily="34" charset="0"/>
                </a:rPr>
                <a:t> information) and </a:t>
              </a:r>
              <a:r>
                <a:rPr lang="en-GB" sz="1100" b="1" dirty="0">
                  <a:latin typeface="HelveticaNeueLT Std" panose="020B0604020202020204" pitchFamily="34" charset="0"/>
                </a:rPr>
                <a:t>Articles</a:t>
              </a:r>
              <a:r>
                <a:rPr lang="en-GB" sz="1100" dirty="0">
                  <a:latin typeface="HelveticaNeueLT Std" panose="020B0604020202020204" pitchFamily="34" charset="0"/>
                </a:rPr>
                <a:t> (for </a:t>
              </a:r>
              <a:r>
                <a:rPr lang="en-GB" sz="1100" b="1" dirty="0">
                  <a:latin typeface="HelveticaNeueLT Std" panose="020B0604020202020204" pitchFamily="34" charset="0"/>
                </a:rPr>
                <a:t>instructional</a:t>
              </a:r>
              <a:r>
                <a:rPr lang="en-GB" sz="1100" dirty="0">
                  <a:latin typeface="HelveticaNeueLT Std" panose="020B0604020202020204" pitchFamily="34" charset="0"/>
                </a:rPr>
                <a:t> information).  The Article pages are managed by a </a:t>
              </a:r>
              <a:r>
                <a:rPr lang="en-GB" sz="1100" b="1" dirty="0">
                  <a:latin typeface="HelveticaNeueLT Std" panose="020B0604020202020204" pitchFamily="34" charset="0"/>
                </a:rPr>
                <a:t>Knowledge Base plugin</a:t>
              </a:r>
              <a:r>
                <a:rPr lang="en-GB" sz="1100" dirty="0">
                  <a:latin typeface="HelveticaNeueLT Std" panose="020B0604020202020204" pitchFamily="34" charset="0"/>
                </a:rPr>
                <a:t>, that allows the content to be organised by categories, with automatic TOC and related links added to the content. If your </a:t>
              </a:r>
              <a:r>
                <a:rPr lang="en-GB" sz="1100" b="1" dirty="0">
                  <a:latin typeface="HelveticaNeueLT Std" panose="020B0604020202020204" pitchFamily="34" charset="0"/>
                </a:rPr>
                <a:t>content does not fit into an existing category</a:t>
              </a:r>
              <a:r>
                <a:rPr lang="en-GB" sz="1100" dirty="0">
                  <a:latin typeface="HelveticaNeueLT Std" panose="020B0604020202020204" pitchFamily="34" charset="0"/>
                </a:rPr>
                <a:t>, seek advice from a Hub admin.</a:t>
              </a:r>
            </a:p>
          </p:txBody>
        </p:sp>
        <p:sp>
          <p:nvSpPr>
            <p:cNvPr id="19" name="Rectangle 18">
              <a:extLst>
                <a:ext uri="{FF2B5EF4-FFF2-40B4-BE49-F238E27FC236}">
                  <a16:creationId xmlns:a16="http://schemas.microsoft.com/office/drawing/2014/main" id="{BA412C3D-D601-F3FD-1175-14450A2EB4D2}"/>
                </a:ext>
              </a:extLst>
            </p:cNvPr>
            <p:cNvSpPr/>
            <p:nvPr/>
          </p:nvSpPr>
          <p:spPr>
            <a:xfrm>
              <a:off x="425669" y="536026"/>
              <a:ext cx="2159876" cy="172946"/>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Pages and Articles</a:t>
              </a:r>
            </a:p>
          </p:txBody>
        </p:sp>
      </p:grpSp>
      <p:grpSp>
        <p:nvGrpSpPr>
          <p:cNvPr id="24" name="Group 23">
            <a:extLst>
              <a:ext uri="{FF2B5EF4-FFF2-40B4-BE49-F238E27FC236}">
                <a16:creationId xmlns:a16="http://schemas.microsoft.com/office/drawing/2014/main" id="{7D9D3D10-F8B1-E9BA-FE02-BF89B7D99BB1}"/>
              </a:ext>
            </a:extLst>
          </p:cNvPr>
          <p:cNvGrpSpPr/>
          <p:nvPr/>
        </p:nvGrpSpPr>
        <p:grpSpPr>
          <a:xfrm>
            <a:off x="28859" y="6554458"/>
            <a:ext cx="3528865" cy="1245261"/>
            <a:chOff x="425669" y="536028"/>
            <a:chExt cx="2159876" cy="323810"/>
          </a:xfrm>
        </p:grpSpPr>
        <p:sp>
          <p:nvSpPr>
            <p:cNvPr id="25" name="TextBox 24">
              <a:extLst>
                <a:ext uri="{FF2B5EF4-FFF2-40B4-BE49-F238E27FC236}">
                  <a16:creationId xmlns:a16="http://schemas.microsoft.com/office/drawing/2014/main" id="{FC6C2A5A-5510-21EA-F2B1-46E2CB771FB4}"/>
                </a:ext>
              </a:extLst>
            </p:cNvPr>
            <p:cNvSpPr txBox="1"/>
            <p:nvPr/>
          </p:nvSpPr>
          <p:spPr>
            <a:xfrm>
              <a:off x="425669" y="615739"/>
              <a:ext cx="2159876" cy="244099"/>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Booking </a:t>
              </a:r>
              <a:r>
                <a:rPr lang="en-GB" sz="1100" b="1" dirty="0">
                  <a:latin typeface="HelveticaNeueLT Std" panose="020B0604020202020204" pitchFamily="34" charset="0"/>
                </a:rPr>
                <a:t>details</a:t>
              </a:r>
              <a:r>
                <a:rPr lang="en-GB" sz="1100" dirty="0">
                  <a:latin typeface="HelveticaNeueLT Std" panose="020B0604020202020204" pitchFamily="34" charset="0"/>
                </a:rPr>
                <a:t> of participants can be </a:t>
              </a:r>
              <a:r>
                <a:rPr lang="en-GB" sz="1100" b="1" dirty="0">
                  <a:latin typeface="HelveticaNeueLT Std" panose="020B0604020202020204" pitchFamily="34" charset="0"/>
                </a:rPr>
                <a:t>viewed</a:t>
              </a:r>
              <a:r>
                <a:rPr lang="en-GB" sz="1100" dirty="0">
                  <a:latin typeface="HelveticaNeueLT Std" panose="020B0604020202020204" pitchFamily="34" charset="0"/>
                </a:rPr>
                <a:t> and </a:t>
              </a:r>
              <a:r>
                <a:rPr lang="en-GB" sz="1100" b="1" dirty="0">
                  <a:latin typeface="HelveticaNeueLT Std" panose="020B0604020202020204" pitchFamily="34" charset="0"/>
                </a:rPr>
                <a:t>exported</a:t>
              </a:r>
              <a:r>
                <a:rPr lang="en-GB" sz="1100" dirty="0">
                  <a:latin typeface="HelveticaNeueLT Std" panose="020B0604020202020204" pitchFamily="34" charset="0"/>
                </a:rPr>
                <a:t> (to Excel) for use as a register. Staff can </a:t>
              </a:r>
              <a:r>
                <a:rPr lang="en-GB" sz="1100" b="1" dirty="0">
                  <a:latin typeface="HelveticaNeueLT Std" panose="020B0604020202020204" pitchFamily="34" charset="0"/>
                </a:rPr>
                <a:t>book an event only once</a:t>
              </a:r>
              <a:r>
                <a:rPr lang="en-GB" sz="1100" dirty="0">
                  <a:latin typeface="HelveticaNeueLT Std" panose="020B0604020202020204" pitchFamily="34" charset="0"/>
                </a:rPr>
                <a:t>. Booking data can be exported to Excel for </a:t>
              </a:r>
              <a:r>
                <a:rPr lang="en-GB" sz="1100" b="1" dirty="0">
                  <a:latin typeface="HelveticaNeueLT Std" panose="020B0604020202020204" pitchFamily="34" charset="0"/>
                </a:rPr>
                <a:t>training analysis </a:t>
              </a:r>
              <a:r>
                <a:rPr lang="en-GB" sz="1100" dirty="0">
                  <a:latin typeface="HelveticaNeueLT Std" panose="020B0604020202020204" pitchFamily="34" charset="0"/>
                </a:rPr>
                <a:t>(e.g. analysis bookings according to role, department, faculty.</a:t>
              </a:r>
            </a:p>
          </p:txBody>
        </p:sp>
        <p:sp>
          <p:nvSpPr>
            <p:cNvPr id="26" name="Rectangle 25">
              <a:extLst>
                <a:ext uri="{FF2B5EF4-FFF2-40B4-BE49-F238E27FC236}">
                  <a16:creationId xmlns:a16="http://schemas.microsoft.com/office/drawing/2014/main" id="{F56905F3-77F2-6228-BEB1-87050734BB0A}"/>
                </a:ext>
              </a:extLst>
            </p:cNvPr>
            <p:cNvSpPr/>
            <p:nvPr/>
          </p:nvSpPr>
          <p:spPr>
            <a:xfrm>
              <a:off x="425669" y="536028"/>
              <a:ext cx="2159876" cy="78634"/>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Event Bookings</a:t>
              </a:r>
            </a:p>
          </p:txBody>
        </p:sp>
      </p:grpSp>
      <p:grpSp>
        <p:nvGrpSpPr>
          <p:cNvPr id="58" name="Group 57">
            <a:extLst>
              <a:ext uri="{FF2B5EF4-FFF2-40B4-BE49-F238E27FC236}">
                <a16:creationId xmlns:a16="http://schemas.microsoft.com/office/drawing/2014/main" id="{F5720494-8178-1C0E-9954-D6E0EA55B116}"/>
              </a:ext>
            </a:extLst>
          </p:cNvPr>
          <p:cNvGrpSpPr/>
          <p:nvPr/>
        </p:nvGrpSpPr>
        <p:grpSpPr>
          <a:xfrm>
            <a:off x="3615267" y="1731465"/>
            <a:ext cx="3213874" cy="2048364"/>
            <a:chOff x="5130206" y="3907178"/>
            <a:chExt cx="2771667" cy="2093613"/>
          </a:xfrm>
        </p:grpSpPr>
        <p:grpSp>
          <p:nvGrpSpPr>
            <p:cNvPr id="45" name="Group 44">
              <a:extLst>
                <a:ext uri="{FF2B5EF4-FFF2-40B4-BE49-F238E27FC236}">
                  <a16:creationId xmlns:a16="http://schemas.microsoft.com/office/drawing/2014/main" id="{14E427B4-C1F2-DDD7-6108-7E342C4E8BFD}"/>
                </a:ext>
              </a:extLst>
            </p:cNvPr>
            <p:cNvGrpSpPr/>
            <p:nvPr/>
          </p:nvGrpSpPr>
          <p:grpSpPr>
            <a:xfrm>
              <a:off x="5130206" y="3907178"/>
              <a:ext cx="2771667" cy="2093613"/>
              <a:chOff x="425669" y="536028"/>
              <a:chExt cx="2159876" cy="486375"/>
            </a:xfrm>
          </p:grpSpPr>
          <p:sp>
            <p:nvSpPr>
              <p:cNvPr id="46" name="TextBox 45">
                <a:extLst>
                  <a:ext uri="{FF2B5EF4-FFF2-40B4-BE49-F238E27FC236}">
                    <a16:creationId xmlns:a16="http://schemas.microsoft.com/office/drawing/2014/main" id="{5D6FA72D-5062-D301-2138-0BFFABB9FD5B}"/>
                  </a:ext>
                </a:extLst>
              </p:cNvPr>
              <p:cNvSpPr txBox="1"/>
              <p:nvPr/>
            </p:nvSpPr>
            <p:spPr>
              <a:xfrm>
                <a:off x="425669" y="607699"/>
                <a:ext cx="2159876" cy="414704"/>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The WordPress blog </a:t>
                </a:r>
                <a:r>
                  <a:rPr lang="en-GB" sz="1100" b="1" dirty="0">
                    <a:latin typeface="HelveticaNeueLT Std" panose="020B0604020202020204" pitchFamily="34" charset="0"/>
                  </a:rPr>
                  <a:t>is not to be used </a:t>
                </a:r>
                <a:r>
                  <a:rPr lang="en-GB" sz="1100" dirty="0">
                    <a:latin typeface="HelveticaNeueLT Std" panose="020B0604020202020204" pitchFamily="34" charset="0"/>
                  </a:rPr>
                  <a:t>in the Hub site.  Blogging should happen in the CLT or TEL blogs.  The content of those blogs can be displayed in the site via use of an RSS block.  Visit the blog (searching by category/tag if required) and add </a:t>
                </a:r>
                <a:r>
                  <a:rPr lang="en-GB" sz="1100" b="1" dirty="0">
                    <a:latin typeface="HelveticaNeueLT Std" panose="020B0604020202020204" pitchFamily="34" charset="0"/>
                  </a:rPr>
                  <a:t>/feed </a:t>
                </a:r>
                <a:r>
                  <a:rPr lang="en-GB" sz="1100" dirty="0">
                    <a:latin typeface="HelveticaNeueLT Std" panose="020B0604020202020204" pitchFamily="34" charset="0"/>
                  </a:rPr>
                  <a:t>to the end of the URL.  Use this </a:t>
                </a:r>
                <a:r>
                  <a:rPr lang="en-GB" sz="1100" b="1" dirty="0">
                    <a:latin typeface="HelveticaNeueLT Std" panose="020B0604020202020204" pitchFamily="34" charset="0"/>
                  </a:rPr>
                  <a:t>new URL in the RSS </a:t>
                </a:r>
                <a:r>
                  <a:rPr lang="en-GB" sz="1100" dirty="0">
                    <a:latin typeface="HelveticaNeueLT Std" panose="020B0604020202020204" pitchFamily="34" charset="0"/>
                  </a:rPr>
                  <a:t>block.</a:t>
                </a:r>
              </a:p>
              <a:p>
                <a:endParaRPr lang="en-GB" sz="1100" dirty="0">
                  <a:latin typeface="HelveticaNeueLT Std" panose="020B0604020202020204" pitchFamily="34" charset="0"/>
                </a:endParaRPr>
              </a:p>
              <a:p>
                <a:endParaRPr lang="en-GB" sz="1100" dirty="0">
                  <a:latin typeface="HelveticaNeueLT Std" panose="020B0604020202020204" pitchFamily="34" charset="0"/>
                </a:endParaRPr>
              </a:p>
            </p:txBody>
          </p:sp>
          <p:sp>
            <p:nvSpPr>
              <p:cNvPr id="47" name="Rectangle 46">
                <a:extLst>
                  <a:ext uri="{FF2B5EF4-FFF2-40B4-BE49-F238E27FC236}">
                    <a16:creationId xmlns:a16="http://schemas.microsoft.com/office/drawing/2014/main" id="{7794F741-DF87-22EE-3DBE-06B670AFDD31}"/>
                  </a:ext>
                </a:extLst>
              </p:cNvPr>
              <p:cNvSpPr/>
              <p:nvPr/>
            </p:nvSpPr>
            <p:spPr>
              <a:xfrm>
                <a:off x="425669" y="536028"/>
                <a:ext cx="2159876" cy="71804"/>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(No) Blog</a:t>
                </a:r>
              </a:p>
            </p:txBody>
          </p:sp>
        </p:grpSp>
        <p:pic>
          <p:nvPicPr>
            <p:cNvPr id="57" name="Picture 56">
              <a:extLst>
                <a:ext uri="{FF2B5EF4-FFF2-40B4-BE49-F238E27FC236}">
                  <a16:creationId xmlns:a16="http://schemas.microsoft.com/office/drawing/2014/main" id="{1F7F7A02-C371-C781-0626-41524EBDEE14}"/>
                </a:ext>
              </a:extLst>
            </p:cNvPr>
            <p:cNvPicPr>
              <a:picLocks noChangeAspect="1"/>
            </p:cNvPicPr>
            <p:nvPr/>
          </p:nvPicPr>
          <p:blipFill>
            <a:blip r:embed="rId4"/>
            <a:stretch>
              <a:fillRect/>
            </a:stretch>
          </p:blipFill>
          <p:spPr>
            <a:xfrm>
              <a:off x="5143298" y="5621847"/>
              <a:ext cx="2523577" cy="316436"/>
            </a:xfrm>
            <a:prstGeom prst="rect">
              <a:avLst/>
            </a:prstGeom>
          </p:spPr>
        </p:pic>
      </p:grpSp>
      <p:grpSp>
        <p:nvGrpSpPr>
          <p:cNvPr id="60" name="Group 59">
            <a:extLst>
              <a:ext uri="{FF2B5EF4-FFF2-40B4-BE49-F238E27FC236}">
                <a16:creationId xmlns:a16="http://schemas.microsoft.com/office/drawing/2014/main" id="{BF1C1455-13BB-9C59-D894-ABF6CD435556}"/>
              </a:ext>
            </a:extLst>
          </p:cNvPr>
          <p:cNvGrpSpPr/>
          <p:nvPr/>
        </p:nvGrpSpPr>
        <p:grpSpPr>
          <a:xfrm>
            <a:off x="3611717" y="7858660"/>
            <a:ext cx="3216664" cy="1928557"/>
            <a:chOff x="3625542" y="7823581"/>
            <a:chExt cx="3216664" cy="1928557"/>
          </a:xfrm>
        </p:grpSpPr>
        <p:grpSp>
          <p:nvGrpSpPr>
            <p:cNvPr id="20" name="Group 19">
              <a:extLst>
                <a:ext uri="{FF2B5EF4-FFF2-40B4-BE49-F238E27FC236}">
                  <a16:creationId xmlns:a16="http://schemas.microsoft.com/office/drawing/2014/main" id="{FD14BACD-962B-00EF-E317-39AAD60B5930}"/>
                </a:ext>
              </a:extLst>
            </p:cNvPr>
            <p:cNvGrpSpPr/>
            <p:nvPr/>
          </p:nvGrpSpPr>
          <p:grpSpPr>
            <a:xfrm>
              <a:off x="3625542" y="7823581"/>
              <a:ext cx="3216664" cy="1928557"/>
              <a:chOff x="422370" y="536028"/>
              <a:chExt cx="2163175" cy="646630"/>
            </a:xfrm>
          </p:grpSpPr>
          <p:sp>
            <p:nvSpPr>
              <p:cNvPr id="21" name="TextBox 20">
                <a:extLst>
                  <a:ext uri="{FF2B5EF4-FFF2-40B4-BE49-F238E27FC236}">
                    <a16:creationId xmlns:a16="http://schemas.microsoft.com/office/drawing/2014/main" id="{172F64F7-8375-0795-5B41-8AF388D36657}"/>
                  </a:ext>
                </a:extLst>
              </p:cNvPr>
              <p:cNvSpPr txBox="1"/>
              <p:nvPr/>
            </p:nvSpPr>
            <p:spPr>
              <a:xfrm>
                <a:off x="422370" y="637420"/>
                <a:ext cx="2159876" cy="545238"/>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The sites uses ‘blocks’ to manage the content on the page. Use the block panel on left of page (select Document Overview) to move/delete content, as it allows you to pinpoint the specific content you need.  </a:t>
                </a:r>
              </a:p>
              <a:p>
                <a:endParaRPr lang="en-GB" sz="1100" dirty="0">
                  <a:latin typeface="HelveticaNeueLT Std" panose="020B0604020202020204" pitchFamily="34" charset="0"/>
                </a:endParaRPr>
              </a:p>
            </p:txBody>
          </p:sp>
          <p:sp>
            <p:nvSpPr>
              <p:cNvPr id="22" name="Rectangle 21">
                <a:extLst>
                  <a:ext uri="{FF2B5EF4-FFF2-40B4-BE49-F238E27FC236}">
                    <a16:creationId xmlns:a16="http://schemas.microsoft.com/office/drawing/2014/main" id="{F0ADE954-264C-C82E-8DC4-141F152FC38A}"/>
                  </a:ext>
                </a:extLst>
              </p:cNvPr>
              <p:cNvSpPr/>
              <p:nvPr/>
            </p:nvSpPr>
            <p:spPr>
              <a:xfrm>
                <a:off x="425669" y="536028"/>
                <a:ext cx="2159876" cy="101392"/>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Editing</a:t>
                </a:r>
              </a:p>
            </p:txBody>
          </p:sp>
        </p:grpSp>
        <p:pic>
          <p:nvPicPr>
            <p:cNvPr id="59" name="Picture 58">
              <a:extLst>
                <a:ext uri="{FF2B5EF4-FFF2-40B4-BE49-F238E27FC236}">
                  <a16:creationId xmlns:a16="http://schemas.microsoft.com/office/drawing/2014/main" id="{571BD4BB-8F30-49A3-1FC6-05709BD9F67E}"/>
                </a:ext>
              </a:extLst>
            </p:cNvPr>
            <p:cNvPicPr>
              <a:picLocks noChangeAspect="1"/>
            </p:cNvPicPr>
            <p:nvPr/>
          </p:nvPicPr>
          <p:blipFill>
            <a:blip r:embed="rId5"/>
            <a:stretch>
              <a:fillRect/>
            </a:stretch>
          </p:blipFill>
          <p:spPr>
            <a:xfrm>
              <a:off x="4116246" y="9157621"/>
              <a:ext cx="2211915" cy="526646"/>
            </a:xfrm>
            <a:prstGeom prst="rect">
              <a:avLst/>
            </a:prstGeom>
          </p:spPr>
        </p:pic>
      </p:grpSp>
    </p:spTree>
    <p:extLst>
      <p:ext uri="{BB962C8B-B14F-4D97-AF65-F5344CB8AC3E}">
        <p14:creationId xmlns:p14="http://schemas.microsoft.com/office/powerpoint/2010/main" val="291979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E4BC732-5EC8-4CFB-7C83-8340B268C62E}"/>
              </a:ext>
            </a:extLst>
          </p:cNvPr>
          <p:cNvSpPr/>
          <p:nvPr/>
        </p:nvSpPr>
        <p:spPr>
          <a:xfrm>
            <a:off x="-1" y="0"/>
            <a:ext cx="6854400" cy="364428"/>
          </a:xfrm>
          <a:prstGeom prst="rect">
            <a:avLst/>
          </a:prstGeom>
          <a:solidFill>
            <a:srgbClr val="0061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The Learning and Teaching Hub Quick Reference Guide</a:t>
            </a:r>
          </a:p>
        </p:txBody>
      </p:sp>
      <p:grpSp>
        <p:nvGrpSpPr>
          <p:cNvPr id="6" name="Group 5">
            <a:extLst>
              <a:ext uri="{FF2B5EF4-FFF2-40B4-BE49-F238E27FC236}">
                <a16:creationId xmlns:a16="http://schemas.microsoft.com/office/drawing/2014/main" id="{B9426376-DCBF-18CC-CCC8-E9038F763773}"/>
              </a:ext>
            </a:extLst>
          </p:cNvPr>
          <p:cNvGrpSpPr/>
          <p:nvPr/>
        </p:nvGrpSpPr>
        <p:grpSpPr>
          <a:xfrm>
            <a:off x="28240" y="7367416"/>
            <a:ext cx="2717332" cy="1658289"/>
            <a:chOff x="420468" y="536028"/>
            <a:chExt cx="2163820" cy="436602"/>
          </a:xfrm>
        </p:grpSpPr>
        <p:sp>
          <p:nvSpPr>
            <p:cNvPr id="7" name="TextBox 6">
              <a:extLst>
                <a:ext uri="{FF2B5EF4-FFF2-40B4-BE49-F238E27FC236}">
                  <a16:creationId xmlns:a16="http://schemas.microsoft.com/office/drawing/2014/main" id="{1E8279A2-10EE-8E7E-CED8-18A92F01AA7B}"/>
                </a:ext>
              </a:extLst>
            </p:cNvPr>
            <p:cNvSpPr txBox="1"/>
            <p:nvPr/>
          </p:nvSpPr>
          <p:spPr>
            <a:xfrm>
              <a:off x="420468" y="615645"/>
              <a:ext cx="2159876" cy="356985"/>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The top navigation menu does not have any drop-down menus, and </a:t>
              </a:r>
              <a:r>
                <a:rPr lang="en-GB" sz="1100" b="1" dirty="0">
                  <a:latin typeface="HelveticaNeueLT Std" panose="020B0604020202020204" pitchFamily="34" charset="0"/>
                </a:rPr>
                <a:t>therefore links to ‘collections’ of pages should be built into those top-level landing pages</a:t>
              </a:r>
              <a:r>
                <a:rPr lang="en-GB" sz="1100" dirty="0">
                  <a:latin typeface="HelveticaNeueLT Std" panose="020B0604020202020204" pitchFamily="34" charset="0"/>
                </a:rPr>
                <a:t>. Remember the aim is to maintain an uncluttered, easy to navigate site.</a:t>
              </a:r>
            </a:p>
          </p:txBody>
        </p:sp>
        <p:sp>
          <p:nvSpPr>
            <p:cNvPr id="8" name="Rectangle 7">
              <a:extLst>
                <a:ext uri="{FF2B5EF4-FFF2-40B4-BE49-F238E27FC236}">
                  <a16:creationId xmlns:a16="http://schemas.microsoft.com/office/drawing/2014/main" id="{5D6DED8C-EC6C-52B5-C046-21C6268BA959}"/>
                </a:ext>
              </a:extLst>
            </p:cNvPr>
            <p:cNvSpPr/>
            <p:nvPr/>
          </p:nvSpPr>
          <p:spPr>
            <a:xfrm>
              <a:off x="425669" y="536028"/>
              <a:ext cx="2158619" cy="79617"/>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Navigation</a:t>
              </a:r>
            </a:p>
          </p:txBody>
        </p:sp>
      </p:grpSp>
      <p:grpSp>
        <p:nvGrpSpPr>
          <p:cNvPr id="15" name="Group 14">
            <a:extLst>
              <a:ext uri="{FF2B5EF4-FFF2-40B4-BE49-F238E27FC236}">
                <a16:creationId xmlns:a16="http://schemas.microsoft.com/office/drawing/2014/main" id="{BC51FE2A-9C19-0090-E2C5-FBB21111E078}"/>
              </a:ext>
            </a:extLst>
          </p:cNvPr>
          <p:cNvGrpSpPr/>
          <p:nvPr/>
        </p:nvGrpSpPr>
        <p:grpSpPr>
          <a:xfrm>
            <a:off x="35649" y="2772302"/>
            <a:ext cx="2710800" cy="1921767"/>
            <a:chOff x="420462" y="536028"/>
            <a:chExt cx="2165083" cy="730296"/>
          </a:xfrm>
        </p:grpSpPr>
        <p:sp>
          <p:nvSpPr>
            <p:cNvPr id="16" name="TextBox 15">
              <a:extLst>
                <a:ext uri="{FF2B5EF4-FFF2-40B4-BE49-F238E27FC236}">
                  <a16:creationId xmlns:a16="http://schemas.microsoft.com/office/drawing/2014/main" id="{B9E87A23-40EA-9DA4-22C8-CD55E18D99C9}"/>
                </a:ext>
              </a:extLst>
            </p:cNvPr>
            <p:cNvSpPr txBox="1"/>
            <p:nvPr/>
          </p:nvSpPr>
          <p:spPr>
            <a:xfrm>
              <a:off x="420462" y="652289"/>
              <a:ext cx="2161276" cy="614035"/>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To ensure content produced by different teams does not duplicate or contradict </a:t>
              </a:r>
              <a:r>
                <a:rPr lang="en-GB" sz="1100" b="1" dirty="0">
                  <a:latin typeface="HelveticaNeueLT Std" panose="020B0604020202020204" pitchFamily="34" charset="0"/>
                </a:rPr>
                <a:t>please check the site when creating new content. </a:t>
              </a:r>
              <a:r>
                <a:rPr lang="en-GB" sz="1100" dirty="0">
                  <a:latin typeface="HelveticaNeueLT Std" panose="020B0604020202020204" pitchFamily="34" charset="0"/>
                </a:rPr>
                <a:t>(e.g. Case studies). Please add </a:t>
              </a:r>
              <a:r>
                <a:rPr lang="en-GB" sz="1100" b="1" dirty="0">
                  <a:latin typeface="HelveticaNeueLT Std" panose="020B0604020202020204" pitchFamily="34" charset="0"/>
                </a:rPr>
                <a:t>links to related content</a:t>
              </a:r>
              <a:r>
                <a:rPr lang="en-GB" sz="1100" dirty="0">
                  <a:latin typeface="HelveticaNeueLT Std" panose="020B0604020202020204" pitchFamily="34" charset="0"/>
                </a:rPr>
                <a:t>, to make it easier for readers. Use consistent terminology/taxonomies. E.g. </a:t>
              </a:r>
              <a:r>
                <a:rPr lang="en-GB" sz="1100" dirty="0">
                  <a:latin typeface="HelveticaNeueLT Std" panose="020B0604020202020204" pitchFamily="34" charset="0"/>
                  <a:hlinkClick r:id="rId3"/>
                </a:rPr>
                <a:t>assessment taxonomy</a:t>
              </a:r>
              <a:r>
                <a:rPr lang="en-GB" sz="1100" dirty="0">
                  <a:latin typeface="HelveticaNeueLT Std" panose="020B0604020202020204" pitchFamily="34" charset="0"/>
                </a:rPr>
                <a:t> and </a:t>
              </a:r>
              <a:r>
                <a:rPr lang="en-GB" sz="1100" dirty="0">
                  <a:latin typeface="HelveticaNeueLT Std" panose="020B0604020202020204" pitchFamily="34" charset="0"/>
                  <a:hlinkClick r:id="rId4"/>
                </a:rPr>
                <a:t>acronyms and jargon</a:t>
              </a:r>
              <a:r>
                <a:rPr lang="en-GB" sz="1100" dirty="0">
                  <a:latin typeface="HelveticaNeueLT Std" panose="020B0604020202020204" pitchFamily="34" charset="0"/>
                </a:rPr>
                <a:t>. </a:t>
              </a:r>
            </a:p>
          </p:txBody>
        </p:sp>
        <p:sp>
          <p:nvSpPr>
            <p:cNvPr id="17" name="Rectangle 16">
              <a:extLst>
                <a:ext uri="{FF2B5EF4-FFF2-40B4-BE49-F238E27FC236}">
                  <a16:creationId xmlns:a16="http://schemas.microsoft.com/office/drawing/2014/main" id="{4F3862B6-7A23-D375-05DE-0D137D2D3511}"/>
                </a:ext>
              </a:extLst>
            </p:cNvPr>
            <p:cNvSpPr/>
            <p:nvPr/>
          </p:nvSpPr>
          <p:spPr>
            <a:xfrm>
              <a:off x="425669" y="536028"/>
              <a:ext cx="2159876" cy="114916"/>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Consistency - Content</a:t>
              </a:r>
            </a:p>
          </p:txBody>
        </p:sp>
      </p:grpSp>
      <p:grpSp>
        <p:nvGrpSpPr>
          <p:cNvPr id="12" name="Group 11">
            <a:extLst>
              <a:ext uri="{FF2B5EF4-FFF2-40B4-BE49-F238E27FC236}">
                <a16:creationId xmlns:a16="http://schemas.microsoft.com/office/drawing/2014/main" id="{4A4114BC-57A3-19B4-68B5-A0F6CB1F004D}"/>
              </a:ext>
            </a:extLst>
          </p:cNvPr>
          <p:cNvGrpSpPr/>
          <p:nvPr/>
        </p:nvGrpSpPr>
        <p:grpSpPr>
          <a:xfrm>
            <a:off x="2797581" y="2915884"/>
            <a:ext cx="4026028" cy="1851528"/>
            <a:chOff x="425669" y="536028"/>
            <a:chExt cx="2159876" cy="878097"/>
          </a:xfrm>
        </p:grpSpPr>
        <p:sp>
          <p:nvSpPr>
            <p:cNvPr id="13" name="TextBox 12">
              <a:extLst>
                <a:ext uri="{FF2B5EF4-FFF2-40B4-BE49-F238E27FC236}">
                  <a16:creationId xmlns:a16="http://schemas.microsoft.com/office/drawing/2014/main" id="{CBE387AE-EB15-DD38-4A84-3571110670D6}"/>
                </a:ext>
              </a:extLst>
            </p:cNvPr>
            <p:cNvSpPr txBox="1"/>
            <p:nvPr/>
          </p:nvSpPr>
          <p:spPr>
            <a:xfrm>
              <a:off x="425669" y="675364"/>
              <a:ext cx="2159876" cy="738761"/>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Page and article heading are by default (in HTML) created as &lt;</a:t>
              </a:r>
              <a:r>
                <a:rPr lang="en-GB" sz="1100" b="1" dirty="0">
                  <a:latin typeface="HelveticaNeueLT Std" panose="020B0604020202020204" pitchFamily="34" charset="0"/>
                </a:rPr>
                <a:t>h1</a:t>
              </a:r>
              <a:r>
                <a:rPr lang="en-GB" sz="1100" dirty="0">
                  <a:latin typeface="HelveticaNeueLT Std" panose="020B0604020202020204" pitchFamily="34" charset="0"/>
                </a:rPr>
                <a:t>&gt;. Any subsequent headings should follow in order: &lt;</a:t>
              </a:r>
              <a:r>
                <a:rPr lang="en-GB" sz="1100" b="1" dirty="0">
                  <a:latin typeface="HelveticaNeueLT Std" panose="020B0604020202020204" pitchFamily="34" charset="0"/>
                </a:rPr>
                <a:t>h2</a:t>
              </a:r>
              <a:r>
                <a:rPr lang="en-GB" sz="1100" dirty="0">
                  <a:latin typeface="HelveticaNeueLT Std" panose="020B0604020202020204" pitchFamily="34" charset="0"/>
                </a:rPr>
                <a:t>&gt;, &lt;</a:t>
              </a:r>
              <a:r>
                <a:rPr lang="en-GB" sz="1100" b="1" dirty="0">
                  <a:latin typeface="HelveticaNeueLT Std" panose="020B0604020202020204" pitchFamily="34" charset="0"/>
                </a:rPr>
                <a:t>h3</a:t>
              </a:r>
              <a:r>
                <a:rPr lang="en-GB" sz="1100" dirty="0">
                  <a:latin typeface="HelveticaNeueLT Std" panose="020B0604020202020204" pitchFamily="34" charset="0"/>
                </a:rPr>
                <a:t>&gt; etc. In articles, the headings become the TOC so think carefully about the descriptive nature (key terms) and length (concise).</a:t>
              </a:r>
            </a:p>
            <a:p>
              <a:endParaRPr lang="en-GB" sz="1100" dirty="0">
                <a:latin typeface="HelveticaNeueLT Std" panose="020B0604020202020204" pitchFamily="34" charset="0"/>
              </a:endParaRPr>
            </a:p>
            <a:p>
              <a:endParaRPr lang="en-GB" sz="1100" dirty="0">
                <a:latin typeface="HelveticaNeueLT Std" panose="020B0604020202020204" pitchFamily="34" charset="0"/>
              </a:endParaRPr>
            </a:p>
            <a:p>
              <a:endParaRPr lang="en-GB" sz="1100" dirty="0">
                <a:latin typeface="HelveticaNeueLT Std" panose="020B0604020202020204" pitchFamily="34" charset="0"/>
              </a:endParaRPr>
            </a:p>
          </p:txBody>
        </p:sp>
        <p:sp>
          <p:nvSpPr>
            <p:cNvPr id="14" name="Rectangle 13">
              <a:extLst>
                <a:ext uri="{FF2B5EF4-FFF2-40B4-BE49-F238E27FC236}">
                  <a16:creationId xmlns:a16="http://schemas.microsoft.com/office/drawing/2014/main" id="{87AAAB7A-ED51-CA5F-A4A8-71E77BE36F29}"/>
                </a:ext>
              </a:extLst>
            </p:cNvPr>
            <p:cNvSpPr/>
            <p:nvPr/>
          </p:nvSpPr>
          <p:spPr>
            <a:xfrm>
              <a:off x="425669" y="536028"/>
              <a:ext cx="2159876" cy="143415"/>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Accessibility - Headings</a:t>
              </a:r>
            </a:p>
          </p:txBody>
        </p:sp>
      </p:grpSp>
      <p:pic>
        <p:nvPicPr>
          <p:cNvPr id="18" name="Picture 2">
            <a:extLst>
              <a:ext uri="{FF2B5EF4-FFF2-40B4-BE49-F238E27FC236}">
                <a16:creationId xmlns:a16="http://schemas.microsoft.com/office/drawing/2014/main" id="{9B0F0A07-35DE-B621-4DBF-3BADBE1F25E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28633" y="4092968"/>
            <a:ext cx="2224557" cy="478898"/>
          </a:xfrm>
          <a:prstGeom prst="rect">
            <a:avLst/>
          </a:prstGeom>
          <a:noFill/>
          <a:extLst>
            <a:ext uri="{909E8E84-426E-40DD-AFC4-6F175D3DCCD1}">
              <a14:hiddenFill xmlns:a14="http://schemas.microsoft.com/office/drawing/2010/main">
                <a:solidFill>
                  <a:srgbClr val="FFFFFF"/>
                </a:solidFill>
              </a14:hiddenFill>
            </a:ext>
          </a:extLst>
        </p:spPr>
      </p:pic>
      <p:grpSp>
        <p:nvGrpSpPr>
          <p:cNvPr id="32" name="Group 31">
            <a:extLst>
              <a:ext uri="{FF2B5EF4-FFF2-40B4-BE49-F238E27FC236}">
                <a16:creationId xmlns:a16="http://schemas.microsoft.com/office/drawing/2014/main" id="{8F8DEE29-0ACE-7F1F-48EA-802CF6DAB33E}"/>
              </a:ext>
            </a:extLst>
          </p:cNvPr>
          <p:cNvGrpSpPr/>
          <p:nvPr/>
        </p:nvGrpSpPr>
        <p:grpSpPr>
          <a:xfrm>
            <a:off x="35648" y="411472"/>
            <a:ext cx="2717332" cy="2311121"/>
            <a:chOff x="1386" y="411473"/>
            <a:chExt cx="2783839" cy="1849362"/>
          </a:xfrm>
        </p:grpSpPr>
        <p:grpSp>
          <p:nvGrpSpPr>
            <p:cNvPr id="25" name="Group 24">
              <a:extLst>
                <a:ext uri="{FF2B5EF4-FFF2-40B4-BE49-F238E27FC236}">
                  <a16:creationId xmlns:a16="http://schemas.microsoft.com/office/drawing/2014/main" id="{F8DC8EF7-3D2B-7C23-5F51-4A27823BE076}"/>
                </a:ext>
              </a:extLst>
            </p:cNvPr>
            <p:cNvGrpSpPr/>
            <p:nvPr/>
          </p:nvGrpSpPr>
          <p:grpSpPr>
            <a:xfrm>
              <a:off x="1386" y="411473"/>
              <a:ext cx="2783839" cy="1849362"/>
              <a:chOff x="420454" y="536028"/>
              <a:chExt cx="2169362" cy="480898"/>
            </a:xfrm>
          </p:grpSpPr>
          <p:sp>
            <p:nvSpPr>
              <p:cNvPr id="26" name="TextBox 25">
                <a:extLst>
                  <a:ext uri="{FF2B5EF4-FFF2-40B4-BE49-F238E27FC236}">
                    <a16:creationId xmlns:a16="http://schemas.microsoft.com/office/drawing/2014/main" id="{9CEB9E2B-7335-D1DE-B544-8298888AE0A9}"/>
                  </a:ext>
                </a:extLst>
              </p:cNvPr>
              <p:cNvSpPr txBox="1"/>
              <p:nvPr/>
            </p:nvSpPr>
            <p:spPr>
              <a:xfrm>
                <a:off x="420454" y="596755"/>
                <a:ext cx="2164147" cy="420171"/>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Design templates should be used to give a consistent </a:t>
                </a:r>
                <a:r>
                  <a:rPr lang="en-GB" sz="1100" b="1" dirty="0">
                    <a:latin typeface="HelveticaNeueLT Std" panose="020B0604020202020204" pitchFamily="34" charset="0"/>
                  </a:rPr>
                  <a:t>look and feel</a:t>
                </a:r>
                <a:r>
                  <a:rPr lang="en-GB" sz="1100" dirty="0">
                    <a:latin typeface="HelveticaNeueLT Std" panose="020B0604020202020204" pitchFamily="34" charset="0"/>
                  </a:rPr>
                  <a:t>. These can be added from the teaching hub design library when editing a page or article.</a:t>
                </a:r>
              </a:p>
              <a:p>
                <a:r>
                  <a:rPr lang="en-GB" sz="1100" dirty="0">
                    <a:latin typeface="HelveticaNeueLT Std" panose="020B0604020202020204" pitchFamily="34" charset="0"/>
                  </a:rPr>
                  <a:t>Use for </a:t>
                </a:r>
                <a:r>
                  <a:rPr lang="en-GB" sz="1100" b="1" dirty="0">
                    <a:latin typeface="HelveticaNeueLT Std" panose="020B0604020202020204" pitchFamily="34" charset="0"/>
                  </a:rPr>
                  <a:t>headings</a:t>
                </a:r>
                <a:r>
                  <a:rPr lang="en-GB" sz="1100" dirty="0">
                    <a:latin typeface="HelveticaNeueLT Std" panose="020B0604020202020204" pitchFamily="34" charset="0"/>
                  </a:rPr>
                  <a:t>, </a:t>
                </a:r>
                <a:r>
                  <a:rPr lang="en-GB" sz="1100" b="1" dirty="0">
                    <a:latin typeface="HelveticaNeueLT Std" panose="020B0604020202020204" pitchFamily="34" charset="0"/>
                  </a:rPr>
                  <a:t>tabs</a:t>
                </a:r>
                <a:r>
                  <a:rPr lang="en-GB" sz="1100" dirty="0">
                    <a:latin typeface="HelveticaNeueLT Std" panose="020B0604020202020204" pitchFamily="34" charset="0"/>
                  </a:rPr>
                  <a:t>, </a:t>
                </a:r>
                <a:r>
                  <a:rPr lang="en-GB" sz="1100" b="1" dirty="0">
                    <a:latin typeface="HelveticaNeueLT Std" panose="020B0604020202020204" pitchFamily="34" charset="0"/>
                  </a:rPr>
                  <a:t>video</a:t>
                </a:r>
                <a:r>
                  <a:rPr lang="en-GB" sz="1100" dirty="0">
                    <a:latin typeface="HelveticaNeueLT Std" panose="020B0604020202020204" pitchFamily="34" charset="0"/>
                  </a:rPr>
                  <a:t> </a:t>
                </a:r>
                <a:r>
                  <a:rPr lang="en-GB" sz="1100" b="1" dirty="0">
                    <a:latin typeface="HelveticaNeueLT Std" panose="020B0604020202020204" pitchFamily="34" charset="0"/>
                  </a:rPr>
                  <a:t>embed</a:t>
                </a:r>
                <a:r>
                  <a:rPr lang="en-GB" sz="1100" dirty="0">
                    <a:latin typeface="HelveticaNeueLT Std" panose="020B0604020202020204" pitchFamily="34" charset="0"/>
                  </a:rPr>
                  <a:t>, </a:t>
                </a:r>
                <a:r>
                  <a:rPr lang="en-GB" sz="1100" b="1" dirty="0">
                    <a:latin typeface="HelveticaNeueLT Std" panose="020B0604020202020204" pitchFamily="34" charset="0"/>
                  </a:rPr>
                  <a:t>accordions</a:t>
                </a:r>
                <a:r>
                  <a:rPr lang="en-GB" sz="1100" dirty="0">
                    <a:latin typeface="HelveticaNeueLT Std" panose="020B0604020202020204" pitchFamily="34" charset="0"/>
                  </a:rPr>
                  <a:t>, </a:t>
                </a:r>
                <a:r>
                  <a:rPr lang="en-GB" sz="1100" b="1" dirty="0">
                    <a:latin typeface="HelveticaNeueLT Std" panose="020B0604020202020204" pitchFamily="34" charset="0"/>
                  </a:rPr>
                  <a:t>banners</a:t>
                </a:r>
                <a:r>
                  <a:rPr lang="en-GB" sz="1100" dirty="0">
                    <a:latin typeface="HelveticaNeueLT Std" panose="020B0604020202020204" pitchFamily="34" charset="0"/>
                  </a:rPr>
                  <a:t>, </a:t>
                </a:r>
                <a:r>
                  <a:rPr lang="en-GB" sz="1100" b="1" dirty="0">
                    <a:latin typeface="HelveticaNeueLT Std" panose="020B0604020202020204" pitchFamily="34" charset="0"/>
                  </a:rPr>
                  <a:t>images</a:t>
                </a:r>
                <a:r>
                  <a:rPr lang="en-GB" sz="1100" dirty="0">
                    <a:latin typeface="HelveticaNeueLT Std" panose="020B0604020202020204" pitchFamily="34" charset="0"/>
                  </a:rPr>
                  <a:t> etc.</a:t>
                </a:r>
              </a:p>
              <a:p>
                <a:endParaRPr lang="en-GB" sz="1100" dirty="0">
                  <a:latin typeface="HelveticaNeueLT Std" panose="020B0604020202020204" pitchFamily="34" charset="0"/>
                </a:endParaRPr>
              </a:p>
              <a:p>
                <a:endParaRPr lang="en-GB" sz="1100" dirty="0">
                  <a:latin typeface="HelveticaNeueLT Std" panose="020B0604020202020204" pitchFamily="34" charset="0"/>
                </a:endParaRPr>
              </a:p>
              <a:p>
                <a:endParaRPr lang="en-GB" sz="1100" dirty="0">
                  <a:latin typeface="HelveticaNeueLT Std" panose="020B0604020202020204" pitchFamily="34" charset="0"/>
                </a:endParaRPr>
              </a:p>
            </p:txBody>
          </p:sp>
          <p:sp>
            <p:nvSpPr>
              <p:cNvPr id="27" name="Rectangle 26">
                <a:extLst>
                  <a:ext uri="{FF2B5EF4-FFF2-40B4-BE49-F238E27FC236}">
                    <a16:creationId xmlns:a16="http://schemas.microsoft.com/office/drawing/2014/main" id="{1670117F-51B6-FA60-36CA-16B03388BB21}"/>
                  </a:ext>
                </a:extLst>
              </p:cNvPr>
              <p:cNvSpPr/>
              <p:nvPr/>
            </p:nvSpPr>
            <p:spPr>
              <a:xfrm>
                <a:off x="425669" y="536028"/>
                <a:ext cx="2164147" cy="62923"/>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Consistency - Design</a:t>
                </a:r>
              </a:p>
            </p:txBody>
          </p:sp>
        </p:grpSp>
        <p:pic>
          <p:nvPicPr>
            <p:cNvPr id="28" name="Picture 27">
              <a:extLst>
                <a:ext uri="{FF2B5EF4-FFF2-40B4-BE49-F238E27FC236}">
                  <a16:creationId xmlns:a16="http://schemas.microsoft.com/office/drawing/2014/main" id="{ABD0413D-06B2-E1E3-56FD-CFC46E8AB117}"/>
                </a:ext>
              </a:extLst>
            </p:cNvPr>
            <p:cNvPicPr>
              <a:picLocks noChangeAspect="1"/>
            </p:cNvPicPr>
            <p:nvPr/>
          </p:nvPicPr>
          <p:blipFill>
            <a:blip r:embed="rId6"/>
            <a:stretch>
              <a:fillRect/>
            </a:stretch>
          </p:blipFill>
          <p:spPr>
            <a:xfrm>
              <a:off x="110889" y="1832435"/>
              <a:ext cx="949950" cy="316650"/>
            </a:xfrm>
            <a:prstGeom prst="rect">
              <a:avLst/>
            </a:prstGeom>
            <a:ln>
              <a:noFill/>
            </a:ln>
          </p:spPr>
        </p:pic>
        <p:pic>
          <p:nvPicPr>
            <p:cNvPr id="29" name="Picture 28">
              <a:extLst>
                <a:ext uri="{FF2B5EF4-FFF2-40B4-BE49-F238E27FC236}">
                  <a16:creationId xmlns:a16="http://schemas.microsoft.com/office/drawing/2014/main" id="{2163FAF2-8850-60E5-1683-C00739323778}"/>
                </a:ext>
              </a:extLst>
            </p:cNvPr>
            <p:cNvPicPr>
              <a:picLocks noChangeAspect="1"/>
            </p:cNvPicPr>
            <p:nvPr/>
          </p:nvPicPr>
          <p:blipFill>
            <a:blip r:embed="rId7"/>
            <a:stretch>
              <a:fillRect/>
            </a:stretch>
          </p:blipFill>
          <p:spPr>
            <a:xfrm>
              <a:off x="1401402" y="1802611"/>
              <a:ext cx="954440" cy="346474"/>
            </a:xfrm>
            <a:prstGeom prst="rect">
              <a:avLst/>
            </a:prstGeom>
            <a:ln>
              <a:noFill/>
            </a:ln>
          </p:spPr>
        </p:pic>
      </p:grpSp>
      <p:grpSp>
        <p:nvGrpSpPr>
          <p:cNvPr id="43" name="Group 42">
            <a:extLst>
              <a:ext uri="{FF2B5EF4-FFF2-40B4-BE49-F238E27FC236}">
                <a16:creationId xmlns:a16="http://schemas.microsoft.com/office/drawing/2014/main" id="{649BDAE4-E4B8-D411-650E-826760252FE3}"/>
              </a:ext>
            </a:extLst>
          </p:cNvPr>
          <p:cNvGrpSpPr/>
          <p:nvPr/>
        </p:nvGrpSpPr>
        <p:grpSpPr>
          <a:xfrm>
            <a:off x="2797581" y="411471"/>
            <a:ext cx="4026027" cy="2442435"/>
            <a:chOff x="2797581" y="411471"/>
            <a:chExt cx="4026027" cy="2442435"/>
          </a:xfrm>
        </p:grpSpPr>
        <p:grpSp>
          <p:nvGrpSpPr>
            <p:cNvPr id="9" name="Group 8">
              <a:extLst>
                <a:ext uri="{FF2B5EF4-FFF2-40B4-BE49-F238E27FC236}">
                  <a16:creationId xmlns:a16="http://schemas.microsoft.com/office/drawing/2014/main" id="{005704DB-6E56-46DB-F35D-41648DF58F21}"/>
                </a:ext>
              </a:extLst>
            </p:cNvPr>
            <p:cNvGrpSpPr/>
            <p:nvPr/>
          </p:nvGrpSpPr>
          <p:grpSpPr>
            <a:xfrm>
              <a:off x="2797581" y="411471"/>
              <a:ext cx="4026027" cy="2442435"/>
              <a:chOff x="425669" y="536028"/>
              <a:chExt cx="2159876" cy="543425"/>
            </a:xfrm>
          </p:grpSpPr>
          <p:sp>
            <p:nvSpPr>
              <p:cNvPr id="10" name="TextBox 9">
                <a:extLst>
                  <a:ext uri="{FF2B5EF4-FFF2-40B4-BE49-F238E27FC236}">
                    <a16:creationId xmlns:a16="http://schemas.microsoft.com/office/drawing/2014/main" id="{036203FB-A998-284F-326E-C11419F536B2}"/>
                  </a:ext>
                </a:extLst>
              </p:cNvPr>
              <p:cNvSpPr txBox="1"/>
              <p:nvPr/>
            </p:nvSpPr>
            <p:spPr>
              <a:xfrm>
                <a:off x="425669" y="603777"/>
                <a:ext cx="2159876" cy="475676"/>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Accessible CLT colour scheme embedded in hub ‘theme’:</a:t>
                </a:r>
                <a:br>
                  <a:rPr lang="en-GB" sz="1100" dirty="0">
                    <a:latin typeface="HelveticaNeueLT Std" panose="020B0604020202020204" pitchFamily="34" charset="0"/>
                  </a:rPr>
                </a:br>
                <a:r>
                  <a:rPr lang="en-GB" sz="1100" dirty="0">
                    <a:latin typeface="HelveticaNeueLT Std" panose="020B0604020202020204" pitchFamily="34" charset="0"/>
                  </a:rPr>
                  <a:t>White: </a:t>
                </a:r>
                <a:r>
                  <a:rPr lang="en-GB" sz="1100" b="1" dirty="0">
                    <a:latin typeface="HelveticaNeueLT Std" panose="020B0604020202020204" pitchFamily="34" charset="0"/>
                  </a:rPr>
                  <a:t>#FFFFFF</a:t>
                </a:r>
              </a:p>
              <a:p>
                <a:r>
                  <a:rPr lang="en-GB" sz="1100" dirty="0">
                    <a:latin typeface="HelveticaNeueLT Std" panose="020B0604020202020204" pitchFamily="34" charset="0"/>
                  </a:rPr>
                  <a:t>Brown: </a:t>
                </a:r>
                <a:r>
                  <a:rPr lang="en-GB" sz="1100" b="1" dirty="0">
                    <a:latin typeface="HelveticaNeueLT Std" panose="020B0604020202020204" pitchFamily="34" charset="0"/>
                  </a:rPr>
                  <a:t>#6B4F00</a:t>
                </a:r>
                <a:br>
                  <a:rPr lang="en-GB" sz="1100" dirty="0">
                    <a:latin typeface="HelveticaNeueLT Std" panose="020B0604020202020204" pitchFamily="34" charset="0"/>
                  </a:rPr>
                </a:br>
                <a:r>
                  <a:rPr lang="en-GB" sz="1100" dirty="0">
                    <a:latin typeface="HelveticaNeueLT Std" panose="020B0604020202020204" pitchFamily="34" charset="0"/>
                  </a:rPr>
                  <a:t>Red: </a:t>
                </a:r>
                <a:r>
                  <a:rPr lang="en-GB" sz="1100" b="1" dirty="0">
                    <a:latin typeface="HelveticaNeueLT Std" panose="020B0604020202020204" pitchFamily="34" charset="0"/>
                  </a:rPr>
                  <a:t>#9B2C42</a:t>
                </a:r>
              </a:p>
              <a:p>
                <a:r>
                  <a:rPr lang="en-GB" sz="1100" dirty="0">
                    <a:latin typeface="HelveticaNeueLT Std" panose="020B0604020202020204" pitchFamily="34" charset="0"/>
                  </a:rPr>
                  <a:t>Dark teal: </a:t>
                </a:r>
                <a:r>
                  <a:rPr lang="en-GB" sz="1100" b="1" dirty="0">
                    <a:latin typeface="HelveticaNeueLT Std" panose="020B0604020202020204" pitchFamily="34" charset="0"/>
                  </a:rPr>
                  <a:t>#006170</a:t>
                </a:r>
                <a:br>
                  <a:rPr lang="en-GB" sz="1100" dirty="0">
                    <a:latin typeface="HelveticaNeueLT Std" panose="020B0604020202020204" pitchFamily="34" charset="0"/>
                  </a:rPr>
                </a:br>
                <a:r>
                  <a:rPr lang="en-GB" sz="1100" dirty="0">
                    <a:latin typeface="HelveticaNeueLT Std" panose="020B0604020202020204" pitchFamily="34" charset="0"/>
                  </a:rPr>
                  <a:t>Black: </a:t>
                </a:r>
                <a:r>
                  <a:rPr lang="en-GB" sz="1100" b="1" dirty="0">
                    <a:latin typeface="HelveticaNeueLT Std" panose="020B0604020202020204" pitchFamily="34" charset="0"/>
                  </a:rPr>
                  <a:t>#202329</a:t>
                </a:r>
              </a:p>
              <a:p>
                <a:r>
                  <a:rPr lang="en-GB" sz="1100" dirty="0">
                    <a:latin typeface="HelveticaNeueLT Std" panose="020B0604020202020204" pitchFamily="34" charset="0"/>
                  </a:rPr>
                  <a:t>Dark grey: </a:t>
                </a:r>
                <a:r>
                  <a:rPr lang="en-GB" sz="1100" b="1" dirty="0">
                    <a:latin typeface="HelveticaNeueLT Std" panose="020B0604020202020204" pitchFamily="34" charset="0"/>
                  </a:rPr>
                  <a:t>#505A62</a:t>
                </a:r>
              </a:p>
              <a:p>
                <a:r>
                  <a:rPr lang="en-GB" sz="1100" dirty="0">
                    <a:latin typeface="HelveticaNeueLT Std" panose="020B0604020202020204" pitchFamily="34" charset="0"/>
                  </a:rPr>
                  <a:t>Use these colours when colour is needed (where practical).</a:t>
                </a:r>
              </a:p>
            </p:txBody>
          </p:sp>
          <p:sp>
            <p:nvSpPr>
              <p:cNvPr id="11" name="Rectangle 10">
                <a:extLst>
                  <a:ext uri="{FF2B5EF4-FFF2-40B4-BE49-F238E27FC236}">
                    <a16:creationId xmlns:a16="http://schemas.microsoft.com/office/drawing/2014/main" id="{3B165424-A78E-DB75-64A8-72B1A97E76AA}"/>
                  </a:ext>
                </a:extLst>
              </p:cNvPr>
              <p:cNvSpPr/>
              <p:nvPr/>
            </p:nvSpPr>
            <p:spPr>
              <a:xfrm>
                <a:off x="425669" y="536028"/>
                <a:ext cx="2159876" cy="67282"/>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Accessibility - Colours</a:t>
                </a:r>
              </a:p>
            </p:txBody>
          </p:sp>
        </p:grpSp>
        <p:pic>
          <p:nvPicPr>
            <p:cNvPr id="33" name="Picture 32">
              <a:extLst>
                <a:ext uri="{FF2B5EF4-FFF2-40B4-BE49-F238E27FC236}">
                  <a16:creationId xmlns:a16="http://schemas.microsoft.com/office/drawing/2014/main" id="{D86F94EF-E005-BBEA-C07E-4CC9D70E3C8E}"/>
                </a:ext>
              </a:extLst>
            </p:cNvPr>
            <p:cNvPicPr>
              <a:picLocks noChangeAspect="1"/>
            </p:cNvPicPr>
            <p:nvPr/>
          </p:nvPicPr>
          <p:blipFill rotWithShape="1">
            <a:blip r:embed="rId8"/>
            <a:srcRect l="1" r="-136" b="26036"/>
            <a:stretch/>
          </p:blipFill>
          <p:spPr>
            <a:xfrm>
              <a:off x="2866479" y="2149957"/>
              <a:ext cx="3782684" cy="617983"/>
            </a:xfrm>
            <a:prstGeom prst="rect">
              <a:avLst/>
            </a:prstGeom>
          </p:spPr>
        </p:pic>
      </p:grpSp>
      <p:grpSp>
        <p:nvGrpSpPr>
          <p:cNvPr id="40" name="Group 39">
            <a:extLst>
              <a:ext uri="{FF2B5EF4-FFF2-40B4-BE49-F238E27FC236}">
                <a16:creationId xmlns:a16="http://schemas.microsoft.com/office/drawing/2014/main" id="{DBDC34CD-C105-E683-DF62-A2CE0D87DD24}"/>
              </a:ext>
            </a:extLst>
          </p:cNvPr>
          <p:cNvGrpSpPr/>
          <p:nvPr/>
        </p:nvGrpSpPr>
        <p:grpSpPr>
          <a:xfrm>
            <a:off x="2797581" y="4829391"/>
            <a:ext cx="4024800" cy="4628441"/>
            <a:chOff x="2810643" y="4829391"/>
            <a:chExt cx="4031409" cy="4628441"/>
          </a:xfrm>
        </p:grpSpPr>
        <p:grpSp>
          <p:nvGrpSpPr>
            <p:cNvPr id="19" name="Group 18">
              <a:extLst>
                <a:ext uri="{FF2B5EF4-FFF2-40B4-BE49-F238E27FC236}">
                  <a16:creationId xmlns:a16="http://schemas.microsoft.com/office/drawing/2014/main" id="{45AA1AC6-9F40-384F-AB1D-C82D4E9ED55C}"/>
                </a:ext>
              </a:extLst>
            </p:cNvPr>
            <p:cNvGrpSpPr/>
            <p:nvPr/>
          </p:nvGrpSpPr>
          <p:grpSpPr>
            <a:xfrm>
              <a:off x="2810643" y="4829391"/>
              <a:ext cx="4031409" cy="4628441"/>
              <a:chOff x="422782" y="536028"/>
              <a:chExt cx="2162763" cy="578660"/>
            </a:xfrm>
          </p:grpSpPr>
          <p:sp>
            <p:nvSpPr>
              <p:cNvPr id="20" name="TextBox 19">
                <a:extLst>
                  <a:ext uri="{FF2B5EF4-FFF2-40B4-BE49-F238E27FC236}">
                    <a16:creationId xmlns:a16="http://schemas.microsoft.com/office/drawing/2014/main" id="{633C0CA2-1670-661F-FC2D-D9CA713A2581}"/>
                  </a:ext>
                </a:extLst>
              </p:cNvPr>
              <p:cNvSpPr txBox="1"/>
              <p:nvPr/>
            </p:nvSpPr>
            <p:spPr>
              <a:xfrm>
                <a:off x="422782" y="571748"/>
                <a:ext cx="2159876" cy="542940"/>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To ensure images have </a:t>
                </a:r>
                <a:r>
                  <a:rPr lang="en-GB" sz="1100" b="1" dirty="0">
                    <a:latin typeface="HelveticaNeueLT Std" panose="020B0604020202020204" pitchFamily="34" charset="0"/>
                  </a:rPr>
                  <a:t>alt-text</a:t>
                </a:r>
                <a:r>
                  <a:rPr lang="en-GB" sz="1100" dirty="0">
                    <a:latin typeface="HelveticaNeueLT Std" panose="020B0604020202020204" pitchFamily="34" charset="0"/>
                  </a:rPr>
                  <a:t> attached to them, for use and re-use, images should be added via the </a:t>
                </a:r>
                <a:r>
                  <a:rPr lang="en-GB" sz="1100" b="1" dirty="0">
                    <a:latin typeface="HelveticaNeueLT Std" panose="020B0604020202020204" pitchFamily="34" charset="0"/>
                  </a:rPr>
                  <a:t>Media Library</a:t>
                </a:r>
                <a:r>
                  <a:rPr lang="en-GB" sz="1100" dirty="0">
                    <a:latin typeface="HelveticaNeueLT Std" panose="020B0604020202020204" pitchFamily="34" charset="0"/>
                  </a:rPr>
                  <a:t>, and the alt-text added at that point (and </a:t>
                </a:r>
                <a:r>
                  <a:rPr lang="en-GB" sz="1100" b="1" dirty="0">
                    <a:latin typeface="HelveticaNeueLT Std" panose="020B0604020202020204" pitchFamily="34" charset="0"/>
                  </a:rPr>
                  <a:t>not directly on the page</a:t>
                </a:r>
                <a:r>
                  <a:rPr lang="en-GB" sz="1100" dirty="0">
                    <a:latin typeface="HelveticaNeueLT Std" panose="020B0604020202020204" pitchFamily="34" charset="0"/>
                  </a:rPr>
                  <a:t>).  Images should be </a:t>
                </a:r>
                <a:r>
                  <a:rPr lang="en-GB" sz="1100" b="1" dirty="0">
                    <a:latin typeface="HelveticaNeueLT Std" panose="020B0604020202020204" pitchFamily="34" charset="0"/>
                  </a:rPr>
                  <a:t>uploaded to the appropriate folder </a:t>
                </a:r>
                <a:r>
                  <a:rPr lang="en-GB" sz="1100" dirty="0">
                    <a:latin typeface="HelveticaNeueLT Std" panose="020B0604020202020204" pitchFamily="34" charset="0"/>
                  </a:rPr>
                  <a:t>for ease of searching later.</a:t>
                </a:r>
              </a:p>
            </p:txBody>
          </p:sp>
          <p:sp>
            <p:nvSpPr>
              <p:cNvPr id="21" name="Rectangle 20">
                <a:extLst>
                  <a:ext uri="{FF2B5EF4-FFF2-40B4-BE49-F238E27FC236}">
                    <a16:creationId xmlns:a16="http://schemas.microsoft.com/office/drawing/2014/main" id="{671C76AE-54FB-420C-3370-DE2D87505C0B}"/>
                  </a:ext>
                </a:extLst>
              </p:cNvPr>
              <p:cNvSpPr/>
              <p:nvPr/>
            </p:nvSpPr>
            <p:spPr>
              <a:xfrm>
                <a:off x="425669" y="536028"/>
                <a:ext cx="2159876" cy="37807"/>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Accessibility - Images</a:t>
                </a:r>
              </a:p>
            </p:txBody>
          </p:sp>
        </p:grpSp>
        <p:pic>
          <p:nvPicPr>
            <p:cNvPr id="37" name="Picture 36">
              <a:extLst>
                <a:ext uri="{FF2B5EF4-FFF2-40B4-BE49-F238E27FC236}">
                  <a16:creationId xmlns:a16="http://schemas.microsoft.com/office/drawing/2014/main" id="{2978A0F1-F099-4D00-ABC6-C7F2CF62050E}"/>
                </a:ext>
              </a:extLst>
            </p:cNvPr>
            <p:cNvPicPr>
              <a:picLocks noChangeAspect="1"/>
            </p:cNvPicPr>
            <p:nvPr/>
          </p:nvPicPr>
          <p:blipFill>
            <a:blip r:embed="rId9"/>
            <a:stretch>
              <a:fillRect/>
            </a:stretch>
          </p:blipFill>
          <p:spPr>
            <a:xfrm>
              <a:off x="2928633" y="6109342"/>
              <a:ext cx="3684501" cy="1498695"/>
            </a:xfrm>
            <a:prstGeom prst="rect">
              <a:avLst/>
            </a:prstGeom>
          </p:spPr>
        </p:pic>
        <p:pic>
          <p:nvPicPr>
            <p:cNvPr id="38" name="Picture 37">
              <a:extLst>
                <a:ext uri="{FF2B5EF4-FFF2-40B4-BE49-F238E27FC236}">
                  <a16:creationId xmlns:a16="http://schemas.microsoft.com/office/drawing/2014/main" id="{FCFA6B11-F775-AF2B-F04A-60F4638BDF55}"/>
                </a:ext>
              </a:extLst>
            </p:cNvPr>
            <p:cNvPicPr>
              <a:picLocks noChangeAspect="1"/>
            </p:cNvPicPr>
            <p:nvPr/>
          </p:nvPicPr>
          <p:blipFill rotWithShape="1">
            <a:blip r:embed="rId10"/>
            <a:srcRect l="23106" t="16449" r="21243"/>
            <a:stretch/>
          </p:blipFill>
          <p:spPr>
            <a:xfrm>
              <a:off x="2928633" y="7649865"/>
              <a:ext cx="1503484" cy="1766139"/>
            </a:xfrm>
            <a:prstGeom prst="rect">
              <a:avLst/>
            </a:prstGeom>
          </p:spPr>
        </p:pic>
        <p:pic>
          <p:nvPicPr>
            <p:cNvPr id="39" name="Picture 38">
              <a:extLst>
                <a:ext uri="{FF2B5EF4-FFF2-40B4-BE49-F238E27FC236}">
                  <a16:creationId xmlns:a16="http://schemas.microsoft.com/office/drawing/2014/main" id="{1D86D6D5-DAA8-E235-5F7D-5F2C7CD03784}"/>
                </a:ext>
              </a:extLst>
            </p:cNvPr>
            <p:cNvPicPr>
              <a:picLocks noChangeAspect="1"/>
            </p:cNvPicPr>
            <p:nvPr/>
          </p:nvPicPr>
          <p:blipFill>
            <a:blip r:embed="rId11"/>
            <a:stretch>
              <a:fillRect/>
            </a:stretch>
          </p:blipFill>
          <p:spPr>
            <a:xfrm>
              <a:off x="4432117" y="7904726"/>
              <a:ext cx="2201020" cy="1059041"/>
            </a:xfrm>
            <a:prstGeom prst="rect">
              <a:avLst/>
            </a:prstGeom>
          </p:spPr>
        </p:pic>
      </p:grpSp>
      <p:grpSp>
        <p:nvGrpSpPr>
          <p:cNvPr id="44" name="Group 43">
            <a:extLst>
              <a:ext uri="{FF2B5EF4-FFF2-40B4-BE49-F238E27FC236}">
                <a16:creationId xmlns:a16="http://schemas.microsoft.com/office/drawing/2014/main" id="{92CDE586-D0C8-CD90-6F88-71CDD46AB2F8}"/>
              </a:ext>
            </a:extLst>
          </p:cNvPr>
          <p:cNvGrpSpPr/>
          <p:nvPr/>
        </p:nvGrpSpPr>
        <p:grpSpPr>
          <a:xfrm>
            <a:off x="35648" y="4752486"/>
            <a:ext cx="2717319" cy="2574033"/>
            <a:chOff x="29117" y="4858733"/>
            <a:chExt cx="2722106" cy="2574033"/>
          </a:xfrm>
        </p:grpSpPr>
        <p:grpSp>
          <p:nvGrpSpPr>
            <p:cNvPr id="36" name="Group 35">
              <a:extLst>
                <a:ext uri="{FF2B5EF4-FFF2-40B4-BE49-F238E27FC236}">
                  <a16:creationId xmlns:a16="http://schemas.microsoft.com/office/drawing/2014/main" id="{3D617088-3245-A9B4-28DE-D06A5C5B8C8F}"/>
                </a:ext>
              </a:extLst>
            </p:cNvPr>
            <p:cNvGrpSpPr/>
            <p:nvPr/>
          </p:nvGrpSpPr>
          <p:grpSpPr>
            <a:xfrm>
              <a:off x="29117" y="4858733"/>
              <a:ext cx="2722106" cy="2574033"/>
              <a:chOff x="12723" y="4081477"/>
              <a:chExt cx="2778329" cy="2281596"/>
            </a:xfrm>
          </p:grpSpPr>
          <p:grpSp>
            <p:nvGrpSpPr>
              <p:cNvPr id="22" name="Group 21">
                <a:extLst>
                  <a:ext uri="{FF2B5EF4-FFF2-40B4-BE49-F238E27FC236}">
                    <a16:creationId xmlns:a16="http://schemas.microsoft.com/office/drawing/2014/main" id="{4E9022F7-9B33-A69E-B93C-D0BF41617349}"/>
                  </a:ext>
                </a:extLst>
              </p:cNvPr>
              <p:cNvGrpSpPr/>
              <p:nvPr/>
            </p:nvGrpSpPr>
            <p:grpSpPr>
              <a:xfrm>
                <a:off x="12723" y="4081477"/>
                <a:ext cx="2778329" cy="2281596"/>
                <a:chOff x="420461" y="536028"/>
                <a:chExt cx="2170290" cy="203244"/>
              </a:xfrm>
            </p:grpSpPr>
            <p:sp>
              <p:nvSpPr>
                <p:cNvPr id="23" name="TextBox 22">
                  <a:extLst>
                    <a:ext uri="{FF2B5EF4-FFF2-40B4-BE49-F238E27FC236}">
                      <a16:creationId xmlns:a16="http://schemas.microsoft.com/office/drawing/2014/main" id="{A816E660-D205-4E90-DC3E-ED5C867006BB}"/>
                    </a:ext>
                  </a:extLst>
                </p:cNvPr>
                <p:cNvSpPr txBox="1"/>
                <p:nvPr/>
              </p:nvSpPr>
              <p:spPr>
                <a:xfrm>
                  <a:off x="420461" y="559975"/>
                  <a:ext cx="2165083" cy="179297"/>
                </a:xfrm>
                <a:prstGeom prst="rect">
                  <a:avLst/>
                </a:prstGeom>
                <a:noFill/>
                <a:ln>
                  <a:solidFill>
                    <a:srgbClr val="006170"/>
                  </a:solidFill>
                </a:ln>
              </p:spPr>
              <p:txBody>
                <a:bodyPr wrap="square" rtlCol="0">
                  <a:spAutoFit/>
                </a:bodyPr>
                <a:lstStyle/>
                <a:p>
                  <a:r>
                    <a:rPr lang="en-GB" sz="1100" dirty="0">
                      <a:latin typeface="HelveticaNeueLT Std" panose="020B0604020202020204" pitchFamily="34" charset="0"/>
                    </a:rPr>
                    <a:t>The hub uses a default ‘font family’ and font sizes, which removes the need to manually change how text looks. For making text highlights (e.g. to make an important point stand out) use the </a:t>
                  </a:r>
                  <a:r>
                    <a:rPr lang="en-GB" sz="1100" b="1" dirty="0">
                      <a:latin typeface="HelveticaNeueLT Std" panose="020B0604020202020204" pitchFamily="34" charset="0"/>
                    </a:rPr>
                    <a:t>Note box</a:t>
                  </a:r>
                  <a:r>
                    <a:rPr lang="en-GB" sz="1100" dirty="0">
                      <a:latin typeface="HelveticaNeueLT Std" panose="020B0604020202020204" pitchFamily="34" charset="0"/>
                    </a:rPr>
                    <a:t> design template.</a:t>
                  </a:r>
                </a:p>
              </p:txBody>
            </p:sp>
            <p:sp>
              <p:nvSpPr>
                <p:cNvPr id="24" name="Rectangle 23">
                  <a:extLst>
                    <a:ext uri="{FF2B5EF4-FFF2-40B4-BE49-F238E27FC236}">
                      <a16:creationId xmlns:a16="http://schemas.microsoft.com/office/drawing/2014/main" id="{3685267B-3F7F-3B7B-A342-ADE896DC0155}"/>
                    </a:ext>
                  </a:extLst>
                </p:cNvPr>
                <p:cNvSpPr/>
                <p:nvPr/>
              </p:nvSpPr>
              <p:spPr>
                <a:xfrm>
                  <a:off x="425668" y="536028"/>
                  <a:ext cx="2165083" cy="23877"/>
                </a:xfrm>
                <a:prstGeom prst="rect">
                  <a:avLst/>
                </a:prstGeom>
                <a:solidFill>
                  <a:srgbClr val="006170"/>
                </a:solidFill>
                <a:ln>
                  <a:solidFill>
                    <a:srgbClr val="0061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Consistency - Fonts</a:t>
                  </a:r>
                </a:p>
              </p:txBody>
            </p:sp>
          </p:grpSp>
          <p:pic>
            <p:nvPicPr>
              <p:cNvPr id="35" name="Picture 34">
                <a:extLst>
                  <a:ext uri="{FF2B5EF4-FFF2-40B4-BE49-F238E27FC236}">
                    <a16:creationId xmlns:a16="http://schemas.microsoft.com/office/drawing/2014/main" id="{AE26D6A0-C684-C6D1-5E6C-D46F3F557307}"/>
                  </a:ext>
                </a:extLst>
              </p:cNvPr>
              <p:cNvPicPr>
                <a:picLocks noChangeAspect="1"/>
              </p:cNvPicPr>
              <p:nvPr/>
            </p:nvPicPr>
            <p:blipFill rotWithShape="1">
              <a:blip r:embed="rId12"/>
              <a:srcRect r="64899"/>
              <a:stretch/>
            </p:blipFill>
            <p:spPr>
              <a:xfrm>
                <a:off x="1395223" y="5428123"/>
                <a:ext cx="1101778" cy="852188"/>
              </a:xfrm>
              <a:prstGeom prst="rect">
                <a:avLst/>
              </a:prstGeom>
            </p:spPr>
          </p:pic>
        </p:grpSp>
        <p:pic>
          <p:nvPicPr>
            <p:cNvPr id="42" name="Picture 41">
              <a:extLst>
                <a:ext uri="{FF2B5EF4-FFF2-40B4-BE49-F238E27FC236}">
                  <a16:creationId xmlns:a16="http://schemas.microsoft.com/office/drawing/2014/main" id="{2A3EC920-C834-2A26-B374-B9504F4D9C58}"/>
                </a:ext>
              </a:extLst>
            </p:cNvPr>
            <p:cNvPicPr>
              <a:picLocks noChangeAspect="1"/>
            </p:cNvPicPr>
            <p:nvPr/>
          </p:nvPicPr>
          <p:blipFill>
            <a:blip r:embed="rId6"/>
            <a:stretch>
              <a:fillRect/>
            </a:stretch>
          </p:blipFill>
          <p:spPr>
            <a:xfrm>
              <a:off x="136137" y="6301685"/>
              <a:ext cx="928487" cy="395713"/>
            </a:xfrm>
            <a:prstGeom prst="rect">
              <a:avLst/>
            </a:prstGeom>
            <a:ln>
              <a:noFill/>
            </a:ln>
          </p:spPr>
        </p:pic>
      </p:grpSp>
      <p:sp>
        <p:nvSpPr>
          <p:cNvPr id="45" name="Rectangle 44">
            <a:extLst>
              <a:ext uri="{FF2B5EF4-FFF2-40B4-BE49-F238E27FC236}">
                <a16:creationId xmlns:a16="http://schemas.microsoft.com/office/drawing/2014/main" id="{43CCEA9C-5E7D-7C4D-C0F2-EE4DAA1A83F0}"/>
              </a:ext>
            </a:extLst>
          </p:cNvPr>
          <p:cNvSpPr/>
          <p:nvPr/>
        </p:nvSpPr>
        <p:spPr>
          <a:xfrm>
            <a:off x="3600" y="9631794"/>
            <a:ext cx="6854400" cy="274206"/>
          </a:xfrm>
          <a:prstGeom prst="rect">
            <a:avLst/>
          </a:prstGeom>
          <a:solidFill>
            <a:srgbClr val="0061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300" dirty="0">
                <a:latin typeface="HelveticaNeueLT Std" panose="020B0604020202020204" pitchFamily="34" charset="0"/>
              </a:rPr>
              <a:t>Centre for Learning and Teaching</a:t>
            </a:r>
          </a:p>
        </p:txBody>
      </p:sp>
      <p:pic>
        <p:nvPicPr>
          <p:cNvPr id="47" name="Picture 46">
            <a:extLst>
              <a:ext uri="{FF2B5EF4-FFF2-40B4-BE49-F238E27FC236}">
                <a16:creationId xmlns:a16="http://schemas.microsoft.com/office/drawing/2014/main" id="{906A2DEE-A002-9262-4780-52083CCC49C1}"/>
              </a:ext>
            </a:extLst>
          </p:cNvPr>
          <p:cNvPicPr>
            <a:picLocks noChangeAspect="1"/>
          </p:cNvPicPr>
          <p:nvPr/>
        </p:nvPicPr>
        <p:blipFill>
          <a:blip r:embed="rId13"/>
          <a:stretch>
            <a:fillRect/>
          </a:stretch>
        </p:blipFill>
        <p:spPr>
          <a:xfrm>
            <a:off x="1141207" y="9073210"/>
            <a:ext cx="512719" cy="512719"/>
          </a:xfrm>
          <a:prstGeom prst="rect">
            <a:avLst/>
          </a:prstGeom>
        </p:spPr>
      </p:pic>
    </p:spTree>
    <p:extLst>
      <p:ext uri="{BB962C8B-B14F-4D97-AF65-F5344CB8AC3E}">
        <p14:creationId xmlns:p14="http://schemas.microsoft.com/office/powerpoint/2010/main" val="21122323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CCE7B06C7A4AD439BD17AFD297B32B6" ma:contentTypeVersion="17" ma:contentTypeDescription="Create a new document." ma:contentTypeScope="" ma:versionID="fb7f242ad5c12a2eae3e4f159c249745">
  <xsd:schema xmlns:xsd="http://www.w3.org/2001/XMLSchema" xmlns:xs="http://www.w3.org/2001/XMLSchema" xmlns:p="http://schemas.microsoft.com/office/2006/metadata/properties" xmlns:ns2="12545316-4597-4fad-8d4c-963aca4a7e43" xmlns:ns3="7ceff3d1-26d0-4a19-9784-ffc192f0c3e4" xmlns:ns4="7baf63a6-8159-4531-922f-8d695af1915f" targetNamespace="http://schemas.microsoft.com/office/2006/metadata/properties" ma:root="true" ma:fieldsID="a023553813ea516c16ef900442250dc5" ns2:_="" ns3:_="" ns4:_="">
    <xsd:import namespace="12545316-4597-4fad-8d4c-963aca4a7e43"/>
    <xsd:import namespace="7ceff3d1-26d0-4a19-9784-ffc192f0c3e4"/>
    <xsd:import namespace="7baf63a6-8159-4531-922f-8d695af1915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LengthInSeconds" minOccurs="0"/>
                <xsd:element ref="ns2:MediaServiceLocation" minOccurs="0"/>
                <xsd:element ref="ns2:lcf76f155ced4ddcb4097134ff3c332f" minOccurs="0"/>
                <xsd:element ref="ns4: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545316-4597-4fad-8d4c-963aca4a7e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5693718-8356-48ba-866a-85db3a9efc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eff3d1-26d0-4a19-9784-ffc192f0c3e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baf63a6-8159-4531-922f-8d695af1915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b3de8453-3d93-40e3-b7c9-8c4ee99d16ef}" ma:internalName="TaxCatchAll" ma:showField="CatchAllData" ma:web="7ceff3d1-26d0-4a19-9784-ffc192f0c3e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2545316-4597-4fad-8d4c-963aca4a7e43">
      <Terms xmlns="http://schemas.microsoft.com/office/infopath/2007/PartnerControls"/>
    </lcf76f155ced4ddcb4097134ff3c332f>
    <TaxCatchAll xmlns="7baf63a6-8159-4531-922f-8d695af1915f" xsi:nil="true"/>
  </documentManagement>
</p:properties>
</file>

<file path=customXml/itemProps1.xml><?xml version="1.0" encoding="utf-8"?>
<ds:datastoreItem xmlns:ds="http://schemas.openxmlformats.org/officeDocument/2006/customXml" ds:itemID="{95615186-6F56-4F33-86D7-AAC2459AE482}">
  <ds:schemaRefs>
    <ds:schemaRef ds:uri="http://schemas.microsoft.com/sharepoint/v3/contenttype/forms"/>
  </ds:schemaRefs>
</ds:datastoreItem>
</file>

<file path=customXml/itemProps2.xml><?xml version="1.0" encoding="utf-8"?>
<ds:datastoreItem xmlns:ds="http://schemas.openxmlformats.org/officeDocument/2006/customXml" ds:itemID="{AAD94C3E-AA64-404B-9094-67193841DD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545316-4597-4fad-8d4c-963aca4a7e43"/>
    <ds:schemaRef ds:uri="7ceff3d1-26d0-4a19-9784-ffc192f0c3e4"/>
    <ds:schemaRef ds:uri="7baf63a6-8159-4531-922f-8d695af191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0F0EF2-62D5-4C97-B01A-853350989F6C}">
  <ds:schemaRefs>
    <ds:schemaRef ds:uri="http://purl.org/dc/terms/"/>
    <ds:schemaRef ds:uri="http://schemas.microsoft.com/office/2006/metadata/properties"/>
    <ds:schemaRef ds:uri="http://schemas.microsoft.com/office/2006/documentManagement/types"/>
    <ds:schemaRef ds:uri="7baf63a6-8159-4531-922f-8d695af1915f"/>
    <ds:schemaRef ds:uri="http://www.w3.org/XML/1998/namespace"/>
    <ds:schemaRef ds:uri="http://schemas.openxmlformats.org/package/2006/metadata/core-properties"/>
    <ds:schemaRef ds:uri="http://purl.org/dc/elements/1.1/"/>
    <ds:schemaRef ds:uri="7ceff3d1-26d0-4a19-9784-ffc192f0c3e4"/>
    <ds:schemaRef ds:uri="http://purl.org/dc/dcmitype/"/>
    <ds:schemaRef ds:uri="http://schemas.microsoft.com/office/infopath/2007/PartnerControls"/>
    <ds:schemaRef ds:uri="12545316-4597-4fad-8d4c-963aca4a7e43"/>
  </ds:schemaRefs>
</ds:datastoreItem>
</file>

<file path=docMetadata/LabelInfo.xml><?xml version="1.0" encoding="utf-8"?>
<clbl:labelList xmlns:clbl="http://schemas.microsoft.com/office/2020/mipLabelMetadata">
  <clbl:label id="{377e3d22-4ea1-422d-b0ad-8fcc89406b9e}" enabled="0" method="" siteId="{377e3d22-4ea1-422d-b0ad-8fcc89406b9e}" removed="1"/>
</clbl:labelList>
</file>

<file path=docProps/app.xml><?xml version="1.0" encoding="utf-8"?>
<Properties xmlns="http://schemas.openxmlformats.org/officeDocument/2006/extended-properties" xmlns:vt="http://schemas.openxmlformats.org/officeDocument/2006/docPropsVTypes">
  <Template>Office 2013 - 2022 Theme</Template>
  <TotalTime>616</TotalTime>
  <Words>1073</Words>
  <Application>Microsoft Office PowerPoint</Application>
  <PresentationFormat>A4 Paper (210x297 mm)</PresentationFormat>
  <Paragraphs>59</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HelveticaNeueLT Std</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Mark Egan</cp:lastModifiedBy>
  <cp:revision>31</cp:revision>
  <dcterms:created xsi:type="dcterms:W3CDTF">2023-11-21T13:05:43Z</dcterms:created>
  <dcterms:modified xsi:type="dcterms:W3CDTF">2024-10-10T13:59:08Z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0x010100DCCE7B06C7A4AD439BD17AFD297B32B6</vt:lpwstr>
  </property>
</Properties>
</file>