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 id="2147483670" r:id="rId6"/>
  </p:sldMasterIdLst>
  <p:notesMasterIdLst>
    <p:notesMasterId r:id="rId21"/>
  </p:notesMasterIdLst>
  <p:sldIdLst>
    <p:sldId id="280" r:id="rId7"/>
    <p:sldId id="284" r:id="rId8"/>
    <p:sldId id="286" r:id="rId9"/>
    <p:sldId id="331" r:id="rId10"/>
    <p:sldId id="337" r:id="rId11"/>
    <p:sldId id="333" r:id="rId12"/>
    <p:sldId id="336" r:id="rId13"/>
    <p:sldId id="285" r:id="rId14"/>
    <p:sldId id="338" r:id="rId15"/>
    <p:sldId id="332" r:id="rId16"/>
    <p:sldId id="335" r:id="rId17"/>
    <p:sldId id="334" r:id="rId18"/>
    <p:sldId id="340" r:id="rId19"/>
    <p:sldId id="262" r:id="rId20"/>
  </p:sldIdLst>
  <p:sldSz cx="9144000" cy="5143500" type="screen16x9"/>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B"/>
    <a:srgbClr val="AC3B52"/>
    <a:srgbClr val="FAF9F6"/>
    <a:srgbClr val="F8F8F8"/>
    <a:srgbClr val="F5F5F5"/>
    <a:srgbClr val="EEEEE4"/>
    <a:srgbClr val="85BDB8"/>
    <a:srgbClr val="92CEC8"/>
    <a:srgbClr val="396164"/>
    <a:srgbClr val="25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0256" autoAdjust="0"/>
  </p:normalViewPr>
  <p:slideViewPr>
    <p:cSldViewPr snapToGrid="0">
      <p:cViewPr varScale="1">
        <p:scale>
          <a:sx n="91" d="100"/>
          <a:sy n="91" d="100"/>
        </p:scale>
        <p:origin x="907" y="7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s>
</file>

<file path=ppt/diagrams/_rels/data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hyperlink" Target="https://teachinghub.bath.ac.uk/guide/accessible-structure/" TargetMode="Externa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hyperlink" Target="https://teachinghub.bath.ac.uk/guide/accessible-colour-and-contrast/" TargetMode="External"/><Relationship Id="rId1" Type="http://schemas.openxmlformats.org/officeDocument/2006/relationships/hyperlink" Target="https://teachinghub.bath.ac.uk/guide/creating-meaningful-links/" TargetMode="Externa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hyperlink" Target="https://teachinghub.bath.ac.uk/guide/learning-about-digital-accessibility/" TargetMode="Externa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hyperlink" Target="https://teachinghub.bath.ac.uk/accessibility-tools/" TargetMode="External"/><Relationship Id="rId9" Type="http://schemas.openxmlformats.org/officeDocument/2006/relationships/image" Target="../media/image19.svg"/><Relationship Id="rId1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teachinghub.bath.ac.uk/guide/learning-about-digital-accessibility/" TargetMode="External"/><Relationship Id="rId3" Type="http://schemas.openxmlformats.org/officeDocument/2006/relationships/image" Target="../media/image17.svg"/><Relationship Id="rId7" Type="http://schemas.openxmlformats.org/officeDocument/2006/relationships/hyperlink" Target="https://teachinghub.bath.ac.uk/guide/accessible-structure/" TargetMode="External"/><Relationship Id="rId12"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hyperlink" Target="https://teachinghub.bath.ac.uk/guide/creating-meaningful-links/" TargetMode="Externa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5.svg"/><Relationship Id="rId10" Type="http://schemas.openxmlformats.org/officeDocument/2006/relationships/hyperlink" Target="https://teachinghub.bath.ac.uk/accessibility-tools/" TargetMode="External"/><Relationship Id="rId4" Type="http://schemas.openxmlformats.org/officeDocument/2006/relationships/hyperlink" Target="https://teachinghub.bath.ac.uk/guide/accessible-colour-and-contrast/" TargetMode="External"/><Relationship Id="rId9" Type="http://schemas.openxmlformats.org/officeDocument/2006/relationships/image" Target="../media/image21.svg"/><Relationship Id="rId1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D5BED-DDC2-4FCE-8CB7-F92ECF0E3E69}" type="doc">
      <dgm:prSet loTypeId="urn:microsoft.com/office/officeart/2005/8/layout/vList4" loCatId="list" qsTypeId="urn:microsoft.com/office/officeart/2005/8/quickstyle/simple4" qsCatId="simple" csTypeId="urn:microsoft.com/office/officeart/2005/8/colors/accent5_1" csCatId="accent5" phldr="1"/>
      <dgm:spPr/>
    </dgm:pt>
    <dgm:pt modelId="{488FD7A3-83C6-4270-AE3F-93D48201EDC0}">
      <dgm:prSet phldrT="[Text]"/>
      <dgm:spPr/>
      <dgm:t>
        <a:bodyPr/>
        <a:lstStyle/>
        <a:p>
          <a:pPr algn="l"/>
          <a:r>
            <a:rPr lang="en-GB"/>
            <a:t>1. </a:t>
          </a:r>
          <a:r>
            <a:rPr lang="en-GB">
              <a:hlinkClick xmlns:r="http://schemas.openxmlformats.org/officeDocument/2006/relationships" r:id="rId1"/>
            </a:rPr>
            <a:t>Meaningful Links</a:t>
          </a:r>
          <a:endParaRPr lang="en-GB"/>
        </a:p>
      </dgm:t>
    </dgm:pt>
    <dgm:pt modelId="{F67BEE81-F5E1-4114-ABFA-E2FB1251B030}" type="parTrans" cxnId="{A41C3820-6C4E-4865-B37F-A2C83D053221}">
      <dgm:prSet/>
      <dgm:spPr/>
      <dgm:t>
        <a:bodyPr/>
        <a:lstStyle/>
        <a:p>
          <a:endParaRPr lang="en-GB"/>
        </a:p>
      </dgm:t>
    </dgm:pt>
    <dgm:pt modelId="{258430A7-9803-45DC-A1A9-8FDAD846DBF3}" type="sibTrans" cxnId="{A41C3820-6C4E-4865-B37F-A2C83D053221}">
      <dgm:prSet/>
      <dgm:spPr/>
      <dgm:t>
        <a:bodyPr/>
        <a:lstStyle/>
        <a:p>
          <a:endParaRPr lang="en-GB"/>
        </a:p>
      </dgm:t>
    </dgm:pt>
    <dgm:pt modelId="{00F521A2-55CF-4D87-98D9-72571A59C153}">
      <dgm:prSet phldrT="[Text]"/>
      <dgm:spPr/>
      <dgm:t>
        <a:bodyPr/>
        <a:lstStyle/>
        <a:p>
          <a:pPr algn="l"/>
          <a:r>
            <a:rPr lang="en-GB"/>
            <a:t>2. </a:t>
          </a:r>
          <a:r>
            <a:rPr lang="en-GB">
              <a:hlinkClick xmlns:r="http://schemas.openxmlformats.org/officeDocument/2006/relationships" r:id="rId2"/>
            </a:rPr>
            <a:t>Using Colour</a:t>
          </a:r>
          <a:endParaRPr lang="en-GB"/>
        </a:p>
      </dgm:t>
    </dgm:pt>
    <dgm:pt modelId="{173CFF4F-0FB9-4937-BDEA-98D54DFF425B}" type="parTrans" cxnId="{3F02EE4B-20DC-4454-8A84-0AB71EBF6277}">
      <dgm:prSet/>
      <dgm:spPr/>
      <dgm:t>
        <a:bodyPr/>
        <a:lstStyle/>
        <a:p>
          <a:endParaRPr lang="en-GB"/>
        </a:p>
      </dgm:t>
    </dgm:pt>
    <dgm:pt modelId="{516E0CA1-981F-48C4-9B76-16BE942E06E0}" type="sibTrans" cxnId="{3F02EE4B-20DC-4454-8A84-0AB71EBF6277}">
      <dgm:prSet/>
      <dgm:spPr/>
      <dgm:t>
        <a:bodyPr/>
        <a:lstStyle/>
        <a:p>
          <a:endParaRPr lang="en-GB"/>
        </a:p>
      </dgm:t>
    </dgm:pt>
    <dgm:pt modelId="{967CAD72-A000-4ED5-A372-841B492C4490}">
      <dgm:prSet phldrT="[Text]"/>
      <dgm:spPr/>
      <dgm:t>
        <a:bodyPr/>
        <a:lstStyle/>
        <a:p>
          <a:pPr algn="l"/>
          <a:r>
            <a:rPr lang="en-GB"/>
            <a:t>3. </a:t>
          </a:r>
          <a:r>
            <a:rPr lang="en-GB">
              <a:hlinkClick xmlns:r="http://schemas.openxmlformats.org/officeDocument/2006/relationships" r:id="rId3"/>
            </a:rPr>
            <a:t>Add headings and structure</a:t>
          </a:r>
          <a:endParaRPr lang="en-GB"/>
        </a:p>
      </dgm:t>
    </dgm:pt>
    <dgm:pt modelId="{6E3890DD-AB52-4A97-91A3-C8A84DA186D3}" type="parTrans" cxnId="{61492E8E-6F28-4E12-AA56-EEFF56FE406A}">
      <dgm:prSet/>
      <dgm:spPr/>
      <dgm:t>
        <a:bodyPr/>
        <a:lstStyle/>
        <a:p>
          <a:endParaRPr lang="en-GB"/>
        </a:p>
      </dgm:t>
    </dgm:pt>
    <dgm:pt modelId="{5D7CCB2B-93DD-43DA-A524-F31FE126A1F9}" type="sibTrans" cxnId="{61492E8E-6F28-4E12-AA56-EEFF56FE406A}">
      <dgm:prSet/>
      <dgm:spPr/>
      <dgm:t>
        <a:bodyPr/>
        <a:lstStyle/>
        <a:p>
          <a:endParaRPr lang="en-GB"/>
        </a:p>
      </dgm:t>
    </dgm:pt>
    <dgm:pt modelId="{97E0AC85-D4B3-4681-ABD1-923732A8A728}">
      <dgm:prSet/>
      <dgm:spPr/>
      <dgm:t>
        <a:bodyPr/>
        <a:lstStyle/>
        <a:p>
          <a:pPr algn="l"/>
          <a:r>
            <a:rPr lang="en-GB"/>
            <a:t>4. </a:t>
          </a:r>
          <a:r>
            <a:rPr lang="en-GB">
              <a:hlinkClick xmlns:r="http://schemas.openxmlformats.org/officeDocument/2006/relationships" r:id="rId4"/>
            </a:rPr>
            <a:t>Use Accessibility Checkers</a:t>
          </a:r>
          <a:endParaRPr lang="en-GB"/>
        </a:p>
      </dgm:t>
    </dgm:pt>
    <dgm:pt modelId="{3611E949-DBB6-4F59-A0C2-E262EA850A5B}" type="parTrans" cxnId="{1D320323-3E1B-4206-8721-E2236403EF6B}">
      <dgm:prSet/>
      <dgm:spPr/>
      <dgm:t>
        <a:bodyPr/>
        <a:lstStyle/>
        <a:p>
          <a:endParaRPr lang="en-GB"/>
        </a:p>
      </dgm:t>
    </dgm:pt>
    <dgm:pt modelId="{5AB4693F-F9CB-4ED0-9931-06698C78D298}" type="sibTrans" cxnId="{1D320323-3E1B-4206-8721-E2236403EF6B}">
      <dgm:prSet/>
      <dgm:spPr/>
      <dgm:t>
        <a:bodyPr/>
        <a:lstStyle/>
        <a:p>
          <a:endParaRPr lang="en-GB"/>
        </a:p>
      </dgm:t>
    </dgm:pt>
    <dgm:pt modelId="{30343953-4FCD-4536-AA16-7AB4DAAE0915}">
      <dgm:prSet/>
      <dgm:spPr/>
      <dgm:t>
        <a:bodyPr/>
        <a:lstStyle/>
        <a:p>
          <a:r>
            <a:rPr lang="en-GB"/>
            <a:t>5. </a:t>
          </a:r>
          <a:r>
            <a:rPr lang="en-GB">
              <a:hlinkClick xmlns:r="http://schemas.openxmlformats.org/officeDocument/2006/relationships" r:id="rId5"/>
            </a:rPr>
            <a:t>Learn about Accessibility </a:t>
          </a:r>
          <a:endParaRPr lang="en-GB"/>
        </a:p>
      </dgm:t>
    </dgm:pt>
    <dgm:pt modelId="{C6D48C80-E369-43C1-83B9-68933A7A30D6}" type="parTrans" cxnId="{EBD9B674-8BBE-4E5A-B0FF-2326C719622F}">
      <dgm:prSet/>
      <dgm:spPr/>
      <dgm:t>
        <a:bodyPr/>
        <a:lstStyle/>
        <a:p>
          <a:endParaRPr lang="en-GB"/>
        </a:p>
      </dgm:t>
    </dgm:pt>
    <dgm:pt modelId="{D0D080A8-A830-4E78-A6E5-0707BD2DCF9F}" type="sibTrans" cxnId="{EBD9B674-8BBE-4E5A-B0FF-2326C719622F}">
      <dgm:prSet/>
      <dgm:spPr/>
      <dgm:t>
        <a:bodyPr/>
        <a:lstStyle/>
        <a:p>
          <a:endParaRPr lang="en-GB"/>
        </a:p>
      </dgm:t>
    </dgm:pt>
    <dgm:pt modelId="{1D1F8B66-10AD-42DA-AB3B-3FC4F3BF8B1E}" type="pres">
      <dgm:prSet presAssocID="{CCBD5BED-DDC2-4FCE-8CB7-F92ECF0E3E69}" presName="linear" presStyleCnt="0">
        <dgm:presLayoutVars>
          <dgm:dir/>
          <dgm:resizeHandles val="exact"/>
        </dgm:presLayoutVars>
      </dgm:prSet>
      <dgm:spPr/>
    </dgm:pt>
    <dgm:pt modelId="{7A68A443-2360-4CD4-A181-829F28E85765}" type="pres">
      <dgm:prSet presAssocID="{488FD7A3-83C6-4270-AE3F-93D48201EDC0}" presName="comp" presStyleCnt="0"/>
      <dgm:spPr/>
    </dgm:pt>
    <dgm:pt modelId="{96B67CB6-220A-453F-A74A-0690056B7C19}" type="pres">
      <dgm:prSet presAssocID="{488FD7A3-83C6-4270-AE3F-93D48201EDC0}" presName="box" presStyleLbl="node1" presStyleIdx="0" presStyleCnt="5" custLinFactNeighborX="12403" custLinFactNeighborY="1987"/>
      <dgm:spPr/>
    </dgm:pt>
    <dgm:pt modelId="{2463AEC3-029C-40BF-8888-0501CD0A48F6}" type="pres">
      <dgm:prSet presAssocID="{488FD7A3-83C6-4270-AE3F-93D48201EDC0}" presName="img" presStyleLbl="fgImgPlace1" presStyleIdx="0" presStyleCnt="5" custScaleX="7212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Link with solid fill"/>
        </a:ext>
      </dgm:extLst>
    </dgm:pt>
    <dgm:pt modelId="{18C5F038-40BB-41CE-A457-98C20D48BAF0}" type="pres">
      <dgm:prSet presAssocID="{488FD7A3-83C6-4270-AE3F-93D48201EDC0}" presName="text" presStyleLbl="node1" presStyleIdx="0" presStyleCnt="5">
        <dgm:presLayoutVars>
          <dgm:bulletEnabled val="1"/>
        </dgm:presLayoutVars>
      </dgm:prSet>
      <dgm:spPr/>
    </dgm:pt>
    <dgm:pt modelId="{AF445137-51A0-4EFD-A577-EA3C088184E3}" type="pres">
      <dgm:prSet presAssocID="{258430A7-9803-45DC-A1A9-8FDAD846DBF3}" presName="spacer" presStyleCnt="0"/>
      <dgm:spPr/>
    </dgm:pt>
    <dgm:pt modelId="{27404CB2-574F-4E96-B547-6477CF15F0B4}" type="pres">
      <dgm:prSet presAssocID="{00F521A2-55CF-4D87-98D9-72571A59C153}" presName="comp" presStyleCnt="0"/>
      <dgm:spPr/>
    </dgm:pt>
    <dgm:pt modelId="{1ADC27A7-649B-473D-8D0A-5F27BA00C3D3}" type="pres">
      <dgm:prSet presAssocID="{00F521A2-55CF-4D87-98D9-72571A59C153}" presName="box" presStyleLbl="node1" presStyleIdx="1" presStyleCnt="5"/>
      <dgm:spPr/>
    </dgm:pt>
    <dgm:pt modelId="{4F74003D-74F2-4D3D-B28E-19D3BAA2FB76}" type="pres">
      <dgm:prSet presAssocID="{00F521A2-55CF-4D87-98D9-72571A59C153}" presName="img" presStyleLbl="fgImgPlace1" presStyleIdx="1" presStyleCnt="5" custScaleX="7212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Palette with solid fill"/>
        </a:ext>
      </dgm:extLst>
    </dgm:pt>
    <dgm:pt modelId="{2B8C0C92-0250-4A01-AC25-05751D4D0554}" type="pres">
      <dgm:prSet presAssocID="{00F521A2-55CF-4D87-98D9-72571A59C153}" presName="text" presStyleLbl="node1" presStyleIdx="1" presStyleCnt="5">
        <dgm:presLayoutVars>
          <dgm:bulletEnabled val="1"/>
        </dgm:presLayoutVars>
      </dgm:prSet>
      <dgm:spPr/>
    </dgm:pt>
    <dgm:pt modelId="{F7DFA5F1-1709-41CA-996C-EF3609FC04A4}" type="pres">
      <dgm:prSet presAssocID="{516E0CA1-981F-48C4-9B76-16BE942E06E0}" presName="spacer" presStyleCnt="0"/>
      <dgm:spPr/>
    </dgm:pt>
    <dgm:pt modelId="{46C0FB67-607E-41FA-AC4E-7499DE3A8542}" type="pres">
      <dgm:prSet presAssocID="{967CAD72-A000-4ED5-A372-841B492C4490}" presName="comp" presStyleCnt="0"/>
      <dgm:spPr/>
    </dgm:pt>
    <dgm:pt modelId="{1F9B18E7-AE4D-4571-8808-9C701FAFEF59}" type="pres">
      <dgm:prSet presAssocID="{967CAD72-A000-4ED5-A372-841B492C4490}" presName="box" presStyleLbl="node1" presStyleIdx="2" presStyleCnt="5"/>
      <dgm:spPr/>
    </dgm:pt>
    <dgm:pt modelId="{3BE7B5F8-7E4F-4190-9969-6D13FA7A27FB}" type="pres">
      <dgm:prSet presAssocID="{967CAD72-A000-4ED5-A372-841B492C4490}" presName="img" presStyleLbl="fgImgPlace1" presStyleIdx="2" presStyleCnt="5" custScaleX="72127"/>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List with solid fill"/>
        </a:ext>
      </dgm:extLst>
    </dgm:pt>
    <dgm:pt modelId="{9692D6DC-D1D1-4287-8F64-A7F0B2C1EE95}" type="pres">
      <dgm:prSet presAssocID="{967CAD72-A000-4ED5-A372-841B492C4490}" presName="text" presStyleLbl="node1" presStyleIdx="2" presStyleCnt="5">
        <dgm:presLayoutVars>
          <dgm:bulletEnabled val="1"/>
        </dgm:presLayoutVars>
      </dgm:prSet>
      <dgm:spPr/>
    </dgm:pt>
    <dgm:pt modelId="{DD306A8F-02F3-4A75-B99F-18449B72B637}" type="pres">
      <dgm:prSet presAssocID="{5D7CCB2B-93DD-43DA-A524-F31FE126A1F9}" presName="spacer" presStyleCnt="0"/>
      <dgm:spPr/>
    </dgm:pt>
    <dgm:pt modelId="{EDB3FED9-B323-4A2E-95D7-17ED3E1ABC55}" type="pres">
      <dgm:prSet presAssocID="{97E0AC85-D4B3-4681-ABD1-923732A8A728}" presName="comp" presStyleCnt="0"/>
      <dgm:spPr/>
    </dgm:pt>
    <dgm:pt modelId="{9C037823-A0A3-48FD-8952-81E9137F14BB}" type="pres">
      <dgm:prSet presAssocID="{97E0AC85-D4B3-4681-ABD1-923732A8A728}" presName="box" presStyleLbl="node1" presStyleIdx="3" presStyleCnt="5"/>
      <dgm:spPr/>
    </dgm:pt>
    <dgm:pt modelId="{4A58838F-0492-4424-9378-385D8D044DC0}" type="pres">
      <dgm:prSet presAssocID="{97E0AC85-D4B3-4681-ABD1-923732A8A728}" presName="img" presStyleLbl="fgImgPlace1" presStyleIdx="3" presStyleCnt="5" custScaleX="72127"/>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Checkmark with solid fill"/>
        </a:ext>
      </dgm:extLst>
    </dgm:pt>
    <dgm:pt modelId="{3E380BC9-D045-4B35-B56C-55C7D613AC8B}" type="pres">
      <dgm:prSet presAssocID="{97E0AC85-D4B3-4681-ABD1-923732A8A728}" presName="text" presStyleLbl="node1" presStyleIdx="3" presStyleCnt="5">
        <dgm:presLayoutVars>
          <dgm:bulletEnabled val="1"/>
        </dgm:presLayoutVars>
      </dgm:prSet>
      <dgm:spPr/>
    </dgm:pt>
    <dgm:pt modelId="{B1549E32-5904-48C3-A508-EA0CA748EC82}" type="pres">
      <dgm:prSet presAssocID="{5AB4693F-F9CB-4ED0-9931-06698C78D298}" presName="spacer" presStyleCnt="0"/>
      <dgm:spPr/>
    </dgm:pt>
    <dgm:pt modelId="{08677247-E83D-44CB-8D50-23B40284C530}" type="pres">
      <dgm:prSet presAssocID="{30343953-4FCD-4536-AA16-7AB4DAAE0915}" presName="comp" presStyleCnt="0"/>
      <dgm:spPr/>
    </dgm:pt>
    <dgm:pt modelId="{74754263-CDFB-48EA-A586-EFE562E752AB}" type="pres">
      <dgm:prSet presAssocID="{30343953-4FCD-4536-AA16-7AB4DAAE0915}" presName="box" presStyleLbl="node1" presStyleIdx="4" presStyleCnt="5"/>
      <dgm:spPr/>
    </dgm:pt>
    <dgm:pt modelId="{BC57D5B2-F0A4-4D48-93B7-E444810DC5BC}" type="pres">
      <dgm:prSet presAssocID="{30343953-4FCD-4536-AA16-7AB4DAAE0915}" presName="img" presStyleLbl="fgImgPlace1" presStyleIdx="4" presStyleCnt="5" custScaleX="7212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Books with solid fill"/>
        </a:ext>
      </dgm:extLst>
    </dgm:pt>
    <dgm:pt modelId="{A6CB3B75-732B-47C5-9B0F-E7CC8D28D292}" type="pres">
      <dgm:prSet presAssocID="{30343953-4FCD-4536-AA16-7AB4DAAE0915}" presName="text" presStyleLbl="node1" presStyleIdx="4" presStyleCnt="5">
        <dgm:presLayoutVars>
          <dgm:bulletEnabled val="1"/>
        </dgm:presLayoutVars>
      </dgm:prSet>
      <dgm:spPr/>
    </dgm:pt>
  </dgm:ptLst>
  <dgm:cxnLst>
    <dgm:cxn modelId="{A7C2A708-6DB4-4CF0-98A9-44C6C2970A17}" type="presOf" srcId="{488FD7A3-83C6-4270-AE3F-93D48201EDC0}" destId="{18C5F038-40BB-41CE-A457-98C20D48BAF0}" srcOrd="1" destOrd="0" presId="urn:microsoft.com/office/officeart/2005/8/layout/vList4"/>
    <dgm:cxn modelId="{64D8320F-784E-4CA6-847A-C66884D62700}" type="presOf" srcId="{967CAD72-A000-4ED5-A372-841B492C4490}" destId="{1F9B18E7-AE4D-4571-8808-9C701FAFEF59}" srcOrd="0" destOrd="0" presId="urn:microsoft.com/office/officeart/2005/8/layout/vList4"/>
    <dgm:cxn modelId="{5CDA921F-80F2-4F51-8F5D-31143FB731CF}" type="presOf" srcId="{97E0AC85-D4B3-4681-ABD1-923732A8A728}" destId="{9C037823-A0A3-48FD-8952-81E9137F14BB}" srcOrd="0" destOrd="0" presId="urn:microsoft.com/office/officeart/2005/8/layout/vList4"/>
    <dgm:cxn modelId="{A41C3820-6C4E-4865-B37F-A2C83D053221}" srcId="{CCBD5BED-DDC2-4FCE-8CB7-F92ECF0E3E69}" destId="{488FD7A3-83C6-4270-AE3F-93D48201EDC0}" srcOrd="0" destOrd="0" parTransId="{F67BEE81-F5E1-4114-ABFA-E2FB1251B030}" sibTransId="{258430A7-9803-45DC-A1A9-8FDAD846DBF3}"/>
    <dgm:cxn modelId="{1D320323-3E1B-4206-8721-E2236403EF6B}" srcId="{CCBD5BED-DDC2-4FCE-8CB7-F92ECF0E3E69}" destId="{97E0AC85-D4B3-4681-ABD1-923732A8A728}" srcOrd="3" destOrd="0" parTransId="{3611E949-DBB6-4F59-A0C2-E262EA850A5B}" sibTransId="{5AB4693F-F9CB-4ED0-9931-06698C78D298}"/>
    <dgm:cxn modelId="{A2818F27-6988-4930-8583-BF639A45C286}" type="presOf" srcId="{00F521A2-55CF-4D87-98D9-72571A59C153}" destId="{2B8C0C92-0250-4A01-AC25-05751D4D0554}" srcOrd="1" destOrd="0" presId="urn:microsoft.com/office/officeart/2005/8/layout/vList4"/>
    <dgm:cxn modelId="{5A700E36-176F-4EBC-8BA8-BE98E2E30733}" type="presOf" srcId="{00F521A2-55CF-4D87-98D9-72571A59C153}" destId="{1ADC27A7-649B-473D-8D0A-5F27BA00C3D3}" srcOrd="0" destOrd="0" presId="urn:microsoft.com/office/officeart/2005/8/layout/vList4"/>
    <dgm:cxn modelId="{FB7A3B45-606E-4825-8D3D-DBC2B4CF0374}" type="presOf" srcId="{488FD7A3-83C6-4270-AE3F-93D48201EDC0}" destId="{96B67CB6-220A-453F-A74A-0690056B7C19}" srcOrd="0" destOrd="0" presId="urn:microsoft.com/office/officeart/2005/8/layout/vList4"/>
    <dgm:cxn modelId="{D725414A-A9EA-453C-BB3E-79C0EFC2FECD}" type="presOf" srcId="{967CAD72-A000-4ED5-A372-841B492C4490}" destId="{9692D6DC-D1D1-4287-8F64-A7F0B2C1EE95}" srcOrd="1" destOrd="0" presId="urn:microsoft.com/office/officeart/2005/8/layout/vList4"/>
    <dgm:cxn modelId="{3F02EE4B-20DC-4454-8A84-0AB71EBF6277}" srcId="{CCBD5BED-DDC2-4FCE-8CB7-F92ECF0E3E69}" destId="{00F521A2-55CF-4D87-98D9-72571A59C153}" srcOrd="1" destOrd="0" parTransId="{173CFF4F-0FB9-4937-BDEA-98D54DFF425B}" sibTransId="{516E0CA1-981F-48C4-9B76-16BE942E06E0}"/>
    <dgm:cxn modelId="{EBD9B674-8BBE-4E5A-B0FF-2326C719622F}" srcId="{CCBD5BED-DDC2-4FCE-8CB7-F92ECF0E3E69}" destId="{30343953-4FCD-4536-AA16-7AB4DAAE0915}" srcOrd="4" destOrd="0" parTransId="{C6D48C80-E369-43C1-83B9-68933A7A30D6}" sibTransId="{D0D080A8-A830-4E78-A6E5-0707BD2DCF9F}"/>
    <dgm:cxn modelId="{72953A7D-A52A-46D2-B972-C99D3CCFFBE8}" type="presOf" srcId="{30343953-4FCD-4536-AA16-7AB4DAAE0915}" destId="{A6CB3B75-732B-47C5-9B0F-E7CC8D28D292}" srcOrd="1" destOrd="0" presId="urn:microsoft.com/office/officeart/2005/8/layout/vList4"/>
    <dgm:cxn modelId="{BB556F7E-630B-4470-B4F6-B9076DF3C60B}" type="presOf" srcId="{CCBD5BED-DDC2-4FCE-8CB7-F92ECF0E3E69}" destId="{1D1F8B66-10AD-42DA-AB3B-3FC4F3BF8B1E}" srcOrd="0" destOrd="0" presId="urn:microsoft.com/office/officeart/2005/8/layout/vList4"/>
    <dgm:cxn modelId="{9D2FDE85-FBC5-4CC7-8E91-7535F736D731}" type="presOf" srcId="{30343953-4FCD-4536-AA16-7AB4DAAE0915}" destId="{74754263-CDFB-48EA-A586-EFE562E752AB}" srcOrd="0" destOrd="0" presId="urn:microsoft.com/office/officeart/2005/8/layout/vList4"/>
    <dgm:cxn modelId="{61492E8E-6F28-4E12-AA56-EEFF56FE406A}" srcId="{CCBD5BED-DDC2-4FCE-8CB7-F92ECF0E3E69}" destId="{967CAD72-A000-4ED5-A372-841B492C4490}" srcOrd="2" destOrd="0" parTransId="{6E3890DD-AB52-4A97-91A3-C8A84DA186D3}" sibTransId="{5D7CCB2B-93DD-43DA-A524-F31FE126A1F9}"/>
    <dgm:cxn modelId="{0100F8F1-27C8-485A-B5B5-5494B58F6504}" type="presOf" srcId="{97E0AC85-D4B3-4681-ABD1-923732A8A728}" destId="{3E380BC9-D045-4B35-B56C-55C7D613AC8B}" srcOrd="1" destOrd="0" presId="urn:microsoft.com/office/officeart/2005/8/layout/vList4"/>
    <dgm:cxn modelId="{64F23E66-AEAC-43DB-8EB5-7344410A2D84}" type="presParOf" srcId="{1D1F8B66-10AD-42DA-AB3B-3FC4F3BF8B1E}" destId="{7A68A443-2360-4CD4-A181-829F28E85765}" srcOrd="0" destOrd="0" presId="urn:microsoft.com/office/officeart/2005/8/layout/vList4"/>
    <dgm:cxn modelId="{CFC9E077-936D-40F1-908D-DCB26FAD6810}" type="presParOf" srcId="{7A68A443-2360-4CD4-A181-829F28E85765}" destId="{96B67CB6-220A-453F-A74A-0690056B7C19}" srcOrd="0" destOrd="0" presId="urn:microsoft.com/office/officeart/2005/8/layout/vList4"/>
    <dgm:cxn modelId="{00E77CC3-6948-4F16-8BDF-012E77D0BE06}" type="presParOf" srcId="{7A68A443-2360-4CD4-A181-829F28E85765}" destId="{2463AEC3-029C-40BF-8888-0501CD0A48F6}" srcOrd="1" destOrd="0" presId="urn:microsoft.com/office/officeart/2005/8/layout/vList4"/>
    <dgm:cxn modelId="{D84963C9-2646-47A8-8075-FB9F67B97D81}" type="presParOf" srcId="{7A68A443-2360-4CD4-A181-829F28E85765}" destId="{18C5F038-40BB-41CE-A457-98C20D48BAF0}" srcOrd="2" destOrd="0" presId="urn:microsoft.com/office/officeart/2005/8/layout/vList4"/>
    <dgm:cxn modelId="{9040BF7A-4B06-4C0F-9BF2-C0178D6B91C7}" type="presParOf" srcId="{1D1F8B66-10AD-42DA-AB3B-3FC4F3BF8B1E}" destId="{AF445137-51A0-4EFD-A577-EA3C088184E3}" srcOrd="1" destOrd="0" presId="urn:microsoft.com/office/officeart/2005/8/layout/vList4"/>
    <dgm:cxn modelId="{FAFB2525-360A-4CB8-AF8F-EE4C09E70049}" type="presParOf" srcId="{1D1F8B66-10AD-42DA-AB3B-3FC4F3BF8B1E}" destId="{27404CB2-574F-4E96-B547-6477CF15F0B4}" srcOrd="2" destOrd="0" presId="urn:microsoft.com/office/officeart/2005/8/layout/vList4"/>
    <dgm:cxn modelId="{3BE6B6D5-C4D7-4B44-9580-1CE63734CF6B}" type="presParOf" srcId="{27404CB2-574F-4E96-B547-6477CF15F0B4}" destId="{1ADC27A7-649B-473D-8D0A-5F27BA00C3D3}" srcOrd="0" destOrd="0" presId="urn:microsoft.com/office/officeart/2005/8/layout/vList4"/>
    <dgm:cxn modelId="{36271556-72C2-4E68-BFB4-0A78B3DA6A5C}" type="presParOf" srcId="{27404CB2-574F-4E96-B547-6477CF15F0B4}" destId="{4F74003D-74F2-4D3D-B28E-19D3BAA2FB76}" srcOrd="1" destOrd="0" presId="urn:microsoft.com/office/officeart/2005/8/layout/vList4"/>
    <dgm:cxn modelId="{B4A4FEF7-435B-4924-9541-11FD404CB4AE}" type="presParOf" srcId="{27404CB2-574F-4E96-B547-6477CF15F0B4}" destId="{2B8C0C92-0250-4A01-AC25-05751D4D0554}" srcOrd="2" destOrd="0" presId="urn:microsoft.com/office/officeart/2005/8/layout/vList4"/>
    <dgm:cxn modelId="{C642A7BD-A5E9-40A3-8661-FF4E1C4411CB}" type="presParOf" srcId="{1D1F8B66-10AD-42DA-AB3B-3FC4F3BF8B1E}" destId="{F7DFA5F1-1709-41CA-996C-EF3609FC04A4}" srcOrd="3" destOrd="0" presId="urn:microsoft.com/office/officeart/2005/8/layout/vList4"/>
    <dgm:cxn modelId="{1D8FAB33-55A8-44A7-A37A-468134372A5A}" type="presParOf" srcId="{1D1F8B66-10AD-42DA-AB3B-3FC4F3BF8B1E}" destId="{46C0FB67-607E-41FA-AC4E-7499DE3A8542}" srcOrd="4" destOrd="0" presId="urn:microsoft.com/office/officeart/2005/8/layout/vList4"/>
    <dgm:cxn modelId="{57FB8FFB-1E54-44B8-BB29-FA67D723DC9A}" type="presParOf" srcId="{46C0FB67-607E-41FA-AC4E-7499DE3A8542}" destId="{1F9B18E7-AE4D-4571-8808-9C701FAFEF59}" srcOrd="0" destOrd="0" presId="urn:microsoft.com/office/officeart/2005/8/layout/vList4"/>
    <dgm:cxn modelId="{2692220D-8518-48D9-9EC9-7E13AC0A3B73}" type="presParOf" srcId="{46C0FB67-607E-41FA-AC4E-7499DE3A8542}" destId="{3BE7B5F8-7E4F-4190-9969-6D13FA7A27FB}" srcOrd="1" destOrd="0" presId="urn:microsoft.com/office/officeart/2005/8/layout/vList4"/>
    <dgm:cxn modelId="{39800BC5-A8A9-4C27-B2DC-2463C124A489}" type="presParOf" srcId="{46C0FB67-607E-41FA-AC4E-7499DE3A8542}" destId="{9692D6DC-D1D1-4287-8F64-A7F0B2C1EE95}" srcOrd="2" destOrd="0" presId="urn:microsoft.com/office/officeart/2005/8/layout/vList4"/>
    <dgm:cxn modelId="{6E395132-689E-491D-861A-A7B1F3BCF735}" type="presParOf" srcId="{1D1F8B66-10AD-42DA-AB3B-3FC4F3BF8B1E}" destId="{DD306A8F-02F3-4A75-B99F-18449B72B637}" srcOrd="5" destOrd="0" presId="urn:microsoft.com/office/officeart/2005/8/layout/vList4"/>
    <dgm:cxn modelId="{7CC0FE16-4CFB-4B97-8464-6D6C918F092F}" type="presParOf" srcId="{1D1F8B66-10AD-42DA-AB3B-3FC4F3BF8B1E}" destId="{EDB3FED9-B323-4A2E-95D7-17ED3E1ABC55}" srcOrd="6" destOrd="0" presId="urn:microsoft.com/office/officeart/2005/8/layout/vList4"/>
    <dgm:cxn modelId="{08178A5B-8A50-4B04-9D60-840DF02CCADB}" type="presParOf" srcId="{EDB3FED9-B323-4A2E-95D7-17ED3E1ABC55}" destId="{9C037823-A0A3-48FD-8952-81E9137F14BB}" srcOrd="0" destOrd="0" presId="urn:microsoft.com/office/officeart/2005/8/layout/vList4"/>
    <dgm:cxn modelId="{4B24FE8D-3823-4C2B-8115-49DCB56EDF21}" type="presParOf" srcId="{EDB3FED9-B323-4A2E-95D7-17ED3E1ABC55}" destId="{4A58838F-0492-4424-9378-385D8D044DC0}" srcOrd="1" destOrd="0" presId="urn:microsoft.com/office/officeart/2005/8/layout/vList4"/>
    <dgm:cxn modelId="{E4FA2B85-050B-40A2-932B-34248496ED51}" type="presParOf" srcId="{EDB3FED9-B323-4A2E-95D7-17ED3E1ABC55}" destId="{3E380BC9-D045-4B35-B56C-55C7D613AC8B}" srcOrd="2" destOrd="0" presId="urn:microsoft.com/office/officeart/2005/8/layout/vList4"/>
    <dgm:cxn modelId="{4F5ADA21-0DD6-4F52-A874-985DBBE6892C}" type="presParOf" srcId="{1D1F8B66-10AD-42DA-AB3B-3FC4F3BF8B1E}" destId="{B1549E32-5904-48C3-A508-EA0CA748EC82}" srcOrd="7" destOrd="0" presId="urn:microsoft.com/office/officeart/2005/8/layout/vList4"/>
    <dgm:cxn modelId="{29D6DF06-3B2F-40FD-8FB1-1FCFC91DA1E8}" type="presParOf" srcId="{1D1F8B66-10AD-42DA-AB3B-3FC4F3BF8B1E}" destId="{08677247-E83D-44CB-8D50-23B40284C530}" srcOrd="8" destOrd="0" presId="urn:microsoft.com/office/officeart/2005/8/layout/vList4"/>
    <dgm:cxn modelId="{657E37A9-9001-4491-9AEF-F69D37A730DC}" type="presParOf" srcId="{08677247-E83D-44CB-8D50-23B40284C530}" destId="{74754263-CDFB-48EA-A586-EFE562E752AB}" srcOrd="0" destOrd="0" presId="urn:microsoft.com/office/officeart/2005/8/layout/vList4"/>
    <dgm:cxn modelId="{2B7ED7B4-73DB-41E2-ABF9-12B4D64306F4}" type="presParOf" srcId="{08677247-E83D-44CB-8D50-23B40284C530}" destId="{BC57D5B2-F0A4-4D48-93B7-E444810DC5BC}" srcOrd="1" destOrd="0" presId="urn:microsoft.com/office/officeart/2005/8/layout/vList4"/>
    <dgm:cxn modelId="{0F2D5086-0354-4AFB-BE77-D95B52075EBD}" type="presParOf" srcId="{08677247-E83D-44CB-8D50-23B40284C530}" destId="{A6CB3B75-732B-47C5-9B0F-E7CC8D28D29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67CB6-220A-453F-A74A-0690056B7C19}">
      <dsp:nvSpPr>
        <dsp:cNvPr id="0" name=""/>
        <dsp:cNvSpPr/>
      </dsp:nvSpPr>
      <dsp:spPr>
        <a:xfrm>
          <a:off x="0" y="14116"/>
          <a:ext cx="4267200" cy="7104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1. </a:t>
          </a:r>
          <a:r>
            <a:rPr lang="en-GB" sz="2000" kern="1200">
              <a:hlinkClick xmlns:r="http://schemas.openxmlformats.org/officeDocument/2006/relationships" r:id="rId1"/>
            </a:rPr>
            <a:t>Meaningful Links</a:t>
          </a:r>
          <a:endParaRPr lang="en-GB" sz="2000" kern="1200"/>
        </a:p>
      </dsp:txBody>
      <dsp:txXfrm>
        <a:off x="924483" y="14116"/>
        <a:ext cx="3342716" cy="710436"/>
      </dsp:txXfrm>
    </dsp:sp>
    <dsp:sp modelId="{2463AEC3-029C-40BF-8888-0501CD0A48F6}">
      <dsp:nvSpPr>
        <dsp:cNvPr id="0" name=""/>
        <dsp:cNvSpPr/>
      </dsp:nvSpPr>
      <dsp:spPr>
        <a:xfrm>
          <a:off x="189983" y="71043"/>
          <a:ext cx="615560" cy="56834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DC27A7-649B-473D-8D0A-5F27BA00C3D3}">
      <dsp:nvSpPr>
        <dsp:cNvPr id="0" name=""/>
        <dsp:cNvSpPr/>
      </dsp:nvSpPr>
      <dsp:spPr>
        <a:xfrm>
          <a:off x="0" y="781480"/>
          <a:ext cx="4267200" cy="7104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2. </a:t>
          </a:r>
          <a:r>
            <a:rPr lang="en-GB" sz="2000" kern="1200">
              <a:hlinkClick xmlns:r="http://schemas.openxmlformats.org/officeDocument/2006/relationships" r:id="rId4"/>
            </a:rPr>
            <a:t>Using Colour</a:t>
          </a:r>
          <a:endParaRPr lang="en-GB" sz="2000" kern="1200"/>
        </a:p>
      </dsp:txBody>
      <dsp:txXfrm>
        <a:off x="924483" y="781480"/>
        <a:ext cx="3342716" cy="710436"/>
      </dsp:txXfrm>
    </dsp:sp>
    <dsp:sp modelId="{4F74003D-74F2-4D3D-B28E-19D3BAA2FB76}">
      <dsp:nvSpPr>
        <dsp:cNvPr id="0" name=""/>
        <dsp:cNvSpPr/>
      </dsp:nvSpPr>
      <dsp:spPr>
        <a:xfrm>
          <a:off x="189983" y="852523"/>
          <a:ext cx="615560" cy="56834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F9B18E7-AE4D-4571-8808-9C701FAFEF59}">
      <dsp:nvSpPr>
        <dsp:cNvPr id="0" name=""/>
        <dsp:cNvSpPr/>
      </dsp:nvSpPr>
      <dsp:spPr>
        <a:xfrm>
          <a:off x="0" y="1562960"/>
          <a:ext cx="4267200" cy="7104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3. </a:t>
          </a:r>
          <a:r>
            <a:rPr lang="en-GB" sz="2000" kern="1200">
              <a:hlinkClick xmlns:r="http://schemas.openxmlformats.org/officeDocument/2006/relationships" r:id="rId7"/>
            </a:rPr>
            <a:t>Add headings and structure</a:t>
          </a:r>
          <a:endParaRPr lang="en-GB" sz="2000" kern="1200"/>
        </a:p>
      </dsp:txBody>
      <dsp:txXfrm>
        <a:off x="924483" y="1562960"/>
        <a:ext cx="3342716" cy="710436"/>
      </dsp:txXfrm>
    </dsp:sp>
    <dsp:sp modelId="{3BE7B5F8-7E4F-4190-9969-6D13FA7A27FB}">
      <dsp:nvSpPr>
        <dsp:cNvPr id="0" name=""/>
        <dsp:cNvSpPr/>
      </dsp:nvSpPr>
      <dsp:spPr>
        <a:xfrm>
          <a:off x="189983" y="1634004"/>
          <a:ext cx="615560" cy="568349"/>
        </a:xfrm>
        <a:prstGeom prst="roundRect">
          <a:avLst>
            <a:gd name="adj" fmla="val 10000"/>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C037823-A0A3-48FD-8952-81E9137F14BB}">
      <dsp:nvSpPr>
        <dsp:cNvPr id="0" name=""/>
        <dsp:cNvSpPr/>
      </dsp:nvSpPr>
      <dsp:spPr>
        <a:xfrm>
          <a:off x="0" y="2344440"/>
          <a:ext cx="4267200" cy="7104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4. </a:t>
          </a:r>
          <a:r>
            <a:rPr lang="en-GB" sz="2000" kern="1200">
              <a:hlinkClick xmlns:r="http://schemas.openxmlformats.org/officeDocument/2006/relationships" r:id="rId10"/>
            </a:rPr>
            <a:t>Use Accessibility Checkers</a:t>
          </a:r>
          <a:endParaRPr lang="en-GB" sz="2000" kern="1200"/>
        </a:p>
      </dsp:txBody>
      <dsp:txXfrm>
        <a:off x="924483" y="2344440"/>
        <a:ext cx="3342716" cy="710436"/>
      </dsp:txXfrm>
    </dsp:sp>
    <dsp:sp modelId="{4A58838F-0492-4424-9378-385D8D044DC0}">
      <dsp:nvSpPr>
        <dsp:cNvPr id="0" name=""/>
        <dsp:cNvSpPr/>
      </dsp:nvSpPr>
      <dsp:spPr>
        <a:xfrm>
          <a:off x="189983" y="2415484"/>
          <a:ext cx="615560" cy="568349"/>
        </a:xfrm>
        <a:prstGeom prst="roundRect">
          <a:avLst>
            <a:gd name="adj" fmla="val 10000"/>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754263-CDFB-48EA-A586-EFE562E752AB}">
      <dsp:nvSpPr>
        <dsp:cNvPr id="0" name=""/>
        <dsp:cNvSpPr/>
      </dsp:nvSpPr>
      <dsp:spPr>
        <a:xfrm>
          <a:off x="0" y="3125921"/>
          <a:ext cx="4267200" cy="71043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5. </a:t>
          </a:r>
          <a:r>
            <a:rPr lang="en-GB" sz="2000" kern="1200">
              <a:hlinkClick xmlns:r="http://schemas.openxmlformats.org/officeDocument/2006/relationships" r:id="rId13"/>
            </a:rPr>
            <a:t>Learn about Accessibility </a:t>
          </a:r>
          <a:endParaRPr lang="en-GB" sz="2000" kern="1200"/>
        </a:p>
      </dsp:txBody>
      <dsp:txXfrm>
        <a:off x="924483" y="3125921"/>
        <a:ext cx="3342716" cy="710436"/>
      </dsp:txXfrm>
    </dsp:sp>
    <dsp:sp modelId="{BC57D5B2-F0A4-4D48-93B7-E444810DC5BC}">
      <dsp:nvSpPr>
        <dsp:cNvPr id="0" name=""/>
        <dsp:cNvSpPr/>
      </dsp:nvSpPr>
      <dsp:spPr>
        <a:xfrm>
          <a:off x="189983" y="3196964"/>
          <a:ext cx="615560" cy="568349"/>
        </a:xfrm>
        <a:prstGeom prst="roundRect">
          <a:avLst>
            <a:gd name="adj" fmla="val 10000"/>
          </a:avLst>
        </a:prstGeom>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FCC76-8891-46D1-A25A-5624F21834ED}" type="datetimeFigureOut">
              <a:rPr lang="en-GB" smtClean="0"/>
              <a:t>08/07/2024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3BB5A-3326-4BF5-8003-9E4CBC7F8081}" type="slidenum">
              <a:rPr lang="en-GB" smtClean="0"/>
              <a:t>‹#›</a:t>
            </a:fld>
            <a:endParaRPr lang="en-GB"/>
          </a:p>
        </p:txBody>
      </p:sp>
    </p:spTree>
    <p:extLst>
      <p:ext uri="{BB962C8B-B14F-4D97-AF65-F5344CB8AC3E}">
        <p14:creationId xmlns:p14="http://schemas.microsoft.com/office/powerpoint/2010/main" val="348947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73BB5A-3326-4BF5-8003-9E4CBC7F8081}" type="slidenum">
              <a:rPr lang="en-GB" smtClean="0"/>
              <a:t>1</a:t>
            </a:fld>
            <a:endParaRPr lang="en-GB"/>
          </a:p>
        </p:txBody>
      </p:sp>
    </p:spTree>
    <p:extLst>
      <p:ext uri="{BB962C8B-B14F-4D97-AF65-F5344CB8AC3E}">
        <p14:creationId xmlns:p14="http://schemas.microsoft.com/office/powerpoint/2010/main" val="282752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CASE Model</a:t>
            </a:r>
          </a:p>
          <a:p>
            <a:endParaRPr lang="en-GB">
              <a:cs typeface="Calibri"/>
            </a:endParaRPr>
          </a:p>
          <a:p>
            <a:r>
              <a:rPr lang="en-GB"/>
              <a:t>There are four key themes to our model for thinking about effective blended delivery, Consistency, Accessibility, Scaffolding and Engagement.</a:t>
            </a:r>
            <a:endParaRPr lang="en-GB">
              <a:cs typeface="Calibri"/>
            </a:endParaRPr>
          </a:p>
          <a:p>
            <a:r>
              <a:rPr lang="en-GB"/>
              <a:t>They are distilled from the wider research, experience, and good practice in blended learning and teaching.</a:t>
            </a:r>
            <a:endParaRPr lang="en-GB">
              <a:cs typeface="Calibri"/>
            </a:endParaRPr>
          </a:p>
        </p:txBody>
      </p:sp>
      <p:sp>
        <p:nvSpPr>
          <p:cNvPr id="4" name="Slide Number Placeholder 3"/>
          <p:cNvSpPr>
            <a:spLocks noGrp="1"/>
          </p:cNvSpPr>
          <p:nvPr>
            <p:ph type="sldNum" sz="quarter" idx="5"/>
          </p:nvPr>
        </p:nvSpPr>
        <p:spPr/>
        <p:txBody>
          <a:bodyPr/>
          <a:lstStyle/>
          <a:p>
            <a:fld id="{16721E9B-A7A3-46CE-8EFA-31D337539804}" type="slidenum">
              <a:rPr lang="en-GB" smtClean="0"/>
              <a:t>3</a:t>
            </a:fld>
            <a:endParaRPr lang="en-GB"/>
          </a:p>
        </p:txBody>
      </p:sp>
    </p:spTree>
    <p:extLst>
      <p:ext uri="{BB962C8B-B14F-4D97-AF65-F5344CB8AC3E}">
        <p14:creationId xmlns:p14="http://schemas.microsoft.com/office/powerpoint/2010/main" val="373741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9AAB"/>
                </a:solidFill>
              </a:rPr>
              <a:t>Help reduce workload for </a:t>
            </a:r>
            <a:r>
              <a:rPr lang="en-US" sz="1200" i="1">
                <a:solidFill>
                  <a:srgbClr val="009AAB"/>
                </a:solidFill>
              </a:rPr>
              <a:t>staff</a:t>
            </a:r>
            <a:r>
              <a:rPr lang="en-GB" sz="1200" i="1">
                <a:solidFill>
                  <a:srgbClr val="009AAB"/>
                </a:solidFill>
              </a:rPr>
              <a:t> – </a:t>
            </a:r>
            <a:r>
              <a:rPr lang="en-GB" sz="1200" i="0">
                <a:solidFill>
                  <a:srgbClr val="009AAB"/>
                </a:solidFill>
              </a:rPr>
              <a:t>if students know where to find key information and they know where to look to find the answers to their questions, this can help to reduce the number of queries coming in from students across multiple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rgbClr val="009AAB"/>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9AAB"/>
                </a:solidFill>
              </a:rPr>
              <a:t>Help reduce cognitive load for </a:t>
            </a:r>
            <a:r>
              <a:rPr lang="en-US" sz="1200" i="1">
                <a:solidFill>
                  <a:srgbClr val="009AAB"/>
                </a:solidFill>
              </a:rPr>
              <a:t>students</a:t>
            </a:r>
            <a:r>
              <a:rPr lang="en-US" sz="1200" i="0">
                <a:solidFill>
                  <a:srgbClr val="009AAB"/>
                </a:solidFill>
                <a:cs typeface="Calibri"/>
              </a:rPr>
              <a:t> - </a:t>
            </a:r>
            <a:r>
              <a:rPr lang="en-US" sz="1200" i="0" err="1">
                <a:solidFill>
                  <a:srgbClr val="009AAB"/>
                </a:solidFill>
                <a:cs typeface="Calibri"/>
              </a:rPr>
              <a:t>minimises</a:t>
            </a:r>
            <a:r>
              <a:rPr lang="en-US" sz="1200" i="0">
                <a:solidFill>
                  <a:srgbClr val="009AAB"/>
                </a:solidFill>
                <a:cs typeface="Calibri"/>
              </a:rPr>
              <a:t> unnecessary scrolling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rgbClr val="009AAB"/>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9AAB"/>
                </a:solidFill>
              </a:rPr>
              <a:t>Improve student navigation</a:t>
            </a:r>
            <a:r>
              <a:rPr lang="en-US" sz="1200" i="1">
                <a:solidFill>
                  <a:srgbClr val="009AAB"/>
                </a:solidFill>
                <a:cs typeface="Calibri"/>
              </a:rPr>
              <a:t> – </a:t>
            </a:r>
            <a:r>
              <a:rPr lang="en-US" sz="1200" i="0">
                <a:solidFill>
                  <a:srgbClr val="009AAB"/>
                </a:solidFill>
                <a:cs typeface="Calibri"/>
              </a:rPr>
              <a:t>again students know where to find key course information, they know exactly where to find all the assessment information, things like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rgbClr val="009AAB"/>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9AAB"/>
                </a:solidFill>
                <a:cs typeface="Calibri"/>
              </a:rPr>
              <a:t>Improve student engagement</a:t>
            </a:r>
            <a:r>
              <a:rPr lang="en-US" sz="1200" i="0">
                <a:solidFill>
                  <a:srgbClr val="009AAB"/>
                </a:solidFill>
                <a:cs typeface="Calibri"/>
              </a:rPr>
              <a:t> – helps to build a sense of community in the online space</a:t>
            </a:r>
            <a:endParaRPr lang="en-US" sz="1200" i="0">
              <a:solidFill>
                <a:srgbClr val="009AAB"/>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rgbClr val="009AAB"/>
              </a:solidFill>
              <a:ea typeface="Calibri"/>
              <a:cs typeface="Calibri"/>
            </a:endParaRPr>
          </a:p>
        </p:txBody>
      </p:sp>
      <p:sp>
        <p:nvSpPr>
          <p:cNvPr id="4" name="Slide Number Placeholder 3"/>
          <p:cNvSpPr>
            <a:spLocks noGrp="1"/>
          </p:cNvSpPr>
          <p:nvPr>
            <p:ph type="sldNum" sz="quarter" idx="5"/>
          </p:nvPr>
        </p:nvSpPr>
        <p:spPr/>
        <p:txBody>
          <a:bodyPr/>
          <a:lstStyle/>
          <a:p>
            <a:fld id="{2473BB5A-3326-4BF5-8003-9E4CBC7F8081}" type="slidenum">
              <a:rPr lang="en-GB" smtClean="0"/>
              <a:t>4</a:t>
            </a:fld>
            <a:endParaRPr lang="en-GB"/>
          </a:p>
        </p:txBody>
      </p:sp>
    </p:spTree>
    <p:extLst>
      <p:ext uri="{BB962C8B-B14F-4D97-AF65-F5344CB8AC3E}">
        <p14:creationId xmlns:p14="http://schemas.microsoft.com/office/powerpoint/2010/main" val="395505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a template helps to implement a CASE structure within your Moodle space.</a:t>
            </a:r>
          </a:p>
          <a:p>
            <a:endParaRPr lang="en-GB"/>
          </a:p>
          <a:p>
            <a:r>
              <a:rPr lang="en-GB"/>
              <a:t>Consistency </a:t>
            </a:r>
            <a:r>
              <a:rPr lang="en-GB" i="1"/>
              <a:t>between </a:t>
            </a:r>
            <a:r>
              <a:rPr lang="en-GB"/>
              <a:t>courses:</a:t>
            </a:r>
          </a:p>
          <a:p>
            <a:pPr marL="171450" indent="-171450">
              <a:buFont typeface="Arial" panose="020B0604020202020204" pitchFamily="34" charset="0"/>
              <a:buChar char="•"/>
            </a:pPr>
            <a:r>
              <a:rPr lang="en-GB"/>
              <a:t>Team wide approach</a:t>
            </a:r>
          </a:p>
          <a:p>
            <a:endParaRPr lang="en-GB"/>
          </a:p>
          <a:p>
            <a:r>
              <a:rPr lang="en-GB"/>
              <a:t>Consistency </a:t>
            </a:r>
            <a:r>
              <a:rPr lang="en-GB" i="1"/>
              <a:t>within </a:t>
            </a:r>
            <a:r>
              <a:rPr lang="en-GB" i="0"/>
              <a:t>courses:</a:t>
            </a:r>
          </a:p>
          <a:p>
            <a:pPr marL="171450" indent="-171450">
              <a:buFont typeface="Arial" panose="020B0604020202020204" pitchFamily="34" charset="0"/>
              <a:buChar char="•"/>
            </a:pPr>
            <a:r>
              <a:rPr lang="en-GB" i="0"/>
              <a:t>Headings</a:t>
            </a:r>
          </a:p>
          <a:p>
            <a:pPr marL="171450" indent="-171450">
              <a:buFont typeface="Arial" panose="020B0604020202020204" pitchFamily="34" charset="0"/>
              <a:buChar char="•"/>
            </a:pPr>
            <a:r>
              <a:rPr lang="en-GB" i="0"/>
              <a:t>Topic</a:t>
            </a:r>
          </a:p>
          <a:p>
            <a:pPr marL="171450" indent="-171450">
              <a:buFont typeface="Arial" panose="020B0604020202020204" pitchFamily="34" charset="0"/>
              <a:buChar char="•"/>
            </a:pPr>
            <a:r>
              <a:rPr lang="en-GB" i="0"/>
              <a:t>Introductory paragraph helps students understand what they can expect from each topic before clicking through to the page.</a:t>
            </a:r>
            <a:endParaRPr lang="en-GB" i="1"/>
          </a:p>
        </p:txBody>
      </p:sp>
      <p:sp>
        <p:nvSpPr>
          <p:cNvPr id="4" name="Slide Number Placeholder 3"/>
          <p:cNvSpPr>
            <a:spLocks noGrp="1"/>
          </p:cNvSpPr>
          <p:nvPr>
            <p:ph type="sldNum" sz="quarter" idx="5"/>
          </p:nvPr>
        </p:nvSpPr>
        <p:spPr/>
        <p:txBody>
          <a:bodyPr/>
          <a:lstStyle/>
          <a:p>
            <a:fld id="{2473BB5A-3326-4BF5-8003-9E4CBC7F8081}" type="slidenum">
              <a:rPr lang="en-GB" smtClean="0"/>
              <a:t>5</a:t>
            </a:fld>
            <a:endParaRPr lang="en-GB"/>
          </a:p>
        </p:txBody>
      </p:sp>
    </p:spTree>
    <p:extLst>
      <p:ext uri="{BB962C8B-B14F-4D97-AF65-F5344CB8AC3E}">
        <p14:creationId xmlns:p14="http://schemas.microsoft.com/office/powerpoint/2010/main" val="215779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a:t>
            </a:r>
            <a:r>
              <a:rPr lang="en-GB" sz="1200">
                <a:latin typeface="Arial"/>
                <a:ea typeface="Calibri"/>
                <a:cs typeface="Arial"/>
              </a:rPr>
              <a:t>dentifying things such as </a:t>
            </a:r>
            <a:r>
              <a:rPr lang="en-GB" sz="1200" i="1">
                <a:latin typeface="Arial"/>
                <a:ea typeface="Calibri"/>
                <a:cs typeface="Arial"/>
              </a:rPr>
              <a:t>Recommended Reading</a:t>
            </a:r>
            <a:r>
              <a:rPr lang="en-GB" sz="1200">
                <a:latin typeface="Arial"/>
                <a:ea typeface="Calibri"/>
                <a:cs typeface="Arial"/>
              </a:rPr>
              <a:t> and </a:t>
            </a:r>
            <a:r>
              <a:rPr lang="en-GB" sz="1200" i="1">
                <a:latin typeface="Arial"/>
                <a:ea typeface="Calibri"/>
                <a:cs typeface="Arial"/>
              </a:rPr>
              <a:t>Further Reading </a:t>
            </a:r>
            <a:r>
              <a:rPr lang="en-GB" sz="1200" i="0">
                <a:latin typeface="Arial"/>
                <a:ea typeface="Calibri"/>
                <a:cs typeface="Arial"/>
              </a:rPr>
              <a:t>is something that students have consistently fed back that they find really useful, it helps them manage their workload and helps them to understand the expectations for each lecture or seminar, for example.</a:t>
            </a:r>
          </a:p>
          <a:p>
            <a:endParaRPr lang="en-GB"/>
          </a:p>
        </p:txBody>
      </p:sp>
      <p:sp>
        <p:nvSpPr>
          <p:cNvPr id="4" name="Slide Number Placeholder 3"/>
          <p:cNvSpPr>
            <a:spLocks noGrp="1"/>
          </p:cNvSpPr>
          <p:nvPr>
            <p:ph type="sldNum" sz="quarter" idx="5"/>
          </p:nvPr>
        </p:nvSpPr>
        <p:spPr/>
        <p:txBody>
          <a:bodyPr/>
          <a:lstStyle/>
          <a:p>
            <a:fld id="{2473BB5A-3326-4BF5-8003-9E4CBC7F8081}" type="slidenum">
              <a:rPr lang="en-GB" smtClean="0"/>
              <a:t>6</a:t>
            </a:fld>
            <a:endParaRPr lang="en-GB"/>
          </a:p>
        </p:txBody>
      </p:sp>
    </p:spTree>
    <p:extLst>
      <p:ext uri="{BB962C8B-B14F-4D97-AF65-F5344CB8AC3E}">
        <p14:creationId xmlns:p14="http://schemas.microsoft.com/office/powerpoint/2010/main" val="218897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a:ea typeface="+mn-lt"/>
                <a:cs typeface="Arial"/>
              </a:rPr>
              <a:t>Set expectations and make use of forums</a:t>
            </a:r>
            <a:endParaRPr lang="en-GB"/>
          </a:p>
        </p:txBody>
      </p:sp>
      <p:sp>
        <p:nvSpPr>
          <p:cNvPr id="4" name="Slide Number Placeholder 3"/>
          <p:cNvSpPr>
            <a:spLocks noGrp="1"/>
          </p:cNvSpPr>
          <p:nvPr>
            <p:ph type="sldNum" sz="quarter" idx="5"/>
          </p:nvPr>
        </p:nvSpPr>
        <p:spPr/>
        <p:txBody>
          <a:bodyPr/>
          <a:lstStyle/>
          <a:p>
            <a:fld id="{2473BB5A-3326-4BF5-8003-9E4CBC7F8081}" type="slidenum">
              <a:rPr lang="en-GB" smtClean="0"/>
              <a:t>7</a:t>
            </a:fld>
            <a:endParaRPr lang="en-GB"/>
          </a:p>
        </p:txBody>
      </p:sp>
    </p:spTree>
    <p:extLst>
      <p:ext uri="{BB962C8B-B14F-4D97-AF65-F5344CB8AC3E}">
        <p14:creationId xmlns:p14="http://schemas.microsoft.com/office/powerpoint/2010/main" val="201746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73BB5A-3326-4BF5-8003-9E4CBC7F8081}" type="slidenum">
              <a:rPr lang="en-GB" smtClean="0"/>
              <a:t>11</a:t>
            </a:fld>
            <a:endParaRPr lang="en-GB"/>
          </a:p>
        </p:txBody>
      </p:sp>
    </p:spTree>
    <p:extLst>
      <p:ext uri="{BB962C8B-B14F-4D97-AF65-F5344CB8AC3E}">
        <p14:creationId xmlns:p14="http://schemas.microsoft.com/office/powerpoint/2010/main" val="19538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the end of this session, how confident do you feel about using the CASE framework to help design your Moodle spaces?</a:t>
            </a:r>
          </a:p>
          <a:p>
            <a:r>
              <a:rPr lang="en-GB"/>
              <a:t>Very confident / moderately confident, somewhat confident, not very confident</a:t>
            </a:r>
          </a:p>
        </p:txBody>
      </p:sp>
      <p:sp>
        <p:nvSpPr>
          <p:cNvPr id="4" name="Slide Number Placeholder 3"/>
          <p:cNvSpPr>
            <a:spLocks noGrp="1"/>
          </p:cNvSpPr>
          <p:nvPr>
            <p:ph type="sldNum" sz="quarter" idx="5"/>
          </p:nvPr>
        </p:nvSpPr>
        <p:spPr/>
        <p:txBody>
          <a:bodyPr/>
          <a:lstStyle/>
          <a:p>
            <a:fld id="{2473BB5A-3326-4BF5-8003-9E4CBC7F8081}" type="slidenum">
              <a:rPr lang="en-GB" smtClean="0"/>
              <a:t>12</a:t>
            </a:fld>
            <a:endParaRPr lang="en-GB"/>
          </a:p>
        </p:txBody>
      </p:sp>
    </p:spTree>
    <p:extLst>
      <p:ext uri="{BB962C8B-B14F-4D97-AF65-F5344CB8AC3E}">
        <p14:creationId xmlns:p14="http://schemas.microsoft.com/office/powerpoint/2010/main" val="136883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eachinghub.bath.ac.uk/" TargetMode="External"/><Relationship Id="rId2" Type="http://schemas.openxmlformats.org/officeDocument/2006/relationships/hyperlink" Target="mailto:curriculumdev@bath.ac.uk" TargetMode="External"/><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eachinghub.bath.ac.uk/"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eachinghub.bath.ac.uk/"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4502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80C-73B0-4CE6-B66A-238EB5BE55B2}"/>
              </a:ext>
            </a:extLst>
          </p:cNvPr>
          <p:cNvSpPr>
            <a:spLocks noGrp="1"/>
          </p:cNvSpPr>
          <p:nvPr>
            <p:ph type="title"/>
          </p:nvPr>
        </p:nvSpPr>
        <p:spPr>
          <a:xfrm>
            <a:off x="704850" y="14287"/>
            <a:ext cx="7886700" cy="9937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6A472-F5D5-46C2-9971-3ED283F35115}"/>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CAADC-1352-41F7-807B-F8A1724FBE8E}"/>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3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636-43CD-4B2B-A3AD-FB5E264D6101}"/>
              </a:ext>
            </a:extLst>
          </p:cNvPr>
          <p:cNvSpPr>
            <a:spLocks noGrp="1"/>
          </p:cNvSpPr>
          <p:nvPr>
            <p:ph type="title"/>
          </p:nvPr>
        </p:nvSpPr>
        <p:spPr>
          <a:xfrm>
            <a:off x="685800" y="17964"/>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FCAC0-0CC2-4A7F-B9C5-F15C446F838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2ECD5-A977-4205-8B9F-30C3677B868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D51BA0-0F71-4E44-BAE4-286FD55CB69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338BA-C421-425C-8AF7-A9AE2DF5437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02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AC3B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F9C2-5991-4B10-8E14-42C014348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83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79EE-D4DB-4CBB-882F-E2E33493139C}"/>
              </a:ext>
            </a:extLst>
          </p:cNvPr>
          <p:cNvSpPr>
            <a:spLocks noGrp="1"/>
          </p:cNvSpPr>
          <p:nvPr>
            <p:ph type="ctrTitle" hasCustomPrompt="1"/>
          </p:nvPr>
        </p:nvSpPr>
        <p:spPr>
          <a:xfrm>
            <a:off x="1143000" y="841772"/>
            <a:ext cx="6858000" cy="1790700"/>
          </a:xfrm>
          <a:prstGeom prst="rect">
            <a:avLst/>
          </a:prstGeom>
        </p:spPr>
        <p:txBody>
          <a:bodyPr anchor="b"/>
          <a:lstStyle>
            <a:lvl1pPr algn="ctr">
              <a:defRPr sz="4500"/>
            </a:lvl1pPr>
          </a:lstStyle>
          <a:p>
            <a:r>
              <a:rPr lang="en-US"/>
              <a:t>Insert title here</a:t>
            </a:r>
            <a:endParaRPr lang="en-GB"/>
          </a:p>
        </p:txBody>
      </p:sp>
      <p:sp>
        <p:nvSpPr>
          <p:cNvPr id="3" name="Subtitle 2">
            <a:extLst>
              <a:ext uri="{FF2B5EF4-FFF2-40B4-BE49-F238E27FC236}">
                <a16:creationId xmlns:a16="http://schemas.microsoft.com/office/drawing/2014/main" id="{D268018D-162D-4897-81B7-6F66AE035752}"/>
              </a:ext>
            </a:extLst>
          </p:cNvPr>
          <p:cNvSpPr>
            <a:spLocks noGrp="1"/>
          </p:cNvSpPr>
          <p:nvPr>
            <p:ph type="subTitle" idx="1" hasCustomPrompt="1"/>
          </p:nvPr>
        </p:nvSpPr>
        <p:spPr>
          <a:xfrm>
            <a:off x="1143000" y="2701528"/>
            <a:ext cx="6858000" cy="1241822"/>
          </a:xfrm>
        </p:spPr>
        <p:txBody>
          <a:bodyPr>
            <a:normAutofit/>
          </a:bodyPr>
          <a:lstStyle>
            <a:lvl1pPr marL="0" indent="0" algn="ctr">
              <a:buNone/>
              <a:defRPr sz="27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Insert sub-title here</a:t>
            </a:r>
            <a:endParaRPr lang="en-GB"/>
          </a:p>
        </p:txBody>
      </p:sp>
      <p:pic>
        <p:nvPicPr>
          <p:cNvPr id="7" name="Picture 6" descr="CLT circle logo">
            <a:extLst>
              <a:ext uri="{FF2B5EF4-FFF2-40B4-BE49-F238E27FC236}">
                <a16:creationId xmlns:a16="http://schemas.microsoft.com/office/drawing/2014/main" id="{06C96654-8F02-43F6-92FB-001B5F8E831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9034" y="153639"/>
            <a:ext cx="687770" cy="687770"/>
          </a:xfrm>
          <a:prstGeom prst="rect">
            <a:avLst/>
          </a:prstGeom>
        </p:spPr>
      </p:pic>
      <p:sp>
        <p:nvSpPr>
          <p:cNvPr id="8" name="Text Box 246">
            <a:extLst>
              <a:ext uri="{FF2B5EF4-FFF2-40B4-BE49-F238E27FC236}">
                <a16:creationId xmlns:a16="http://schemas.microsoft.com/office/drawing/2014/main" id="{54EB89DF-7C5B-45D1-ABE7-9AF6BEB4C56F}"/>
              </a:ext>
            </a:extLst>
          </p:cNvPr>
          <p:cNvSpPr txBox="1"/>
          <p:nvPr userDrawn="1"/>
        </p:nvSpPr>
        <p:spPr>
          <a:xfrm>
            <a:off x="953813" y="157655"/>
            <a:ext cx="1166649" cy="68411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nSpc>
                <a:spcPct val="85000"/>
              </a:lnSpc>
              <a:spcAft>
                <a:spcPts val="0"/>
              </a:spcAft>
            </a:pPr>
            <a:r>
              <a:rPr lang="en-GB" sz="1500">
                <a:solidFill>
                  <a:schemeClr val="accent5"/>
                </a:solidFill>
                <a:effectLst/>
                <a:latin typeface="+mn-lt"/>
                <a:ea typeface="Times New Roman" panose="02020603050405020304" pitchFamily="18" charset="0"/>
                <a:cs typeface="Times New Roman" panose="02020603050405020304" pitchFamily="18" charset="0"/>
              </a:rPr>
              <a:t>Curriculum</a:t>
            </a:r>
          </a:p>
          <a:p>
            <a:pPr>
              <a:lnSpc>
                <a:spcPct val="85000"/>
              </a:lnSpc>
              <a:spcAft>
                <a:spcPts val="0"/>
              </a:spcAft>
            </a:pPr>
            <a:r>
              <a:rPr lang="en-GB" sz="1500">
                <a:solidFill>
                  <a:schemeClr val="accent5"/>
                </a:solidFill>
                <a:effectLst/>
                <a:latin typeface="+mn-lt"/>
                <a:ea typeface="Times New Roman" panose="02020603050405020304" pitchFamily="18" charset="0"/>
                <a:cs typeface="Times New Roman" panose="02020603050405020304" pitchFamily="18" charset="0"/>
              </a:rPr>
              <a:t>Development</a:t>
            </a:r>
          </a:p>
        </p:txBody>
      </p:sp>
    </p:spTree>
    <p:extLst>
      <p:ext uri="{BB962C8B-B14F-4D97-AF65-F5344CB8AC3E}">
        <p14:creationId xmlns:p14="http://schemas.microsoft.com/office/powerpoint/2010/main" val="389761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lternativ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5CD8-D6A8-40C4-A325-7E25AD345647}"/>
              </a:ext>
            </a:extLst>
          </p:cNvPr>
          <p:cNvSpPr>
            <a:spLocks noGrp="1"/>
          </p:cNvSpPr>
          <p:nvPr>
            <p:ph type="title" hasCustomPrompt="1"/>
          </p:nvPr>
        </p:nvSpPr>
        <p:spPr>
          <a:xfrm>
            <a:off x="623888" y="1282304"/>
            <a:ext cx="7886700" cy="2139553"/>
          </a:xfrm>
          <a:prstGeom prst="rect">
            <a:avLst/>
          </a:prstGeom>
        </p:spPr>
        <p:txBody>
          <a:bodyPr anchor="b"/>
          <a:lstStyle>
            <a:lvl1pPr>
              <a:defRPr sz="4500"/>
            </a:lvl1pPr>
          </a:lstStyle>
          <a:p>
            <a:r>
              <a:rPr lang="en-US"/>
              <a:t>Insert title here</a:t>
            </a:r>
            <a:endParaRPr lang="en-GB"/>
          </a:p>
        </p:txBody>
      </p:sp>
      <p:sp>
        <p:nvSpPr>
          <p:cNvPr id="3" name="Text Placeholder 2">
            <a:extLst>
              <a:ext uri="{FF2B5EF4-FFF2-40B4-BE49-F238E27FC236}">
                <a16:creationId xmlns:a16="http://schemas.microsoft.com/office/drawing/2014/main" id="{5A68864B-0AC7-4A76-8DCE-2A1D86D9CA43}"/>
              </a:ext>
            </a:extLst>
          </p:cNvPr>
          <p:cNvSpPr>
            <a:spLocks noGrp="1"/>
          </p:cNvSpPr>
          <p:nvPr>
            <p:ph type="body" idx="1" hasCustomPrompt="1"/>
          </p:nvPr>
        </p:nvSpPr>
        <p:spPr>
          <a:xfrm>
            <a:off x="623888" y="3442098"/>
            <a:ext cx="7886700" cy="1125140"/>
          </a:xfrm>
        </p:spPr>
        <p:txBody>
          <a:bodyPr>
            <a:normAutofit/>
          </a:bodyPr>
          <a:lstStyle>
            <a:lvl1pPr marL="0" indent="0">
              <a:buNone/>
              <a:defRPr sz="2400">
                <a:solidFill>
                  <a:schemeClr val="accent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Insert sub-title here</a:t>
            </a:r>
          </a:p>
        </p:txBody>
      </p:sp>
    </p:spTree>
    <p:extLst>
      <p:ext uri="{BB962C8B-B14F-4D97-AF65-F5344CB8AC3E}">
        <p14:creationId xmlns:p14="http://schemas.microsoft.com/office/powerpoint/2010/main" val="192294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63A78-019B-4B54-8871-4D7CAEF36727}"/>
              </a:ext>
            </a:extLst>
          </p:cNvPr>
          <p:cNvSpPr>
            <a:spLocks noGrp="1"/>
          </p:cNvSpPr>
          <p:nvPr>
            <p:ph idx="1"/>
          </p:nvPr>
        </p:nvSpPr>
        <p:spPr>
          <a:xfrm>
            <a:off x="167812" y="958361"/>
            <a:ext cx="8771237" cy="3927060"/>
          </a:xfrm>
        </p:spPr>
        <p:txBody>
          <a:bodyPr/>
          <a:lstStyle>
            <a:lvl1pPr>
              <a:defRPr>
                <a:solidFill>
                  <a:schemeClr val="accent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A2FE7702-0EB9-4629-BC7B-E4FD4A3763C2}"/>
              </a:ext>
            </a:extLst>
          </p:cNvPr>
          <p:cNvSpPr>
            <a:spLocks noGrp="1"/>
          </p:cNvSpPr>
          <p:nvPr>
            <p:ph type="title"/>
          </p:nvPr>
        </p:nvSpPr>
        <p:spPr>
          <a:xfrm>
            <a:off x="167812" y="273040"/>
            <a:ext cx="4471495" cy="42851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145641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A3C4A-907C-420B-A53B-27F3A2477BB0}"/>
              </a:ext>
            </a:extLst>
          </p:cNvPr>
          <p:cNvSpPr>
            <a:spLocks noGrp="1"/>
          </p:cNvSpPr>
          <p:nvPr>
            <p:ph sz="half" idx="1"/>
          </p:nvPr>
        </p:nvSpPr>
        <p:spPr>
          <a:xfrm>
            <a:off x="171753" y="958362"/>
            <a:ext cx="4282007" cy="3991708"/>
          </a:xfrm>
        </p:spPr>
        <p:txBody>
          <a:bodyPr/>
          <a:lstStyle>
            <a:lvl1pPr>
              <a:defRPr>
                <a:solidFill>
                  <a:schemeClr val="accent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18BF81-D2B1-4CDC-8DE7-9BF4F382771D}"/>
              </a:ext>
            </a:extLst>
          </p:cNvPr>
          <p:cNvSpPr>
            <a:spLocks noGrp="1"/>
          </p:cNvSpPr>
          <p:nvPr>
            <p:ph sz="half" idx="2"/>
          </p:nvPr>
        </p:nvSpPr>
        <p:spPr>
          <a:xfrm>
            <a:off x="4739053" y="958362"/>
            <a:ext cx="4211516" cy="3991708"/>
          </a:xfrm>
        </p:spPr>
        <p:txBody>
          <a:bodyPr/>
          <a:lstStyle>
            <a:lvl1pPr>
              <a:defRPr>
                <a:solidFill>
                  <a:schemeClr val="accent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A2FE7702-0EB9-4629-BC7B-E4FD4A3763C2}"/>
              </a:ext>
            </a:extLst>
          </p:cNvPr>
          <p:cNvSpPr>
            <a:spLocks noGrp="1"/>
          </p:cNvSpPr>
          <p:nvPr>
            <p:ph type="title"/>
          </p:nvPr>
        </p:nvSpPr>
        <p:spPr>
          <a:xfrm>
            <a:off x="171753" y="273040"/>
            <a:ext cx="4471495" cy="42851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1007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15DDDD-7F45-440A-A688-23EC82400E6B}"/>
              </a:ext>
            </a:extLst>
          </p:cNvPr>
          <p:cNvSpPr>
            <a:spLocks noGrp="1"/>
          </p:cNvSpPr>
          <p:nvPr>
            <p:ph type="body" idx="1"/>
          </p:nvPr>
        </p:nvSpPr>
        <p:spPr>
          <a:xfrm>
            <a:off x="169932" y="975947"/>
            <a:ext cx="4315357" cy="650630"/>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F3BD3-8CF4-4646-BF1E-F7DB9CC8AB8A}"/>
              </a:ext>
            </a:extLst>
          </p:cNvPr>
          <p:cNvSpPr>
            <a:spLocks noGrp="1"/>
          </p:cNvSpPr>
          <p:nvPr>
            <p:ph sz="half" idx="2"/>
          </p:nvPr>
        </p:nvSpPr>
        <p:spPr>
          <a:xfrm>
            <a:off x="169933" y="1626577"/>
            <a:ext cx="4315356" cy="3244362"/>
          </a:xfrm>
        </p:spPr>
        <p:txBody>
          <a:bodyPr/>
          <a:lstStyle>
            <a:lvl1pPr>
              <a:defRPr>
                <a:solidFill>
                  <a:schemeClr val="accent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CAFAC2-C9F9-4AD1-A459-7F5CFC9011E4}"/>
              </a:ext>
            </a:extLst>
          </p:cNvPr>
          <p:cNvSpPr>
            <a:spLocks noGrp="1"/>
          </p:cNvSpPr>
          <p:nvPr>
            <p:ph type="body" sz="quarter" idx="3"/>
          </p:nvPr>
        </p:nvSpPr>
        <p:spPr>
          <a:xfrm>
            <a:off x="4641427" y="975947"/>
            <a:ext cx="4237721" cy="650630"/>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24AD7A-2DFC-4421-95F9-3E077FE3CFD8}"/>
              </a:ext>
            </a:extLst>
          </p:cNvPr>
          <p:cNvSpPr>
            <a:spLocks noGrp="1"/>
          </p:cNvSpPr>
          <p:nvPr>
            <p:ph sz="quarter" idx="4"/>
          </p:nvPr>
        </p:nvSpPr>
        <p:spPr>
          <a:xfrm>
            <a:off x="4641427" y="1626577"/>
            <a:ext cx="4237721" cy="3244361"/>
          </a:xfrm>
        </p:spPr>
        <p:txBody>
          <a:bodyPr/>
          <a:lstStyle>
            <a:lvl1pPr>
              <a:defRPr>
                <a:solidFill>
                  <a:schemeClr val="accent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A2FE7702-0EB9-4629-BC7B-E4FD4A3763C2}"/>
              </a:ext>
            </a:extLst>
          </p:cNvPr>
          <p:cNvSpPr>
            <a:spLocks noGrp="1"/>
          </p:cNvSpPr>
          <p:nvPr>
            <p:ph type="title"/>
          </p:nvPr>
        </p:nvSpPr>
        <p:spPr>
          <a:xfrm>
            <a:off x="169933" y="273040"/>
            <a:ext cx="4471495" cy="42851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4303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2FE7702-0EB9-4629-BC7B-E4FD4A3763C2}"/>
              </a:ext>
            </a:extLst>
          </p:cNvPr>
          <p:cNvSpPr>
            <a:spLocks noGrp="1"/>
          </p:cNvSpPr>
          <p:nvPr>
            <p:ph type="title"/>
          </p:nvPr>
        </p:nvSpPr>
        <p:spPr>
          <a:xfrm>
            <a:off x="171450" y="273040"/>
            <a:ext cx="4471495" cy="42851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0031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19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latin typeface="HelveticaNeueLT St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501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Text Box 247">
            <a:extLst>
              <a:ext uri="{FF2B5EF4-FFF2-40B4-BE49-F238E27FC236}">
                <a16:creationId xmlns:a16="http://schemas.microsoft.com/office/drawing/2014/main" id="{1CFA226D-D77D-473E-B3C7-EE535273C691}"/>
              </a:ext>
            </a:extLst>
          </p:cNvPr>
          <p:cNvSpPr txBox="1"/>
          <p:nvPr userDrawn="1"/>
        </p:nvSpPr>
        <p:spPr>
          <a:xfrm>
            <a:off x="639932" y="3501829"/>
            <a:ext cx="7810836" cy="11643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0000"/>
              </a:lnSpc>
              <a:spcAft>
                <a:spcPts val="450"/>
              </a:spcAft>
            </a:pPr>
            <a:r>
              <a:rPr lang="en-GB" sz="3600" u="sng">
                <a:solidFill>
                  <a:schemeClr val="accent1"/>
                </a:solidFill>
                <a:effectLst/>
                <a:latin typeface="+mn-lt"/>
                <a:ea typeface="Times New Roman" panose="02020603050405020304" pitchFamily="18" charset="0"/>
                <a:cs typeface="Times New Roman" panose="02020603050405020304" pitchFamily="18" charset="0"/>
                <a:hlinkClick r:id="rId2"/>
              </a:rPr>
              <a:t>curriculumdev@bath.ac.uk</a:t>
            </a:r>
            <a:endParaRPr lang="en-GB" sz="3600">
              <a:solidFill>
                <a:schemeClr val="accent1"/>
              </a:solidFill>
              <a:effectLst/>
              <a:latin typeface="+mn-lt"/>
              <a:ea typeface="Times New Roman" panose="02020603050405020304" pitchFamily="18" charset="0"/>
              <a:cs typeface="Times New Roman" panose="02020603050405020304" pitchFamily="18" charset="0"/>
            </a:endParaRPr>
          </a:p>
          <a:p>
            <a:pPr algn="ctr">
              <a:lnSpc>
                <a:spcPct val="100000"/>
              </a:lnSpc>
              <a:spcAft>
                <a:spcPts val="0"/>
              </a:spcAft>
            </a:pPr>
            <a:r>
              <a:rPr lang="en-GB" sz="3600" u="sng">
                <a:solidFill>
                  <a:schemeClr val="accent1"/>
                </a:solidFill>
                <a:effectLst/>
                <a:latin typeface="+mn-lt"/>
                <a:ea typeface="Times New Roman" panose="02020603050405020304" pitchFamily="18" charset="0"/>
                <a:cs typeface="Times New Roman" panose="02020603050405020304" pitchFamily="18" charset="0"/>
                <a:hlinkClick r:id="rId3"/>
              </a:rPr>
              <a:t>teachinghub.bath.ac.uk</a:t>
            </a:r>
            <a:endParaRPr lang="en-GB" sz="3600">
              <a:solidFill>
                <a:schemeClr val="accent1"/>
              </a:solidFill>
              <a:effectLst/>
              <a:latin typeface="+mn-lt"/>
              <a:ea typeface="Times New Roman" panose="02020603050405020304" pitchFamily="18" charset="0"/>
              <a:cs typeface="Times New Roman" panose="02020603050405020304" pitchFamily="18" charset="0"/>
            </a:endParaRPr>
          </a:p>
        </p:txBody>
      </p:sp>
      <p:pic>
        <p:nvPicPr>
          <p:cNvPr id="7" name="Content Placeholder 3" descr="CLT circle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2235" y="663102"/>
            <a:ext cx="2526229" cy="2526229"/>
          </a:xfrm>
          <a:prstGeom prst="rect">
            <a:avLst/>
          </a:prstGeom>
        </p:spPr>
      </p:pic>
    </p:spTree>
    <p:extLst>
      <p:ext uri="{BB962C8B-B14F-4D97-AF65-F5344CB8AC3E}">
        <p14:creationId xmlns:p14="http://schemas.microsoft.com/office/powerpoint/2010/main" val="40882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2"/>
          <p:cNvSpPr txBox="1"/>
          <p:nvPr userDrawn="1"/>
        </p:nvSpPr>
        <p:spPr>
          <a:xfrm>
            <a:off x="0" y="3414251"/>
            <a:ext cx="9144000" cy="1729249"/>
          </a:xfrm>
          <a:prstGeom prst="rect">
            <a:avLst/>
          </a:prstGeom>
          <a:solidFill>
            <a:schemeClr val="accent5"/>
          </a:solid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u="sng">
                <a:solidFill>
                  <a:schemeClr val="tx1"/>
                </a:solidFill>
                <a:effectLst/>
                <a:latin typeface="+mn-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teachinghub.bath.ac.uk</a:t>
            </a:r>
            <a:endParaRPr lang="en-GB" sz="2400">
              <a:solidFill>
                <a:schemeClr val="tx1"/>
              </a:solidFill>
              <a:effectLst/>
              <a:latin typeface="+mn-lt"/>
              <a:ea typeface="Times New Roman" panose="02020603050405020304" pitchFamily="18" charset="0"/>
              <a:cs typeface="Times New Roman" panose="02020603050405020304" pitchFamily="18" charset="0"/>
            </a:endParaRPr>
          </a:p>
          <a:p>
            <a:pPr algn="ctr"/>
            <a:r>
              <a:rPr lang="en-GB" sz="2400"/>
              <a:t>clt@bath.ac.uk</a:t>
            </a:r>
          </a:p>
        </p:txBody>
      </p:sp>
      <p:pic>
        <p:nvPicPr>
          <p:cNvPr id="4" name="Picture 3" descr="University of Bath Centre for Learning and Teaching Logo" title="Centre for Learning and Teaching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714750" y="943892"/>
            <a:ext cx="1714500" cy="1714500"/>
          </a:xfrm>
          <a:prstGeom prst="rect">
            <a:avLst/>
          </a:prstGeom>
        </p:spPr>
      </p:pic>
    </p:spTree>
    <p:extLst>
      <p:ext uri="{BB962C8B-B14F-4D97-AF65-F5344CB8AC3E}">
        <p14:creationId xmlns:p14="http://schemas.microsoft.com/office/powerpoint/2010/main" val="171263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63A78-019B-4B54-8871-4D7CAEF36727}"/>
              </a:ext>
            </a:extLst>
          </p:cNvPr>
          <p:cNvSpPr>
            <a:spLocks noGrp="1"/>
          </p:cNvSpPr>
          <p:nvPr>
            <p:ph idx="1"/>
          </p:nvPr>
        </p:nvSpPr>
        <p:spPr>
          <a:xfrm>
            <a:off x="167812" y="958361"/>
            <a:ext cx="8771237" cy="3927060"/>
          </a:xfrm>
        </p:spPr>
        <p:txBody>
          <a:bodyPr/>
          <a:lstStyle>
            <a:lvl1pPr>
              <a:defRPr>
                <a:solidFill>
                  <a:schemeClr val="accent1"/>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A2FE7702-0EB9-4629-BC7B-E4FD4A3763C2}"/>
              </a:ext>
            </a:extLst>
          </p:cNvPr>
          <p:cNvSpPr>
            <a:spLocks noGrp="1"/>
          </p:cNvSpPr>
          <p:nvPr>
            <p:ph type="title"/>
          </p:nvPr>
        </p:nvSpPr>
        <p:spPr>
          <a:xfrm>
            <a:off x="167812" y="273040"/>
            <a:ext cx="4471495" cy="42851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01018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0" y="3414251"/>
            <a:ext cx="9144000" cy="1729249"/>
          </a:xfrm>
          <a:prstGeom prst="rect">
            <a:avLst/>
          </a:prstGeom>
          <a:solidFill>
            <a:schemeClr val="accent5"/>
          </a:solid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u="sng">
                <a:solidFill>
                  <a:schemeClr val="tx1"/>
                </a:solidFill>
                <a:effectLst/>
                <a:latin typeface="+mn-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teachinghub.bath.ac.uk</a:t>
            </a:r>
            <a:endParaRPr lang="en-GB" sz="2400">
              <a:solidFill>
                <a:schemeClr val="tx1"/>
              </a:solidFill>
              <a:effectLst/>
              <a:latin typeface="+mn-lt"/>
              <a:ea typeface="Times New Roman" panose="02020603050405020304" pitchFamily="18" charset="0"/>
              <a:cs typeface="Times New Roman" panose="02020603050405020304" pitchFamily="18" charset="0"/>
            </a:endParaRPr>
          </a:p>
          <a:p>
            <a:pPr algn="ctr"/>
            <a:r>
              <a:rPr lang="en-GB" sz="2400"/>
              <a:t>clt@bath.ac.uk</a:t>
            </a:r>
          </a:p>
        </p:txBody>
      </p:sp>
      <p:pic>
        <p:nvPicPr>
          <p:cNvPr id="4" name="Picture 3" descr="University of Bath Centre for Learning and Teaching Logo" title="Centre for Learning and Teaching Logo"/>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714750" y="943892"/>
            <a:ext cx="1714500" cy="1714500"/>
          </a:xfrm>
          <a:prstGeom prst="rect">
            <a:avLst/>
          </a:prstGeom>
        </p:spPr>
      </p:pic>
    </p:spTree>
    <p:extLst>
      <p:ext uri="{BB962C8B-B14F-4D97-AF65-F5344CB8AC3E}">
        <p14:creationId xmlns:p14="http://schemas.microsoft.com/office/powerpoint/2010/main" val="86420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7/8/2024</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5" y="17527"/>
            <a:ext cx="6458155" cy="857250"/>
          </a:xfrm>
        </p:spPr>
        <p:txBody>
          <a:bodyPr>
            <a:normAutofit/>
          </a:bodyPr>
          <a:lstStyle>
            <a:lvl1pPr>
              <a:defRPr sz="3600">
                <a:solidFill>
                  <a:srgbClr val="FFFFFF"/>
                </a:solidFill>
              </a:defRPr>
            </a:lvl1pPr>
          </a:lstStyle>
          <a:p>
            <a:r>
              <a:rPr lang="en-US"/>
              <a:t>Click to edit Master title style</a:t>
            </a:r>
          </a:p>
        </p:txBody>
      </p:sp>
    </p:spTree>
    <p:extLst>
      <p:ext uri="{BB962C8B-B14F-4D97-AF65-F5344CB8AC3E}">
        <p14:creationId xmlns:p14="http://schemas.microsoft.com/office/powerpoint/2010/main" val="5058216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7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18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A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a:t>Click to edit Master title style</a:t>
            </a:r>
          </a:p>
        </p:txBody>
      </p:sp>
    </p:spTree>
    <p:extLst>
      <p:ext uri="{BB962C8B-B14F-4D97-AF65-F5344CB8AC3E}">
        <p14:creationId xmlns:p14="http://schemas.microsoft.com/office/powerpoint/2010/main" val="389969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578-D1FF-43B3-9E88-AB6C792E044F}"/>
              </a:ext>
            </a:extLst>
          </p:cNvPr>
          <p:cNvSpPr>
            <a:spLocks noGrp="1"/>
          </p:cNvSpPr>
          <p:nvPr>
            <p:ph type="ctrTitle"/>
          </p:nvPr>
        </p:nvSpPr>
        <p:spPr>
          <a:xfrm>
            <a:off x="160421" y="1548063"/>
            <a:ext cx="8887326" cy="1084012"/>
          </a:xfrm>
        </p:spPr>
        <p:txBody>
          <a:bodyPr anchor="b">
            <a:normAutofit/>
          </a:bodyPr>
          <a:lstStyle>
            <a:lvl1pPr algn="ctr">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4FEEA7D8-B85C-47AC-BEFE-4FABCCBF23E7}"/>
              </a:ext>
            </a:extLst>
          </p:cNvPr>
          <p:cNvSpPr>
            <a:spLocks noGrp="1"/>
          </p:cNvSpPr>
          <p:nvPr>
            <p:ph type="subTitle" idx="1"/>
          </p:nvPr>
        </p:nvSpPr>
        <p:spPr>
          <a:xfrm>
            <a:off x="1143000" y="2838283"/>
            <a:ext cx="6858000" cy="1241425"/>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559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489-1C00-486A-AAF4-4F79CEB6289A}"/>
              </a:ext>
            </a:extLst>
          </p:cNvPr>
          <p:cNvSpPr>
            <a:spLocks noGrp="1"/>
          </p:cNvSpPr>
          <p:nvPr>
            <p:ph type="title"/>
          </p:nvPr>
        </p:nvSpPr>
        <p:spPr>
          <a:xfrm>
            <a:off x="623888" y="1282700"/>
            <a:ext cx="7886700" cy="2139950"/>
          </a:xfrm>
        </p:spPr>
        <p:txBody>
          <a:bodyPr anchor="b">
            <a:normAutofit/>
          </a:bodyPr>
          <a:lstStyle>
            <a:lvl1pPr>
              <a:defRPr sz="2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BE6571-8980-43D4-B0E7-C539F50F49D6}"/>
              </a:ext>
            </a:extLst>
          </p:cNvPr>
          <p:cNvSpPr>
            <a:spLocks noGrp="1"/>
          </p:cNvSpPr>
          <p:nvPr>
            <p:ph type="body" idx="1" hasCustomPrompt="1"/>
          </p:nvPr>
        </p:nvSpPr>
        <p:spPr>
          <a:xfrm>
            <a:off x="623888" y="3441700"/>
            <a:ext cx="7886700" cy="1125538"/>
          </a:xfrm>
        </p:spPr>
        <p:txBody>
          <a:bodyPr/>
          <a:lstStyle>
            <a:lvl1pPr marL="0" indent="0">
              <a:buNone/>
              <a:defRPr sz="2400" b="1">
                <a:solidFill>
                  <a:schemeClr val="bg1"/>
                </a:solidFill>
                <a:latin typeface="HelveticaNeueLT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TITLE STYLES</a:t>
            </a:r>
          </a:p>
        </p:txBody>
      </p:sp>
    </p:spTree>
    <p:extLst>
      <p:ext uri="{BB962C8B-B14F-4D97-AF65-F5344CB8AC3E}">
        <p14:creationId xmlns:p14="http://schemas.microsoft.com/office/powerpoint/2010/main" val="16390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884-5E30-4320-AD73-F3D54B468ED7}"/>
              </a:ext>
            </a:extLst>
          </p:cNvPr>
          <p:cNvSpPr>
            <a:spLocks noGrp="1"/>
          </p:cNvSpPr>
          <p:nvPr>
            <p:ph type="title"/>
          </p:nvPr>
        </p:nvSpPr>
        <p:spPr>
          <a:xfrm>
            <a:off x="684798" y="14287"/>
            <a:ext cx="7886700" cy="9937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E22F96-DB44-479B-9D83-4BB24739A4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57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bg1"/>
          </a:solidFill>
          <a:latin typeface="HelveticaNeueLT Std"/>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76F1A-D6AE-4DE6-972C-C52CEAD3C4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164F0A-B725-4427-A213-BF9D6E16B7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390617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bg1"/>
          </a:solidFill>
          <a:latin typeface="HelveticaNeueLT St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FE7702-0EB9-4629-BC7B-E4FD4A3763C2}"/>
              </a:ext>
            </a:extLst>
          </p:cNvPr>
          <p:cNvSpPr>
            <a:spLocks noGrp="1"/>
          </p:cNvSpPr>
          <p:nvPr>
            <p:ph type="title"/>
          </p:nvPr>
        </p:nvSpPr>
        <p:spPr>
          <a:xfrm>
            <a:off x="169190" y="273630"/>
            <a:ext cx="4471495" cy="428513"/>
          </a:xfrm>
          <a:prstGeom prst="rect">
            <a:avLst/>
          </a:prstGeom>
        </p:spPr>
        <p:txBody>
          <a:bodyPr vert="horz" lIns="91440" tIns="45720" rIns="91440" bIns="45720" rtlCol="0" anchor="ctr">
            <a:normAutofit/>
          </a:bodyPr>
          <a:lstStyle/>
          <a:p>
            <a:endParaRPr lang="en-GB"/>
          </a:p>
        </p:txBody>
      </p:sp>
      <p:sp>
        <p:nvSpPr>
          <p:cNvPr id="3" name="Text Placeholder 2">
            <a:extLst>
              <a:ext uri="{FF2B5EF4-FFF2-40B4-BE49-F238E27FC236}">
                <a16:creationId xmlns:a16="http://schemas.microsoft.com/office/drawing/2014/main" id="{4118927F-CB70-4554-AC28-F8F6E00B16D1}"/>
              </a:ext>
            </a:extLst>
          </p:cNvPr>
          <p:cNvSpPr>
            <a:spLocks noGrp="1"/>
          </p:cNvSpPr>
          <p:nvPr>
            <p:ph type="body" idx="1"/>
          </p:nvPr>
        </p:nvSpPr>
        <p:spPr>
          <a:xfrm>
            <a:off x="169190" y="975771"/>
            <a:ext cx="8782470" cy="39039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a:extLst>
              <a:ext uri="{FF2B5EF4-FFF2-40B4-BE49-F238E27FC236}">
                <a16:creationId xmlns:a16="http://schemas.microsoft.com/office/drawing/2014/main" id="{DCF0F440-1831-476E-824C-45DE5EDE2036}"/>
              </a:ext>
            </a:extLst>
          </p:cNvPr>
          <p:cNvSpPr>
            <a:spLocks noChangeArrowheads="1"/>
          </p:cNvSpPr>
          <p:nvPr userDrawn="1"/>
        </p:nvSpPr>
        <p:spPr bwMode="auto">
          <a:xfrm>
            <a:off x="0" y="0"/>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GB" sz="1350"/>
          </a:p>
        </p:txBody>
      </p:sp>
    </p:spTree>
    <p:extLst>
      <p:ext uri="{BB962C8B-B14F-4D97-AF65-F5344CB8AC3E}">
        <p14:creationId xmlns:p14="http://schemas.microsoft.com/office/powerpoint/2010/main" val="3573146326"/>
      </p:ext>
    </p:extLst>
  </p:cSld>
  <p:clrMap bg1="dk1" tx1="lt1" bg2="dk2" tx2="lt2" accent1="accent1" accent2="accent2" accent3="accent3" accent4="accent4" accent5="accent5" accent6="accent6" hlink="hlink" folHlink="folHlink"/>
  <p:sldLayoutIdLst>
    <p:sldLayoutId id="2147483675" r:id="rId1"/>
    <p:sldLayoutId id="2147483674" r:id="rId2"/>
    <p:sldLayoutId id="2147483672" r:id="rId3"/>
    <p:sldLayoutId id="2147483673" r:id="rId4"/>
    <p:sldLayoutId id="2147483671" r:id="rId5"/>
    <p:sldLayoutId id="2147483676" r:id="rId6"/>
    <p:sldLayoutId id="2147483677" r:id="rId7"/>
    <p:sldLayoutId id="2147483668" r:id="rId8"/>
    <p:sldLayoutId id="214748366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eachinghub.bath.ac.uk/wp-content/uploads/2023/09/Bath-Blend-Baseline_2223_v5.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moodle.bath.ac.uk/course/view.php?id=59813"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moodle.bath.ac.uk/course/view.php?id=59815" TargetMode="External"/><Relationship Id="rId4" Type="http://schemas.openxmlformats.org/officeDocument/2006/relationships/hyperlink" Target="https://moodle.bath.ac.uk/course/view.php?id=5981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enti.com/al3vgcq2qyk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png"/><Relationship Id="rId4" Type="http://schemas.microsoft.com/office/2011/relationships/webextension" Target="../webextensions/webextension1.xml"/></Relationships>
</file>

<file path=ppt/slides/_rels/slide13.xml.rels><?xml version="1.0" encoding="UTF-8" standalone="yes"?>
<Relationships xmlns="http://schemas.openxmlformats.org/package/2006/relationships"><Relationship Id="rId8" Type="http://schemas.openxmlformats.org/officeDocument/2006/relationships/hyperlink" Target="https://moodle.bath.ac.uk/course/view.php?id=59695" TargetMode="External"/><Relationship Id="rId3" Type="http://schemas.openxmlformats.org/officeDocument/2006/relationships/hyperlink" Target="https://teachinghub.bath.ac.uk/" TargetMode="External"/><Relationship Id="rId7" Type="http://schemas.openxmlformats.org/officeDocument/2006/relationships/hyperlink" Target="https://forms.office.com/Pages/ResponsePage.aspx?id=Ij1-N6FOLUKwrY_MiUBrnhwndKGVTelJhhG0aEUb4v1UNDdKMExDV1VHN0U1OFAyUkhYQUM0S0YzWSQlQCN0PWcu" TargetMode="External"/><Relationship Id="rId2" Type="http://schemas.openxmlformats.org/officeDocument/2006/relationships/hyperlink" Target="https://outlook.office365.com/owa/calendar/TELInstructionDesign11Support@ComputingServices.onmicrosoft.com/bookings/" TargetMode="External"/><Relationship Id="rId1" Type="http://schemas.openxmlformats.org/officeDocument/2006/relationships/slideLayout" Target="../slideLayouts/slideLayout3.xml"/><Relationship Id="rId6" Type="http://schemas.openxmlformats.org/officeDocument/2006/relationships/hyperlink" Target="https://teachinghub.bath.ac.uk/guide/bath-blend-baseline-handbook/" TargetMode="External"/><Relationship Id="rId5" Type="http://schemas.openxmlformats.org/officeDocument/2006/relationships/hyperlink" Target="https://xerte.bath.ac.uk/play.php?template_id=2657#page1" TargetMode="External"/><Relationship Id="rId4" Type="http://schemas.openxmlformats.org/officeDocument/2006/relationships/hyperlink" Target="https://teachinghub.bath.ac.uk/moodle/moodle-templates/" TargetMode="External"/><Relationship Id="rId9" Type="http://schemas.openxmlformats.org/officeDocument/2006/relationships/hyperlink" Target="mailto:tel@bath.ac.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teachinghub.bath.ac.uk/bath-blend-baseline-templat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eachinghub.bath.ac.uk/moodle/moodle-templat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hyperlink" Target="https://lx.uts.edu.au/blog/2021/04/07/students-explain-digital-accessibility/"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scope.org.uk/about-us/social-model-of-disabilit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hyperlink" Target="https://teachinghub.bath.ac.uk/guide/5-steps-towards-accessible-content/"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ABCA-C7ED-4B5E-AF4E-77449E73C2E3}"/>
              </a:ext>
            </a:extLst>
          </p:cNvPr>
          <p:cNvSpPr>
            <a:spLocks noGrp="1"/>
          </p:cNvSpPr>
          <p:nvPr>
            <p:ph type="ctrTitle"/>
          </p:nvPr>
        </p:nvSpPr>
        <p:spPr>
          <a:xfrm>
            <a:off x="939800" y="1615784"/>
            <a:ext cx="7772400" cy="1102519"/>
          </a:xfrm>
        </p:spPr>
        <p:txBody>
          <a:bodyPr>
            <a:normAutofit fontScale="90000"/>
          </a:bodyPr>
          <a:lstStyle/>
          <a:p>
            <a:r>
              <a:rPr lang="en-GB">
                <a:latin typeface="Arial"/>
                <a:cs typeface="Arial"/>
              </a:rPr>
              <a:t>Designing your Moodle Spaces for Effective Learning</a:t>
            </a:r>
          </a:p>
        </p:txBody>
      </p:sp>
      <p:sp>
        <p:nvSpPr>
          <p:cNvPr id="7" name="TextBox 6">
            <a:extLst>
              <a:ext uri="{FF2B5EF4-FFF2-40B4-BE49-F238E27FC236}">
                <a16:creationId xmlns:a16="http://schemas.microsoft.com/office/drawing/2014/main" id="{EC04984A-A37A-4BC1-9747-FF649443C722}"/>
              </a:ext>
            </a:extLst>
          </p:cNvPr>
          <p:cNvSpPr txBox="1"/>
          <p:nvPr/>
        </p:nvSpPr>
        <p:spPr>
          <a:xfrm>
            <a:off x="170481" y="4395778"/>
            <a:ext cx="6523934"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This session is delivered by members of the TEL Team.</a:t>
            </a:r>
          </a:p>
          <a:p>
            <a:r>
              <a:rPr lang="en-US" dirty="0">
                <a:solidFill>
                  <a:schemeClr val="bg1"/>
                </a:solidFill>
                <a:latin typeface="Arial" panose="020B0604020202020204" pitchFamily="34" charset="0"/>
                <a:cs typeface="Arial" panose="020B0604020202020204" pitchFamily="34" charset="0"/>
              </a:rPr>
              <a:t>tel@bath.ac.uk</a:t>
            </a:r>
          </a:p>
        </p:txBody>
      </p:sp>
      <p:sp>
        <p:nvSpPr>
          <p:cNvPr id="8" name="TextBox 7">
            <a:extLst>
              <a:ext uri="{FF2B5EF4-FFF2-40B4-BE49-F238E27FC236}">
                <a16:creationId xmlns:a16="http://schemas.microsoft.com/office/drawing/2014/main" id="{DADE6550-D488-4D7F-ADEE-F78FEEC3BA05}"/>
              </a:ext>
            </a:extLst>
          </p:cNvPr>
          <p:cNvSpPr txBox="1"/>
          <p:nvPr/>
        </p:nvSpPr>
        <p:spPr>
          <a:xfrm>
            <a:off x="7114664" y="4672777"/>
            <a:ext cx="185885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Summer 2024</a:t>
            </a:r>
          </a:p>
        </p:txBody>
      </p:sp>
    </p:spTree>
    <p:extLst>
      <p:ext uri="{BB962C8B-B14F-4D97-AF65-F5344CB8AC3E}">
        <p14:creationId xmlns:p14="http://schemas.microsoft.com/office/powerpoint/2010/main" val="30420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a:xfrm>
            <a:off x="72999" y="0"/>
            <a:ext cx="9070041" cy="857250"/>
          </a:xfrm>
        </p:spPr>
        <p:txBody>
          <a:bodyPr>
            <a:normAutofit fontScale="90000"/>
          </a:bodyPr>
          <a:lstStyle/>
          <a:p>
            <a:r>
              <a:rPr lang="en-US">
                <a:solidFill>
                  <a:schemeClr val="bg2">
                    <a:lumMod val="90000"/>
                  </a:schemeClr>
                </a:solidFill>
                <a:latin typeface="Arial"/>
                <a:cs typeface="Arial"/>
                <a:hlinkClick r:id="rId2">
                  <a:extLst>
                    <a:ext uri="{A12FA001-AC4F-418D-AE19-62706E023703}">
                      <ahyp:hlinkClr xmlns:ahyp="http://schemas.microsoft.com/office/drawing/2018/hyperlinkcolor" val="tx"/>
                    </a:ext>
                  </a:extLst>
                </a:hlinkClick>
              </a:rPr>
              <a:t>Checklist</a:t>
            </a:r>
            <a:r>
              <a:rPr lang="en-US">
                <a:latin typeface="Arial"/>
                <a:cs typeface="Arial"/>
              </a:rPr>
              <a:t> for Designing Moodle Spaces</a:t>
            </a:r>
            <a:endParaRPr lang="en-US"/>
          </a:p>
        </p:txBody>
      </p:sp>
      <p:sp>
        <p:nvSpPr>
          <p:cNvPr id="8" name="Content Placeholder 1">
            <a:extLst>
              <a:ext uri="{FF2B5EF4-FFF2-40B4-BE49-F238E27FC236}">
                <a16:creationId xmlns:a16="http://schemas.microsoft.com/office/drawing/2014/main" id="{E2D273B5-635B-735B-4DEC-D896FBAA89CF}"/>
              </a:ext>
            </a:extLst>
          </p:cNvPr>
          <p:cNvSpPr>
            <a:spLocks noGrp="1"/>
          </p:cNvSpPr>
          <p:nvPr/>
        </p:nvSpPr>
        <p:spPr>
          <a:xfrm>
            <a:off x="347279" y="1179632"/>
            <a:ext cx="4072582" cy="4137312"/>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a:solidFill>
                  <a:schemeClr val="tx1"/>
                </a:solidFill>
              </a:rPr>
              <a:t>Consistency</a:t>
            </a:r>
            <a:endParaRPr lang="en-GB" sz="2600" b="1">
              <a:solidFill>
                <a:schemeClr val="tx1"/>
              </a:solidFill>
              <a:ea typeface="Calibri"/>
              <a:cs typeface="Calibri"/>
            </a:endParaRPr>
          </a:p>
          <a:p>
            <a:r>
              <a:rPr lang="en-GB" sz="2100">
                <a:solidFill>
                  <a:schemeClr val="tx1"/>
                </a:solidFill>
                <a:ea typeface="+mn-lt"/>
                <a:cs typeface="+mn-lt"/>
              </a:rPr>
              <a:t>Do topics/weeks have the same level of information present throughout?</a:t>
            </a:r>
          </a:p>
          <a:p>
            <a:r>
              <a:rPr lang="en-GB" sz="2100">
                <a:solidFill>
                  <a:schemeClr val="tx1"/>
                </a:solidFill>
              </a:rPr>
              <a:t>Is key information presented consistently (in line with the wider course/departmental approach)?  </a:t>
            </a:r>
            <a:endParaRPr lang="en-GB" sz="2100">
              <a:solidFill>
                <a:schemeClr val="tx1"/>
              </a:solidFill>
              <a:ea typeface="Calibri"/>
              <a:cs typeface="Calibri"/>
            </a:endParaRPr>
          </a:p>
          <a:p>
            <a:r>
              <a:rPr lang="en-GB" sz="2100">
                <a:solidFill>
                  <a:schemeClr val="tx1"/>
                </a:solidFill>
              </a:rPr>
              <a:t>Has a consistent naming convention been agreed and used for uploaded files?</a:t>
            </a:r>
            <a:endParaRPr lang="en-GB" sz="2100">
              <a:solidFill>
                <a:schemeClr val="tx1"/>
              </a:solidFill>
              <a:ea typeface="Calibri"/>
              <a:cs typeface="Calibri"/>
            </a:endParaRPr>
          </a:p>
          <a:p>
            <a:endParaRPr lang="en-GB" sz="1050">
              <a:solidFill>
                <a:schemeClr val="tx1"/>
              </a:solidFill>
              <a:ea typeface="Calibri"/>
              <a:cs typeface="Calibri"/>
            </a:endParaRPr>
          </a:p>
          <a:p>
            <a:pPr marL="0" indent="0">
              <a:buNone/>
            </a:pPr>
            <a:r>
              <a:rPr lang="en-GB" sz="2600" b="1">
                <a:solidFill>
                  <a:schemeClr val="tx1"/>
                </a:solidFill>
              </a:rPr>
              <a:t>Accessibility</a:t>
            </a:r>
            <a:endParaRPr lang="en-GB" sz="2600" b="1">
              <a:solidFill>
                <a:schemeClr val="tx1"/>
              </a:solidFill>
              <a:ea typeface="Calibri"/>
              <a:cs typeface="Calibri"/>
            </a:endParaRPr>
          </a:p>
          <a:p>
            <a:r>
              <a:rPr lang="en-GB" sz="2100">
                <a:solidFill>
                  <a:schemeClr val="tx1"/>
                </a:solidFill>
              </a:rPr>
              <a:t>Have errors displayed in the Accessibility+ heat map been corrected? </a:t>
            </a:r>
            <a:endParaRPr lang="en-GB" sz="2100">
              <a:solidFill>
                <a:schemeClr val="tx1"/>
              </a:solidFill>
              <a:ea typeface="Calibri"/>
              <a:cs typeface="Calibri"/>
            </a:endParaRPr>
          </a:p>
          <a:p>
            <a:r>
              <a:rPr lang="en-GB" sz="2100">
                <a:solidFill>
                  <a:schemeClr val="tx1"/>
                </a:solidFill>
              </a:rPr>
              <a:t>Has the accessibility of uploaded resources been considered (e.g. Power Point slides)?</a:t>
            </a:r>
            <a:endParaRPr lang="en-GB" sz="2100">
              <a:solidFill>
                <a:schemeClr val="tx1"/>
              </a:solidFill>
              <a:ea typeface="Calibri"/>
              <a:cs typeface="Calibri"/>
            </a:endParaRPr>
          </a:p>
          <a:p>
            <a:r>
              <a:rPr lang="en-GB" sz="2100">
                <a:solidFill>
                  <a:schemeClr val="tx1"/>
                </a:solidFill>
                <a:ea typeface="+mn-lt"/>
                <a:cs typeface="+mn-lt"/>
              </a:rPr>
              <a:t>Have images been labelled with alt. text?</a:t>
            </a:r>
            <a:endParaRPr lang="en-GB" sz="2100">
              <a:solidFill>
                <a:schemeClr val="tx1"/>
              </a:solidFill>
              <a:ea typeface="Calibri"/>
              <a:cs typeface="Calibri"/>
            </a:endParaRPr>
          </a:p>
        </p:txBody>
      </p:sp>
      <p:sp>
        <p:nvSpPr>
          <p:cNvPr id="3" name="Content Placeholder 1">
            <a:extLst>
              <a:ext uri="{FF2B5EF4-FFF2-40B4-BE49-F238E27FC236}">
                <a16:creationId xmlns:a16="http://schemas.microsoft.com/office/drawing/2014/main" id="{D630066A-1893-0498-F98E-84223E2FDF87}"/>
              </a:ext>
            </a:extLst>
          </p:cNvPr>
          <p:cNvSpPr>
            <a:spLocks noGrp="1"/>
          </p:cNvSpPr>
          <p:nvPr/>
        </p:nvSpPr>
        <p:spPr>
          <a:xfrm>
            <a:off x="4724139" y="1179632"/>
            <a:ext cx="4072582" cy="4137312"/>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a:solidFill>
                  <a:schemeClr val="tx1"/>
                </a:solidFill>
              </a:rPr>
              <a:t>Scaffolding</a:t>
            </a:r>
            <a:endParaRPr lang="en-GB" sz="2600" b="1">
              <a:solidFill>
                <a:schemeClr val="tx1"/>
              </a:solidFill>
              <a:ea typeface="Calibri"/>
              <a:cs typeface="Calibri"/>
            </a:endParaRPr>
          </a:p>
          <a:p>
            <a:r>
              <a:rPr lang="en-GB" sz="2100">
                <a:solidFill>
                  <a:schemeClr val="tx1"/>
                </a:solidFill>
                <a:ea typeface="+mn-lt"/>
                <a:cs typeface="+mn-lt"/>
              </a:rPr>
              <a:t>Is there a clear, easily navigable structure?</a:t>
            </a:r>
          </a:p>
          <a:p>
            <a:r>
              <a:rPr lang="en-GB" sz="2100">
                <a:solidFill>
                  <a:schemeClr val="tx1"/>
                </a:solidFill>
              </a:rPr>
              <a:t>Are resources such as ‘key reading’ and ‘additional reading’ clearly identified?  </a:t>
            </a:r>
            <a:endParaRPr lang="en-GB" sz="2100">
              <a:solidFill>
                <a:schemeClr val="tx1"/>
              </a:solidFill>
              <a:ea typeface="Calibri"/>
              <a:cs typeface="Calibri"/>
            </a:endParaRPr>
          </a:p>
          <a:p>
            <a:r>
              <a:rPr lang="en-GB" sz="2100">
                <a:solidFill>
                  <a:schemeClr val="tx1"/>
                </a:solidFill>
              </a:rPr>
              <a:t>Are resources accompanied by instructional guidance?</a:t>
            </a:r>
            <a:endParaRPr lang="en-GB" sz="2100">
              <a:solidFill>
                <a:schemeClr val="tx1"/>
              </a:solidFill>
              <a:ea typeface="Calibri"/>
              <a:cs typeface="Calibri"/>
            </a:endParaRPr>
          </a:p>
          <a:p>
            <a:endParaRPr lang="en-GB" sz="1050">
              <a:solidFill>
                <a:schemeClr val="tx1"/>
              </a:solidFill>
              <a:ea typeface="Calibri"/>
              <a:cs typeface="Calibri"/>
            </a:endParaRPr>
          </a:p>
          <a:p>
            <a:pPr marL="0" indent="0">
              <a:buNone/>
            </a:pPr>
            <a:r>
              <a:rPr lang="en-GB" sz="2600" b="1">
                <a:solidFill>
                  <a:schemeClr val="tx1"/>
                </a:solidFill>
              </a:rPr>
              <a:t>Engagement</a:t>
            </a:r>
            <a:endParaRPr lang="en-GB" sz="2600" b="1">
              <a:solidFill>
                <a:schemeClr val="tx1"/>
              </a:solidFill>
              <a:ea typeface="Calibri"/>
              <a:cs typeface="Calibri"/>
            </a:endParaRPr>
          </a:p>
          <a:p>
            <a:r>
              <a:rPr lang="en-GB" sz="2100">
                <a:solidFill>
                  <a:schemeClr val="tx1"/>
                </a:solidFill>
              </a:rPr>
              <a:t>Is it clear to students how and when they are expected to engage with the Moodle content?</a:t>
            </a:r>
            <a:endParaRPr lang="en-GB" sz="2100">
              <a:solidFill>
                <a:schemeClr val="tx1"/>
              </a:solidFill>
              <a:ea typeface="Calibri"/>
              <a:cs typeface="Calibri"/>
            </a:endParaRPr>
          </a:p>
          <a:p>
            <a:r>
              <a:rPr lang="en-GB" sz="2100">
                <a:solidFill>
                  <a:schemeClr val="tx1"/>
                </a:solidFill>
              </a:rPr>
              <a:t>Is it clear how staff and students will communicate (i.e. contact information/preferences)?</a:t>
            </a:r>
            <a:endParaRPr lang="en-GB" sz="2100">
              <a:solidFill>
                <a:schemeClr val="tx1"/>
              </a:solidFill>
              <a:ea typeface="Calibri"/>
              <a:cs typeface="Calibri"/>
            </a:endParaRPr>
          </a:p>
          <a:p>
            <a:r>
              <a:rPr lang="en-GB" sz="2100">
                <a:solidFill>
                  <a:schemeClr val="tx1"/>
                </a:solidFill>
                <a:ea typeface="+mn-lt"/>
                <a:cs typeface="+mn-lt"/>
              </a:rPr>
              <a:t>Are there resources for students to read/listen to/watch?</a:t>
            </a:r>
            <a:endParaRPr lang="en-GB" sz="2100">
              <a:solidFill>
                <a:schemeClr val="tx1"/>
              </a:solidFill>
              <a:ea typeface="Calibri"/>
              <a:cs typeface="Calibri"/>
            </a:endParaRPr>
          </a:p>
        </p:txBody>
      </p:sp>
    </p:spTree>
    <p:extLst>
      <p:ext uri="{BB962C8B-B14F-4D97-AF65-F5344CB8AC3E}">
        <p14:creationId xmlns:p14="http://schemas.microsoft.com/office/powerpoint/2010/main" val="197647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p:txBody>
          <a:bodyPr>
            <a:normAutofit fontScale="90000"/>
          </a:bodyPr>
          <a:lstStyle/>
          <a:p>
            <a:r>
              <a:rPr lang="en-US"/>
              <a:t>Activity: Example Moodle Spaces</a:t>
            </a:r>
          </a:p>
        </p:txBody>
      </p:sp>
      <p:sp>
        <p:nvSpPr>
          <p:cNvPr id="3" name="Content Placeholder 2">
            <a:extLst>
              <a:ext uri="{FF2B5EF4-FFF2-40B4-BE49-F238E27FC236}">
                <a16:creationId xmlns:a16="http://schemas.microsoft.com/office/drawing/2014/main" id="{23E9773C-249D-84C4-BCB4-65BED9F1B3AC}"/>
              </a:ext>
            </a:extLst>
          </p:cNvPr>
          <p:cNvSpPr>
            <a:spLocks noGrp="1"/>
          </p:cNvSpPr>
          <p:nvPr>
            <p:ph idx="1"/>
          </p:nvPr>
        </p:nvSpPr>
        <p:spPr>
          <a:xfrm>
            <a:off x="457200" y="1200149"/>
            <a:ext cx="5042090" cy="2612434"/>
          </a:xfrm>
        </p:spPr>
        <p:txBody>
          <a:bodyPr vert="horz" lIns="91440" tIns="45720" rIns="91440" bIns="45720" rtlCol="0" anchor="t">
            <a:normAutofit/>
          </a:bodyPr>
          <a:lstStyle/>
          <a:p>
            <a:pPr marL="457200" indent="-457200">
              <a:buAutoNum type="arabicPeriod"/>
            </a:pPr>
            <a:r>
              <a:rPr lang="en-GB" sz="2400">
                <a:solidFill>
                  <a:srgbClr val="0070C0"/>
                </a:solidFill>
                <a:hlinkClick r:id="rId3">
                  <a:extLst>
                    <a:ext uri="{A12FA001-AC4F-418D-AE19-62706E023703}">
                      <ahyp:hlinkClr xmlns:ahyp="http://schemas.microsoft.com/office/drawing/2018/hyperlinkcolor" val="tx"/>
                    </a:ext>
                  </a:extLst>
                </a:hlinkClick>
              </a:rPr>
              <a:t>The Global Politics of Cyberspace</a:t>
            </a:r>
            <a:endParaRPr lang="en-US" sz="2400">
              <a:solidFill>
                <a:srgbClr val="0070C0"/>
              </a:solidFill>
              <a:ea typeface="Calibri"/>
              <a:cs typeface="Calibri"/>
              <a:hlinkClick r:id="" action="ppaction://noaction">
                <a:extLst>
                  <a:ext uri="{A12FA001-AC4F-418D-AE19-62706E023703}">
                    <ahyp:hlinkClr xmlns:ahyp="http://schemas.microsoft.com/office/drawing/2018/hyperlinkcolor" val="tx"/>
                  </a:ext>
                </a:extLst>
              </a:hlinkClick>
            </a:endParaRPr>
          </a:p>
          <a:p>
            <a:pPr marL="457200" indent="-457200">
              <a:buAutoNum type="arabicPeriod"/>
            </a:pPr>
            <a:r>
              <a:rPr lang="en-US" sz="2400">
                <a:solidFill>
                  <a:srgbClr val="0070C0"/>
                </a:solidFill>
                <a:ea typeface="+mn-lt"/>
                <a:cs typeface="+mn-lt"/>
                <a:hlinkClick r:id="rId4">
                  <a:extLst>
                    <a:ext uri="{A12FA001-AC4F-418D-AE19-62706E023703}">
                      <ahyp:hlinkClr xmlns:ahyp="http://schemas.microsoft.com/office/drawing/2018/hyperlinkcolor" val="tx"/>
                    </a:ext>
                  </a:extLst>
                </a:hlinkClick>
              </a:rPr>
              <a:t>Advanced Clinical Assessment </a:t>
            </a:r>
          </a:p>
          <a:p>
            <a:pPr marL="457200" indent="-457200">
              <a:buAutoNum type="arabicPeriod"/>
            </a:pPr>
            <a:r>
              <a:rPr lang="en-US" sz="2400">
                <a:solidFill>
                  <a:srgbClr val="0070C0"/>
                </a:solidFill>
                <a:ea typeface="+mn-lt"/>
                <a:cs typeface="+mn-lt"/>
                <a:hlinkClick r:id="rId5">
                  <a:extLst>
                    <a:ext uri="{A12FA001-AC4F-418D-AE19-62706E023703}">
                      <ahyp:hlinkClr xmlns:ahyp="http://schemas.microsoft.com/office/drawing/2018/hyperlinkcolor" val="tx"/>
                    </a:ext>
                  </a:extLst>
                </a:hlinkClick>
              </a:rPr>
              <a:t>Advancing Research Design &amp; Statistics</a:t>
            </a:r>
            <a:endParaRPr lang="en-GB" sz="2400">
              <a:solidFill>
                <a:srgbClr val="0070C0"/>
              </a:solidFill>
              <a:ea typeface="Calibri"/>
              <a:cs typeface="Calibri"/>
              <a:hlinkClick r:id="rId5">
                <a:extLst>
                  <a:ext uri="{A12FA001-AC4F-418D-AE19-62706E023703}">
                    <ahyp:hlinkClr xmlns:ahyp="http://schemas.microsoft.com/office/drawing/2018/hyperlinkcolor" val="tx"/>
                  </a:ext>
                </a:extLst>
              </a:hlinkClick>
            </a:endParaRPr>
          </a:p>
        </p:txBody>
      </p:sp>
      <p:pic>
        <p:nvPicPr>
          <p:cNvPr id="4" name="Picture 3" descr="An example Padlet virtual message board, used to gather questions and feedback from students">
            <a:extLst>
              <a:ext uri="{FF2B5EF4-FFF2-40B4-BE49-F238E27FC236}">
                <a16:creationId xmlns:a16="http://schemas.microsoft.com/office/drawing/2014/main" id="{49A544D4-E63E-CFD9-ECFC-B6B8FC68E2B4}"/>
              </a:ext>
            </a:extLst>
          </p:cNvPr>
          <p:cNvPicPr>
            <a:picLocks noChangeAspect="1"/>
          </p:cNvPicPr>
          <p:nvPr/>
        </p:nvPicPr>
        <p:blipFill rotWithShape="1">
          <a:blip r:embed="rId6"/>
          <a:srcRect l="16473" t="12560" r="2507" b="19555"/>
          <a:stretch/>
        </p:blipFill>
        <p:spPr>
          <a:xfrm>
            <a:off x="1175753" y="3102563"/>
            <a:ext cx="4278655" cy="1939581"/>
          </a:xfrm>
          <a:prstGeom prst="rect">
            <a:avLst/>
          </a:prstGeom>
          <a:ln w="3175">
            <a:solidFill>
              <a:schemeClr val="tx1"/>
            </a:solidFill>
          </a:ln>
        </p:spPr>
      </p:pic>
      <p:sp>
        <p:nvSpPr>
          <p:cNvPr id="5" name="Rectangle 4">
            <a:extLst>
              <a:ext uri="{FF2B5EF4-FFF2-40B4-BE49-F238E27FC236}">
                <a16:creationId xmlns:a16="http://schemas.microsoft.com/office/drawing/2014/main" id="{FAE143A9-2878-18B7-1C92-7B13F66B5DEF}"/>
              </a:ext>
            </a:extLst>
          </p:cNvPr>
          <p:cNvSpPr/>
          <p:nvPr/>
        </p:nvSpPr>
        <p:spPr>
          <a:xfrm>
            <a:off x="5657770" y="1200150"/>
            <a:ext cx="3144209" cy="3670236"/>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800"/>
              <a:t>Questions to Consider:</a:t>
            </a:r>
            <a:endParaRPr lang="en-GB" sz="1800">
              <a:ea typeface="Calibri"/>
              <a:cs typeface="Calibri"/>
            </a:endParaRPr>
          </a:p>
          <a:p>
            <a:pPr algn="ctr"/>
            <a:endParaRPr lang="en-GB" sz="1800">
              <a:ea typeface="Calibri"/>
              <a:cs typeface="Calibri"/>
            </a:endParaRPr>
          </a:p>
          <a:p>
            <a:pPr marL="257175" indent="-257175">
              <a:buFont typeface="+mj-lt"/>
              <a:buAutoNum type="arabicPeriod"/>
            </a:pPr>
            <a:r>
              <a:rPr lang="en-GB" sz="1800"/>
              <a:t>What scaffolding is evident?</a:t>
            </a:r>
            <a:endParaRPr lang="en-GB" sz="1800">
              <a:ea typeface="Calibri"/>
              <a:cs typeface="Calibri"/>
            </a:endParaRPr>
          </a:p>
          <a:p>
            <a:pPr marL="257175" indent="-257175">
              <a:buFont typeface="+mj-lt"/>
              <a:buAutoNum type="arabicPeriod"/>
            </a:pPr>
            <a:endParaRPr lang="en-GB" sz="1800">
              <a:ea typeface="Calibri"/>
              <a:cs typeface="Calibri"/>
            </a:endParaRPr>
          </a:p>
          <a:p>
            <a:pPr marL="257175" indent="-257175">
              <a:buFont typeface="+mj-lt"/>
              <a:buAutoNum type="arabicPeriod"/>
            </a:pPr>
            <a:r>
              <a:rPr lang="en-GB" sz="1800"/>
              <a:t>What is the most effective method of engagement here?</a:t>
            </a:r>
            <a:endParaRPr lang="en-GB" sz="1800">
              <a:ea typeface="Calibri"/>
              <a:cs typeface="Calibri"/>
            </a:endParaRPr>
          </a:p>
          <a:p>
            <a:pPr marL="257175" indent="-257175">
              <a:buFont typeface="+mj-lt"/>
              <a:buAutoNum type="arabicPeriod"/>
            </a:pPr>
            <a:endParaRPr lang="en-GB" sz="1800">
              <a:ea typeface="Calibri"/>
              <a:cs typeface="Calibri"/>
            </a:endParaRPr>
          </a:p>
          <a:p>
            <a:pPr marL="257175" indent="-257175">
              <a:buFont typeface="+mj-lt"/>
              <a:buAutoNum type="arabicPeriod"/>
            </a:pPr>
            <a:r>
              <a:rPr lang="en-GB" sz="1800"/>
              <a:t>What might you do differently?</a:t>
            </a:r>
            <a:endParaRPr lang="en-GB" sz="1800">
              <a:ea typeface="Calibri"/>
              <a:cs typeface="Calibri"/>
            </a:endParaRPr>
          </a:p>
          <a:p>
            <a:pPr lvl="1"/>
            <a:endParaRPr lang="en-GB" sz="1800">
              <a:ea typeface="+mn-lt"/>
              <a:cs typeface="Calibri"/>
            </a:endParaRPr>
          </a:p>
          <a:p>
            <a:pPr lvl="1"/>
            <a:r>
              <a:rPr lang="en-GB" sz="1800">
                <a:ea typeface="+mn-lt"/>
                <a:cs typeface="+mn-lt"/>
              </a:rPr>
              <a:t>	  10 minutes</a:t>
            </a:r>
            <a:endParaRPr lang="en-GB" sz="1000">
              <a:solidFill>
                <a:schemeClr val="bg1"/>
              </a:solidFill>
              <a:ea typeface="Calibri"/>
              <a:cs typeface="Calibri"/>
            </a:endParaRPr>
          </a:p>
          <a:p>
            <a:pPr lvl="1"/>
            <a:r>
              <a:rPr lang="en-GB" sz="1800">
                <a:solidFill>
                  <a:schemeClr val="bg1"/>
                </a:solidFill>
                <a:ea typeface="+mn-lt"/>
                <a:cs typeface="+mn-lt"/>
              </a:rPr>
              <a:t>  10 minutes </a:t>
            </a:r>
            <a:endParaRPr lang="en-GB" sz="1000">
              <a:solidFill>
                <a:schemeClr val="bg1"/>
              </a:solidFill>
              <a:ea typeface="Calibri"/>
              <a:cs typeface="Calibri"/>
            </a:endParaRPr>
          </a:p>
        </p:txBody>
      </p:sp>
      <p:pic>
        <p:nvPicPr>
          <p:cNvPr id="6" name="Graphic 6" descr="Stopwatch with solid fill">
            <a:extLst>
              <a:ext uri="{FF2B5EF4-FFF2-40B4-BE49-F238E27FC236}">
                <a16:creationId xmlns:a16="http://schemas.microsoft.com/office/drawing/2014/main" id="{6E2F8476-F7FB-CB7C-C889-4F617162B7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7679" y="4181819"/>
            <a:ext cx="478620" cy="451427"/>
          </a:xfrm>
          <a:prstGeom prst="rect">
            <a:avLst/>
          </a:prstGeom>
        </p:spPr>
      </p:pic>
      <p:sp>
        <p:nvSpPr>
          <p:cNvPr id="8" name="TextBox 7">
            <a:extLst>
              <a:ext uri="{FF2B5EF4-FFF2-40B4-BE49-F238E27FC236}">
                <a16:creationId xmlns:a16="http://schemas.microsoft.com/office/drawing/2014/main" id="{076C1D8A-C367-E704-F53D-24842BC8FA4B}"/>
              </a:ext>
            </a:extLst>
          </p:cNvPr>
          <p:cNvSpPr txBox="1"/>
          <p:nvPr/>
        </p:nvSpPr>
        <p:spPr>
          <a:xfrm>
            <a:off x="1406345" y="4814254"/>
            <a:ext cx="3817473" cy="261610"/>
          </a:xfrm>
          <a:prstGeom prst="rect">
            <a:avLst/>
          </a:prstGeom>
          <a:solidFill>
            <a:srgbClr val="0093A9"/>
          </a:solidFill>
          <a:ln w="10795" cap="flat" cmpd="sng" algn="ctr">
            <a:solidFill>
              <a:srgbClr val="0093A9">
                <a:shade val="50000"/>
              </a:srgbClr>
            </a:solidFill>
            <a:prstDash val="solid"/>
          </a:ln>
          <a:effectLst/>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a:ea typeface="+mn-ea"/>
                <a:cs typeface="+mn-cs"/>
              </a:rPr>
              <a:t>Shared with permission from Dr A. </a:t>
            </a:r>
            <a:r>
              <a:rPr kumimoji="0" lang="en-GB" sz="1100" b="0" i="0" u="none" strike="noStrike" kern="1200" cap="none" spc="0" normalizeH="0" baseline="0" noProof="0" err="1">
                <a:ln>
                  <a:noFill/>
                </a:ln>
                <a:solidFill>
                  <a:prstClr val="white"/>
                </a:solidFill>
                <a:effectLst/>
                <a:uLnTx/>
                <a:uFillTx/>
                <a:latin typeface="Calibri"/>
                <a:ea typeface="+mn-ea"/>
                <a:cs typeface="+mn-cs"/>
              </a:rPr>
              <a:t>Barrinha</a:t>
            </a:r>
            <a:r>
              <a:rPr kumimoji="0" lang="en-GB" sz="1100" b="0" i="0" u="none" strike="noStrike" kern="1200" cap="none" spc="0" normalizeH="0" baseline="0" noProof="0">
                <a:ln>
                  <a:noFill/>
                </a:ln>
                <a:solidFill>
                  <a:prstClr val="white"/>
                </a:solidFill>
                <a:effectLst/>
                <a:uLnTx/>
                <a:uFillTx/>
                <a:latin typeface="Calibri"/>
                <a:ea typeface="+mn-ea"/>
                <a:cs typeface="+mn-cs"/>
              </a:rPr>
              <a:t> &amp;</a:t>
            </a:r>
            <a:r>
              <a:rPr kumimoji="0" lang="en-GB" sz="1100" b="0" i="0" u="none" strike="noStrike" kern="1200" cap="none" spc="0" normalizeH="0" baseline="0" noProof="0">
                <a:ln>
                  <a:noFill/>
                </a:ln>
                <a:solidFill>
                  <a:prstClr val="white"/>
                </a:solidFill>
                <a:effectLst/>
                <a:uLnTx/>
                <a:uFillTx/>
                <a:latin typeface="Calibri"/>
                <a:ea typeface="+mn-lt"/>
                <a:cs typeface="Calibri"/>
              </a:rPr>
              <a:t> Dr S. Williams</a:t>
            </a:r>
            <a:endParaRPr kumimoji="0" lang="en-GB" sz="1100" b="0" i="0" u="none" strike="noStrike" kern="1200" cap="none" spc="0" normalizeH="0" baseline="0" noProof="0">
              <a:ln>
                <a:noFill/>
              </a:ln>
              <a:solidFill>
                <a:srgbClr val="000000"/>
              </a:solidFill>
              <a:effectLst/>
              <a:uLnTx/>
              <a:uFillTx/>
              <a:latin typeface="Calibri"/>
              <a:ea typeface="+mn-lt"/>
              <a:cs typeface="Calibri"/>
            </a:endParaRPr>
          </a:p>
        </p:txBody>
      </p:sp>
    </p:spTree>
    <p:extLst>
      <p:ext uri="{BB962C8B-B14F-4D97-AF65-F5344CB8AC3E}">
        <p14:creationId xmlns:p14="http://schemas.microsoft.com/office/powerpoint/2010/main" val="224710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p:txBody>
          <a:bodyPr>
            <a:normAutofit/>
          </a:bodyPr>
          <a:lstStyle/>
          <a:p>
            <a:r>
              <a:rPr lang="en-US">
                <a:latin typeface="Arial"/>
                <a:cs typeface="Arial"/>
              </a:rPr>
              <a:t>Confidence Check</a:t>
            </a:r>
          </a:p>
        </p:txBody>
      </p:sp>
      <p:sp>
        <p:nvSpPr>
          <p:cNvPr id="3" name="Content Placeholder 2">
            <a:extLst>
              <a:ext uri="{FF2B5EF4-FFF2-40B4-BE49-F238E27FC236}">
                <a16:creationId xmlns:a16="http://schemas.microsoft.com/office/drawing/2014/main" id="{23E9773C-249D-84C4-BCB4-65BED9F1B3AC}"/>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hlinkClick r:id="rId3"/>
              </a:rPr>
              <a:t>https://www.menti.com/al3vgcq2qykn</a:t>
            </a:r>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Object 3">
                <a:extLst>
                  <a:ext uri="{FF2B5EF4-FFF2-40B4-BE49-F238E27FC236}">
                    <a16:creationId xmlns:a16="http://schemas.microsoft.com/office/drawing/2014/main" id="{6A34B6AC-719D-BAA5-032E-4339A6286D75}"/>
                  </a:ext>
                </a:extLst>
              </p:cNvPr>
              <p:cNvGraphicFramePr>
                <a:graphicFrameLocks noGrp="1"/>
              </p:cNvGraphicFramePr>
              <p:nvPr>
                <p:extLst>
                  <p:ext uri="{D42A27DB-BD31-4B8C-83A1-F6EECF244321}">
                    <p14:modId xmlns:p14="http://schemas.microsoft.com/office/powerpoint/2010/main" val="400638824"/>
                  </p:ext>
                </p:extLst>
              </p:nvPr>
            </p:nvGraphicFramePr>
            <p:xfrm>
              <a:off x="76200" y="939800"/>
              <a:ext cx="8949267" cy="4131733"/>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4" name="Object 3">
                <a:extLst>
                  <a:ext uri="{FF2B5EF4-FFF2-40B4-BE49-F238E27FC236}">
                    <a16:creationId xmlns:a16="http://schemas.microsoft.com/office/drawing/2014/main" id="{6A34B6AC-719D-BAA5-032E-4339A6286D75}"/>
                  </a:ext>
                </a:extLst>
              </p:cNvPr>
              <p:cNvPicPr>
                <a:picLocks noGrp="1" noRot="1" noChangeAspect="1" noMove="1" noResize="1" noEditPoints="1" noAdjustHandles="1" noChangeArrowheads="1" noChangeShapeType="1"/>
              </p:cNvPicPr>
              <p:nvPr/>
            </p:nvPicPr>
            <p:blipFill>
              <a:blip r:embed="rId5"/>
              <a:stretch>
                <a:fillRect/>
              </a:stretch>
            </p:blipFill>
            <p:spPr>
              <a:xfrm>
                <a:off x="76200" y="939800"/>
                <a:ext cx="8949267" cy="4131733"/>
              </a:xfrm>
              <a:prstGeom prst="rect">
                <a:avLst/>
              </a:prstGeom>
            </p:spPr>
          </p:pic>
        </mc:Fallback>
      </mc:AlternateContent>
    </p:spTree>
    <p:extLst>
      <p:ext uri="{BB962C8B-B14F-4D97-AF65-F5344CB8AC3E}">
        <p14:creationId xmlns:p14="http://schemas.microsoft.com/office/powerpoint/2010/main" val="361678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315C-D8B9-DFB8-A55C-10CB27870AA0}"/>
              </a:ext>
            </a:extLst>
          </p:cNvPr>
          <p:cNvSpPr>
            <a:spLocks noGrp="1"/>
          </p:cNvSpPr>
          <p:nvPr>
            <p:ph type="title"/>
          </p:nvPr>
        </p:nvSpPr>
        <p:spPr/>
        <p:txBody>
          <a:bodyPr/>
          <a:lstStyle/>
          <a:p>
            <a:r>
              <a:rPr lang="en-GB"/>
              <a:t>Further Resources</a:t>
            </a:r>
          </a:p>
        </p:txBody>
      </p:sp>
      <p:sp>
        <p:nvSpPr>
          <p:cNvPr id="3" name="Content Placeholder 2">
            <a:extLst>
              <a:ext uri="{FF2B5EF4-FFF2-40B4-BE49-F238E27FC236}">
                <a16:creationId xmlns:a16="http://schemas.microsoft.com/office/drawing/2014/main" id="{D74437AB-C127-7569-FAAE-75C3C8B8CAF9}"/>
              </a:ext>
            </a:extLst>
          </p:cNvPr>
          <p:cNvSpPr>
            <a:spLocks noGrp="1"/>
          </p:cNvSpPr>
          <p:nvPr>
            <p:ph idx="1"/>
          </p:nvPr>
        </p:nvSpPr>
        <p:spPr/>
        <p:txBody>
          <a:bodyPr>
            <a:normAutofit fontScale="77500" lnSpcReduction="20000"/>
          </a:bodyPr>
          <a:lstStyle/>
          <a:p>
            <a:r>
              <a:rPr lang="en-GB"/>
              <a:t>Book a </a:t>
            </a:r>
            <a:r>
              <a:rPr lang="en-GB">
                <a:hlinkClick r:id="rId2"/>
              </a:rPr>
              <a:t>1:1 with an Instructional Designer</a:t>
            </a:r>
            <a:endParaRPr lang="en-GB"/>
          </a:p>
          <a:p>
            <a:r>
              <a:rPr lang="en-GB"/>
              <a:t>See our </a:t>
            </a:r>
            <a:r>
              <a:rPr lang="en-GB">
                <a:hlinkClick r:id="rId3"/>
              </a:rPr>
              <a:t>Teaching Hub </a:t>
            </a:r>
            <a:r>
              <a:rPr lang="en-GB"/>
              <a:t>guidance</a:t>
            </a:r>
          </a:p>
          <a:p>
            <a:pPr lvl="1"/>
            <a:r>
              <a:rPr lang="en-US">
                <a:hlinkClick r:id="rId4"/>
              </a:rPr>
              <a:t>Moodle Template Hub page</a:t>
            </a:r>
            <a:endParaRPr lang="en-US"/>
          </a:p>
          <a:p>
            <a:pPr lvl="1"/>
            <a:r>
              <a:rPr lang="en-US">
                <a:hlinkClick r:id="rId5"/>
              </a:rPr>
              <a:t>Populating Your Moodle Space Guide</a:t>
            </a:r>
            <a:endParaRPr lang="en-US"/>
          </a:p>
          <a:p>
            <a:pPr lvl="1"/>
            <a:r>
              <a:rPr lang="en-GB">
                <a:hlinkClick r:id="rId6"/>
              </a:rPr>
              <a:t>Bath Blend Baseline Handbook</a:t>
            </a:r>
            <a:endParaRPr lang="en-GB"/>
          </a:p>
          <a:p>
            <a:r>
              <a:rPr lang="en-GB"/>
              <a:t>Request a </a:t>
            </a:r>
            <a:r>
              <a:rPr lang="en-GB">
                <a:hlinkClick r:id="rId7"/>
              </a:rPr>
              <a:t>Moodle Review</a:t>
            </a:r>
            <a:endParaRPr lang="en-GB"/>
          </a:p>
          <a:p>
            <a:endParaRPr lang="en-GB">
              <a:hlinkClick r:id="rId8"/>
            </a:endParaRPr>
          </a:p>
          <a:p>
            <a:r>
              <a:rPr lang="en-GB">
                <a:hlinkClick r:id="rId8"/>
              </a:rPr>
              <a:t>Self-paced resources</a:t>
            </a:r>
            <a:endParaRPr lang="en-GB"/>
          </a:p>
          <a:p>
            <a:r>
              <a:rPr lang="en-GB"/>
              <a:t>Email </a:t>
            </a:r>
            <a:r>
              <a:rPr lang="en-GB">
                <a:hlinkClick r:id="rId9"/>
              </a:rPr>
              <a:t>tel@bath.ac.uk</a:t>
            </a:r>
            <a:endParaRPr lang="en-GB"/>
          </a:p>
        </p:txBody>
      </p:sp>
    </p:spTree>
    <p:extLst>
      <p:ext uri="{BB962C8B-B14F-4D97-AF65-F5344CB8AC3E}">
        <p14:creationId xmlns:p14="http://schemas.microsoft.com/office/powerpoint/2010/main" val="218103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9F6"/>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37CAC7-0777-4773-9492-9D9EF266E7B8}"/>
              </a:ext>
            </a:extLst>
          </p:cNvPr>
          <p:cNvSpPr>
            <a:spLocks noGrp="1"/>
          </p:cNvSpPr>
          <p:nvPr>
            <p:ph type="ctrTitle"/>
          </p:nvPr>
        </p:nvSpPr>
        <p:spPr>
          <a:xfrm>
            <a:off x="685800" y="-1102519"/>
            <a:ext cx="7772400" cy="1102519"/>
          </a:xfrm>
        </p:spPr>
        <p:txBody>
          <a:bodyPr vert="horz" lIns="91440" tIns="45720" rIns="91440" bIns="45720" rtlCol="0" anchor="b">
            <a:normAutofit/>
          </a:bodyPr>
          <a:lstStyle/>
          <a:p>
            <a:r>
              <a:rPr lang="en-US"/>
              <a:t>CLT closing slide</a:t>
            </a:r>
            <a:endParaRPr lang="en-GB"/>
          </a:p>
        </p:txBody>
      </p:sp>
      <p:pic>
        <p:nvPicPr>
          <p:cNvPr id="10" name="Picture 9" descr="Centre for Learning &amp; Teaching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24"/>
            <a:ext cx="9057736" cy="5094976"/>
          </a:xfrm>
          <a:prstGeom prst="rect">
            <a:avLst/>
          </a:prstGeom>
        </p:spPr>
      </p:pic>
      <p:pic>
        <p:nvPicPr>
          <p:cNvPr id="9" name="Picture 8" descr="University of Bat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374" y="0"/>
            <a:ext cx="1986626" cy="890878"/>
          </a:xfrm>
          <a:prstGeom prst="rect">
            <a:avLst/>
          </a:prstGeom>
        </p:spPr>
      </p:pic>
      <p:sp>
        <p:nvSpPr>
          <p:cNvPr id="3" name="TextBox 2"/>
          <p:cNvSpPr txBox="1"/>
          <p:nvPr/>
        </p:nvSpPr>
        <p:spPr>
          <a:xfrm>
            <a:off x="607141" y="1193834"/>
            <a:ext cx="8024037" cy="2340192"/>
          </a:xfrm>
          <a:prstGeom prst="rect">
            <a:avLst/>
          </a:prstGeom>
          <a:noFill/>
        </p:spPr>
        <p:txBody>
          <a:bodyPr wrap="square" rtlCol="0">
            <a:spAutoFit/>
          </a:bodyPr>
          <a:lstStyle/>
          <a:p>
            <a:r>
              <a:rPr lang="en-US" sz="2000">
                <a:latin typeface="HelveticaNeueLT Std Lt"/>
                <a:cs typeface="HelveticaNeueLT Std Lt"/>
              </a:rPr>
              <a:t>Produced by</a:t>
            </a:r>
          </a:p>
          <a:p>
            <a:pPr algn="ctr">
              <a:lnSpc>
                <a:spcPct val="150000"/>
              </a:lnSpc>
            </a:pPr>
            <a:r>
              <a:rPr lang="en-US" sz="3600">
                <a:latin typeface="HelveticaNeueLT Std"/>
                <a:cs typeface="HelveticaNeueLT Std"/>
              </a:rPr>
              <a:t>Centre for Learning &amp; Teaching</a:t>
            </a:r>
          </a:p>
          <a:p>
            <a:pPr algn="ctr">
              <a:lnSpc>
                <a:spcPct val="150000"/>
              </a:lnSpc>
            </a:pPr>
            <a:r>
              <a:rPr lang="en-US" sz="2000">
                <a:latin typeface="HelveticaNeueLT Std Lt"/>
                <a:cs typeface="HelveticaNeueLT Std Lt"/>
              </a:rPr>
              <a:t>in conjunction with</a:t>
            </a:r>
          </a:p>
          <a:p>
            <a:pPr algn="ctr">
              <a:lnSpc>
                <a:spcPct val="150000"/>
              </a:lnSpc>
            </a:pPr>
            <a:r>
              <a:rPr lang="en-US" sz="3200">
                <a:latin typeface="HelveticaNeueLT Std Lt"/>
                <a:cs typeface="HelveticaNeueLT Std Lt"/>
              </a:rPr>
              <a:t>Technology Enhanced Learning Team</a:t>
            </a:r>
          </a:p>
        </p:txBody>
      </p:sp>
      <p:grpSp>
        <p:nvGrpSpPr>
          <p:cNvPr id="2" name="Group 1" descr="2017 - This work is licenced under a Creative Commons Attribution-NonCommerical-NoDerivatives 4.0 International Licence">
            <a:extLst>
              <a:ext uri="{FF2B5EF4-FFF2-40B4-BE49-F238E27FC236}">
                <a16:creationId xmlns:a16="http://schemas.microsoft.com/office/drawing/2014/main" id="{9561DD95-1E01-476F-8038-64D7ADE00F3F}"/>
              </a:ext>
            </a:extLst>
          </p:cNvPr>
          <p:cNvGrpSpPr/>
          <p:nvPr/>
        </p:nvGrpSpPr>
        <p:grpSpPr>
          <a:xfrm>
            <a:off x="414753" y="4776859"/>
            <a:ext cx="8792570" cy="267155"/>
            <a:chOff x="414753" y="4776859"/>
            <a:chExt cx="8792570" cy="267155"/>
          </a:xfrm>
        </p:grpSpPr>
        <p:pic>
          <p:nvPicPr>
            <p:cNvPr id="6" name="Picture 5" descr="Creative Commons logo&#10;"/>
            <p:cNvPicPr>
              <a:picLocks noChangeAspect="1"/>
            </p:cNvPicPr>
            <p:nvPr/>
          </p:nvPicPr>
          <p:blipFill>
            <a:blip r:embed="rId4">
              <a:lum bright="60000"/>
            </a:blip>
            <a:stretch>
              <a:fillRect/>
            </a:stretch>
          </p:blipFill>
          <p:spPr>
            <a:xfrm>
              <a:off x="414753" y="4776859"/>
              <a:ext cx="281032" cy="267155"/>
            </a:xfrm>
            <a:prstGeom prst="rect">
              <a:avLst/>
            </a:prstGeom>
          </p:spPr>
        </p:pic>
        <p:sp>
          <p:nvSpPr>
            <p:cNvPr id="7" name="TextBox 6"/>
            <p:cNvSpPr txBox="1"/>
            <p:nvPr/>
          </p:nvSpPr>
          <p:spPr>
            <a:xfrm>
              <a:off x="695785" y="4776859"/>
              <a:ext cx="8511538" cy="261610"/>
            </a:xfrm>
            <a:prstGeom prst="rect">
              <a:avLst/>
            </a:prstGeom>
            <a:noFill/>
          </p:spPr>
          <p:txBody>
            <a:bodyPr wrap="square" rtlCol="0">
              <a:spAutoFit/>
            </a:bodyPr>
            <a:lstStyle/>
            <a:p>
              <a:r>
                <a:rPr lang="en-US" sz="1100">
                  <a:latin typeface="HelveticaNeueLT Std Lt"/>
                  <a:cs typeface="HelveticaNeueLT Std Lt"/>
                </a:rPr>
                <a:t>2024 - This work is licensed under a Creative Commons Attribution-NonCommercial-NoDerivatives 4.0 International License </a:t>
              </a:r>
            </a:p>
          </p:txBody>
        </p:sp>
      </p:grpSp>
    </p:spTree>
    <p:extLst>
      <p:ext uri="{BB962C8B-B14F-4D97-AF65-F5344CB8AC3E}">
        <p14:creationId xmlns:p14="http://schemas.microsoft.com/office/powerpoint/2010/main" val="14449734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A66A-1420-22E2-C79D-A7A03BE8D738}"/>
              </a:ext>
            </a:extLst>
          </p:cNvPr>
          <p:cNvSpPr>
            <a:spLocks noGrp="1"/>
          </p:cNvSpPr>
          <p:nvPr>
            <p:ph type="title"/>
          </p:nvPr>
        </p:nvSpPr>
        <p:spPr/>
        <p:txBody>
          <a:bodyPr/>
          <a:lstStyle/>
          <a:p>
            <a:r>
              <a:rPr lang="en-GB">
                <a:latin typeface="Arial"/>
                <a:cs typeface="Arial"/>
              </a:rPr>
              <a:t>Session Overview</a:t>
            </a:r>
          </a:p>
        </p:txBody>
      </p:sp>
      <p:sp>
        <p:nvSpPr>
          <p:cNvPr id="3" name="Content Placeholder 2">
            <a:extLst>
              <a:ext uri="{FF2B5EF4-FFF2-40B4-BE49-F238E27FC236}">
                <a16:creationId xmlns:a16="http://schemas.microsoft.com/office/drawing/2014/main" id="{97A7A33F-EB8A-8AC8-BDC1-ADB73DC7A0EC}"/>
              </a:ext>
            </a:extLst>
          </p:cNvPr>
          <p:cNvSpPr>
            <a:spLocks noGrp="1"/>
          </p:cNvSpPr>
          <p:nvPr>
            <p:ph idx="1"/>
          </p:nvPr>
        </p:nvSpPr>
        <p:spPr>
          <a:xfrm>
            <a:off x="654803" y="1153655"/>
            <a:ext cx="5560017" cy="3697313"/>
          </a:xfrm>
        </p:spPr>
        <p:txBody>
          <a:bodyPr vert="horz" lIns="91440" tIns="45720" rIns="91440" bIns="45720" rtlCol="0" anchor="t">
            <a:noAutofit/>
          </a:bodyPr>
          <a:lstStyle/>
          <a:p>
            <a:pPr lvl="1">
              <a:buFont typeface="Wingdings" pitchFamily="2" charset="2"/>
              <a:buChar char="Ø"/>
            </a:pPr>
            <a:r>
              <a:rPr lang="en-GB" sz="2400" dirty="0"/>
              <a:t>Introduction to CASE</a:t>
            </a:r>
          </a:p>
          <a:p>
            <a:pPr lvl="2">
              <a:buFont typeface="Wingdings" pitchFamily="2" charset="2"/>
              <a:buChar char="Ø"/>
            </a:pPr>
            <a:r>
              <a:rPr lang="en-GB" sz="2000" dirty="0"/>
              <a:t>Consistency</a:t>
            </a:r>
            <a:endParaRPr lang="en-US" sz="2000" i="1" dirty="0">
              <a:ea typeface="Calibri"/>
              <a:cs typeface="Calibri"/>
            </a:endParaRPr>
          </a:p>
          <a:p>
            <a:pPr lvl="2">
              <a:buFont typeface="Wingdings" pitchFamily="2" charset="2"/>
              <a:buChar char="Ø"/>
            </a:pPr>
            <a:r>
              <a:rPr lang="en-GB" sz="2000" dirty="0"/>
              <a:t>Scaffolding</a:t>
            </a:r>
          </a:p>
          <a:p>
            <a:pPr lvl="2">
              <a:buFont typeface="Wingdings" pitchFamily="2" charset="2"/>
              <a:buChar char="Ø"/>
            </a:pPr>
            <a:r>
              <a:rPr lang="en-GB" sz="2000" dirty="0"/>
              <a:t>Engagement</a:t>
            </a:r>
            <a:endParaRPr lang="en-US" sz="2000" dirty="0"/>
          </a:p>
          <a:p>
            <a:pPr lvl="2">
              <a:buFont typeface="Wingdings" pitchFamily="2" charset="2"/>
              <a:buChar char="Ø"/>
            </a:pPr>
            <a:r>
              <a:rPr lang="en-US" sz="2000" dirty="0"/>
              <a:t>Accessibility</a:t>
            </a:r>
          </a:p>
          <a:p>
            <a:pPr lvl="1">
              <a:buFont typeface="Wingdings" pitchFamily="2" charset="2"/>
              <a:buChar char="Ø"/>
            </a:pPr>
            <a:r>
              <a:rPr lang="en-US" sz="2400" dirty="0"/>
              <a:t>Moodle Space Activity</a:t>
            </a:r>
          </a:p>
          <a:p>
            <a:pPr lvl="1">
              <a:buFont typeface="Wingdings" pitchFamily="2" charset="2"/>
              <a:buChar char="Ø"/>
            </a:pPr>
            <a:r>
              <a:rPr lang="en-US" sz="2400" dirty="0"/>
              <a:t>Wrap-Up</a:t>
            </a:r>
          </a:p>
          <a:p>
            <a:pPr lvl="1">
              <a:buFont typeface="Wingdings" pitchFamily="2" charset="2"/>
              <a:buChar char="Ø"/>
            </a:pPr>
            <a:r>
              <a:rPr lang="en-US" sz="2400" dirty="0"/>
              <a:t>Q&amp;A</a:t>
            </a:r>
            <a:endParaRPr lang="en-GB" sz="2400" dirty="0">
              <a:ea typeface="Calibri"/>
              <a:cs typeface="Calibri"/>
            </a:endParaRPr>
          </a:p>
        </p:txBody>
      </p:sp>
      <p:pic>
        <p:nvPicPr>
          <p:cNvPr id="4" name="Graphic 6" descr="Stopwatch with solid fill">
            <a:extLst>
              <a:ext uri="{FF2B5EF4-FFF2-40B4-BE49-F238E27FC236}">
                <a16:creationId xmlns:a16="http://schemas.microsoft.com/office/drawing/2014/main" id="{3E6A8BE7-6E05-4B06-FBD2-59EC0F9836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8939" y="4508459"/>
            <a:ext cx="478620" cy="451427"/>
          </a:xfrm>
          <a:prstGeom prst="rect">
            <a:avLst/>
          </a:prstGeom>
        </p:spPr>
      </p:pic>
      <p:sp>
        <p:nvSpPr>
          <p:cNvPr id="5" name="Content Placeholder 2">
            <a:extLst>
              <a:ext uri="{FF2B5EF4-FFF2-40B4-BE49-F238E27FC236}">
                <a16:creationId xmlns:a16="http://schemas.microsoft.com/office/drawing/2014/main" id="{E244D494-1B22-0470-F414-26103D6FD05A}"/>
              </a:ext>
            </a:extLst>
          </p:cNvPr>
          <p:cNvSpPr txBox="1">
            <a:spLocks/>
          </p:cNvSpPr>
          <p:nvPr/>
        </p:nvSpPr>
        <p:spPr>
          <a:xfrm>
            <a:off x="5983341" y="4508459"/>
            <a:ext cx="1678259" cy="45142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GB" sz="2400"/>
              <a:t>45mins</a:t>
            </a:r>
            <a:endParaRPr lang="en-GB" sz="2400">
              <a:ea typeface="Calibri"/>
              <a:cs typeface="Calibri"/>
            </a:endParaRPr>
          </a:p>
        </p:txBody>
      </p:sp>
    </p:spTree>
    <p:extLst>
      <p:ext uri="{BB962C8B-B14F-4D97-AF65-F5344CB8AC3E}">
        <p14:creationId xmlns:p14="http://schemas.microsoft.com/office/powerpoint/2010/main" val="119598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757ACA-26C6-46E0-A6BA-5B71B4C6469E}"/>
              </a:ext>
              <a:ext uri="{C183D7F6-B498-43B3-948B-1728B52AA6E4}">
                <adec:decorative xmlns:adec="http://schemas.microsoft.com/office/drawing/2017/decorative" val="1"/>
              </a:ext>
            </a:extLst>
          </p:cNvPr>
          <p:cNvSpPr/>
          <p:nvPr/>
        </p:nvSpPr>
        <p:spPr>
          <a:xfrm>
            <a:off x="6619126" y="1"/>
            <a:ext cx="252487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6A1BB0F-1ADD-1646-B80E-BEFFC32FA372}"/>
              </a:ext>
            </a:extLst>
          </p:cNvPr>
          <p:cNvSpPr>
            <a:spLocks noGrp="1"/>
          </p:cNvSpPr>
          <p:nvPr>
            <p:ph type="title"/>
          </p:nvPr>
        </p:nvSpPr>
        <p:spPr>
          <a:xfrm>
            <a:off x="6896940" y="1690402"/>
            <a:ext cx="2121275" cy="1761354"/>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rtl="0" eaLnBrk="1" latinLnBrk="0" hangingPunct="1"/>
            <a:r>
              <a:rPr lang="en-GB" sz="3000" kern="1200">
                <a:solidFill>
                  <a:srgbClr val="FFFFFF"/>
                </a:solidFill>
                <a:effectLst/>
                <a:latin typeface="Calibri" panose="020F0502020204030204" pitchFamily="34" charset="0"/>
                <a:ea typeface="+mn-ea"/>
                <a:cs typeface="+mn-cs"/>
              </a:rPr>
              <a:t>Consistency</a:t>
            </a:r>
            <a:endParaRPr lang="en-GB">
              <a:effectLst/>
            </a:endParaRPr>
          </a:p>
          <a:p>
            <a:pPr rtl="0" eaLnBrk="1" latinLnBrk="0" hangingPunct="1"/>
            <a:r>
              <a:rPr lang="en-GB" sz="3000" kern="1200">
                <a:solidFill>
                  <a:srgbClr val="FFFFFF"/>
                </a:solidFill>
                <a:effectLst/>
                <a:latin typeface="Calibri" panose="020F0502020204030204" pitchFamily="34" charset="0"/>
                <a:ea typeface="+mn-ea"/>
                <a:cs typeface="+mn-cs"/>
              </a:rPr>
              <a:t>Accessibility</a:t>
            </a:r>
            <a:endParaRPr lang="en-GB">
              <a:effectLst/>
            </a:endParaRPr>
          </a:p>
          <a:p>
            <a:pPr rtl="0" eaLnBrk="1" latinLnBrk="0" hangingPunct="1"/>
            <a:r>
              <a:rPr lang="en-GB" sz="3000" kern="1200">
                <a:solidFill>
                  <a:srgbClr val="FFFFFF"/>
                </a:solidFill>
                <a:effectLst/>
                <a:latin typeface="Calibri" panose="020F0502020204030204" pitchFamily="34" charset="0"/>
                <a:ea typeface="+mn-ea"/>
                <a:cs typeface="+mn-cs"/>
              </a:rPr>
              <a:t>Scaffolding</a:t>
            </a:r>
            <a:endParaRPr lang="en-GB">
              <a:effectLst/>
            </a:endParaRPr>
          </a:p>
          <a:p>
            <a:pPr rtl="0" eaLnBrk="1" latinLnBrk="0" hangingPunct="1"/>
            <a:r>
              <a:rPr lang="en-GB" sz="3000" kern="1200">
                <a:solidFill>
                  <a:srgbClr val="FFFFFF"/>
                </a:solidFill>
                <a:effectLst/>
                <a:latin typeface="Calibri" panose="020F0502020204030204" pitchFamily="34" charset="0"/>
                <a:ea typeface="+mn-ea"/>
                <a:cs typeface="+mn-cs"/>
              </a:rPr>
              <a:t>Engagement</a:t>
            </a:r>
            <a:endParaRPr lang="en-GB">
              <a:effectLst/>
            </a:endParaRPr>
          </a:p>
        </p:txBody>
      </p:sp>
      <p:pic>
        <p:nvPicPr>
          <p:cNvPr id="13" name="Picture 12" descr="CASE banner image">
            <a:extLst>
              <a:ext uri="{FF2B5EF4-FFF2-40B4-BE49-F238E27FC236}">
                <a16:creationId xmlns:a16="http://schemas.microsoft.com/office/drawing/2014/main" id="{132BC70F-9D53-44F2-B1DE-4EE8BC169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90" y="882311"/>
            <a:ext cx="6652175" cy="3671691"/>
          </a:xfrm>
          <a:prstGeom prst="rect">
            <a:avLst/>
          </a:prstGeom>
        </p:spPr>
      </p:pic>
    </p:spTree>
    <p:custDataLst>
      <p:tags r:id="rId1"/>
    </p:custDataLst>
    <p:extLst>
      <p:ext uri="{BB962C8B-B14F-4D97-AF65-F5344CB8AC3E}">
        <p14:creationId xmlns:p14="http://schemas.microsoft.com/office/powerpoint/2010/main" val="393539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p:txBody>
          <a:bodyPr/>
          <a:lstStyle/>
          <a:p>
            <a:r>
              <a:rPr lang="en-US">
                <a:latin typeface="Arial"/>
                <a:cs typeface="Arial"/>
              </a:rPr>
              <a:t>Why Use CASE in Moodle?</a:t>
            </a:r>
          </a:p>
        </p:txBody>
      </p:sp>
      <p:sp>
        <p:nvSpPr>
          <p:cNvPr id="3" name="Content Placeholder 2">
            <a:extLst>
              <a:ext uri="{FF2B5EF4-FFF2-40B4-BE49-F238E27FC236}">
                <a16:creationId xmlns:a16="http://schemas.microsoft.com/office/drawing/2014/main" id="{23E9773C-249D-84C4-BCB4-65BED9F1B3AC}"/>
              </a:ext>
            </a:extLst>
          </p:cNvPr>
          <p:cNvSpPr>
            <a:spLocks noGrp="1"/>
          </p:cNvSpPr>
          <p:nvPr>
            <p:ph idx="1"/>
          </p:nvPr>
        </p:nvSpPr>
        <p:spPr>
          <a:xfrm>
            <a:off x="457199" y="1200150"/>
            <a:ext cx="8423329" cy="3697313"/>
          </a:xfrm>
        </p:spPr>
        <p:txBody>
          <a:bodyPr vert="horz" lIns="91440" tIns="45720" rIns="91440" bIns="45720" rtlCol="0" anchor="t">
            <a:normAutofit lnSpcReduction="10000"/>
          </a:bodyPr>
          <a:lstStyle/>
          <a:p>
            <a:r>
              <a:rPr lang="en-US" sz="2000" dirty="0"/>
              <a:t>Effective use can:</a:t>
            </a:r>
            <a:endParaRPr lang="en-US" sz="2000" dirty="0">
              <a:ea typeface="Calibri"/>
              <a:cs typeface="Calibri"/>
            </a:endParaRPr>
          </a:p>
          <a:p>
            <a:pPr lvl="1">
              <a:buFont typeface="Wingdings" pitchFamily="2" charset="2"/>
              <a:buChar char="Ø"/>
            </a:pPr>
            <a:r>
              <a:rPr lang="en-US" sz="2000" dirty="0">
                <a:solidFill>
                  <a:srgbClr val="009AAB"/>
                </a:solidFill>
              </a:rPr>
              <a:t>Help reduce workload for </a:t>
            </a:r>
            <a:r>
              <a:rPr lang="en-US" sz="2000" i="1" dirty="0">
                <a:solidFill>
                  <a:srgbClr val="009AAB"/>
                </a:solidFill>
              </a:rPr>
              <a:t>staff</a:t>
            </a:r>
            <a:endParaRPr lang="en-US" sz="2000" i="1" dirty="0">
              <a:solidFill>
                <a:srgbClr val="009AAB"/>
              </a:solidFill>
              <a:ea typeface="Calibri"/>
              <a:cs typeface="Calibri"/>
            </a:endParaRPr>
          </a:p>
          <a:p>
            <a:pPr lvl="1">
              <a:buFont typeface="Wingdings" pitchFamily="2" charset="2"/>
              <a:buChar char="Ø"/>
            </a:pPr>
            <a:r>
              <a:rPr lang="en-US" sz="2000" dirty="0">
                <a:solidFill>
                  <a:srgbClr val="009AAB"/>
                </a:solidFill>
              </a:rPr>
              <a:t>Help reduce barriers to learning and cognitive load for </a:t>
            </a:r>
            <a:r>
              <a:rPr lang="en-US" sz="2000" i="1" dirty="0">
                <a:solidFill>
                  <a:srgbClr val="009AAB"/>
                </a:solidFill>
              </a:rPr>
              <a:t>students</a:t>
            </a:r>
            <a:endParaRPr lang="en-US" sz="2000" i="1" dirty="0">
              <a:solidFill>
                <a:srgbClr val="009AAB"/>
              </a:solidFill>
              <a:ea typeface="Calibri"/>
              <a:cs typeface="Calibri"/>
            </a:endParaRPr>
          </a:p>
          <a:p>
            <a:pPr lvl="1">
              <a:buFont typeface="Wingdings" pitchFamily="2" charset="2"/>
              <a:buChar char="Ø"/>
            </a:pPr>
            <a:r>
              <a:rPr lang="en-US" sz="2000" dirty="0">
                <a:solidFill>
                  <a:srgbClr val="009AAB"/>
                </a:solidFill>
              </a:rPr>
              <a:t>Improve student navigation</a:t>
            </a:r>
            <a:endParaRPr lang="en-US" sz="2000" dirty="0">
              <a:solidFill>
                <a:srgbClr val="009AAB"/>
              </a:solidFill>
              <a:ea typeface="Calibri"/>
              <a:cs typeface="Calibri"/>
            </a:endParaRPr>
          </a:p>
          <a:p>
            <a:pPr lvl="1">
              <a:buFont typeface="Wingdings" pitchFamily="2" charset="2"/>
              <a:buChar char="Ø"/>
            </a:pPr>
            <a:r>
              <a:rPr lang="en-US" sz="2000" dirty="0">
                <a:solidFill>
                  <a:srgbClr val="009AAB"/>
                </a:solidFill>
                <a:cs typeface="Calibri"/>
              </a:rPr>
              <a:t>Improve student engagement</a:t>
            </a:r>
            <a:endParaRPr lang="en-US" sz="2000" dirty="0">
              <a:solidFill>
                <a:srgbClr val="009AAB"/>
              </a:solidFill>
              <a:ea typeface="Calibri"/>
              <a:cs typeface="Calibri"/>
            </a:endParaRPr>
          </a:p>
          <a:p>
            <a:pPr lvl="1">
              <a:buFont typeface="Wingdings" pitchFamily="2" charset="2"/>
              <a:buChar char="Ø"/>
            </a:pPr>
            <a:endParaRPr lang="en-US" sz="2000" dirty="0">
              <a:solidFill>
                <a:srgbClr val="4C555B"/>
              </a:solidFill>
              <a:ea typeface="Calibri"/>
              <a:cs typeface="Calibri"/>
            </a:endParaRPr>
          </a:p>
          <a:p>
            <a:r>
              <a:rPr lang="en-US" sz="2000" b="1" dirty="0"/>
              <a:t>Moodle:</a:t>
            </a:r>
            <a:r>
              <a:rPr lang="en-US" sz="2000" dirty="0"/>
              <a:t> Valuable platform to support learning</a:t>
            </a:r>
            <a:endParaRPr lang="en-US" sz="2000" dirty="0">
              <a:ea typeface="Calibri"/>
              <a:cs typeface="Calibri"/>
            </a:endParaRPr>
          </a:p>
          <a:p>
            <a:r>
              <a:rPr lang="en-US" sz="2000" b="1" dirty="0"/>
              <a:t>Learning Environment:</a:t>
            </a:r>
            <a:r>
              <a:rPr lang="en-US" sz="2000" dirty="0"/>
              <a:t> Primary online study environment</a:t>
            </a:r>
            <a:endParaRPr lang="en-US" sz="2000" i="1" dirty="0">
              <a:ea typeface="Calibri"/>
              <a:cs typeface="Calibri"/>
            </a:endParaRPr>
          </a:p>
          <a:p>
            <a:r>
              <a:rPr lang="en-US" sz="2000" b="1" dirty="0"/>
              <a:t>Flexible: </a:t>
            </a:r>
            <a:r>
              <a:rPr lang="en-US" sz="2000" dirty="0"/>
              <a:t>Design in a way that works for you</a:t>
            </a:r>
            <a:endParaRPr lang="en-US" sz="2000" dirty="0">
              <a:ea typeface="Calibri"/>
              <a:cs typeface="Calibri"/>
            </a:endParaRPr>
          </a:p>
          <a:p>
            <a:r>
              <a:rPr lang="en-US" sz="2000" b="1" dirty="0"/>
              <a:t>Templates: </a:t>
            </a:r>
            <a:r>
              <a:rPr lang="en-US" sz="2000" dirty="0"/>
              <a:t>A good starting point – see </a:t>
            </a:r>
            <a:r>
              <a:rPr lang="en-US" sz="2000" dirty="0">
                <a:hlinkClick r:id="rId3"/>
              </a:rPr>
              <a:t>Bath Blend Baseline Moodle Templates</a:t>
            </a:r>
            <a:endParaRPr lang="en-US" dirty="0">
              <a:ea typeface="Calibri"/>
              <a:cs typeface="Calibri"/>
            </a:endParaRPr>
          </a:p>
        </p:txBody>
      </p:sp>
    </p:spTree>
    <p:extLst>
      <p:ext uri="{BB962C8B-B14F-4D97-AF65-F5344CB8AC3E}">
        <p14:creationId xmlns:p14="http://schemas.microsoft.com/office/powerpoint/2010/main" val="311507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p:txBody>
          <a:bodyPr/>
          <a:lstStyle/>
          <a:p>
            <a:r>
              <a:rPr lang="en-US">
                <a:latin typeface="Arial"/>
                <a:cs typeface="Arial"/>
              </a:rPr>
              <a:t>Consistency</a:t>
            </a:r>
          </a:p>
        </p:txBody>
      </p:sp>
      <p:sp>
        <p:nvSpPr>
          <p:cNvPr id="3" name="Content Placeholder 2">
            <a:extLst>
              <a:ext uri="{FF2B5EF4-FFF2-40B4-BE49-F238E27FC236}">
                <a16:creationId xmlns:a16="http://schemas.microsoft.com/office/drawing/2014/main" id="{23E9773C-249D-84C4-BCB4-65BED9F1B3AC}"/>
              </a:ext>
            </a:extLst>
          </p:cNvPr>
          <p:cNvSpPr>
            <a:spLocks noGrp="1"/>
          </p:cNvSpPr>
          <p:nvPr>
            <p:ph idx="1"/>
          </p:nvPr>
        </p:nvSpPr>
        <p:spPr>
          <a:xfrm>
            <a:off x="457200" y="1019536"/>
            <a:ext cx="8229600" cy="3955188"/>
          </a:xfrm>
        </p:spPr>
        <p:txBody>
          <a:bodyPr vert="horz" lIns="91440" tIns="45720" rIns="91440" bIns="45720" rtlCol="0" anchor="t">
            <a:normAutofit/>
          </a:bodyPr>
          <a:lstStyle/>
          <a:p>
            <a:r>
              <a:rPr lang="en-GB" sz="2000">
                <a:latin typeface="Arial"/>
                <a:ea typeface="Calibri"/>
                <a:cs typeface="Arial"/>
              </a:rPr>
              <a:t>Using a </a:t>
            </a:r>
            <a:r>
              <a:rPr lang="en-GB" sz="2000" i="1">
                <a:latin typeface="Arial"/>
                <a:ea typeface="Calibri"/>
                <a:cs typeface="Arial"/>
                <a:hlinkClick r:id="rId3"/>
              </a:rPr>
              <a:t>template</a:t>
            </a:r>
            <a:r>
              <a:rPr lang="en-GB" sz="2000">
                <a:latin typeface="Arial"/>
                <a:ea typeface="Calibri"/>
                <a:cs typeface="Arial"/>
              </a:rPr>
              <a:t> is a great starting point</a:t>
            </a:r>
          </a:p>
          <a:p>
            <a:pPr lvl="1"/>
            <a:r>
              <a:rPr lang="en-GB" sz="1600">
                <a:latin typeface="Arial"/>
                <a:ea typeface="Calibri"/>
                <a:cs typeface="Arial"/>
              </a:rPr>
              <a:t>Ensure your template is fully populated, including;</a:t>
            </a:r>
          </a:p>
          <a:p>
            <a:pPr lvl="2"/>
            <a:r>
              <a:rPr lang="en-GB" sz="1200">
                <a:latin typeface="Arial"/>
                <a:ea typeface="Calibri"/>
                <a:cs typeface="Arial"/>
              </a:rPr>
              <a:t>Essential course information</a:t>
            </a:r>
          </a:p>
          <a:p>
            <a:pPr lvl="2"/>
            <a:r>
              <a:rPr lang="en-GB" sz="1200">
                <a:latin typeface="Arial"/>
                <a:ea typeface="Calibri"/>
                <a:cs typeface="Arial"/>
              </a:rPr>
              <a:t>Orientation and communication</a:t>
            </a:r>
          </a:p>
          <a:p>
            <a:pPr lvl="2"/>
            <a:r>
              <a:rPr lang="en-GB" sz="1200">
                <a:latin typeface="Arial"/>
                <a:ea typeface="Calibri"/>
                <a:cs typeface="Arial"/>
              </a:rPr>
              <a:t>Books (learning on this unit)</a:t>
            </a:r>
          </a:p>
          <a:p>
            <a:pPr lvl="2"/>
            <a:r>
              <a:rPr lang="en-GB" sz="1200">
                <a:latin typeface="Arial"/>
                <a:ea typeface="Calibri"/>
                <a:cs typeface="Arial"/>
              </a:rPr>
              <a:t>Assessment and feedback</a:t>
            </a:r>
          </a:p>
          <a:p>
            <a:pPr lvl="2"/>
            <a:r>
              <a:rPr lang="en-GB" sz="1200">
                <a:latin typeface="Arial"/>
                <a:ea typeface="Calibri"/>
                <a:cs typeface="Arial"/>
              </a:rPr>
              <a:t>Weekly/topic content</a:t>
            </a:r>
          </a:p>
          <a:p>
            <a:r>
              <a:rPr lang="en-GB" sz="2000" i="1">
                <a:latin typeface="Arial"/>
                <a:ea typeface="Calibri"/>
                <a:cs typeface="Arial"/>
              </a:rPr>
              <a:t>Between Courses:</a:t>
            </a:r>
          </a:p>
          <a:p>
            <a:pPr lvl="1"/>
            <a:r>
              <a:rPr lang="en-GB" sz="1600">
                <a:latin typeface="Arial"/>
                <a:ea typeface="Calibri"/>
                <a:cs typeface="Arial"/>
              </a:rPr>
              <a:t>Discuss and agree a teaching-team-wide approach</a:t>
            </a:r>
            <a:endParaRPr lang="en-GB" sz="1600">
              <a:cs typeface="Calibri"/>
            </a:endParaRPr>
          </a:p>
          <a:p>
            <a:r>
              <a:rPr lang="en-GB" sz="2000" i="1">
                <a:latin typeface="Arial"/>
                <a:ea typeface="Calibri"/>
                <a:cs typeface="Arial"/>
              </a:rPr>
              <a:t>Within Courses:</a:t>
            </a:r>
          </a:p>
          <a:p>
            <a:pPr lvl="1"/>
            <a:r>
              <a:rPr lang="en-GB" sz="1600">
                <a:latin typeface="Arial"/>
                <a:ea typeface="Calibri"/>
                <a:cs typeface="Arial"/>
              </a:rPr>
              <a:t>Ensure a consistent use of headings and naming conventions</a:t>
            </a:r>
          </a:p>
          <a:p>
            <a:pPr lvl="1"/>
            <a:r>
              <a:rPr lang="en-GB" sz="1600">
                <a:latin typeface="Arial"/>
                <a:ea typeface="Calibri"/>
                <a:cs typeface="Arial"/>
              </a:rPr>
              <a:t>Keep weekly/topic summaries succinct and include a similar level of information throughout the Moodle space</a:t>
            </a:r>
          </a:p>
          <a:p>
            <a:pPr lvl="1"/>
            <a:r>
              <a:rPr lang="en-GB" sz="1600">
                <a:latin typeface="Arial"/>
                <a:cs typeface="Arial"/>
              </a:rPr>
              <a:t>Include a short introduction for each week/topic</a:t>
            </a:r>
            <a:endParaRPr lang="en-GB"/>
          </a:p>
        </p:txBody>
      </p:sp>
    </p:spTree>
    <p:extLst>
      <p:ext uri="{BB962C8B-B14F-4D97-AF65-F5344CB8AC3E}">
        <p14:creationId xmlns:p14="http://schemas.microsoft.com/office/powerpoint/2010/main" val="156860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p:txBody>
          <a:bodyPr/>
          <a:lstStyle/>
          <a:p>
            <a:r>
              <a:rPr lang="en-US">
                <a:latin typeface="Arial"/>
                <a:cs typeface="Arial"/>
              </a:rPr>
              <a:t>Scaffolding</a:t>
            </a:r>
            <a:endParaRPr lang="en-US"/>
          </a:p>
        </p:txBody>
      </p:sp>
      <p:sp>
        <p:nvSpPr>
          <p:cNvPr id="3" name="Content Placeholder 2">
            <a:extLst>
              <a:ext uri="{FF2B5EF4-FFF2-40B4-BE49-F238E27FC236}">
                <a16:creationId xmlns:a16="http://schemas.microsoft.com/office/drawing/2014/main" id="{23E9773C-249D-84C4-BCB4-65BED9F1B3AC}"/>
              </a:ext>
            </a:extLst>
          </p:cNvPr>
          <p:cNvSpPr>
            <a:spLocks noGrp="1"/>
          </p:cNvSpPr>
          <p:nvPr>
            <p:ph idx="1"/>
          </p:nvPr>
        </p:nvSpPr>
        <p:spPr>
          <a:xfrm>
            <a:off x="308345" y="1391538"/>
            <a:ext cx="5440325" cy="3605764"/>
          </a:xfrm>
        </p:spPr>
        <p:txBody>
          <a:bodyPr vert="horz" lIns="91440" tIns="45720" rIns="91440" bIns="45720" rtlCol="0" anchor="t">
            <a:normAutofit/>
          </a:bodyPr>
          <a:lstStyle/>
          <a:p>
            <a:r>
              <a:rPr lang="en-GB" sz="2000" i="1" dirty="0">
                <a:latin typeface="Arial"/>
                <a:ea typeface="Calibri"/>
                <a:cs typeface="Arial"/>
              </a:rPr>
              <a:t>Between Courses:</a:t>
            </a:r>
          </a:p>
          <a:p>
            <a:pPr lvl="1"/>
            <a:r>
              <a:rPr lang="en-GB" sz="1600" dirty="0">
                <a:latin typeface="Arial"/>
                <a:ea typeface="Calibri"/>
                <a:cs typeface="Arial"/>
              </a:rPr>
              <a:t>Discuss and agree a teaching-team-wide approach</a:t>
            </a:r>
            <a:endParaRPr lang="en-GB" sz="1600" dirty="0">
              <a:cs typeface="Calibri"/>
            </a:endParaRPr>
          </a:p>
          <a:p>
            <a:r>
              <a:rPr lang="en-GB" sz="2000" i="1" dirty="0">
                <a:latin typeface="Arial"/>
                <a:ea typeface="Calibri"/>
                <a:cs typeface="Arial"/>
              </a:rPr>
              <a:t>Within Courses:</a:t>
            </a:r>
            <a:endParaRPr lang="en-GB" sz="2000" dirty="0">
              <a:latin typeface="Arial"/>
              <a:ea typeface="Calibri"/>
              <a:cs typeface="Arial"/>
            </a:endParaRPr>
          </a:p>
          <a:p>
            <a:pPr lvl="1">
              <a:lnSpc>
                <a:spcPct val="90000"/>
              </a:lnSpc>
              <a:spcBef>
                <a:spcPts val="1000"/>
              </a:spcBef>
            </a:pPr>
            <a:r>
              <a:rPr lang="en-GB" sz="1600" dirty="0">
                <a:latin typeface="Arial"/>
                <a:ea typeface="+mn-lt"/>
                <a:cs typeface="Arial"/>
              </a:rPr>
              <a:t>Ensure resources are accompanied by instructional guidance i.e. what/when/how</a:t>
            </a:r>
          </a:p>
          <a:p>
            <a:pPr lvl="1"/>
            <a:r>
              <a:rPr lang="en-GB" sz="1600" dirty="0">
                <a:latin typeface="Arial"/>
                <a:ea typeface="Calibri"/>
                <a:cs typeface="Arial"/>
              </a:rPr>
              <a:t>Clearly identify between </a:t>
            </a:r>
            <a:r>
              <a:rPr lang="en-GB" sz="1600" i="1" dirty="0">
                <a:latin typeface="Arial"/>
                <a:ea typeface="Calibri"/>
                <a:cs typeface="Arial"/>
              </a:rPr>
              <a:t>Recommended Reading</a:t>
            </a:r>
            <a:r>
              <a:rPr lang="en-GB" sz="1600" dirty="0">
                <a:latin typeface="Arial"/>
                <a:ea typeface="Calibri"/>
                <a:cs typeface="Arial"/>
              </a:rPr>
              <a:t> and </a:t>
            </a:r>
            <a:r>
              <a:rPr lang="en-GB" sz="1600" i="1" dirty="0">
                <a:latin typeface="Arial"/>
                <a:ea typeface="Calibri"/>
                <a:cs typeface="Arial"/>
              </a:rPr>
              <a:t>Further Reading</a:t>
            </a:r>
          </a:p>
          <a:p>
            <a:pPr lvl="1">
              <a:lnSpc>
                <a:spcPct val="90000"/>
              </a:lnSpc>
              <a:spcBef>
                <a:spcPts val="1000"/>
              </a:spcBef>
            </a:pPr>
            <a:r>
              <a:rPr lang="en-GB" sz="1600" dirty="0">
                <a:latin typeface="Arial"/>
                <a:ea typeface="+mn-lt"/>
                <a:cs typeface="Arial"/>
              </a:rPr>
              <a:t>Use a clear, easily navigable structure</a:t>
            </a:r>
          </a:p>
          <a:p>
            <a:pPr lvl="1"/>
            <a:r>
              <a:rPr lang="en-GB" sz="1600" dirty="0">
                <a:latin typeface="Arial"/>
                <a:ea typeface="+mn-lt"/>
                <a:cs typeface="Arial"/>
              </a:rPr>
              <a:t>Make use of</a:t>
            </a:r>
            <a:r>
              <a:rPr lang="en-GB" sz="1600" i="1" dirty="0">
                <a:latin typeface="Arial"/>
                <a:ea typeface="+mn-lt"/>
                <a:cs typeface="Arial"/>
              </a:rPr>
              <a:t> </a:t>
            </a:r>
            <a:r>
              <a:rPr lang="en-GB" sz="1600" dirty="0">
                <a:latin typeface="Arial"/>
                <a:ea typeface="+mn-lt"/>
                <a:cs typeface="Arial"/>
              </a:rPr>
              <a:t>Folders and Pages</a:t>
            </a:r>
            <a:endParaRPr lang="en-GB" sz="2000" dirty="0">
              <a:latin typeface="Arial"/>
              <a:ea typeface="Calibri"/>
              <a:cs typeface="Arial"/>
            </a:endParaRPr>
          </a:p>
        </p:txBody>
      </p:sp>
      <p:pic>
        <p:nvPicPr>
          <p:cNvPr id="5" name="Picture 4" descr="A screenshot of a computer&#10;&#10;Description automatically generated">
            <a:extLst>
              <a:ext uri="{FF2B5EF4-FFF2-40B4-BE49-F238E27FC236}">
                <a16:creationId xmlns:a16="http://schemas.microsoft.com/office/drawing/2014/main" id="{4640C6C3-0808-F3E5-C776-4230F69EB349}"/>
              </a:ext>
            </a:extLst>
          </p:cNvPr>
          <p:cNvPicPr>
            <a:picLocks noChangeAspect="1"/>
          </p:cNvPicPr>
          <p:nvPr/>
        </p:nvPicPr>
        <p:blipFill>
          <a:blip r:embed="rId3"/>
          <a:stretch>
            <a:fillRect/>
          </a:stretch>
        </p:blipFill>
        <p:spPr>
          <a:xfrm>
            <a:off x="5549235" y="1720040"/>
            <a:ext cx="3199916" cy="2830695"/>
          </a:xfrm>
          <a:prstGeom prst="rect">
            <a:avLst/>
          </a:prstGeom>
        </p:spPr>
      </p:pic>
    </p:spTree>
    <p:extLst>
      <p:ext uri="{BB962C8B-B14F-4D97-AF65-F5344CB8AC3E}">
        <p14:creationId xmlns:p14="http://schemas.microsoft.com/office/powerpoint/2010/main" val="162034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7A64-7B5F-4A59-2DE6-72150452A6AD}"/>
              </a:ext>
            </a:extLst>
          </p:cNvPr>
          <p:cNvSpPr>
            <a:spLocks noGrp="1"/>
          </p:cNvSpPr>
          <p:nvPr>
            <p:ph type="title"/>
          </p:nvPr>
        </p:nvSpPr>
        <p:spPr/>
        <p:txBody>
          <a:bodyPr/>
          <a:lstStyle/>
          <a:p>
            <a:r>
              <a:rPr lang="en-US">
                <a:latin typeface="Arial"/>
                <a:cs typeface="Arial"/>
              </a:rPr>
              <a:t>Engagement</a:t>
            </a:r>
            <a:endParaRPr lang="en-US"/>
          </a:p>
        </p:txBody>
      </p:sp>
      <p:sp>
        <p:nvSpPr>
          <p:cNvPr id="3" name="Content Placeholder 2">
            <a:extLst>
              <a:ext uri="{FF2B5EF4-FFF2-40B4-BE49-F238E27FC236}">
                <a16:creationId xmlns:a16="http://schemas.microsoft.com/office/drawing/2014/main" id="{23E9773C-249D-84C4-BCB4-65BED9F1B3AC}"/>
              </a:ext>
            </a:extLst>
          </p:cNvPr>
          <p:cNvSpPr>
            <a:spLocks noGrp="1"/>
          </p:cNvSpPr>
          <p:nvPr>
            <p:ph idx="1"/>
          </p:nvPr>
        </p:nvSpPr>
        <p:spPr>
          <a:xfrm>
            <a:off x="457200" y="1349007"/>
            <a:ext cx="8229600" cy="3394472"/>
          </a:xfrm>
        </p:spPr>
        <p:txBody>
          <a:bodyPr vert="horz" lIns="91440" tIns="45720" rIns="91440" bIns="45720" rtlCol="0" anchor="t">
            <a:normAutofit/>
          </a:bodyPr>
          <a:lstStyle/>
          <a:p>
            <a:r>
              <a:rPr lang="en-GB" sz="2000" i="1" dirty="0">
                <a:latin typeface="Arial"/>
                <a:ea typeface="Calibri"/>
                <a:cs typeface="Arial"/>
              </a:rPr>
              <a:t>Between Courses:</a:t>
            </a:r>
          </a:p>
          <a:p>
            <a:pPr lvl="1"/>
            <a:r>
              <a:rPr lang="en-GB" sz="1600" dirty="0">
                <a:latin typeface="Arial"/>
                <a:ea typeface="Calibri"/>
                <a:cs typeface="Arial"/>
              </a:rPr>
              <a:t>Discuss and agree a teaching-team-wide approach</a:t>
            </a:r>
            <a:endParaRPr lang="en-GB" sz="1600" dirty="0">
              <a:cs typeface="Calibri"/>
            </a:endParaRPr>
          </a:p>
          <a:p>
            <a:r>
              <a:rPr lang="en-GB" sz="2000" i="1" dirty="0">
                <a:latin typeface="Arial"/>
                <a:ea typeface="Calibri"/>
                <a:cs typeface="Arial"/>
              </a:rPr>
              <a:t>Within Courses:</a:t>
            </a:r>
            <a:endParaRPr lang="en-GB" sz="2000" dirty="0">
              <a:latin typeface="Arial"/>
              <a:ea typeface="Calibri"/>
              <a:cs typeface="Arial"/>
            </a:endParaRPr>
          </a:p>
          <a:p>
            <a:pPr lvl="1">
              <a:lnSpc>
                <a:spcPct val="90000"/>
              </a:lnSpc>
              <a:spcBef>
                <a:spcPts val="1000"/>
              </a:spcBef>
            </a:pPr>
            <a:r>
              <a:rPr lang="en-GB" sz="1600" dirty="0">
                <a:latin typeface="Arial"/>
                <a:ea typeface="+mn-lt"/>
                <a:cs typeface="Arial"/>
              </a:rPr>
              <a:t>Set expectations – explain how you intend to use Moodle and how you expect students to engage with the content</a:t>
            </a:r>
          </a:p>
          <a:p>
            <a:pPr lvl="1">
              <a:lnSpc>
                <a:spcPct val="90000"/>
              </a:lnSpc>
              <a:spcBef>
                <a:spcPts val="1000"/>
              </a:spcBef>
            </a:pPr>
            <a:r>
              <a:rPr lang="en-GB" sz="1600" dirty="0">
                <a:latin typeface="Arial"/>
                <a:ea typeface="+mn-lt"/>
                <a:cs typeface="Arial"/>
              </a:rPr>
              <a:t>Ensure it is clear how staff and students will communicate – update contact information/preferences and office hours</a:t>
            </a:r>
          </a:p>
          <a:p>
            <a:pPr lvl="1"/>
            <a:r>
              <a:rPr lang="en-US" sz="1600" dirty="0">
                <a:latin typeface="Arial"/>
                <a:ea typeface="Calibri"/>
                <a:cs typeface="Arial"/>
              </a:rPr>
              <a:t>Forums help boost engagement and are a great way to disseminate information quickly</a:t>
            </a:r>
          </a:p>
          <a:p>
            <a:pPr lvl="1"/>
            <a:r>
              <a:rPr lang="en-GB" sz="1600" dirty="0">
                <a:latin typeface="Arial"/>
                <a:ea typeface="+mn-lt"/>
                <a:cs typeface="Arial"/>
              </a:rPr>
              <a:t>Make use of a variety of</a:t>
            </a:r>
            <a:r>
              <a:rPr lang="en-GB" sz="1600" i="1" dirty="0">
                <a:latin typeface="Arial"/>
                <a:ea typeface="+mn-lt"/>
                <a:cs typeface="Arial"/>
              </a:rPr>
              <a:t> </a:t>
            </a:r>
            <a:r>
              <a:rPr lang="en-GB" sz="1600" dirty="0">
                <a:latin typeface="Arial"/>
                <a:ea typeface="+mn-lt"/>
                <a:cs typeface="Arial"/>
              </a:rPr>
              <a:t>resources for students to read/listen to/watch</a:t>
            </a:r>
          </a:p>
        </p:txBody>
      </p:sp>
    </p:spTree>
    <p:extLst>
      <p:ext uri="{BB962C8B-B14F-4D97-AF65-F5344CB8AC3E}">
        <p14:creationId xmlns:p14="http://schemas.microsoft.com/office/powerpoint/2010/main" val="346933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EECB-831B-3AC6-E9B2-BD0E17B5A7EF}"/>
              </a:ext>
            </a:extLst>
          </p:cNvPr>
          <p:cNvSpPr>
            <a:spLocks noGrp="1"/>
          </p:cNvSpPr>
          <p:nvPr>
            <p:ph type="title"/>
          </p:nvPr>
        </p:nvSpPr>
        <p:spPr>
          <a:xfrm>
            <a:off x="0" y="0"/>
            <a:ext cx="9144000" cy="857250"/>
          </a:xfrm>
        </p:spPr>
        <p:txBody>
          <a:bodyPr>
            <a:normAutofit fontScale="90000"/>
          </a:bodyPr>
          <a:lstStyle/>
          <a:p>
            <a:r>
              <a:rPr lang="en-GB"/>
              <a:t>How to think about digital accessibility?</a:t>
            </a:r>
          </a:p>
        </p:txBody>
      </p:sp>
      <p:grpSp>
        <p:nvGrpSpPr>
          <p:cNvPr id="18" name="Group 17" descr="Minus icon">
            <a:extLst>
              <a:ext uri="{FF2B5EF4-FFF2-40B4-BE49-F238E27FC236}">
                <a16:creationId xmlns:a16="http://schemas.microsoft.com/office/drawing/2014/main" id="{A9018FF4-E69C-4E34-313E-76F10E490C72}"/>
              </a:ext>
            </a:extLst>
          </p:cNvPr>
          <p:cNvGrpSpPr/>
          <p:nvPr/>
        </p:nvGrpSpPr>
        <p:grpSpPr>
          <a:xfrm>
            <a:off x="134471" y="1277705"/>
            <a:ext cx="4847771" cy="1327224"/>
            <a:chOff x="0" y="1278409"/>
            <a:chExt cx="4847771" cy="1327224"/>
          </a:xfrm>
        </p:grpSpPr>
        <p:pic>
          <p:nvPicPr>
            <p:cNvPr id="10" name="Graphic 9" descr="Minus icon">
              <a:extLst>
                <a:ext uri="{FF2B5EF4-FFF2-40B4-BE49-F238E27FC236}">
                  <a16:creationId xmlns:a16="http://schemas.microsoft.com/office/drawing/2014/main" id="{4C911EAE-CD4C-3E58-3A60-D91F08CEF7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81547"/>
              <a:ext cx="914400" cy="914400"/>
            </a:xfrm>
            <a:prstGeom prst="rect">
              <a:avLst/>
            </a:prstGeom>
          </p:spPr>
        </p:pic>
        <p:sp>
          <p:nvSpPr>
            <p:cNvPr id="15" name="Content Placeholder 2" descr="Minus icon">
              <a:extLst>
                <a:ext uri="{FF2B5EF4-FFF2-40B4-BE49-F238E27FC236}">
                  <a16:creationId xmlns:a16="http://schemas.microsoft.com/office/drawing/2014/main" id="{35C7CF6B-63C1-18E5-34FB-8D3373C562C6}"/>
                </a:ext>
              </a:extLst>
            </p:cNvPr>
            <p:cNvSpPr txBox="1">
              <a:spLocks/>
            </p:cNvSpPr>
            <p:nvPr/>
          </p:nvSpPr>
          <p:spPr>
            <a:xfrm>
              <a:off x="914400" y="1278409"/>
              <a:ext cx="3933371" cy="13272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Font typeface="Arial"/>
                <a:buNone/>
              </a:pPr>
              <a:r>
                <a:rPr lang="en-US" sz="2600">
                  <a:solidFill>
                    <a:srgbClr val="000000"/>
                  </a:solidFill>
                  <a:latin typeface="Noto Sans" panose="020B0502040504020204" pitchFamily="34"/>
                </a:rPr>
                <a:t>Carelessly created resources </a:t>
              </a:r>
              <a:r>
                <a:rPr lang="en-US" sz="2600">
                  <a:solidFill>
                    <a:srgbClr val="000000"/>
                  </a:solidFill>
                  <a:latin typeface="Noto Sans" panose="020B0502040504020204" pitchFamily="34"/>
                  <a:hlinkClick r:id="rId4"/>
                </a:rPr>
                <a:t>can disable people</a:t>
              </a:r>
              <a:r>
                <a:rPr lang="en-US" sz="2600">
                  <a:solidFill>
                    <a:srgbClr val="000000"/>
                  </a:solidFill>
                  <a:latin typeface="Noto Sans" panose="020B0502040504020204" pitchFamily="34"/>
                </a:rPr>
                <a:t>.</a:t>
              </a:r>
            </a:p>
          </p:txBody>
        </p:sp>
      </p:grpSp>
      <p:grpSp>
        <p:nvGrpSpPr>
          <p:cNvPr id="14" name="Group 13" descr="Plus icon">
            <a:extLst>
              <a:ext uri="{FF2B5EF4-FFF2-40B4-BE49-F238E27FC236}">
                <a16:creationId xmlns:a16="http://schemas.microsoft.com/office/drawing/2014/main" id="{18D994F5-EE97-5B6D-5DD6-80EFE70A8348}"/>
              </a:ext>
            </a:extLst>
          </p:cNvPr>
          <p:cNvGrpSpPr/>
          <p:nvPr/>
        </p:nvGrpSpPr>
        <p:grpSpPr>
          <a:xfrm>
            <a:off x="134471" y="3091197"/>
            <a:ext cx="4847771" cy="1925292"/>
            <a:chOff x="0" y="3085885"/>
            <a:chExt cx="4847771" cy="1925292"/>
          </a:xfrm>
        </p:grpSpPr>
        <p:pic>
          <p:nvPicPr>
            <p:cNvPr id="12" name="Graphic 11" descr="Plus icon">
              <a:extLst>
                <a:ext uri="{FF2B5EF4-FFF2-40B4-BE49-F238E27FC236}">
                  <a16:creationId xmlns:a16="http://schemas.microsoft.com/office/drawing/2014/main" id="{B176FC9E-4650-C902-4B4B-C20DBDACA8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151698"/>
              <a:ext cx="914400" cy="914400"/>
            </a:xfrm>
            <a:prstGeom prst="rect">
              <a:avLst/>
            </a:prstGeom>
          </p:spPr>
        </p:pic>
        <p:sp>
          <p:nvSpPr>
            <p:cNvPr id="13" name="Content Placeholder 2">
              <a:extLst>
                <a:ext uri="{FF2B5EF4-FFF2-40B4-BE49-F238E27FC236}">
                  <a16:creationId xmlns:a16="http://schemas.microsoft.com/office/drawing/2014/main" id="{B134E5D4-340C-E0E1-8982-8FF7C9185D80}"/>
                </a:ext>
              </a:extLst>
            </p:cNvPr>
            <p:cNvSpPr txBox="1">
              <a:spLocks/>
            </p:cNvSpPr>
            <p:nvPr/>
          </p:nvSpPr>
          <p:spPr>
            <a:xfrm>
              <a:off x="914400" y="3085885"/>
              <a:ext cx="3933371" cy="19252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Font typeface="Arial"/>
                <a:buNone/>
              </a:pPr>
              <a:r>
                <a:rPr lang="en-US" sz="2600">
                  <a:solidFill>
                    <a:srgbClr val="000000"/>
                  </a:solidFill>
                  <a:latin typeface="Noto Sans" panose="020B0502040504020204" pitchFamily="34"/>
                </a:rPr>
                <a:t>Inclusive teaching benefits </a:t>
              </a:r>
              <a:r>
                <a:rPr lang="en-US" sz="2600" b="1">
                  <a:solidFill>
                    <a:srgbClr val="000000"/>
                  </a:solidFill>
                  <a:latin typeface="Noto Sans" panose="020B0502040504020204" pitchFamily="34"/>
                </a:rPr>
                <a:t>all</a:t>
              </a:r>
              <a:r>
                <a:rPr lang="en-US" sz="2600">
                  <a:solidFill>
                    <a:srgbClr val="000000"/>
                  </a:solidFill>
                  <a:latin typeface="Noto Sans" panose="020B0502040504020204" pitchFamily="34"/>
                </a:rPr>
                <a:t> </a:t>
              </a:r>
              <a:r>
                <a:rPr lang="en-US" sz="2600" b="1">
                  <a:solidFill>
                    <a:srgbClr val="000000"/>
                  </a:solidFill>
                  <a:latin typeface="Noto Sans" panose="020B0502040504020204" pitchFamily="34"/>
                </a:rPr>
                <a:t>learners</a:t>
              </a:r>
              <a:r>
                <a:rPr lang="en-US" sz="2600">
                  <a:solidFill>
                    <a:srgbClr val="000000"/>
                  </a:solidFill>
                  <a:latin typeface="Noto Sans" panose="020B0502040504020204" pitchFamily="34"/>
                </a:rPr>
                <a:t>, not just those with specific 'labels’.</a:t>
              </a:r>
            </a:p>
            <a:p>
              <a:pPr fontAlgn="base">
                <a:buFont typeface="Arial" panose="020B0604020202020204" pitchFamily="34" charset="0"/>
                <a:buChar char="•"/>
              </a:pPr>
              <a:endParaRPr lang="en-US" sz="2800">
                <a:solidFill>
                  <a:srgbClr val="000000"/>
                </a:solidFill>
                <a:latin typeface="Noto Sans" panose="020B0502040504020204" pitchFamily="34"/>
              </a:endParaRPr>
            </a:p>
          </p:txBody>
        </p:sp>
      </p:grpSp>
      <p:pic>
        <p:nvPicPr>
          <p:cNvPr id="11" name="Picture 10" descr="Screenshot of digital accessibility page on the teaching hub">
            <a:hlinkClick r:id="rId7"/>
            <a:extLst>
              <a:ext uri="{FF2B5EF4-FFF2-40B4-BE49-F238E27FC236}">
                <a16:creationId xmlns:a16="http://schemas.microsoft.com/office/drawing/2014/main" id="{F5BCB388-C3E7-43C1-25B9-779F4D292107}"/>
              </a:ext>
            </a:extLst>
          </p:cNvPr>
          <p:cNvPicPr>
            <a:picLocks noChangeAspect="1"/>
          </p:cNvPicPr>
          <p:nvPr/>
        </p:nvPicPr>
        <p:blipFill>
          <a:blip r:embed="rId8"/>
          <a:stretch>
            <a:fillRect/>
          </a:stretch>
        </p:blipFill>
        <p:spPr>
          <a:xfrm>
            <a:off x="4847771" y="2068519"/>
            <a:ext cx="4100286" cy="2430136"/>
          </a:xfrm>
          <a:prstGeom prst="rect">
            <a:avLst/>
          </a:prstGeom>
        </p:spPr>
      </p:pic>
      <p:sp>
        <p:nvSpPr>
          <p:cNvPr id="9" name="TextBox 8">
            <a:extLst>
              <a:ext uri="{FF2B5EF4-FFF2-40B4-BE49-F238E27FC236}">
                <a16:creationId xmlns:a16="http://schemas.microsoft.com/office/drawing/2014/main" id="{FCD7F79F-1EDE-1EE8-566A-CFB7784D49A7}"/>
              </a:ext>
            </a:extLst>
          </p:cNvPr>
          <p:cNvSpPr txBox="1"/>
          <p:nvPr/>
        </p:nvSpPr>
        <p:spPr>
          <a:xfrm>
            <a:off x="4847771" y="4498655"/>
            <a:ext cx="4100286" cy="646331"/>
          </a:xfrm>
          <a:prstGeom prst="rect">
            <a:avLst/>
          </a:prstGeom>
          <a:noFill/>
        </p:spPr>
        <p:txBody>
          <a:bodyPr wrap="square">
            <a:spAutoFit/>
          </a:bodyPr>
          <a:lstStyle/>
          <a:p>
            <a:pPr algn="ctr"/>
            <a:r>
              <a:rPr lang="en-US" b="0" i="0">
                <a:solidFill>
                  <a:srgbClr val="000000"/>
                </a:solidFill>
                <a:effectLst/>
                <a:latin typeface="Noto Sans" panose="020B0502040504020204" pitchFamily="34"/>
              </a:rPr>
              <a:t>Watch </a:t>
            </a:r>
            <a:r>
              <a:rPr lang="en-US" b="0" i="0" u="none" strike="noStrike">
                <a:solidFill>
                  <a:srgbClr val="5D52FF"/>
                </a:solidFill>
                <a:effectLst/>
                <a:latin typeface="Noto Sans" panose="020B0502040504020204" pitchFamily="34"/>
                <a:hlinkClick r:id="rId7"/>
              </a:rPr>
              <a:t>Students Explain Digital Accessibility</a:t>
            </a:r>
            <a:endParaRPr lang="en-GB"/>
          </a:p>
        </p:txBody>
      </p:sp>
      <p:sp>
        <p:nvSpPr>
          <p:cNvPr id="4" name="TextBox 3">
            <a:extLst>
              <a:ext uri="{FF2B5EF4-FFF2-40B4-BE49-F238E27FC236}">
                <a16:creationId xmlns:a16="http://schemas.microsoft.com/office/drawing/2014/main" id="{6EC6ED70-5782-CAC4-23B0-31D488B7297D}"/>
              </a:ext>
            </a:extLst>
          </p:cNvPr>
          <p:cNvSpPr txBox="1"/>
          <p:nvPr/>
        </p:nvSpPr>
        <p:spPr>
          <a:xfrm>
            <a:off x="4749799" y="1036640"/>
            <a:ext cx="4296229" cy="1015663"/>
          </a:xfrm>
          <a:prstGeom prst="rect">
            <a:avLst/>
          </a:prstGeom>
          <a:noFill/>
        </p:spPr>
        <p:txBody>
          <a:bodyPr wrap="square">
            <a:spAutoFit/>
          </a:bodyPr>
          <a:lstStyle/>
          <a:p>
            <a:r>
              <a:rPr lang="en-GB" sz="2000"/>
              <a:t>Tips:</a:t>
            </a:r>
          </a:p>
          <a:p>
            <a:pPr marL="285750" indent="-285750">
              <a:buFont typeface="Arial" panose="020B0604020202020204" pitchFamily="34" charset="0"/>
              <a:buChar char="•"/>
            </a:pPr>
            <a:r>
              <a:rPr lang="en-GB" sz="2000"/>
              <a:t>Be aware of common digital barriers</a:t>
            </a:r>
          </a:p>
          <a:p>
            <a:pPr marL="285750" indent="-285750">
              <a:buFont typeface="Arial" panose="020B0604020202020204" pitchFamily="34" charset="0"/>
              <a:buChar char="•"/>
            </a:pPr>
            <a:r>
              <a:rPr lang="en-GB" sz="2000"/>
              <a:t>Create, rather than remediate.</a:t>
            </a:r>
          </a:p>
        </p:txBody>
      </p:sp>
    </p:spTree>
    <p:extLst>
      <p:ext uri="{BB962C8B-B14F-4D97-AF65-F5344CB8AC3E}">
        <p14:creationId xmlns:p14="http://schemas.microsoft.com/office/powerpoint/2010/main" val="101679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FC78-3EA4-EC33-201E-268DE40B76E5}"/>
              </a:ext>
            </a:extLst>
          </p:cNvPr>
          <p:cNvSpPr>
            <a:spLocks noGrp="1"/>
          </p:cNvSpPr>
          <p:nvPr>
            <p:ph type="title"/>
          </p:nvPr>
        </p:nvSpPr>
        <p:spPr/>
        <p:txBody>
          <a:bodyPr/>
          <a:lstStyle/>
          <a:p>
            <a:r>
              <a:rPr lang="en-US"/>
              <a:t>Accessibility</a:t>
            </a:r>
          </a:p>
        </p:txBody>
      </p:sp>
      <p:graphicFrame>
        <p:nvGraphicFramePr>
          <p:cNvPr id="6" name="Content Placeholder 26" descr="5 steps towards accessibility icons">
            <a:extLst>
              <a:ext uri="{FF2B5EF4-FFF2-40B4-BE49-F238E27FC236}">
                <a16:creationId xmlns:a16="http://schemas.microsoft.com/office/drawing/2014/main" id="{AD669FB5-B371-146C-78D3-6459A8789F79}"/>
              </a:ext>
            </a:extLst>
          </p:cNvPr>
          <p:cNvGraphicFramePr>
            <a:graphicFrameLocks/>
          </p:cNvGraphicFramePr>
          <p:nvPr>
            <p:extLst>
              <p:ext uri="{D42A27DB-BD31-4B8C-83A1-F6EECF244321}">
                <p14:modId xmlns:p14="http://schemas.microsoft.com/office/powerpoint/2010/main" val="1289597002"/>
              </p:ext>
            </p:extLst>
          </p:nvPr>
        </p:nvGraphicFramePr>
        <p:xfrm>
          <a:off x="321449" y="1132618"/>
          <a:ext cx="4267200" cy="3838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3ADBA1D-6197-BB3F-F6EC-7EED6CD35084}"/>
              </a:ext>
            </a:extLst>
          </p:cNvPr>
          <p:cNvSpPr txBox="1"/>
          <p:nvPr/>
        </p:nvSpPr>
        <p:spPr>
          <a:xfrm>
            <a:off x="5224502" y="1132618"/>
            <a:ext cx="3426259" cy="369332"/>
          </a:xfrm>
          <a:prstGeom prst="rect">
            <a:avLst/>
          </a:prstGeom>
          <a:noFill/>
        </p:spPr>
        <p:txBody>
          <a:bodyPr wrap="none" rtlCol="0">
            <a:spAutoFit/>
          </a:bodyPr>
          <a:lstStyle/>
          <a:p>
            <a:r>
              <a:rPr lang="en-GB">
                <a:hlinkClick r:id="rId7"/>
              </a:rPr>
              <a:t>5 steps towards accessible content</a:t>
            </a:r>
            <a:endParaRPr lang="en-GB"/>
          </a:p>
        </p:txBody>
      </p:sp>
      <p:pic>
        <p:nvPicPr>
          <p:cNvPr id="8" name="Content Placeholder 7" descr="5 steps towards accessible content hub page screenshot">
            <a:extLst>
              <a:ext uri="{FF2B5EF4-FFF2-40B4-BE49-F238E27FC236}">
                <a16:creationId xmlns:a16="http://schemas.microsoft.com/office/drawing/2014/main" id="{FF679E0C-8AC9-FE9D-FAE1-58F5CFFD3240}"/>
              </a:ext>
            </a:extLst>
          </p:cNvPr>
          <p:cNvPicPr>
            <a:picLocks noChangeAspect="1"/>
          </p:cNvPicPr>
          <p:nvPr/>
        </p:nvPicPr>
        <p:blipFill>
          <a:blip r:embed="rId8"/>
          <a:stretch>
            <a:fillRect/>
          </a:stretch>
        </p:blipFill>
        <p:spPr>
          <a:xfrm>
            <a:off x="4791056" y="1558512"/>
            <a:ext cx="4293149" cy="2966355"/>
          </a:xfrm>
          <a:prstGeom prst="rect">
            <a:avLst/>
          </a:prstGeom>
        </p:spPr>
      </p:pic>
    </p:spTree>
    <p:extLst>
      <p:ext uri="{BB962C8B-B14F-4D97-AF65-F5344CB8AC3E}">
        <p14:creationId xmlns:p14="http://schemas.microsoft.com/office/powerpoint/2010/main" val="1714652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OS" val="2"/>
  <p:tag name="TPLASTSAVEVERSION" val="6.2 PC"/>
  <p:tag name="TPLASTSAVEPRODUCT" val="TurningPoint web for PowerPoint"/>
  <p:tag name="TPFULLVERSION" val="2.2.2.5"/>
  <p:tag name="MENTIMETER_SERIES_ID_KEY" val="alg53ca5mogj5qkwfg9bts8dxsvvohg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T PPT Template v2.pptx" id="{92A6535F-29FC-497A-8F0E-978A983F778D}" vid="{9F0139B0-94A5-42AF-B815-F26973B6EA6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T PPT Template v2.pptx" id="{92A6535F-29FC-497A-8F0E-978A983F778D}" vid="{8549C546-BF89-4B8B-8297-4B9109435AFA}"/>
    </a:ext>
  </a:extLst>
</a:theme>
</file>

<file path=ppt/theme/theme3.xml><?xml version="1.0" encoding="utf-8"?>
<a:theme xmlns:a="http://schemas.openxmlformats.org/drawingml/2006/main" name="CLT_CDO_Word Template_Standard.dotx">
  <a:themeElements>
    <a:clrScheme name="Custom 3">
      <a:dk1>
        <a:sysClr val="windowText" lastClr="000000"/>
      </a:dk1>
      <a:lt1>
        <a:sysClr val="window" lastClr="FFFFFF"/>
      </a:lt1>
      <a:dk2>
        <a:srgbClr val="44546A"/>
      </a:dk2>
      <a:lt2>
        <a:srgbClr val="E7E6E6"/>
      </a:lt2>
      <a:accent1>
        <a:srgbClr val="0093A9"/>
      </a:accent1>
      <a:accent2>
        <a:srgbClr val="C13653"/>
      </a:accent2>
      <a:accent3>
        <a:srgbClr val="E7AB00"/>
      </a:accent3>
      <a:accent4>
        <a:srgbClr val="0066BF"/>
      </a:accent4>
      <a:accent5>
        <a:srgbClr val="4C555B"/>
      </a:accent5>
      <a:accent6>
        <a:srgbClr val="DA6F12"/>
      </a:accent6>
      <a:hlink>
        <a:srgbClr val="0066BF"/>
      </a:hlink>
      <a:folHlink>
        <a:srgbClr val="C13653"/>
      </a:folHlink>
    </a:clrScheme>
    <a:fontScheme name="CLT_CDO">
      <a:majorFont>
        <a:latin typeface="Calibri Light"/>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 Dev Basic_Powerpoint Template.pptx" id="{B5B25E9E-4C97-47AE-AEC3-254B298352B2}" vid="{08469830-5966-45E2-A0E9-500446E837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8.png"/></Relationships>
</file>

<file path=ppt/webextensions/webextension1.xml><?xml version="1.0" encoding="utf-8"?>
<we:webextension xmlns:we="http://schemas.microsoft.com/office/webextensions/webextension/2010/11" id="{12F2AAE7-F737-47E1-B89F-E486F38ACA0F}">
  <we:reference id="4f6160f0-3339-47d0-9fd2-7d10a3e86c34" version="4.3.0.0" store="excatalog" storeType="excatalog"/>
  <we:alternateReferences>
    <we:reference id="WA104379261" version="4.3.0.0" store="en-GB" storeType="omex"/>
  </we:alternateReferences>
  <we:properties>
    <we:property name="MENTIMETER_PPT_THEME_DISABLED" value="&quot;true&quot;"/>
    <we:property name="MENTIMETER_QUESTION_ID_KEY" value="&quot;1sd7rf9zeqrq&quot;"/>
    <we:property name="MENTIMETER_SHOW_JOIN_INSTRUCTIONS" value="&quot;false&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545316-4597-4fad-8d4c-963aca4a7e43">
      <Terms xmlns="http://schemas.microsoft.com/office/infopath/2007/PartnerControls"/>
    </lcf76f155ced4ddcb4097134ff3c332f>
    <TaxCatchAll xmlns="7baf63a6-8159-4531-922f-8d695af191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CE7B06C7A4AD439BD17AFD297B32B6" ma:contentTypeVersion="18" ma:contentTypeDescription="Create a new document." ma:contentTypeScope="" ma:versionID="3f49855e822a747ceced49c31d837e73">
  <xsd:schema xmlns:xsd="http://www.w3.org/2001/XMLSchema" xmlns:xs="http://www.w3.org/2001/XMLSchema" xmlns:p="http://schemas.microsoft.com/office/2006/metadata/properties" xmlns:ns2="12545316-4597-4fad-8d4c-963aca4a7e43" xmlns:ns3="7ceff3d1-26d0-4a19-9784-ffc192f0c3e4" xmlns:ns4="7baf63a6-8159-4531-922f-8d695af1915f" targetNamespace="http://schemas.microsoft.com/office/2006/metadata/properties" ma:root="true" ma:fieldsID="0eb1622fa0f93b580a86b88605590d57" ns2:_="" ns3:_="" ns4:_="">
    <xsd:import namespace="12545316-4597-4fad-8d4c-963aca4a7e43"/>
    <xsd:import namespace="7ceff3d1-26d0-4a19-9784-ffc192f0c3e4"/>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ff3d1-26d0-4a19-9784-ffc192f0c3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67E95-36EA-4CEF-AB60-E03A9FF921E0}">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12545316-4597-4fad-8d4c-963aca4a7e43"/>
    <ds:schemaRef ds:uri="http://schemas.microsoft.com/office/infopath/2007/PartnerControls"/>
    <ds:schemaRef ds:uri="http://purl.org/dc/terms/"/>
    <ds:schemaRef ds:uri="7baf63a6-8159-4531-922f-8d695af1915f"/>
    <ds:schemaRef ds:uri="7ceff3d1-26d0-4a19-9784-ffc192f0c3e4"/>
    <ds:schemaRef ds:uri="http://www.w3.org/XML/1998/namespace"/>
  </ds:schemaRefs>
</ds:datastoreItem>
</file>

<file path=customXml/itemProps2.xml><?xml version="1.0" encoding="utf-8"?>
<ds:datastoreItem xmlns:ds="http://schemas.openxmlformats.org/officeDocument/2006/customXml" ds:itemID="{236F50A7-2C17-43F9-98C3-21466BE6F884}">
  <ds:schemaRefs>
    <ds:schemaRef ds:uri="http://schemas.microsoft.com/sharepoint/v3/contenttype/forms"/>
  </ds:schemaRefs>
</ds:datastoreItem>
</file>

<file path=customXml/itemProps3.xml><?xml version="1.0" encoding="utf-8"?>
<ds:datastoreItem xmlns:ds="http://schemas.openxmlformats.org/officeDocument/2006/customXml" ds:itemID="{238FD9E7-77D6-46EF-8A26-1CEF5D2D1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45316-4597-4fad-8d4c-963aca4a7e43"/>
    <ds:schemaRef ds:uri="7ceff3d1-26d0-4a19-9784-ffc192f0c3e4"/>
    <ds:schemaRef ds:uri="7baf63a6-8159-4531-922f-8d695af19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CLT PPT Template v2</Template>
  <TotalTime>146</TotalTime>
  <Words>1007</Words>
  <Application>Microsoft Office PowerPoint</Application>
  <PresentationFormat>On-screen Show (16:9)</PresentationFormat>
  <Paragraphs>157</Paragraphs>
  <Slides>14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HelveticaNeueLT Std</vt:lpstr>
      <vt:lpstr>HelveticaNeueLT Std Lt</vt:lpstr>
      <vt:lpstr>Noto Sans</vt:lpstr>
      <vt:lpstr>Wingdings</vt:lpstr>
      <vt:lpstr>Office Theme</vt:lpstr>
      <vt:lpstr>Custom Design</vt:lpstr>
      <vt:lpstr>CLT_CDO_Word Template_Standard.dotx</vt:lpstr>
      <vt:lpstr>Designing your Moodle Spaces for Effective Learning</vt:lpstr>
      <vt:lpstr>Session Overview</vt:lpstr>
      <vt:lpstr>Consistency Accessibility Scaffolding Engagement</vt:lpstr>
      <vt:lpstr>Why Use CASE in Moodle?</vt:lpstr>
      <vt:lpstr>Consistency</vt:lpstr>
      <vt:lpstr>Scaffolding</vt:lpstr>
      <vt:lpstr>Engagement</vt:lpstr>
      <vt:lpstr>How to think about digital accessibility?</vt:lpstr>
      <vt:lpstr>Accessibility</vt:lpstr>
      <vt:lpstr>Checklist for Designing Moodle Spaces</vt:lpstr>
      <vt:lpstr>Activity: Example Moodle Spaces</vt:lpstr>
      <vt:lpstr>Confidence Check</vt:lpstr>
      <vt:lpstr>Further Resources</vt:lpstr>
      <vt:lpstr>CLT closing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Joshua Lim</dc:creator>
  <cp:keywords/>
  <dc:description/>
  <cp:lastModifiedBy>Mark Egan</cp:lastModifiedBy>
  <cp:revision>8</cp:revision>
  <dcterms:created xsi:type="dcterms:W3CDTF">2024-04-17T09:04:04Z</dcterms:created>
  <dcterms:modified xsi:type="dcterms:W3CDTF">2024-07-08T13:15:45Z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0x010100DCCE7B06C7A4AD439BD17AFD297B32B6</vt:lpwstr>
  </property>
  <property fmtid="{D5CDD505-2E9C-101B-9397-08002B2CF9AE}" pid="3" name="MediaServiceImageTags">
    <vt:lpwstr/>
  </property>
</Properties>
</file>