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55" r:id="rId5"/>
  </p:sldMasterIdLst>
  <p:notesMasterIdLst>
    <p:notesMasterId r:id="rId25"/>
  </p:notesMasterIdLst>
  <p:sldIdLst>
    <p:sldId id="280" r:id="rId6"/>
    <p:sldId id="286" r:id="rId7"/>
    <p:sldId id="288" r:id="rId8"/>
    <p:sldId id="287" r:id="rId9"/>
    <p:sldId id="289" r:id="rId10"/>
    <p:sldId id="290" r:id="rId11"/>
    <p:sldId id="292" r:id="rId12"/>
    <p:sldId id="291" r:id="rId13"/>
    <p:sldId id="294" r:id="rId14"/>
    <p:sldId id="295" r:id="rId15"/>
    <p:sldId id="293" r:id="rId16"/>
    <p:sldId id="298" r:id="rId17"/>
    <p:sldId id="307" r:id="rId18"/>
    <p:sldId id="302" r:id="rId19"/>
    <p:sldId id="303" r:id="rId20"/>
    <p:sldId id="301" r:id="rId21"/>
    <p:sldId id="308" r:id="rId22"/>
    <p:sldId id="305" r:id="rId23"/>
    <p:sldId id="278" r:id="rId24"/>
  </p:sldIdLst>
  <p:sldSz cx="9144000" cy="5143500" type="screen16x9"/>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B18259-ED6E-9BC3-368A-395880A0A06E}" name="Tom Brunsdon" initials="TB" userId="S::tab58@bath.ac.uk::1fc5eb64-46ba-4fdb-b936-c86b28b79cf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AB"/>
    <a:srgbClr val="AC3B52"/>
    <a:srgbClr val="FAF9F6"/>
    <a:srgbClr val="F8F8F8"/>
    <a:srgbClr val="F5F5F5"/>
    <a:srgbClr val="EEEEE4"/>
    <a:srgbClr val="85BDB8"/>
    <a:srgbClr val="92CEC8"/>
    <a:srgbClr val="396164"/>
    <a:srgbClr val="2537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50E7D6-33F0-0173-E69E-15B250DCB939}" v="47" dt="2024-06-10T09:18:05.164"/>
    <p1510:client id="{108BA6A0-0D78-AE59-F69D-39C8B98017DA}" v="46" dt="2024-06-12T08:29:08.538"/>
    <p1510:client id="{AF91A9D6-B80E-BF6A-584D-7B5DBE648B64}" v="23" dt="2024-06-12T09:12:25.461"/>
    <p1510:client id="{B0012CE4-FC40-A754-7622-7BE898FE5038}" v="4" dt="2024-06-12T08:55:05.734"/>
    <p1510:client id="{CE674C72-7EA2-89BA-E457-97661DCD9E08}" v="2" dt="2024-06-12T08:30:08.3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8" autoAdjust="0"/>
    <p:restoredTop sz="86385" autoAdjust="0"/>
  </p:normalViewPr>
  <p:slideViewPr>
    <p:cSldViewPr snapToGrid="0" snapToObjects="1">
      <p:cViewPr varScale="1">
        <p:scale>
          <a:sx n="63" d="100"/>
          <a:sy n="63" d="100"/>
        </p:scale>
        <p:origin x="52" y="15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2" d="100"/>
          <a:sy n="72" d="100"/>
        </p:scale>
        <p:origin x="262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5FCC76-8891-46D1-A25A-5624F21834ED}" type="datetimeFigureOut">
              <a:rPr lang="en-GB" smtClean="0"/>
              <a:t>12/06/2024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3BB5A-3326-4BF5-8003-9E4CBC7F8081}" type="slidenum">
              <a:rPr lang="en-GB" smtClean="0"/>
              <a:t>‹#›</a:t>
            </a:fld>
            <a:endParaRPr lang="en-GB"/>
          </a:p>
        </p:txBody>
      </p:sp>
    </p:spTree>
    <p:extLst>
      <p:ext uri="{BB962C8B-B14F-4D97-AF65-F5344CB8AC3E}">
        <p14:creationId xmlns:p14="http://schemas.microsoft.com/office/powerpoint/2010/main" val="3489473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73BB5A-3326-4BF5-8003-9E4CBC7F8081}" type="slidenum">
              <a:rPr lang="en-GB" smtClean="0"/>
              <a:t>8</a:t>
            </a:fld>
            <a:endParaRPr lang="en-GB"/>
          </a:p>
        </p:txBody>
      </p:sp>
    </p:spTree>
    <p:extLst>
      <p:ext uri="{BB962C8B-B14F-4D97-AF65-F5344CB8AC3E}">
        <p14:creationId xmlns:p14="http://schemas.microsoft.com/office/powerpoint/2010/main" val="3987719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45024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780C-73B0-4CE6-B66A-238EB5BE55B2}"/>
              </a:ext>
            </a:extLst>
          </p:cNvPr>
          <p:cNvSpPr>
            <a:spLocks noGrp="1"/>
          </p:cNvSpPr>
          <p:nvPr>
            <p:ph type="title"/>
          </p:nvPr>
        </p:nvSpPr>
        <p:spPr>
          <a:xfrm>
            <a:off x="704850" y="14287"/>
            <a:ext cx="7886700" cy="993775"/>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556A472-F5D5-46C2-9971-3ED283F35115}"/>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CCCAADC-1352-41F7-807B-F8A1724FBE8E}"/>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6392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C636-43CD-4B2B-A3AD-FB5E264D6101}"/>
              </a:ext>
            </a:extLst>
          </p:cNvPr>
          <p:cNvSpPr>
            <a:spLocks noGrp="1"/>
          </p:cNvSpPr>
          <p:nvPr>
            <p:ph type="title"/>
          </p:nvPr>
        </p:nvSpPr>
        <p:spPr>
          <a:xfrm>
            <a:off x="685800" y="17964"/>
            <a:ext cx="7886700" cy="993775"/>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63FCAC0-0CC2-4A7F-B9C5-F15C446F8383}"/>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02ECD5-A977-4205-8B9F-30C3677B8683}"/>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4D51BA0-0F71-4E44-BAE4-286FD55CB699}"/>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1338BA-C421-425C-8AF7-A9AE2DF54374}"/>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47023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AC3B5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8F9C2-5991-4B10-8E14-42C01434836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08830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bg1"/>
                </a:solidFill>
                <a:latin typeface="HelveticaNeueLT St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45019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32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4792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0"/>
            <a:ext cx="8229600" cy="8572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2183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009AA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a:t>Click to edit Master title style</a:t>
            </a:r>
            <a:endParaRPr lang="en-US" dirty="0"/>
          </a:p>
        </p:txBody>
      </p:sp>
    </p:spTree>
    <p:extLst>
      <p:ext uri="{BB962C8B-B14F-4D97-AF65-F5344CB8AC3E}">
        <p14:creationId xmlns:p14="http://schemas.microsoft.com/office/powerpoint/2010/main" val="3899695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2F578-D1FF-43B3-9E88-AB6C792E044F}"/>
              </a:ext>
            </a:extLst>
          </p:cNvPr>
          <p:cNvSpPr>
            <a:spLocks noGrp="1"/>
          </p:cNvSpPr>
          <p:nvPr>
            <p:ph type="ctrTitle"/>
          </p:nvPr>
        </p:nvSpPr>
        <p:spPr>
          <a:xfrm>
            <a:off x="160421" y="1548063"/>
            <a:ext cx="8887326" cy="1084012"/>
          </a:xfrm>
        </p:spPr>
        <p:txBody>
          <a:bodyPr anchor="b">
            <a:normAutofit/>
          </a:bodyPr>
          <a:lstStyle>
            <a:lvl1pPr algn="ctr">
              <a:defRPr sz="44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4FEEA7D8-B85C-47AC-BEFE-4FABCCBF23E7}"/>
              </a:ext>
            </a:extLst>
          </p:cNvPr>
          <p:cNvSpPr>
            <a:spLocks noGrp="1"/>
          </p:cNvSpPr>
          <p:nvPr>
            <p:ph type="subTitle" idx="1"/>
          </p:nvPr>
        </p:nvSpPr>
        <p:spPr>
          <a:xfrm>
            <a:off x="1143000" y="2838283"/>
            <a:ext cx="6858000" cy="1241425"/>
          </a:xfrm>
        </p:spPr>
        <p:txBody>
          <a:bodyPr>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55982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CB489-1C00-486A-AAF4-4F79CEB6289A}"/>
              </a:ext>
            </a:extLst>
          </p:cNvPr>
          <p:cNvSpPr>
            <a:spLocks noGrp="1"/>
          </p:cNvSpPr>
          <p:nvPr>
            <p:ph type="title"/>
          </p:nvPr>
        </p:nvSpPr>
        <p:spPr>
          <a:xfrm>
            <a:off x="623888" y="1282700"/>
            <a:ext cx="7886700" cy="2139950"/>
          </a:xfrm>
        </p:spPr>
        <p:txBody>
          <a:bodyPr anchor="b">
            <a:normAutofit/>
          </a:bodyPr>
          <a:lstStyle>
            <a:lvl1pPr>
              <a:defRPr sz="20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5BE6571-8980-43D4-B0E7-C539F50F49D6}"/>
              </a:ext>
            </a:extLst>
          </p:cNvPr>
          <p:cNvSpPr>
            <a:spLocks noGrp="1"/>
          </p:cNvSpPr>
          <p:nvPr>
            <p:ph type="body" idx="1" hasCustomPrompt="1"/>
          </p:nvPr>
        </p:nvSpPr>
        <p:spPr>
          <a:xfrm>
            <a:off x="623888" y="3441700"/>
            <a:ext cx="7886700" cy="1125538"/>
          </a:xfrm>
        </p:spPr>
        <p:txBody>
          <a:bodyPr/>
          <a:lstStyle>
            <a:lvl1pPr marL="0" indent="0">
              <a:buNone/>
              <a:defRPr sz="2400" b="1">
                <a:solidFill>
                  <a:schemeClr val="bg1"/>
                </a:solidFill>
                <a:latin typeface="HelveticaNeueLT Std"/>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TITLE STYLES</a:t>
            </a:r>
          </a:p>
        </p:txBody>
      </p:sp>
    </p:spTree>
    <p:extLst>
      <p:ext uri="{BB962C8B-B14F-4D97-AF65-F5344CB8AC3E}">
        <p14:creationId xmlns:p14="http://schemas.microsoft.com/office/powerpoint/2010/main" val="163908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3884-5E30-4320-AD73-F3D54B468ED7}"/>
              </a:ext>
            </a:extLst>
          </p:cNvPr>
          <p:cNvSpPr>
            <a:spLocks noGrp="1"/>
          </p:cNvSpPr>
          <p:nvPr>
            <p:ph type="title"/>
          </p:nvPr>
        </p:nvSpPr>
        <p:spPr>
          <a:xfrm>
            <a:off x="684798" y="14287"/>
            <a:ext cx="7886700" cy="993775"/>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A4E22F96-DB44-479B-9D83-4BB24739A4C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99574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79200733"/>
      </p:ext>
    </p:extLst>
  </p:cSld>
  <p:clrMap bg1="lt1" tx1="dk1" bg2="lt2" tx2="dk2" accent1="accent1" accent2="accent2" accent3="accent3" accent4="accent4" accent5="accent5" accent6="accent6" hlink="hlink" folHlink="folHlink"/>
  <p:sldLayoutIdLst>
    <p:sldLayoutId id="2147483663" r:id="rId1"/>
    <p:sldLayoutId id="2147483651" r:id="rId2"/>
    <p:sldLayoutId id="2147483650" r:id="rId3"/>
    <p:sldLayoutId id="2147483652" r:id="rId4"/>
    <p:sldLayoutId id="2147483653" r:id="rId5"/>
    <p:sldLayoutId id="2147483654" r:id="rId6"/>
  </p:sldLayoutIdLst>
  <p:txStyles>
    <p:titleStyle>
      <a:lvl1pPr algn="ctr" defTabSz="457200" rtl="0" eaLnBrk="1" latinLnBrk="0" hangingPunct="1">
        <a:spcBef>
          <a:spcPct val="0"/>
        </a:spcBef>
        <a:buNone/>
        <a:defRPr sz="4400" kern="1200">
          <a:solidFill>
            <a:schemeClr val="bg1"/>
          </a:solidFill>
          <a:latin typeface="HelveticaNeueLT Std"/>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676F1A-D6AE-4DE6-972C-C52CEAD3C47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D164F0A-B725-4427-A213-BF9D6E16B7A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03906175"/>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7" r:id="rId3"/>
    <p:sldLayoutId id="2147483659" r:id="rId4"/>
    <p:sldLayoutId id="2147483660" r:id="rId5"/>
    <p:sldLayoutId id="2147483661" r:id="rId6"/>
  </p:sldLayoutIdLst>
  <p:txStyles>
    <p:titleStyle>
      <a:lvl1pPr algn="l" defTabSz="914400" rtl="0" eaLnBrk="1" latinLnBrk="0" hangingPunct="1">
        <a:lnSpc>
          <a:spcPct val="90000"/>
        </a:lnSpc>
        <a:spcBef>
          <a:spcPct val="0"/>
        </a:spcBef>
        <a:buNone/>
        <a:defRPr sz="4400" kern="1200">
          <a:solidFill>
            <a:schemeClr val="bg1"/>
          </a:solidFill>
          <a:latin typeface="HelveticaNeueLT Std"/>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pxhere.com/en/photo/63672" TargetMode="External"/><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moodle-archive.bath.ac.uk/"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en/check-mark-tick-mark-check-correct-1292787/" TargetMode="External"/><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hyperlink" Target="https://openclipart.org/detail/16982/cross-by-jean_victor_balin" TargetMode="Externa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hyperlink" Target="https://www.bath.ac.uk/announcements/computer-account-closure-for-graduating-students/"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https://www.bath.ac.uk/announcements/computer-account-closure-for-graduating-students/" TargetMode="External"/><Relationship Id="rId3" Type="http://schemas.openxmlformats.org/officeDocument/2006/relationships/hyperlink" Target="https://tel-moodle-review.bath.ac.uk/" TargetMode="External"/><Relationship Id="rId7" Type="http://schemas.openxmlformats.org/officeDocument/2006/relationships/hyperlink" Target="https://telbath.com/course-archive-policy/" TargetMode="External"/><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hyperlink" Target="https://moodle-archive.bath.ac.uk/" TargetMode="External"/><Relationship Id="rId11" Type="http://schemas.openxmlformats.org/officeDocument/2006/relationships/hyperlink" Target="mailto:tel@bath.ac.uk" TargetMode="External"/><Relationship Id="rId5" Type="http://schemas.openxmlformats.org/officeDocument/2006/relationships/hyperlink" Target="https://telbath.com/" TargetMode="External"/><Relationship Id="rId10" Type="http://schemas.openxmlformats.org/officeDocument/2006/relationships/hyperlink" Target="https://teachinghub.bath.ac.uk/events/categories/clt-pdp/" TargetMode="External"/><Relationship Id="rId4" Type="http://schemas.openxmlformats.org/officeDocument/2006/relationships/hyperlink" Target="https://telbath.com/new-in-moodle-4-3/" TargetMode="External"/><Relationship Id="rId9" Type="http://schemas.openxmlformats.org/officeDocument/2006/relationships/hyperlink" Target="https://cltbath.wpengine.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telbath.com/"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telbath.com/new-in-moodle-4-3/"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https://tel-moodle-review.bath.ac.uk/"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1ABCA-C7ED-4B5E-AF4E-77449E73C2E3}"/>
              </a:ext>
            </a:extLst>
          </p:cNvPr>
          <p:cNvSpPr>
            <a:spLocks noGrp="1"/>
          </p:cNvSpPr>
          <p:nvPr>
            <p:ph type="ctrTitle"/>
          </p:nvPr>
        </p:nvSpPr>
        <p:spPr/>
        <p:txBody>
          <a:bodyPr>
            <a:normAutofit fontScale="90000"/>
          </a:bodyPr>
          <a:lstStyle/>
          <a:p>
            <a:r>
              <a:rPr lang="en-US" dirty="0"/>
              <a:t>Preparing for Moodle upgrade and archiving</a:t>
            </a:r>
            <a:endParaRPr lang="en-GB" dirty="0">
              <a:solidFill>
                <a:schemeClr val="bg1"/>
              </a:solidFill>
              <a:latin typeface="HelveticaNeueLT Std Lt"/>
            </a:endParaRPr>
          </a:p>
        </p:txBody>
      </p:sp>
      <p:sp>
        <p:nvSpPr>
          <p:cNvPr id="3" name="Subtitle 2">
            <a:extLst>
              <a:ext uri="{FF2B5EF4-FFF2-40B4-BE49-F238E27FC236}">
                <a16:creationId xmlns:a16="http://schemas.microsoft.com/office/drawing/2014/main" id="{A0F045F9-A86C-4E36-93EA-6F86245E675C}"/>
              </a:ext>
            </a:extLst>
          </p:cNvPr>
          <p:cNvSpPr>
            <a:spLocks noGrp="1"/>
          </p:cNvSpPr>
          <p:nvPr>
            <p:ph type="subTitle" idx="1"/>
          </p:nvPr>
        </p:nvSpPr>
        <p:spPr>
          <a:xfrm>
            <a:off x="1371600" y="2914650"/>
            <a:ext cx="6400800" cy="691331"/>
          </a:xfrm>
        </p:spPr>
        <p:txBody>
          <a:bodyPr/>
          <a:lstStyle/>
          <a:p>
            <a:r>
              <a:rPr lang="en-US" dirty="0"/>
              <a:t>Summer 2024</a:t>
            </a:r>
          </a:p>
          <a:p>
            <a:endParaRPr lang="en-GB" dirty="0">
              <a:solidFill>
                <a:schemeClr val="bg1"/>
              </a:solidFill>
              <a:latin typeface="HelveticaNeueLT Std Lt"/>
            </a:endParaRPr>
          </a:p>
        </p:txBody>
      </p:sp>
      <p:sp>
        <p:nvSpPr>
          <p:cNvPr id="7" name="TextBox 6">
            <a:extLst>
              <a:ext uri="{FF2B5EF4-FFF2-40B4-BE49-F238E27FC236}">
                <a16:creationId xmlns:a16="http://schemas.microsoft.com/office/drawing/2014/main" id="{EC04984A-A37A-4BC1-9747-FF649443C722}"/>
              </a:ext>
            </a:extLst>
          </p:cNvPr>
          <p:cNvSpPr txBox="1"/>
          <p:nvPr/>
        </p:nvSpPr>
        <p:spPr>
          <a:xfrm>
            <a:off x="297832" y="4077734"/>
            <a:ext cx="4569135" cy="646331"/>
          </a:xfrm>
          <a:prstGeom prst="rect">
            <a:avLst/>
          </a:prstGeom>
          <a:noFill/>
        </p:spPr>
        <p:txBody>
          <a:bodyPr wrap="square" rtlCol="0">
            <a:spAutoFit/>
          </a:bodyPr>
          <a:lstStyle/>
          <a:p>
            <a:r>
              <a:rPr lang="en-US" dirty="0">
                <a:solidFill>
                  <a:schemeClr val="bg1"/>
                </a:solidFill>
                <a:latin typeface="HelveticaNeueLT Std"/>
              </a:rPr>
              <a:t>Tom Brunsdon &amp; Dan Green (Learning Technologists)</a:t>
            </a:r>
          </a:p>
        </p:txBody>
      </p:sp>
      <p:sp>
        <p:nvSpPr>
          <p:cNvPr id="8" name="TextBox 7">
            <a:extLst>
              <a:ext uri="{FF2B5EF4-FFF2-40B4-BE49-F238E27FC236}">
                <a16:creationId xmlns:a16="http://schemas.microsoft.com/office/drawing/2014/main" id="{DADE6550-D488-4D7F-ADEE-F78FEEC3BA05}"/>
              </a:ext>
            </a:extLst>
          </p:cNvPr>
          <p:cNvSpPr txBox="1"/>
          <p:nvPr/>
        </p:nvSpPr>
        <p:spPr>
          <a:xfrm>
            <a:off x="4821247" y="4688690"/>
            <a:ext cx="3463006" cy="369332"/>
          </a:xfrm>
          <a:prstGeom prst="rect">
            <a:avLst/>
          </a:prstGeom>
          <a:noFill/>
        </p:spPr>
        <p:txBody>
          <a:bodyPr wrap="square" rtlCol="0">
            <a:spAutoFit/>
          </a:bodyPr>
          <a:lstStyle/>
          <a:p>
            <a:r>
              <a:rPr lang="en-US" dirty="0">
                <a:solidFill>
                  <a:schemeClr val="bg1"/>
                </a:solidFill>
                <a:latin typeface="HelveticaNeueLT Std"/>
              </a:rPr>
              <a:t>12</a:t>
            </a:r>
            <a:r>
              <a:rPr lang="en-US" baseline="30000" dirty="0">
                <a:solidFill>
                  <a:schemeClr val="bg1"/>
                </a:solidFill>
                <a:latin typeface="HelveticaNeueLT Std"/>
              </a:rPr>
              <a:t>th</a:t>
            </a:r>
            <a:r>
              <a:rPr lang="en-US" dirty="0">
                <a:solidFill>
                  <a:schemeClr val="bg1"/>
                </a:solidFill>
                <a:latin typeface="HelveticaNeueLT Std"/>
              </a:rPr>
              <a:t> June 2024</a:t>
            </a:r>
          </a:p>
        </p:txBody>
      </p:sp>
      <p:sp>
        <p:nvSpPr>
          <p:cNvPr id="5" name="TextBox 4">
            <a:extLst>
              <a:ext uri="{FF2B5EF4-FFF2-40B4-BE49-F238E27FC236}">
                <a16:creationId xmlns:a16="http://schemas.microsoft.com/office/drawing/2014/main" id="{951F181C-32B8-7CF1-837A-AF3F2AFF69FB}"/>
              </a:ext>
            </a:extLst>
          </p:cNvPr>
          <p:cNvSpPr txBox="1"/>
          <p:nvPr/>
        </p:nvSpPr>
        <p:spPr>
          <a:xfrm>
            <a:off x="4821247" y="4077734"/>
            <a:ext cx="4572000" cy="646331"/>
          </a:xfrm>
          <a:prstGeom prst="rect">
            <a:avLst/>
          </a:prstGeom>
          <a:noFill/>
        </p:spPr>
        <p:txBody>
          <a:bodyPr wrap="square">
            <a:spAutoFit/>
          </a:bodyPr>
          <a:lstStyle/>
          <a:p>
            <a:r>
              <a:rPr lang="en-US" dirty="0">
                <a:solidFill>
                  <a:schemeClr val="bg1"/>
                </a:solidFill>
                <a:latin typeface="HelveticaNeueLT Std"/>
              </a:rPr>
              <a:t>Technology Enhanced Learning team</a:t>
            </a:r>
          </a:p>
          <a:p>
            <a:r>
              <a:rPr lang="en-US" dirty="0">
                <a:solidFill>
                  <a:schemeClr val="bg1"/>
                </a:solidFill>
                <a:latin typeface="HelveticaNeueLT Std"/>
              </a:rPr>
              <a:t>tel@bath.ac.uk</a:t>
            </a:r>
          </a:p>
        </p:txBody>
      </p:sp>
      <p:grpSp>
        <p:nvGrpSpPr>
          <p:cNvPr id="10" name="Group 9">
            <a:extLst>
              <a:ext uri="{FF2B5EF4-FFF2-40B4-BE49-F238E27FC236}">
                <a16:creationId xmlns:a16="http://schemas.microsoft.com/office/drawing/2014/main" id="{30203A26-AA95-36D1-10D0-96740613DB80}"/>
              </a:ext>
              <a:ext uri="{C183D7F6-B498-43B3-948B-1728B52AA6E4}">
                <adec:decorative xmlns:adec="http://schemas.microsoft.com/office/drawing/2017/decorative" val="1"/>
              </a:ext>
            </a:extLst>
          </p:cNvPr>
          <p:cNvGrpSpPr/>
          <p:nvPr/>
        </p:nvGrpSpPr>
        <p:grpSpPr>
          <a:xfrm>
            <a:off x="2727960" y="3559111"/>
            <a:ext cx="3718560" cy="369332"/>
            <a:chOff x="2727960" y="3559111"/>
            <a:chExt cx="3718560" cy="369332"/>
          </a:xfrm>
        </p:grpSpPr>
        <p:sp>
          <p:nvSpPr>
            <p:cNvPr id="4" name="TextBox 3">
              <a:extLst>
                <a:ext uri="{FF2B5EF4-FFF2-40B4-BE49-F238E27FC236}">
                  <a16:creationId xmlns:a16="http://schemas.microsoft.com/office/drawing/2014/main" id="{A4681740-FCB4-17E1-ADC6-A22E65250E51}"/>
                </a:ext>
              </a:extLst>
            </p:cNvPr>
            <p:cNvSpPr txBox="1"/>
            <p:nvPr/>
          </p:nvSpPr>
          <p:spPr>
            <a:xfrm>
              <a:off x="2727960" y="3559111"/>
              <a:ext cx="3718560" cy="369332"/>
            </a:xfrm>
            <a:prstGeom prst="rect">
              <a:avLst/>
            </a:prstGeom>
            <a:solidFill>
              <a:schemeClr val="bg1"/>
            </a:solidFill>
            <a:ln>
              <a:noFill/>
            </a:ln>
          </p:spPr>
          <p:txBody>
            <a:bodyPr wrap="square">
              <a:spAutoFit/>
            </a:bodyPr>
            <a:lstStyle/>
            <a:p>
              <a:r>
                <a:rPr lang="en-US" dirty="0">
                  <a:latin typeface="HelveticaNeueLT Std"/>
                </a:rPr>
                <a:t>This session will be recorded</a:t>
              </a:r>
            </a:p>
          </p:txBody>
        </p:sp>
        <p:pic>
          <p:nvPicPr>
            <p:cNvPr id="9" name="Picture 8">
              <a:extLst>
                <a:ext uri="{FF2B5EF4-FFF2-40B4-BE49-F238E27FC236}">
                  <a16:creationId xmlns:a16="http://schemas.microsoft.com/office/drawing/2014/main" id="{BA04746B-189C-6BDA-079F-E3789AF1EFA9}"/>
                </a:ext>
              </a:extLst>
            </p:cNvPr>
            <p:cNvPicPr>
              <a:picLocks noChangeAspect="1"/>
            </p:cNvPicPr>
            <p:nvPr/>
          </p:nvPicPr>
          <p:blipFill rotWithShape="1">
            <a:blip r:embed="rId3"/>
            <a:srcRect l="28087" t="20344" r="21974" b="21065"/>
            <a:stretch/>
          </p:blipFill>
          <p:spPr>
            <a:xfrm>
              <a:off x="6076950" y="3559111"/>
              <a:ext cx="270510" cy="317376"/>
            </a:xfrm>
            <a:prstGeom prst="rect">
              <a:avLst/>
            </a:prstGeom>
          </p:spPr>
        </p:pic>
      </p:grpSp>
    </p:spTree>
    <p:extLst>
      <p:ext uri="{BB962C8B-B14F-4D97-AF65-F5344CB8AC3E}">
        <p14:creationId xmlns:p14="http://schemas.microsoft.com/office/powerpoint/2010/main" val="30420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E535C-47FB-8F44-8DAC-4B259068D4D7}"/>
              </a:ext>
            </a:extLst>
          </p:cNvPr>
          <p:cNvSpPr>
            <a:spLocks noGrp="1"/>
          </p:cNvSpPr>
          <p:nvPr>
            <p:ph type="title"/>
          </p:nvPr>
        </p:nvSpPr>
        <p:spPr/>
        <p:txBody>
          <a:bodyPr>
            <a:noAutofit/>
          </a:bodyPr>
          <a:lstStyle/>
          <a:p>
            <a:r>
              <a:rPr lang="en-US" sz="2800" dirty="0"/>
              <a:t>New functionality - Updated activity cards</a:t>
            </a:r>
          </a:p>
        </p:txBody>
      </p:sp>
      <p:sp>
        <p:nvSpPr>
          <p:cNvPr id="15" name="Content Placeholder 2">
            <a:extLst>
              <a:ext uri="{FF2B5EF4-FFF2-40B4-BE49-F238E27FC236}">
                <a16:creationId xmlns:a16="http://schemas.microsoft.com/office/drawing/2014/main" id="{FC218344-A6AE-8F8C-663C-5A0DE96EEBAC}"/>
              </a:ext>
            </a:extLst>
          </p:cNvPr>
          <p:cNvSpPr>
            <a:spLocks noGrp="1"/>
          </p:cNvSpPr>
          <p:nvPr>
            <p:ph sz="half" idx="1"/>
          </p:nvPr>
        </p:nvSpPr>
        <p:spPr>
          <a:xfrm>
            <a:off x="142352" y="946126"/>
            <a:ext cx="2708470" cy="3394472"/>
          </a:xfrm>
        </p:spPr>
        <p:txBody>
          <a:bodyPr>
            <a:normAutofit lnSpcReduction="10000"/>
          </a:bodyPr>
          <a:lstStyle/>
          <a:p>
            <a:r>
              <a:rPr lang="en-US" dirty="0"/>
              <a:t>Simpler interface</a:t>
            </a:r>
          </a:p>
          <a:p>
            <a:r>
              <a:rPr lang="en-US" dirty="0"/>
              <a:t>Quicker access to activity completion, restriction, and group settings. </a:t>
            </a:r>
          </a:p>
          <a:p>
            <a:endParaRPr lang="en-US" dirty="0"/>
          </a:p>
        </p:txBody>
      </p:sp>
      <p:pic>
        <p:nvPicPr>
          <p:cNvPr id="1032" name="Picture 8" descr="Availability menu expanded to show options within it.  'Show on course page', 'Hide on course page' and 'Make available but don't show on course page'">
            <a:extLst>
              <a:ext uri="{FF2B5EF4-FFF2-40B4-BE49-F238E27FC236}">
                <a16:creationId xmlns:a16="http://schemas.microsoft.com/office/drawing/2014/main" id="{39EEE8F5-F793-9787-01CF-5E74DD84D4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0888" y="942315"/>
            <a:ext cx="2651072" cy="27813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A 'To do' dropdown menu displays a list of requirements. An 'Edit conditions' link appears at the bottom of the list">
            <a:extLst>
              <a:ext uri="{FF2B5EF4-FFF2-40B4-BE49-F238E27FC236}">
                <a16:creationId xmlns:a16="http://schemas.microsoft.com/office/drawing/2014/main" id="{C7769F22-A3F5-E391-41E2-E025C03FA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3179" y="942315"/>
            <a:ext cx="2314575" cy="2781300"/>
          </a:xfrm>
          <a:prstGeom prst="rect">
            <a:avLst/>
          </a:prstGeom>
          <a:solidFill>
            <a:schemeClr val="accent2"/>
          </a:solidFill>
          <a:ln>
            <a:solidFill>
              <a:schemeClr val="tx1"/>
            </a:solidFill>
          </a:ln>
        </p:spPr>
      </p:pic>
      <p:pic>
        <p:nvPicPr>
          <p:cNvPr id="1028" name="Picture 4" descr="A Moodle activity card shows restrictions have been added.  The Restrictions are truncated to provide a cleaner interface and a 'show more' link allows it to be expanded.">
            <a:extLst>
              <a:ext uri="{FF2B5EF4-FFF2-40B4-BE49-F238E27FC236}">
                <a16:creationId xmlns:a16="http://schemas.microsoft.com/office/drawing/2014/main" id="{CF23B13A-1A32-C3FA-0EBB-34181535D6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8086" y="3808681"/>
            <a:ext cx="6543562" cy="1270426"/>
          </a:xfrm>
          <a:prstGeom prst="rect">
            <a:avLst/>
          </a:prstGeom>
          <a:solidFill>
            <a:schemeClr val="accent2"/>
          </a:solidFill>
          <a:ln>
            <a:solidFill>
              <a:schemeClr val="tx1"/>
            </a:solidFill>
          </a:ln>
        </p:spPr>
      </p:pic>
    </p:spTree>
    <p:extLst>
      <p:ext uri="{BB962C8B-B14F-4D97-AF65-F5344CB8AC3E}">
        <p14:creationId xmlns:p14="http://schemas.microsoft.com/office/powerpoint/2010/main" val="1059557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A6CC-9BEE-1238-0F4C-83D63EBDEECE}"/>
              </a:ext>
            </a:extLst>
          </p:cNvPr>
          <p:cNvSpPr>
            <a:spLocks noGrp="1"/>
          </p:cNvSpPr>
          <p:nvPr>
            <p:ph type="title"/>
          </p:nvPr>
        </p:nvSpPr>
        <p:spPr/>
        <p:txBody>
          <a:bodyPr/>
          <a:lstStyle/>
          <a:p>
            <a:r>
              <a:rPr lang="en-US" dirty="0"/>
              <a:t>Moodle archive</a:t>
            </a:r>
          </a:p>
        </p:txBody>
      </p:sp>
      <p:pic>
        <p:nvPicPr>
          <p:cNvPr id="5" name="Content Placeholder 4" descr="A large room with many shelves of files&#10;&#10;">
            <a:extLst>
              <a:ext uri="{FF2B5EF4-FFF2-40B4-BE49-F238E27FC236}">
                <a16:creationId xmlns:a16="http://schemas.microsoft.com/office/drawing/2014/main" id="{F061207D-9568-189F-285E-6B816A13AFC6}"/>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670810" y="1361104"/>
            <a:ext cx="3802380" cy="2853884"/>
          </a:xfrm>
          <a:ln>
            <a:solidFill>
              <a:schemeClr val="tx1"/>
            </a:solidFill>
          </a:ln>
        </p:spPr>
      </p:pic>
    </p:spTree>
    <p:extLst>
      <p:ext uri="{BB962C8B-B14F-4D97-AF65-F5344CB8AC3E}">
        <p14:creationId xmlns:p14="http://schemas.microsoft.com/office/powerpoint/2010/main" val="188995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E61CE-33B3-2FAD-03B4-DBCB43326DDB}"/>
              </a:ext>
            </a:extLst>
          </p:cNvPr>
          <p:cNvSpPr>
            <a:spLocks noGrp="1"/>
          </p:cNvSpPr>
          <p:nvPr>
            <p:ph type="title"/>
          </p:nvPr>
        </p:nvSpPr>
        <p:spPr/>
        <p:txBody>
          <a:bodyPr/>
          <a:lstStyle/>
          <a:p>
            <a:r>
              <a:rPr lang="en-GB" dirty="0"/>
              <a:t>What is the Moodle archive?</a:t>
            </a:r>
          </a:p>
        </p:txBody>
      </p:sp>
      <p:sp>
        <p:nvSpPr>
          <p:cNvPr id="3" name="Content Placeholder 2">
            <a:extLst>
              <a:ext uri="{FF2B5EF4-FFF2-40B4-BE49-F238E27FC236}">
                <a16:creationId xmlns:a16="http://schemas.microsoft.com/office/drawing/2014/main" id="{336804A9-B2C9-924F-3856-E4C434BE7999}"/>
              </a:ext>
            </a:extLst>
          </p:cNvPr>
          <p:cNvSpPr>
            <a:spLocks noGrp="1"/>
          </p:cNvSpPr>
          <p:nvPr>
            <p:ph idx="1"/>
          </p:nvPr>
        </p:nvSpPr>
        <p:spPr>
          <a:xfrm>
            <a:off x="142043" y="1029810"/>
            <a:ext cx="4738072" cy="4106455"/>
          </a:xfrm>
        </p:spPr>
        <p:txBody>
          <a:bodyPr vert="horz" lIns="91440" tIns="45720" rIns="91440" bIns="45720" rtlCol="0" anchor="t">
            <a:normAutofit fontScale="70000" lnSpcReduction="20000"/>
          </a:bodyPr>
          <a:lstStyle/>
          <a:p>
            <a:r>
              <a:rPr lang="en-GB" sz="3400" dirty="0"/>
              <a:t>A </a:t>
            </a:r>
            <a:r>
              <a:rPr lang="en-GB" sz="3400" dirty="0">
                <a:solidFill>
                  <a:srgbClr val="FF0000"/>
                </a:solidFill>
              </a:rPr>
              <a:t>snapshot of Moodle </a:t>
            </a:r>
            <a:r>
              <a:rPr lang="en-US" sz="3400" dirty="0"/>
              <a:t>taken (on or around 31st July each year) by the TEL Team before the start of Moodle upgrade. </a:t>
            </a:r>
            <a:endParaRPr lang="en-US" sz="3400" dirty="0">
              <a:ea typeface="Calibri"/>
              <a:cs typeface="Calibri"/>
            </a:endParaRPr>
          </a:p>
          <a:p>
            <a:r>
              <a:rPr lang="en-US" sz="3400" dirty="0"/>
              <a:t>Read-only.</a:t>
            </a:r>
            <a:endParaRPr lang="en-US" sz="3400" dirty="0">
              <a:ea typeface="Calibri"/>
              <a:cs typeface="Calibri"/>
            </a:endParaRPr>
          </a:p>
          <a:p>
            <a:r>
              <a:rPr lang="en-US" sz="3400" dirty="0"/>
              <a:t>Accessed on campus or via All Traffic VPN at </a:t>
            </a:r>
            <a:r>
              <a:rPr lang="en-US" sz="3400" dirty="0">
                <a:hlinkClick r:id="rId2"/>
              </a:rPr>
              <a:t>http://moodle-archive.bath.ac.uk</a:t>
            </a:r>
            <a:r>
              <a:rPr lang="en-US" sz="3400" dirty="0"/>
              <a:t> </a:t>
            </a:r>
            <a:endParaRPr lang="en-US" sz="3400" dirty="0">
              <a:ea typeface="Calibri"/>
              <a:cs typeface="Calibri"/>
            </a:endParaRPr>
          </a:p>
          <a:p>
            <a:r>
              <a:rPr lang="en-US" sz="3400" dirty="0"/>
              <a:t>Can be accessed by staff/students </a:t>
            </a:r>
            <a:r>
              <a:rPr lang="en-US" sz="3400" dirty="0">
                <a:solidFill>
                  <a:srgbClr val="FF0000"/>
                </a:solidFill>
              </a:rPr>
              <a:t>currently</a:t>
            </a:r>
            <a:r>
              <a:rPr lang="en-US" sz="3400" dirty="0"/>
              <a:t> studying/employed at Bath with IT accounts.</a:t>
            </a:r>
            <a:endParaRPr lang="en-US" sz="3400" dirty="0">
              <a:ea typeface="Calibri"/>
              <a:cs typeface="Calibri"/>
            </a:endParaRPr>
          </a:p>
          <a:p>
            <a:r>
              <a:rPr lang="en-US" sz="3400" dirty="0">
                <a:ea typeface="Calibri"/>
                <a:cs typeface="Calibri"/>
              </a:rPr>
              <a:t>6 years of archive.</a:t>
            </a:r>
          </a:p>
          <a:p>
            <a:pPr marL="0" indent="0">
              <a:buNone/>
            </a:pPr>
            <a:endParaRPr lang="en-US" dirty="0">
              <a:ea typeface="Calibri"/>
              <a:cs typeface="Calibri"/>
            </a:endParaRPr>
          </a:p>
        </p:txBody>
      </p:sp>
      <p:pic>
        <p:nvPicPr>
          <p:cNvPr id="7" name="Picture 6" descr="Screenshot of Moodle archive with links to previous archives">
            <a:extLst>
              <a:ext uri="{FF2B5EF4-FFF2-40B4-BE49-F238E27FC236}">
                <a16:creationId xmlns:a16="http://schemas.microsoft.com/office/drawing/2014/main" id="{F1C0E5F9-1F22-DB82-7771-0570A94FAF6E}"/>
              </a:ext>
            </a:extLst>
          </p:cNvPr>
          <p:cNvPicPr>
            <a:picLocks noChangeAspect="1"/>
          </p:cNvPicPr>
          <p:nvPr/>
        </p:nvPicPr>
        <p:blipFill>
          <a:blip r:embed="rId3"/>
          <a:stretch>
            <a:fillRect/>
          </a:stretch>
        </p:blipFill>
        <p:spPr>
          <a:xfrm>
            <a:off x="5082525" y="1030372"/>
            <a:ext cx="3847090" cy="3098800"/>
          </a:xfrm>
          <a:prstGeom prst="rect">
            <a:avLst/>
          </a:prstGeom>
          <a:ln>
            <a:solidFill>
              <a:schemeClr val="tx1"/>
            </a:solidFill>
          </a:ln>
        </p:spPr>
      </p:pic>
      <p:sp>
        <p:nvSpPr>
          <p:cNvPr id="5" name="Content Placeholder 2">
            <a:extLst>
              <a:ext uri="{FF2B5EF4-FFF2-40B4-BE49-F238E27FC236}">
                <a16:creationId xmlns:a16="http://schemas.microsoft.com/office/drawing/2014/main" id="{97D804CB-E6FC-0AB4-5BEB-5F91F5CE040A}"/>
              </a:ext>
            </a:extLst>
          </p:cNvPr>
          <p:cNvSpPr txBox="1">
            <a:spLocks/>
          </p:cNvSpPr>
          <p:nvPr/>
        </p:nvSpPr>
        <p:spPr>
          <a:xfrm>
            <a:off x="5012691" y="4191339"/>
            <a:ext cx="3992170" cy="739528"/>
          </a:xfrm>
          <a:prstGeom prst="rect">
            <a:avLst/>
          </a:prstGeom>
          <a:solidFill>
            <a:schemeClr val="bg1"/>
          </a:solidFill>
          <a:ln w="19050">
            <a:solidFill>
              <a:schemeClr val="tx1"/>
            </a:solidFill>
          </a:ln>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00" dirty="0"/>
              <a:t>This year's snapshot will be taken on Monday 29th July. We advise taking any actions by </a:t>
            </a:r>
            <a:r>
              <a:rPr lang="en-US" sz="1500" b="1" dirty="0"/>
              <a:t>Friday 26th July</a:t>
            </a:r>
            <a:r>
              <a:rPr lang="en-US" sz="1500" dirty="0"/>
              <a:t> (last working day before upgrade)</a:t>
            </a:r>
            <a:endParaRPr lang="en-US" sz="1500">
              <a:cs typeface="Calibri"/>
            </a:endParaRPr>
          </a:p>
        </p:txBody>
      </p:sp>
    </p:spTree>
    <p:extLst>
      <p:ext uri="{BB962C8B-B14F-4D97-AF65-F5344CB8AC3E}">
        <p14:creationId xmlns:p14="http://schemas.microsoft.com/office/powerpoint/2010/main" val="415694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3A099-95D4-7605-0145-7ADC4DDEBA2D}"/>
              </a:ext>
            </a:extLst>
          </p:cNvPr>
          <p:cNvSpPr>
            <a:spLocks noGrp="1"/>
          </p:cNvSpPr>
          <p:nvPr>
            <p:ph type="title"/>
          </p:nvPr>
        </p:nvSpPr>
        <p:spPr/>
        <p:txBody>
          <a:bodyPr/>
          <a:lstStyle/>
          <a:p>
            <a:r>
              <a:rPr lang="en-US" sz="4000" dirty="0"/>
              <a:t>Purpose of the Moodle archive</a:t>
            </a:r>
            <a:endParaRPr lang="en-US" sz="4000" dirty="0">
              <a:solidFill>
                <a:srgbClr val="000000"/>
              </a:solidFill>
            </a:endParaRPr>
          </a:p>
        </p:txBody>
      </p:sp>
      <p:sp>
        <p:nvSpPr>
          <p:cNvPr id="3" name="Content Placeholder 2">
            <a:extLst>
              <a:ext uri="{FF2B5EF4-FFF2-40B4-BE49-F238E27FC236}">
                <a16:creationId xmlns:a16="http://schemas.microsoft.com/office/drawing/2014/main" id="{4B7B4A54-F0A0-9F47-F279-6BD541AC1C89}"/>
              </a:ext>
            </a:extLst>
          </p:cNvPr>
          <p:cNvSpPr>
            <a:spLocks noGrp="1"/>
          </p:cNvSpPr>
          <p:nvPr>
            <p:ph sz="half" idx="1"/>
          </p:nvPr>
        </p:nvSpPr>
        <p:spPr>
          <a:xfrm>
            <a:off x="288834" y="1027918"/>
            <a:ext cx="4292599" cy="3090600"/>
          </a:xfrm>
        </p:spPr>
        <p:txBody>
          <a:bodyPr vert="horz" lIns="91440" tIns="45720" rIns="91440" bIns="45720" rtlCol="0" anchor="t">
            <a:normAutofit fontScale="92500" lnSpcReduction="20000"/>
          </a:bodyPr>
          <a:lstStyle/>
          <a:p>
            <a:r>
              <a:rPr lang="en-US" sz="2500" dirty="0">
                <a:ea typeface="Calibri"/>
                <a:cs typeface="Calibri"/>
              </a:rPr>
              <a:t>To </a:t>
            </a:r>
            <a:r>
              <a:rPr lang="en-US" sz="2500" dirty="0">
                <a:solidFill>
                  <a:srgbClr val="FF0000"/>
                </a:solidFill>
                <a:ea typeface="Calibri"/>
                <a:cs typeface="Calibri"/>
              </a:rPr>
              <a:t>supplement</a:t>
            </a:r>
            <a:r>
              <a:rPr lang="en-US" sz="2500" dirty="0">
                <a:ea typeface="Calibri"/>
                <a:cs typeface="Calibri"/>
              </a:rPr>
              <a:t> (but not replace) existing processes for the local archiving of assessed student work.</a:t>
            </a:r>
          </a:p>
          <a:p>
            <a:r>
              <a:rPr lang="en-US" sz="2500" dirty="0">
                <a:ea typeface="Calibri"/>
                <a:cs typeface="Calibri"/>
              </a:rPr>
              <a:t>Allows students to access their </a:t>
            </a:r>
            <a:r>
              <a:rPr lang="en-US" sz="2500" dirty="0">
                <a:solidFill>
                  <a:srgbClr val="FF0000"/>
                </a:solidFill>
                <a:ea typeface="Calibri"/>
                <a:cs typeface="Calibri"/>
              </a:rPr>
              <a:t>previous learning materials </a:t>
            </a:r>
            <a:r>
              <a:rPr lang="en-US" sz="2500" dirty="0">
                <a:ea typeface="Calibri"/>
                <a:cs typeface="Calibri"/>
              </a:rPr>
              <a:t>and activities as required.</a:t>
            </a:r>
          </a:p>
          <a:p>
            <a:endParaRPr lang="en-US" dirty="0">
              <a:ea typeface="Calibri"/>
              <a:cs typeface="Calibri"/>
            </a:endParaRPr>
          </a:p>
        </p:txBody>
      </p:sp>
      <p:sp>
        <p:nvSpPr>
          <p:cNvPr id="4" name="Content Placeholder 3">
            <a:extLst>
              <a:ext uri="{FF2B5EF4-FFF2-40B4-BE49-F238E27FC236}">
                <a16:creationId xmlns:a16="http://schemas.microsoft.com/office/drawing/2014/main" id="{38AF7CCA-5C61-B479-582A-E44F41AC20B1}"/>
              </a:ext>
            </a:extLst>
          </p:cNvPr>
          <p:cNvSpPr>
            <a:spLocks noGrp="1"/>
          </p:cNvSpPr>
          <p:nvPr>
            <p:ph sz="half" idx="2"/>
          </p:nvPr>
        </p:nvSpPr>
        <p:spPr>
          <a:xfrm>
            <a:off x="4577741" y="973117"/>
            <a:ext cx="4342761" cy="3088763"/>
          </a:xfrm>
        </p:spPr>
        <p:txBody>
          <a:bodyPr vert="horz" lIns="91440" tIns="45720" rIns="91440" bIns="45720" rtlCol="0" anchor="t">
            <a:normAutofit fontScale="92500" lnSpcReduction="20000"/>
          </a:bodyPr>
          <a:lstStyle/>
          <a:p>
            <a:r>
              <a:rPr lang="en-US" sz="2500" dirty="0">
                <a:ea typeface="Calibri"/>
                <a:cs typeface="Calibri"/>
              </a:rPr>
              <a:t>Enables the University to respond to queries relating to user activity via activity logs.</a:t>
            </a:r>
          </a:p>
          <a:p>
            <a:r>
              <a:rPr lang="en-US" sz="2500" dirty="0">
                <a:ea typeface="Calibri"/>
                <a:cs typeface="Calibri"/>
              </a:rPr>
              <a:t>Functions as a </a:t>
            </a:r>
            <a:r>
              <a:rPr lang="en-US" sz="2500" dirty="0">
                <a:solidFill>
                  <a:srgbClr val="FF0000"/>
                </a:solidFill>
                <a:ea typeface="Calibri"/>
                <a:cs typeface="Calibri"/>
              </a:rPr>
              <a:t>historic backup </a:t>
            </a:r>
            <a:r>
              <a:rPr lang="en-US" sz="2500" dirty="0">
                <a:ea typeface="Calibri"/>
                <a:cs typeface="Calibri"/>
              </a:rPr>
              <a:t>in the event of inadvertent or deliberate course removal or modification.</a:t>
            </a:r>
          </a:p>
          <a:p>
            <a:r>
              <a:rPr lang="en-US" sz="2500" dirty="0">
                <a:solidFill>
                  <a:srgbClr val="FF0000"/>
                </a:solidFill>
                <a:ea typeface="Calibri"/>
                <a:cs typeface="Calibri"/>
              </a:rPr>
              <a:t>Roles and content should not be modified </a:t>
            </a:r>
            <a:r>
              <a:rPr lang="en-US" sz="2500" dirty="0">
                <a:ea typeface="Calibri"/>
                <a:cs typeface="Calibri"/>
              </a:rPr>
              <a:t>in the Moodle archive.</a:t>
            </a:r>
            <a:endParaRPr lang="en-US" dirty="0"/>
          </a:p>
        </p:txBody>
      </p:sp>
      <p:sp>
        <p:nvSpPr>
          <p:cNvPr id="6" name="TextBox 5">
            <a:extLst>
              <a:ext uri="{FF2B5EF4-FFF2-40B4-BE49-F238E27FC236}">
                <a16:creationId xmlns:a16="http://schemas.microsoft.com/office/drawing/2014/main" id="{EC061C6D-5C29-399C-BB31-BF2DF8A7A89F}"/>
              </a:ext>
            </a:extLst>
          </p:cNvPr>
          <p:cNvSpPr txBox="1"/>
          <p:nvPr/>
        </p:nvSpPr>
        <p:spPr>
          <a:xfrm>
            <a:off x="233750" y="4123329"/>
            <a:ext cx="8693835" cy="923330"/>
          </a:xfrm>
          <a:prstGeom prst="rect">
            <a:avLst/>
          </a:prstGeom>
          <a:solidFill>
            <a:schemeClr val="bg1"/>
          </a:solidFill>
          <a:ln w="28575">
            <a:solidFill>
              <a:schemeClr val="tx1"/>
            </a:solidFill>
          </a:ln>
        </p:spPr>
        <p:txBody>
          <a:bodyPr wrap="square" lIns="91440" tIns="45720" rIns="91440" bIns="45720" rtlCol="0" anchor="t">
            <a:spAutoFit/>
          </a:bodyPr>
          <a:lstStyle/>
          <a:p>
            <a:r>
              <a:rPr lang="en-GB" dirty="0">
                <a:ea typeface="Calibri"/>
                <a:cs typeface="Calibri"/>
              </a:rPr>
              <a:t>Think of it as a </a:t>
            </a:r>
            <a:r>
              <a:rPr lang="en-GB" b="1" dirty="0">
                <a:ea typeface="Calibri"/>
                <a:cs typeface="Calibri"/>
              </a:rPr>
              <a:t>snapshot of a point in time in Moodle</a:t>
            </a:r>
            <a:r>
              <a:rPr lang="en-GB" dirty="0">
                <a:ea typeface="Calibri"/>
                <a:cs typeface="Calibri"/>
              </a:rPr>
              <a:t> – not a full archive of everything. It would be impossible to find a time in the University calendar to guarantee to capture everything!</a:t>
            </a:r>
            <a:endParaRPr lang="en-GB" dirty="0">
              <a:highlight>
                <a:srgbClr val="FFFF00"/>
              </a:highlight>
              <a:ea typeface="Calibri"/>
              <a:cs typeface="Calibri"/>
            </a:endParaRPr>
          </a:p>
        </p:txBody>
      </p:sp>
    </p:spTree>
    <p:extLst>
      <p:ext uri="{BB962C8B-B14F-4D97-AF65-F5344CB8AC3E}">
        <p14:creationId xmlns:p14="http://schemas.microsoft.com/office/powerpoint/2010/main" val="7040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AA029-DBAC-8D68-38AE-092BC4055B05}"/>
              </a:ext>
            </a:extLst>
          </p:cNvPr>
          <p:cNvSpPr>
            <a:spLocks noGrp="1"/>
          </p:cNvSpPr>
          <p:nvPr>
            <p:ph type="title"/>
          </p:nvPr>
        </p:nvSpPr>
        <p:spPr>
          <a:xfrm>
            <a:off x="91440" y="0"/>
            <a:ext cx="9052560" cy="857250"/>
          </a:xfrm>
        </p:spPr>
        <p:txBody>
          <a:bodyPr>
            <a:noAutofit/>
          </a:bodyPr>
          <a:lstStyle/>
          <a:p>
            <a:r>
              <a:rPr lang="en-US" sz="2800" dirty="0"/>
              <a:t>What will be visible in the Moodle 2023-24 archive?</a:t>
            </a:r>
          </a:p>
        </p:txBody>
      </p:sp>
      <p:sp>
        <p:nvSpPr>
          <p:cNvPr id="3" name="Content Placeholder 2">
            <a:extLst>
              <a:ext uri="{FF2B5EF4-FFF2-40B4-BE49-F238E27FC236}">
                <a16:creationId xmlns:a16="http://schemas.microsoft.com/office/drawing/2014/main" id="{4C6F3B41-D069-3A5C-5EC2-91D72BBA6CD2}"/>
              </a:ext>
            </a:extLst>
          </p:cNvPr>
          <p:cNvSpPr>
            <a:spLocks noGrp="1"/>
          </p:cNvSpPr>
          <p:nvPr>
            <p:ph idx="1"/>
          </p:nvPr>
        </p:nvSpPr>
        <p:spPr>
          <a:xfrm>
            <a:off x="91440" y="972362"/>
            <a:ext cx="4267200" cy="3933869"/>
          </a:xfrm>
        </p:spPr>
        <p:txBody>
          <a:bodyPr vert="horz" lIns="91440" tIns="45720" rIns="91440" bIns="45720" rtlCol="0" anchor="t">
            <a:normAutofit fontScale="62500" lnSpcReduction="20000"/>
          </a:bodyPr>
          <a:lstStyle/>
          <a:p>
            <a:r>
              <a:rPr lang="en-US" dirty="0"/>
              <a:t>For students</a:t>
            </a:r>
          </a:p>
          <a:p>
            <a:pPr lvl="1"/>
            <a:r>
              <a:rPr lang="en-US" dirty="0">
                <a:solidFill>
                  <a:srgbClr val="FF0000"/>
                </a:solidFill>
              </a:rPr>
              <a:t>Visible</a:t>
            </a:r>
            <a:r>
              <a:rPr lang="en-US" dirty="0"/>
              <a:t> Moodle spaces they are enrolled on</a:t>
            </a:r>
            <a:endParaRPr lang="en-US" dirty="0">
              <a:ea typeface="Calibri"/>
              <a:cs typeface="Calibri"/>
            </a:endParaRPr>
          </a:p>
          <a:p>
            <a:pPr lvl="1"/>
            <a:r>
              <a:rPr lang="en-US" dirty="0">
                <a:solidFill>
                  <a:srgbClr val="FF0000"/>
                </a:solidFill>
              </a:rPr>
              <a:t>Visible</a:t>
            </a:r>
            <a:r>
              <a:rPr lang="en-US" dirty="0"/>
              <a:t> activities/resources on 29th July when the snapshot is taken.</a:t>
            </a:r>
            <a:endParaRPr lang="en-US" dirty="0">
              <a:cs typeface="Calibri"/>
            </a:endParaRPr>
          </a:p>
          <a:p>
            <a:r>
              <a:rPr lang="en-US" dirty="0">
                <a:ea typeface="Calibri"/>
                <a:cs typeface="Calibri"/>
              </a:rPr>
              <a:t>For teachers</a:t>
            </a:r>
          </a:p>
          <a:p>
            <a:pPr lvl="1"/>
            <a:r>
              <a:rPr lang="en-US" dirty="0">
                <a:solidFill>
                  <a:srgbClr val="FF0000"/>
                </a:solidFill>
                <a:ea typeface="Calibri"/>
                <a:cs typeface="Calibri"/>
              </a:rPr>
              <a:t>Visible and hidden</a:t>
            </a:r>
            <a:r>
              <a:rPr lang="en-US" dirty="0">
                <a:ea typeface="Calibri"/>
                <a:cs typeface="Calibri"/>
              </a:rPr>
              <a:t> Moodle spaces they are enrolled on </a:t>
            </a:r>
          </a:p>
          <a:p>
            <a:pPr lvl="1"/>
            <a:r>
              <a:rPr lang="en-US" dirty="0">
                <a:solidFill>
                  <a:srgbClr val="FF0000"/>
                </a:solidFill>
                <a:ea typeface="Calibri"/>
                <a:cs typeface="Calibri"/>
              </a:rPr>
              <a:t>Visible and hidden</a:t>
            </a:r>
            <a:r>
              <a:rPr lang="en-US" dirty="0">
                <a:ea typeface="Calibri"/>
                <a:cs typeface="Calibri"/>
              </a:rPr>
              <a:t> activities/resources on 29th July when the snapshot is taken.</a:t>
            </a:r>
            <a:endParaRPr lang="en-US" dirty="0"/>
          </a:p>
          <a:p>
            <a:r>
              <a:rPr lang="en-US" dirty="0"/>
              <a:t>Read-only. E.g. You can view forums but not post on them.</a:t>
            </a:r>
          </a:p>
        </p:txBody>
      </p:sp>
      <p:pic>
        <p:nvPicPr>
          <p:cNvPr id="7" name="Picture 6" descr="Screenshot of a Moodle course in the Moodle archive. Red banner at the top of the page that states it is the 2022/23 archive.">
            <a:extLst>
              <a:ext uri="{FF2B5EF4-FFF2-40B4-BE49-F238E27FC236}">
                <a16:creationId xmlns:a16="http://schemas.microsoft.com/office/drawing/2014/main" id="{74F0FEF2-F7FB-AFF3-E552-42B6A15CACCD}"/>
              </a:ext>
            </a:extLst>
          </p:cNvPr>
          <p:cNvPicPr>
            <a:picLocks noChangeAspect="1"/>
          </p:cNvPicPr>
          <p:nvPr/>
        </p:nvPicPr>
        <p:blipFill>
          <a:blip r:embed="rId2"/>
          <a:stretch>
            <a:fillRect/>
          </a:stretch>
        </p:blipFill>
        <p:spPr>
          <a:xfrm>
            <a:off x="4442359" y="930452"/>
            <a:ext cx="4518761" cy="3933869"/>
          </a:xfrm>
          <a:prstGeom prst="rect">
            <a:avLst/>
          </a:prstGeom>
          <a:ln>
            <a:solidFill>
              <a:schemeClr val="tx1"/>
            </a:solidFill>
          </a:ln>
        </p:spPr>
      </p:pic>
    </p:spTree>
    <p:extLst>
      <p:ext uri="{BB962C8B-B14F-4D97-AF65-F5344CB8AC3E}">
        <p14:creationId xmlns:p14="http://schemas.microsoft.com/office/powerpoint/2010/main" val="365598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AA029-DBAC-8D68-38AE-092BC4055B05}"/>
              </a:ext>
            </a:extLst>
          </p:cNvPr>
          <p:cNvSpPr>
            <a:spLocks noGrp="1"/>
          </p:cNvSpPr>
          <p:nvPr>
            <p:ph type="title"/>
          </p:nvPr>
        </p:nvSpPr>
        <p:spPr>
          <a:xfrm>
            <a:off x="91440" y="0"/>
            <a:ext cx="9052560" cy="857250"/>
          </a:xfrm>
        </p:spPr>
        <p:txBody>
          <a:bodyPr>
            <a:noAutofit/>
          </a:bodyPr>
          <a:lstStyle/>
          <a:p>
            <a:r>
              <a:rPr lang="en-US" sz="2800" dirty="0"/>
              <a:t>What won’t be visible in the Moodle 2023-24 archive?</a:t>
            </a:r>
          </a:p>
        </p:txBody>
      </p:sp>
      <p:sp>
        <p:nvSpPr>
          <p:cNvPr id="3" name="Content Placeholder 2">
            <a:extLst>
              <a:ext uri="{FF2B5EF4-FFF2-40B4-BE49-F238E27FC236}">
                <a16:creationId xmlns:a16="http://schemas.microsoft.com/office/drawing/2014/main" id="{4C6F3B41-D069-3A5C-5EC2-91D72BBA6CD2}"/>
              </a:ext>
            </a:extLst>
          </p:cNvPr>
          <p:cNvSpPr>
            <a:spLocks noGrp="1"/>
          </p:cNvSpPr>
          <p:nvPr>
            <p:ph idx="1"/>
          </p:nvPr>
        </p:nvSpPr>
        <p:spPr>
          <a:xfrm>
            <a:off x="233680" y="1200151"/>
            <a:ext cx="8575040" cy="3394472"/>
          </a:xfrm>
        </p:spPr>
        <p:txBody>
          <a:bodyPr vert="horz" lIns="91440" tIns="45720" rIns="91440" bIns="45720" rtlCol="0" anchor="t">
            <a:normAutofit fontScale="92500" lnSpcReduction="20000"/>
          </a:bodyPr>
          <a:lstStyle/>
          <a:p>
            <a:r>
              <a:rPr lang="en-US" dirty="0"/>
              <a:t>Any hidden activities/resources won't be available to students.</a:t>
            </a:r>
            <a:endParaRPr lang="en-US" dirty="0">
              <a:ea typeface="Calibri"/>
              <a:cs typeface="Calibri"/>
            </a:endParaRPr>
          </a:p>
          <a:p>
            <a:r>
              <a:rPr lang="en-US" dirty="0"/>
              <a:t>Any assessments submitted and feedback given after 29th July.</a:t>
            </a:r>
            <a:endParaRPr lang="en-US" dirty="0">
              <a:highlight>
                <a:srgbClr val="FFFF00"/>
              </a:highlight>
              <a:ea typeface="Calibri"/>
              <a:cs typeface="Calibri"/>
            </a:endParaRPr>
          </a:p>
          <a:p>
            <a:pPr lvl="1">
              <a:buFont typeface="Courier New"/>
              <a:buChar char="o"/>
            </a:pPr>
            <a:r>
              <a:rPr lang="en-US" dirty="0">
                <a:ea typeface="Calibri"/>
                <a:cs typeface="Calibri"/>
              </a:rPr>
              <a:t>They </a:t>
            </a:r>
            <a:r>
              <a:rPr lang="en-US" u="sng" dirty="0">
                <a:ea typeface="Calibri"/>
                <a:cs typeface="Calibri"/>
              </a:rPr>
              <a:t>may</a:t>
            </a:r>
            <a:r>
              <a:rPr lang="en-US" dirty="0">
                <a:ea typeface="Calibri"/>
                <a:cs typeface="Calibri"/>
              </a:rPr>
              <a:t> be in the 2024-25 archive if not removed before end of July 2025.</a:t>
            </a:r>
          </a:p>
          <a:p>
            <a:r>
              <a:rPr lang="en-US" dirty="0"/>
              <a:t>Any Moodle spaces a user wasn't enrolled on at the time the snapshot is taken won't be visible.</a:t>
            </a:r>
            <a:endParaRPr lang="en-US">
              <a:ea typeface="Calibri"/>
              <a:cs typeface="Calibri"/>
            </a:endParaRPr>
          </a:p>
        </p:txBody>
      </p:sp>
    </p:spTree>
    <p:extLst>
      <p:ext uri="{BB962C8B-B14F-4D97-AF65-F5344CB8AC3E}">
        <p14:creationId xmlns:p14="http://schemas.microsoft.com/office/powerpoint/2010/main" val="339214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72AB3-25A9-DDCA-84FC-22EDE8819DB9}"/>
              </a:ext>
            </a:extLst>
          </p:cNvPr>
          <p:cNvSpPr>
            <a:spLocks noGrp="1"/>
          </p:cNvSpPr>
          <p:nvPr>
            <p:ph type="title"/>
          </p:nvPr>
        </p:nvSpPr>
        <p:spPr>
          <a:xfrm>
            <a:off x="0" y="0"/>
            <a:ext cx="9144000" cy="857250"/>
          </a:xfrm>
        </p:spPr>
        <p:txBody>
          <a:bodyPr>
            <a:noAutofit/>
          </a:bodyPr>
          <a:lstStyle/>
          <a:p>
            <a:r>
              <a:rPr lang="en-US" sz="2800" dirty="0"/>
              <a:t>Viewing the Moodle archive – common scenarios</a:t>
            </a:r>
          </a:p>
        </p:txBody>
      </p:sp>
      <p:sp>
        <p:nvSpPr>
          <p:cNvPr id="15" name="TextBox 14">
            <a:extLst>
              <a:ext uri="{FF2B5EF4-FFF2-40B4-BE49-F238E27FC236}">
                <a16:creationId xmlns:a16="http://schemas.microsoft.com/office/drawing/2014/main" id="{63D23AD3-F8B6-738C-26C7-B65EE97D750C}"/>
              </a:ext>
            </a:extLst>
          </p:cNvPr>
          <p:cNvSpPr txBox="1"/>
          <p:nvPr/>
        </p:nvSpPr>
        <p:spPr>
          <a:xfrm>
            <a:off x="301842" y="1109709"/>
            <a:ext cx="2414725" cy="461665"/>
          </a:xfrm>
          <a:prstGeom prst="rect">
            <a:avLst/>
          </a:prstGeom>
          <a:solidFill>
            <a:schemeClr val="bg2"/>
          </a:solidFill>
        </p:spPr>
        <p:txBody>
          <a:bodyPr wrap="square" rtlCol="0">
            <a:spAutoFit/>
          </a:bodyPr>
          <a:lstStyle/>
          <a:p>
            <a:r>
              <a:rPr lang="en-US" sz="2400" dirty="0"/>
              <a:t>A former student</a:t>
            </a:r>
          </a:p>
        </p:txBody>
      </p:sp>
      <p:sp>
        <p:nvSpPr>
          <p:cNvPr id="17" name="TextBox 16">
            <a:extLst>
              <a:ext uri="{FF2B5EF4-FFF2-40B4-BE49-F238E27FC236}">
                <a16:creationId xmlns:a16="http://schemas.microsoft.com/office/drawing/2014/main" id="{48E1F10E-05D7-7766-C86A-62D837C0C3F2}"/>
              </a:ext>
            </a:extLst>
          </p:cNvPr>
          <p:cNvSpPr txBox="1"/>
          <p:nvPr/>
        </p:nvSpPr>
        <p:spPr>
          <a:xfrm>
            <a:off x="301841" y="1740753"/>
            <a:ext cx="2414725" cy="830997"/>
          </a:xfrm>
          <a:prstGeom prst="rect">
            <a:avLst/>
          </a:prstGeom>
          <a:solidFill>
            <a:schemeClr val="bg2"/>
          </a:solidFill>
        </p:spPr>
        <p:txBody>
          <a:bodyPr wrap="square" rtlCol="0">
            <a:spAutoFit/>
          </a:bodyPr>
          <a:lstStyle/>
          <a:p>
            <a:r>
              <a:rPr lang="en-US" sz="2400" dirty="0"/>
              <a:t>A former member of staff</a:t>
            </a:r>
          </a:p>
        </p:txBody>
      </p:sp>
      <p:sp>
        <p:nvSpPr>
          <p:cNvPr id="19" name="TextBox 18">
            <a:extLst>
              <a:ext uri="{FF2B5EF4-FFF2-40B4-BE49-F238E27FC236}">
                <a16:creationId xmlns:a16="http://schemas.microsoft.com/office/drawing/2014/main" id="{FB434D66-4A2C-DAC4-E0EF-EF89472D375C}"/>
              </a:ext>
            </a:extLst>
          </p:cNvPr>
          <p:cNvSpPr txBox="1"/>
          <p:nvPr/>
        </p:nvSpPr>
        <p:spPr>
          <a:xfrm>
            <a:off x="301842" y="2670189"/>
            <a:ext cx="2546410" cy="2308324"/>
          </a:xfrm>
          <a:prstGeom prst="rect">
            <a:avLst/>
          </a:prstGeom>
          <a:solidFill>
            <a:schemeClr val="bg2"/>
          </a:solidFill>
        </p:spPr>
        <p:txBody>
          <a:bodyPr wrap="square" rtlCol="0">
            <a:spAutoFit/>
          </a:bodyPr>
          <a:lstStyle/>
          <a:p>
            <a:r>
              <a:rPr lang="en-US" sz="2400" dirty="0"/>
              <a:t>A new member of staff employed on 15th September 2024 after the archive snapshot is taken</a:t>
            </a:r>
          </a:p>
        </p:txBody>
      </p:sp>
      <p:sp>
        <p:nvSpPr>
          <p:cNvPr id="21" name="TextBox 20">
            <a:extLst>
              <a:ext uri="{FF2B5EF4-FFF2-40B4-BE49-F238E27FC236}">
                <a16:creationId xmlns:a16="http://schemas.microsoft.com/office/drawing/2014/main" id="{190E288D-3D0C-D399-683A-84AFAA364F3E}"/>
              </a:ext>
            </a:extLst>
          </p:cNvPr>
          <p:cNvSpPr txBox="1"/>
          <p:nvPr/>
        </p:nvSpPr>
        <p:spPr>
          <a:xfrm>
            <a:off x="3078988" y="1125366"/>
            <a:ext cx="5971202" cy="1569660"/>
          </a:xfrm>
          <a:prstGeom prst="rect">
            <a:avLst/>
          </a:prstGeom>
          <a:solidFill>
            <a:schemeClr val="bg2"/>
          </a:solidFill>
        </p:spPr>
        <p:txBody>
          <a:bodyPr wrap="square" lIns="91440" tIns="45720" rIns="91440" bIns="45720" rtlCol="0" anchor="t">
            <a:spAutoFit/>
          </a:bodyPr>
          <a:lstStyle/>
          <a:p>
            <a:r>
              <a:rPr lang="en-US" sz="2400" dirty="0"/>
              <a:t>A member of staff who is taking over as Unit Convenor on MA123456 next year wants to view the materials from the previous year (they didn't have access to the unit previously)</a:t>
            </a:r>
          </a:p>
        </p:txBody>
      </p:sp>
      <p:sp>
        <p:nvSpPr>
          <p:cNvPr id="23" name="TextBox 22">
            <a:extLst>
              <a:ext uri="{FF2B5EF4-FFF2-40B4-BE49-F238E27FC236}">
                <a16:creationId xmlns:a16="http://schemas.microsoft.com/office/drawing/2014/main" id="{E4C32197-4920-C689-DC9F-16B275444A73}"/>
              </a:ext>
            </a:extLst>
          </p:cNvPr>
          <p:cNvSpPr txBox="1"/>
          <p:nvPr/>
        </p:nvSpPr>
        <p:spPr>
          <a:xfrm>
            <a:off x="3375727" y="2868809"/>
            <a:ext cx="5275267" cy="830997"/>
          </a:xfrm>
          <a:prstGeom prst="rect">
            <a:avLst/>
          </a:prstGeom>
          <a:solidFill>
            <a:schemeClr val="bg2"/>
          </a:solidFill>
        </p:spPr>
        <p:txBody>
          <a:bodyPr wrap="square" rtlCol="0">
            <a:spAutoFit/>
          </a:bodyPr>
          <a:lstStyle/>
          <a:p>
            <a:r>
              <a:rPr lang="en-US" sz="2400" dirty="0"/>
              <a:t>A 2</a:t>
            </a:r>
            <a:r>
              <a:rPr lang="en-US" sz="2400" baseline="30000" dirty="0"/>
              <a:t>nd</a:t>
            </a:r>
            <a:r>
              <a:rPr lang="en-US" sz="2400" dirty="0"/>
              <a:t> year student wants to view their 1</a:t>
            </a:r>
            <a:r>
              <a:rPr lang="en-US" sz="2400" baseline="30000" dirty="0"/>
              <a:t>st</a:t>
            </a:r>
            <a:r>
              <a:rPr lang="en-US" sz="2400" dirty="0"/>
              <a:t> year Moodle spaces for revision </a:t>
            </a:r>
          </a:p>
        </p:txBody>
      </p:sp>
      <p:pic>
        <p:nvPicPr>
          <p:cNvPr id="25" name="Picture 24" descr="A green check mark on a black background&#10;">
            <a:extLst>
              <a:ext uri="{FF2B5EF4-FFF2-40B4-BE49-F238E27FC236}">
                <a16:creationId xmlns:a16="http://schemas.microsoft.com/office/drawing/2014/main" id="{DB08BB49-22A0-3EB2-CA15-9DDA4D17D7E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331762" y="2970737"/>
            <a:ext cx="638465" cy="627142"/>
          </a:xfrm>
          <a:prstGeom prst="rect">
            <a:avLst/>
          </a:prstGeom>
        </p:spPr>
      </p:pic>
      <p:pic>
        <p:nvPicPr>
          <p:cNvPr id="27" name="Picture 26" descr="A red x symbol with black background">
            <a:extLst>
              <a:ext uri="{FF2B5EF4-FFF2-40B4-BE49-F238E27FC236}">
                <a16:creationId xmlns:a16="http://schemas.microsoft.com/office/drawing/2014/main" id="{0D0FAC00-93C2-4853-5D66-CFBF8380734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569194" y="1123621"/>
            <a:ext cx="447753" cy="447753"/>
          </a:xfrm>
          <a:prstGeom prst="rect">
            <a:avLst/>
          </a:prstGeom>
        </p:spPr>
      </p:pic>
      <p:pic>
        <p:nvPicPr>
          <p:cNvPr id="28" name="Picture 27" descr="A red x symbol with black background">
            <a:extLst>
              <a:ext uri="{FF2B5EF4-FFF2-40B4-BE49-F238E27FC236}">
                <a16:creationId xmlns:a16="http://schemas.microsoft.com/office/drawing/2014/main" id="{A73A8B4E-A9DF-C620-F10A-583F75E337D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569194" y="2116924"/>
            <a:ext cx="447753" cy="447753"/>
          </a:xfrm>
          <a:prstGeom prst="rect">
            <a:avLst/>
          </a:prstGeom>
        </p:spPr>
      </p:pic>
      <p:pic>
        <p:nvPicPr>
          <p:cNvPr id="29" name="Picture 28" descr="A red x symbol with black background">
            <a:extLst>
              <a:ext uri="{FF2B5EF4-FFF2-40B4-BE49-F238E27FC236}">
                <a16:creationId xmlns:a16="http://schemas.microsoft.com/office/drawing/2014/main" id="{93774E12-6193-445A-9E73-E0A3AACAC88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587668" y="4518984"/>
            <a:ext cx="447753" cy="447753"/>
          </a:xfrm>
          <a:prstGeom prst="rect">
            <a:avLst/>
          </a:prstGeom>
        </p:spPr>
      </p:pic>
      <p:pic>
        <p:nvPicPr>
          <p:cNvPr id="30" name="Picture 29" descr="A red x symbol with black background">
            <a:extLst>
              <a:ext uri="{FF2B5EF4-FFF2-40B4-BE49-F238E27FC236}">
                <a16:creationId xmlns:a16="http://schemas.microsoft.com/office/drawing/2014/main" id="{7DFE19B9-37E4-EAFA-E4BA-83EE31577EE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546311" y="1778355"/>
            <a:ext cx="447753" cy="447753"/>
          </a:xfrm>
          <a:prstGeom prst="rect">
            <a:avLst/>
          </a:prstGeom>
        </p:spPr>
      </p:pic>
      <p:sp>
        <p:nvSpPr>
          <p:cNvPr id="31" name="TextBox 30">
            <a:extLst>
              <a:ext uri="{FF2B5EF4-FFF2-40B4-BE49-F238E27FC236}">
                <a16:creationId xmlns:a16="http://schemas.microsoft.com/office/drawing/2014/main" id="{1DC6AA0A-A816-4E1C-C529-A8BAEF20627C}"/>
              </a:ext>
            </a:extLst>
          </p:cNvPr>
          <p:cNvSpPr txBox="1"/>
          <p:nvPr/>
        </p:nvSpPr>
        <p:spPr>
          <a:xfrm>
            <a:off x="3204248" y="3824351"/>
            <a:ext cx="5845943" cy="1200329"/>
          </a:xfrm>
          <a:prstGeom prst="rect">
            <a:avLst/>
          </a:prstGeom>
          <a:solidFill>
            <a:schemeClr val="bg2"/>
          </a:solidFill>
        </p:spPr>
        <p:txBody>
          <a:bodyPr wrap="square" rtlCol="0">
            <a:spAutoFit/>
          </a:bodyPr>
          <a:lstStyle/>
          <a:p>
            <a:r>
              <a:rPr lang="en-US" sz="2400" dirty="0"/>
              <a:t>A member of staff has lost a PowerPoint presentation they uploaded to a Moodle space several years ago</a:t>
            </a:r>
          </a:p>
        </p:txBody>
      </p:sp>
      <p:pic>
        <p:nvPicPr>
          <p:cNvPr id="32" name="Picture 31" descr="A green check mark on a black background">
            <a:extLst>
              <a:ext uri="{FF2B5EF4-FFF2-40B4-BE49-F238E27FC236}">
                <a16:creationId xmlns:a16="http://schemas.microsoft.com/office/drawing/2014/main" id="{58DE93AC-E8C8-7EE1-CEC6-C8F1E545F46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411726" y="4429290"/>
            <a:ext cx="638465" cy="627142"/>
          </a:xfrm>
          <a:prstGeom prst="rect">
            <a:avLst/>
          </a:prstGeom>
        </p:spPr>
      </p:pic>
    </p:spTree>
    <p:extLst>
      <p:ext uri="{BB962C8B-B14F-4D97-AF65-F5344CB8AC3E}">
        <p14:creationId xmlns:p14="http://schemas.microsoft.com/office/powerpoint/2010/main" val="97991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3"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8F82-FB52-EBFA-A8E7-57933F7E3BC7}"/>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89CA4DDF-90D5-0921-7556-E377D6349AC9}"/>
              </a:ext>
            </a:extLst>
          </p:cNvPr>
          <p:cNvSpPr>
            <a:spLocks noGrp="1"/>
          </p:cNvSpPr>
          <p:nvPr>
            <p:ph sz="half" idx="1"/>
          </p:nvPr>
        </p:nvSpPr>
        <p:spPr>
          <a:xfrm>
            <a:off x="109416" y="1059233"/>
            <a:ext cx="8937480" cy="3965921"/>
          </a:xfrm>
        </p:spPr>
        <p:txBody>
          <a:bodyPr vert="horz" lIns="91440" tIns="45720" rIns="91440" bIns="45720" rtlCol="0" anchor="t">
            <a:normAutofit fontScale="92500"/>
          </a:bodyPr>
          <a:lstStyle/>
          <a:p>
            <a:pPr marL="457200" indent="-457200">
              <a:buFont typeface="+mj-lt"/>
              <a:buAutoNum type="arabicPeriod"/>
            </a:pPr>
            <a:r>
              <a:rPr lang="en-US" sz="2200" dirty="0">
                <a:latin typeface="Calibri"/>
                <a:ea typeface="Calibri"/>
                <a:cs typeface="Calibri"/>
              </a:rPr>
              <a:t>Ask a Teacher to </a:t>
            </a:r>
            <a:r>
              <a:rPr lang="en-US" sz="2200" dirty="0" err="1">
                <a:solidFill>
                  <a:srgbClr val="FF0000"/>
                </a:solidFill>
                <a:latin typeface="Calibri"/>
                <a:ea typeface="Calibri"/>
                <a:cs typeface="Calibri"/>
              </a:rPr>
              <a:t>enrol</a:t>
            </a:r>
            <a:r>
              <a:rPr lang="en-US" sz="2200" dirty="0">
                <a:solidFill>
                  <a:srgbClr val="000000"/>
                </a:solidFill>
                <a:latin typeface="Calibri"/>
                <a:ea typeface="Calibri"/>
                <a:cs typeface="Calibri"/>
              </a:rPr>
              <a:t> </a:t>
            </a:r>
            <a:r>
              <a:rPr lang="en-US" sz="2200" dirty="0">
                <a:latin typeface="Calibri"/>
                <a:ea typeface="Calibri"/>
                <a:cs typeface="Calibri"/>
              </a:rPr>
              <a:t>you if you think you need access to a particular Moodle space </a:t>
            </a:r>
            <a:r>
              <a:rPr lang="en-US" sz="2200" b="1" dirty="0">
                <a:latin typeface="Calibri"/>
                <a:ea typeface="Calibri"/>
                <a:cs typeface="Calibri"/>
              </a:rPr>
              <a:t>before Friday 26th July,</a:t>
            </a:r>
            <a:r>
              <a:rPr lang="en-US" sz="2200" dirty="0">
                <a:latin typeface="Calibri"/>
                <a:ea typeface="Calibri"/>
                <a:cs typeface="Calibri"/>
              </a:rPr>
              <a:t> otherwise you won't have access in archive. </a:t>
            </a:r>
            <a:endParaRPr lang="en-US" sz="2200">
              <a:highlight>
                <a:srgbClr val="FFFF00"/>
              </a:highlight>
              <a:latin typeface="Calibri"/>
              <a:ea typeface="Calibri"/>
              <a:cs typeface="Calibri"/>
            </a:endParaRPr>
          </a:p>
          <a:p>
            <a:pPr marL="457200" indent="-457200">
              <a:buFont typeface="+mj-lt"/>
              <a:buAutoNum type="arabicPeriod"/>
            </a:pPr>
            <a:r>
              <a:rPr lang="en-US" sz="2200" baseline="0" dirty="0">
                <a:solidFill>
                  <a:srgbClr val="FF0000"/>
                </a:solidFill>
                <a:latin typeface="Calibri"/>
                <a:ea typeface="Arial"/>
                <a:cs typeface="Arial"/>
              </a:rPr>
              <a:t>Hide</a:t>
            </a:r>
            <a:r>
              <a:rPr lang="en-US" sz="2200" baseline="0" dirty="0">
                <a:latin typeface="Calibri"/>
                <a:ea typeface="Arial"/>
                <a:cs typeface="Arial"/>
              </a:rPr>
              <a:t> anything that should not be visible to students in the archive by </a:t>
            </a:r>
            <a:r>
              <a:rPr lang="en-US" sz="2200" b="1" dirty="0">
                <a:latin typeface="Calibri"/>
                <a:ea typeface="Arial"/>
                <a:cs typeface="Arial"/>
              </a:rPr>
              <a:t>Friday 26th July</a:t>
            </a:r>
            <a:r>
              <a:rPr lang="en-US" sz="2200" b="1" baseline="0" dirty="0">
                <a:latin typeface="Calibri"/>
                <a:ea typeface="Arial"/>
                <a:cs typeface="Arial"/>
              </a:rPr>
              <a:t>.</a:t>
            </a:r>
            <a:r>
              <a:rPr lang="en-US" sz="2200" b="1" dirty="0">
                <a:latin typeface="Calibri"/>
                <a:ea typeface="Arial"/>
                <a:cs typeface="Arial"/>
              </a:rPr>
              <a:t>​</a:t>
            </a:r>
          </a:p>
          <a:p>
            <a:pPr marL="457200" indent="-457200">
              <a:buFont typeface="+mj-lt"/>
              <a:buAutoNum type="arabicPeriod"/>
            </a:pPr>
            <a:r>
              <a:rPr lang="en-US" sz="2200" dirty="0">
                <a:ea typeface="Arial"/>
                <a:cs typeface="Arial"/>
              </a:rPr>
              <a:t>Tell students to </a:t>
            </a:r>
            <a:r>
              <a:rPr lang="en-US" sz="2200" dirty="0">
                <a:solidFill>
                  <a:srgbClr val="FF0000"/>
                </a:solidFill>
                <a:ea typeface="Arial"/>
                <a:cs typeface="Arial"/>
                <a:hlinkClick r:id="rId2">
                  <a:extLst>
                    <a:ext uri="{A12FA001-AC4F-418D-AE19-62706E023703}">
                      <ahyp:hlinkClr xmlns:ahyp="http://schemas.microsoft.com/office/drawing/2018/hyperlinkcolor" val="tx"/>
                    </a:ext>
                  </a:extLst>
                </a:hlinkClick>
              </a:rPr>
              <a:t>download copies of assessments or documents</a:t>
            </a:r>
            <a:r>
              <a:rPr lang="en-US" sz="2200" dirty="0">
                <a:solidFill>
                  <a:srgbClr val="FF0000"/>
                </a:solidFill>
                <a:ea typeface="Arial"/>
                <a:cs typeface="Arial"/>
              </a:rPr>
              <a:t> </a:t>
            </a:r>
            <a:r>
              <a:rPr lang="en-US" sz="2200" dirty="0">
                <a:ea typeface="Arial"/>
                <a:cs typeface="Arial"/>
              </a:rPr>
              <a:t>before they graduate if they need them.​</a:t>
            </a:r>
            <a:endParaRPr lang="en-US" sz="2200" dirty="0">
              <a:ea typeface="Calibri"/>
              <a:cs typeface="Arial"/>
            </a:endParaRPr>
          </a:p>
          <a:p>
            <a:pPr marL="457200" indent="-457200">
              <a:buFont typeface="+mj-lt"/>
              <a:buAutoNum type="arabicPeriod"/>
            </a:pPr>
            <a:r>
              <a:rPr lang="en-US" sz="2200" dirty="0">
                <a:solidFill>
                  <a:srgbClr val="FF0000"/>
                </a:solidFill>
                <a:ea typeface="Calibri"/>
                <a:cs typeface="Calibri"/>
              </a:rPr>
              <a:t>Save/download</a:t>
            </a:r>
            <a:r>
              <a:rPr lang="en-US" sz="2200" dirty="0">
                <a:ea typeface="Calibri"/>
                <a:cs typeface="Calibri"/>
              </a:rPr>
              <a:t> local copies of assessments: </a:t>
            </a:r>
          </a:p>
          <a:p>
            <a:pPr marL="857250" lvl="1" indent="-457200">
              <a:buFont typeface="+mj-lt"/>
              <a:buAutoNum type="arabicPeriod"/>
            </a:pPr>
            <a:r>
              <a:rPr lang="en-US" sz="1800" dirty="0">
                <a:ea typeface="Calibri"/>
                <a:cs typeface="Calibri"/>
              </a:rPr>
              <a:t>In line with University retention policies.</a:t>
            </a:r>
          </a:p>
          <a:p>
            <a:pPr marL="857250" lvl="1" indent="-457200">
              <a:buFont typeface="+mj-lt"/>
              <a:buAutoNum type="arabicPeriod"/>
            </a:pPr>
            <a:r>
              <a:rPr lang="en-US" sz="1800" dirty="0">
                <a:ea typeface="Calibri"/>
                <a:cs typeface="Calibri"/>
              </a:rPr>
              <a:t>Ask your department for more information.</a:t>
            </a:r>
          </a:p>
          <a:p>
            <a:pPr marL="857250" lvl="1" indent="-457200">
              <a:buFont typeface="+mj-lt"/>
              <a:buAutoNum type="arabicPeriod"/>
            </a:pPr>
            <a:r>
              <a:rPr lang="en-US" sz="1800" dirty="0">
                <a:ea typeface="Calibri"/>
                <a:cs typeface="Calibri"/>
              </a:rPr>
              <a:t>Assessments submitted </a:t>
            </a:r>
            <a:r>
              <a:rPr lang="en-US" sz="1800" dirty="0">
                <a:solidFill>
                  <a:srgbClr val="FF0000"/>
                </a:solidFill>
                <a:ea typeface="Calibri"/>
                <a:cs typeface="Calibri"/>
              </a:rPr>
              <a:t>after</a:t>
            </a:r>
            <a:r>
              <a:rPr lang="en-US" sz="1800" dirty="0">
                <a:ea typeface="Calibri"/>
                <a:cs typeface="Calibri"/>
              </a:rPr>
              <a:t> the archive snapshot is taken won't be stored in the 2023-24 archive. Plan to save local copies before students are unenrolled.</a:t>
            </a:r>
          </a:p>
          <a:p>
            <a:pPr marL="457200" lvl="0" indent="-457200">
              <a:buFont typeface="+mj-lt"/>
              <a:buAutoNum type="arabicPeriod"/>
            </a:pPr>
            <a:r>
              <a:rPr lang="en-US" sz="2200" dirty="0">
                <a:ea typeface="Arial"/>
                <a:cs typeface="Arial"/>
              </a:rPr>
              <a:t>Pass this information to colleagues in your department.</a:t>
            </a:r>
            <a:endParaRPr lang="en-US" dirty="0"/>
          </a:p>
          <a:p>
            <a:pPr marL="228600" indent="-228600">
              <a:buFont typeface=""/>
              <a:buChar char="•"/>
            </a:pPr>
            <a:endParaRPr lang="en-US" dirty="0"/>
          </a:p>
          <a:p>
            <a:pPr marL="228600" lvl="0" indent="-228600" rtl="0">
              <a:buFont typeface=""/>
              <a:buChar char="•"/>
            </a:pPr>
            <a:endParaRPr lang="en-US" sz="2200" dirty="0">
              <a:cs typeface="Arial"/>
            </a:endParaRPr>
          </a:p>
        </p:txBody>
      </p:sp>
    </p:spTree>
    <p:extLst>
      <p:ext uri="{BB962C8B-B14F-4D97-AF65-F5344CB8AC3E}">
        <p14:creationId xmlns:p14="http://schemas.microsoft.com/office/powerpoint/2010/main" val="215043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09EBE-65C8-2974-93CB-545256F2CDD3}"/>
              </a:ext>
            </a:extLst>
          </p:cNvPr>
          <p:cNvSpPr>
            <a:spLocks noGrp="1"/>
          </p:cNvSpPr>
          <p:nvPr>
            <p:ph type="title"/>
          </p:nvPr>
        </p:nvSpPr>
        <p:spPr>
          <a:xfrm>
            <a:off x="0" y="0"/>
            <a:ext cx="9144000" cy="857250"/>
          </a:xfrm>
        </p:spPr>
        <p:txBody>
          <a:bodyPr vert="horz" lIns="91440" tIns="45720" rIns="91440" bIns="45720" rtlCol="0" anchor="ctr">
            <a:noAutofit/>
          </a:bodyPr>
          <a:lstStyle/>
          <a:p>
            <a:r>
              <a:rPr lang="en-GB" sz="3200" dirty="0"/>
              <a:t>How to hide topics and activities/resources</a:t>
            </a:r>
            <a:endParaRPr lang="en-US" sz="3200" dirty="0"/>
          </a:p>
        </p:txBody>
      </p:sp>
      <p:sp>
        <p:nvSpPr>
          <p:cNvPr id="3" name="Content Placeholder 2">
            <a:extLst>
              <a:ext uri="{FF2B5EF4-FFF2-40B4-BE49-F238E27FC236}">
                <a16:creationId xmlns:a16="http://schemas.microsoft.com/office/drawing/2014/main" id="{F84FAEB2-78EC-9267-3154-F91681D7B39A}"/>
              </a:ext>
            </a:extLst>
          </p:cNvPr>
          <p:cNvSpPr>
            <a:spLocks noGrp="1"/>
          </p:cNvSpPr>
          <p:nvPr>
            <p:ph idx="1"/>
          </p:nvPr>
        </p:nvSpPr>
        <p:spPr>
          <a:xfrm>
            <a:off x="1050403" y="1103852"/>
            <a:ext cx="7195113" cy="956555"/>
          </a:xfrm>
        </p:spPr>
        <p:txBody>
          <a:bodyPr vert="horz" lIns="91440" tIns="45720" rIns="91440" bIns="45720" rtlCol="0" anchor="t">
            <a:normAutofit/>
          </a:bodyPr>
          <a:lstStyle/>
          <a:p>
            <a:pPr marL="0" indent="0">
              <a:buNone/>
            </a:pPr>
            <a:r>
              <a:rPr lang="en-GB" dirty="0">
                <a:ea typeface="Calibri"/>
                <a:cs typeface="Calibri"/>
              </a:rPr>
              <a:t>Turn editing on &gt; Use the three-dot menu</a:t>
            </a:r>
            <a:endParaRPr lang="en-US" dirty="0"/>
          </a:p>
        </p:txBody>
      </p:sp>
      <p:grpSp>
        <p:nvGrpSpPr>
          <p:cNvPr id="15" name="Group 14" descr="Option to hide a topic or activity/resource on a Moodle page.">
            <a:extLst>
              <a:ext uri="{FF2B5EF4-FFF2-40B4-BE49-F238E27FC236}">
                <a16:creationId xmlns:a16="http://schemas.microsoft.com/office/drawing/2014/main" id="{EA1B58A0-EE7A-6C12-0D83-07B41B6F5183}"/>
              </a:ext>
            </a:extLst>
          </p:cNvPr>
          <p:cNvGrpSpPr/>
          <p:nvPr/>
        </p:nvGrpSpPr>
        <p:grpSpPr>
          <a:xfrm>
            <a:off x="3440756" y="1982386"/>
            <a:ext cx="2293472" cy="3161114"/>
            <a:chOff x="3158623" y="1391131"/>
            <a:chExt cx="2670677" cy="3670864"/>
          </a:xfrm>
        </p:grpSpPr>
        <p:pic>
          <p:nvPicPr>
            <p:cNvPr id="14" name="Picture 13" descr="A screenshot of a computer&#10;&#10;Description automatically generated">
              <a:extLst>
                <a:ext uri="{FF2B5EF4-FFF2-40B4-BE49-F238E27FC236}">
                  <a16:creationId xmlns:a16="http://schemas.microsoft.com/office/drawing/2014/main" id="{C0C6830D-9521-EDA1-9400-5864BD2642C4}"/>
                </a:ext>
              </a:extLst>
            </p:cNvPr>
            <p:cNvPicPr>
              <a:picLocks noChangeAspect="1"/>
            </p:cNvPicPr>
            <p:nvPr/>
          </p:nvPicPr>
          <p:blipFill>
            <a:blip r:embed="rId2"/>
            <a:stretch>
              <a:fillRect/>
            </a:stretch>
          </p:blipFill>
          <p:spPr>
            <a:xfrm>
              <a:off x="3158623" y="1817708"/>
              <a:ext cx="2182913" cy="3244287"/>
            </a:xfrm>
            <a:prstGeom prst="rect">
              <a:avLst/>
            </a:prstGeom>
            <a:ln>
              <a:solidFill>
                <a:schemeClr val="tx1"/>
              </a:solidFill>
            </a:ln>
          </p:spPr>
        </p:pic>
        <p:sp>
          <p:nvSpPr>
            <p:cNvPr id="6" name="Rectangle 5">
              <a:extLst>
                <a:ext uri="{FF2B5EF4-FFF2-40B4-BE49-F238E27FC236}">
                  <a16:creationId xmlns:a16="http://schemas.microsoft.com/office/drawing/2014/main" id="{F43EAE3E-E919-6CCA-81A8-75403757488B}"/>
                </a:ext>
              </a:extLst>
            </p:cNvPr>
            <p:cNvSpPr/>
            <p:nvPr/>
          </p:nvSpPr>
          <p:spPr>
            <a:xfrm>
              <a:off x="3307447" y="3444944"/>
              <a:ext cx="1569340" cy="398198"/>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1E649FE8-898E-3BD2-2452-593DBF86D692}"/>
                </a:ext>
              </a:extLst>
            </p:cNvPr>
            <p:cNvCxnSpPr/>
            <p:nvPr/>
          </p:nvCxnSpPr>
          <p:spPr>
            <a:xfrm flipH="1">
              <a:off x="5007498" y="1391131"/>
              <a:ext cx="821802" cy="719078"/>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14739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0C20-BA5A-4ADF-AED4-0D4FB9F7EE8D}"/>
              </a:ext>
            </a:extLst>
          </p:cNvPr>
          <p:cNvSpPr>
            <a:spLocks noGrp="1"/>
          </p:cNvSpPr>
          <p:nvPr>
            <p:ph type="title"/>
          </p:nvPr>
        </p:nvSpPr>
        <p:spPr>
          <a:xfrm>
            <a:off x="457200" y="14593"/>
            <a:ext cx="8229600" cy="857250"/>
          </a:xfrm>
        </p:spPr>
        <p:txBody>
          <a:bodyPr>
            <a:normAutofit/>
          </a:bodyPr>
          <a:lstStyle/>
          <a:p>
            <a:r>
              <a:rPr lang="en-US" dirty="0"/>
              <a:t>Support resources</a:t>
            </a:r>
            <a:endParaRPr lang="en-GB"/>
          </a:p>
        </p:txBody>
      </p:sp>
      <p:sp>
        <p:nvSpPr>
          <p:cNvPr id="3" name="Content Placeholder 2">
            <a:extLst>
              <a:ext uri="{FF2B5EF4-FFF2-40B4-BE49-F238E27FC236}">
                <a16:creationId xmlns:a16="http://schemas.microsoft.com/office/drawing/2014/main" id="{813336A3-636B-40E6-964A-BF0C2CEF7719}"/>
              </a:ext>
            </a:extLst>
          </p:cNvPr>
          <p:cNvSpPr>
            <a:spLocks noGrp="1"/>
          </p:cNvSpPr>
          <p:nvPr>
            <p:ph idx="1"/>
          </p:nvPr>
        </p:nvSpPr>
        <p:spPr>
          <a:xfrm>
            <a:off x="334219" y="1055469"/>
            <a:ext cx="8533435" cy="4088949"/>
          </a:xfrm>
        </p:spPr>
        <p:txBody>
          <a:bodyPr vert="horz" lIns="91440" tIns="45720" rIns="91440" bIns="45720" rtlCol="0" anchor="t">
            <a:normAutofit fontScale="92500" lnSpcReduction="10000"/>
          </a:bodyPr>
          <a:lstStyle/>
          <a:p>
            <a:r>
              <a:rPr lang="en-US" sz="2400" dirty="0">
                <a:ea typeface="Calibri"/>
                <a:cs typeface="Calibri"/>
              </a:rPr>
              <a:t>Moodle upgrade</a:t>
            </a:r>
            <a:endParaRPr lang="en-US" sz="2400">
              <a:ea typeface="Calibri"/>
              <a:cs typeface="Calibri"/>
            </a:endParaRPr>
          </a:p>
          <a:p>
            <a:pPr lvl="1">
              <a:buFont typeface="Courier New"/>
              <a:buChar char="o"/>
            </a:pPr>
            <a:r>
              <a:rPr lang="en-US" sz="2000" dirty="0">
                <a:hlinkClick r:id="rId3"/>
              </a:rPr>
              <a:t>Moodle demo site</a:t>
            </a:r>
            <a:r>
              <a:rPr lang="en-US" sz="2000" dirty="0"/>
              <a:t> - upgraded site coming soon</a:t>
            </a:r>
            <a:endParaRPr lang="en-US" sz="2000" dirty="0">
              <a:ea typeface="Calibri"/>
              <a:cs typeface="Calibri"/>
            </a:endParaRPr>
          </a:p>
          <a:p>
            <a:pPr lvl="1">
              <a:buFont typeface="Courier New"/>
              <a:buChar char="o"/>
            </a:pPr>
            <a:r>
              <a:rPr lang="en-US" sz="2000" dirty="0">
                <a:hlinkClick r:id="rId4"/>
              </a:rPr>
              <a:t>Moodle upgrade new functionality blog post</a:t>
            </a:r>
            <a:endParaRPr lang="en-US" sz="2000">
              <a:ea typeface="Calibri"/>
              <a:cs typeface="Calibri"/>
            </a:endParaRPr>
          </a:p>
          <a:p>
            <a:pPr lvl="1">
              <a:buFont typeface="Courier New"/>
              <a:buChar char="o"/>
            </a:pPr>
            <a:r>
              <a:rPr lang="en-US" sz="2000" dirty="0">
                <a:hlinkClick r:id="rId5"/>
              </a:rPr>
              <a:t>TEL Service blog</a:t>
            </a:r>
            <a:endParaRPr lang="en-US" sz="2000">
              <a:ea typeface="Calibri"/>
              <a:cs typeface="Calibri"/>
            </a:endParaRPr>
          </a:p>
          <a:p>
            <a:r>
              <a:rPr lang="en-US" sz="2400" dirty="0">
                <a:ea typeface="Calibri"/>
                <a:cs typeface="Calibri"/>
              </a:rPr>
              <a:t>Moodle archive</a:t>
            </a:r>
            <a:endParaRPr lang="en-US" sz="2400" dirty="0"/>
          </a:p>
          <a:p>
            <a:pPr lvl="1">
              <a:buFont typeface="Courier New"/>
              <a:buChar char="o"/>
            </a:pPr>
            <a:r>
              <a:rPr lang="en-US" sz="2000" dirty="0">
                <a:hlinkClick r:id="rId6"/>
              </a:rPr>
              <a:t>Moodle archive </a:t>
            </a:r>
            <a:r>
              <a:rPr lang="en-US" sz="2000" dirty="0"/>
              <a:t>(access on campus or via All Traffic VPN)</a:t>
            </a:r>
            <a:endParaRPr lang="en-US">
              <a:ea typeface="Calibri"/>
              <a:cs typeface="Calibri"/>
            </a:endParaRPr>
          </a:p>
          <a:p>
            <a:pPr lvl="1">
              <a:buFont typeface="Courier New"/>
              <a:buChar char="o"/>
            </a:pPr>
            <a:r>
              <a:rPr lang="en-US" sz="2000" dirty="0">
                <a:hlinkClick r:id="rId7"/>
              </a:rPr>
              <a:t>Moodle Archiving Practice Statement</a:t>
            </a:r>
            <a:endParaRPr lang="en-US" sz="2000">
              <a:ea typeface="Calibri"/>
              <a:cs typeface="Calibri"/>
            </a:endParaRPr>
          </a:p>
          <a:p>
            <a:pPr lvl="1">
              <a:buFont typeface="Courier New"/>
              <a:buChar char="o"/>
            </a:pPr>
            <a:r>
              <a:rPr lang="en-US" sz="2000" dirty="0">
                <a:cs typeface="Calibri"/>
                <a:hlinkClick r:id="rId8"/>
              </a:rPr>
              <a:t>Computing account closure for graduating students</a:t>
            </a:r>
            <a:endParaRPr lang="en-US" sz="2000">
              <a:ea typeface="Calibri"/>
              <a:cs typeface="Calibri"/>
            </a:endParaRPr>
          </a:p>
          <a:p>
            <a:r>
              <a:rPr lang="en-US" sz="2400" dirty="0">
                <a:ea typeface="Calibri"/>
                <a:cs typeface="Calibri"/>
              </a:rPr>
              <a:t>General information/support</a:t>
            </a:r>
            <a:endParaRPr lang="en-US" sz="2400" dirty="0"/>
          </a:p>
          <a:p>
            <a:pPr lvl="1">
              <a:buFont typeface="Courier New"/>
              <a:buChar char="o"/>
            </a:pPr>
            <a:r>
              <a:rPr lang="en-US" sz="2000" dirty="0">
                <a:hlinkClick r:id="rId9"/>
              </a:rPr>
              <a:t>CLT Hub</a:t>
            </a:r>
            <a:endParaRPr lang="en-US">
              <a:ea typeface="Calibri"/>
              <a:cs typeface="Calibri"/>
            </a:endParaRPr>
          </a:p>
          <a:p>
            <a:pPr lvl="1">
              <a:buFont typeface="Courier New"/>
              <a:buChar char="o"/>
            </a:pPr>
            <a:r>
              <a:rPr lang="en-US" sz="2000" dirty="0">
                <a:ea typeface="Calibri"/>
                <a:cs typeface="Calibri"/>
                <a:hlinkClick r:id="rId10"/>
              </a:rPr>
              <a:t>Further TEL-Bytes webinars</a:t>
            </a:r>
          </a:p>
          <a:p>
            <a:pPr lvl="1">
              <a:buFont typeface="Courier New"/>
              <a:buChar char="o"/>
            </a:pPr>
            <a:r>
              <a:rPr lang="en-US" sz="2000" dirty="0">
                <a:ea typeface="Calibri"/>
                <a:cs typeface="Calibri"/>
              </a:rPr>
              <a:t>Email </a:t>
            </a:r>
            <a:r>
              <a:rPr lang="en-US" sz="2000" dirty="0">
                <a:ea typeface="Calibri"/>
                <a:cs typeface="Calibri"/>
                <a:hlinkClick r:id="rId11"/>
              </a:rPr>
              <a:t>tel@bath.ac.uk</a:t>
            </a:r>
            <a:r>
              <a:rPr lang="en-US" sz="2000" dirty="0">
                <a:ea typeface="Calibri"/>
                <a:cs typeface="Calibri"/>
              </a:rPr>
              <a:t> </a:t>
            </a:r>
          </a:p>
        </p:txBody>
      </p:sp>
    </p:spTree>
    <p:extLst>
      <p:ext uri="{BB962C8B-B14F-4D97-AF65-F5344CB8AC3E}">
        <p14:creationId xmlns:p14="http://schemas.microsoft.com/office/powerpoint/2010/main" val="1299303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141F1-8B47-71B0-4E7C-46D6D6B2267C}"/>
              </a:ext>
            </a:extLst>
          </p:cNvPr>
          <p:cNvSpPr>
            <a:spLocks noGrp="1"/>
          </p:cNvSpPr>
          <p:nvPr>
            <p:ph type="title"/>
          </p:nvPr>
        </p:nvSpPr>
        <p:spPr/>
        <p:txBody>
          <a:bodyPr/>
          <a:lstStyle/>
          <a:p>
            <a:r>
              <a:rPr lang="en-US" dirty="0"/>
              <a:t>Session outline</a:t>
            </a:r>
          </a:p>
        </p:txBody>
      </p:sp>
      <p:sp>
        <p:nvSpPr>
          <p:cNvPr id="3" name="Content Placeholder 2">
            <a:extLst>
              <a:ext uri="{FF2B5EF4-FFF2-40B4-BE49-F238E27FC236}">
                <a16:creationId xmlns:a16="http://schemas.microsoft.com/office/drawing/2014/main" id="{E5BB51D0-29BC-1D86-FBF9-F8E18C4230B7}"/>
              </a:ext>
            </a:extLst>
          </p:cNvPr>
          <p:cNvSpPr>
            <a:spLocks noGrp="1"/>
          </p:cNvSpPr>
          <p:nvPr>
            <p:ph idx="1"/>
          </p:nvPr>
        </p:nvSpPr>
        <p:spPr/>
        <p:txBody>
          <a:bodyPr>
            <a:normAutofit lnSpcReduction="10000"/>
          </a:bodyPr>
          <a:lstStyle/>
          <a:p>
            <a:r>
              <a:rPr lang="en-US" dirty="0"/>
              <a:t>Moodle upgrade</a:t>
            </a:r>
          </a:p>
          <a:p>
            <a:r>
              <a:rPr lang="en-US" dirty="0"/>
              <a:t>New features in Moodle 4.3</a:t>
            </a:r>
          </a:p>
          <a:p>
            <a:r>
              <a:rPr lang="en-US" dirty="0"/>
              <a:t>Moodle archive</a:t>
            </a:r>
          </a:p>
          <a:p>
            <a:r>
              <a:rPr lang="en-US" dirty="0"/>
              <a:t>Next steps</a:t>
            </a:r>
          </a:p>
          <a:p>
            <a:r>
              <a:rPr lang="en-US" dirty="0"/>
              <a:t>Supporting resources</a:t>
            </a:r>
          </a:p>
          <a:p>
            <a:r>
              <a:rPr lang="en-US" dirty="0"/>
              <a:t>Q&amp;A (optional)</a:t>
            </a:r>
          </a:p>
        </p:txBody>
      </p:sp>
    </p:spTree>
    <p:extLst>
      <p:ext uri="{BB962C8B-B14F-4D97-AF65-F5344CB8AC3E}">
        <p14:creationId xmlns:p14="http://schemas.microsoft.com/office/powerpoint/2010/main" val="13644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9F480-C66D-10D6-8BB9-CD81E1A4EC98}"/>
              </a:ext>
            </a:extLst>
          </p:cNvPr>
          <p:cNvSpPr>
            <a:spLocks noGrp="1"/>
          </p:cNvSpPr>
          <p:nvPr>
            <p:ph type="title"/>
          </p:nvPr>
        </p:nvSpPr>
        <p:spPr/>
        <p:txBody>
          <a:bodyPr/>
          <a:lstStyle/>
          <a:p>
            <a:r>
              <a:rPr lang="en-US" dirty="0"/>
              <a:t>Moodle upgrade overview</a:t>
            </a:r>
          </a:p>
        </p:txBody>
      </p:sp>
      <p:sp>
        <p:nvSpPr>
          <p:cNvPr id="3" name="Content Placeholder 2">
            <a:extLst>
              <a:ext uri="{FF2B5EF4-FFF2-40B4-BE49-F238E27FC236}">
                <a16:creationId xmlns:a16="http://schemas.microsoft.com/office/drawing/2014/main" id="{EEEB023E-5B43-186F-302E-8DCAEE94C942}"/>
              </a:ext>
            </a:extLst>
          </p:cNvPr>
          <p:cNvSpPr>
            <a:spLocks noGrp="1"/>
          </p:cNvSpPr>
          <p:nvPr>
            <p:ph idx="1"/>
          </p:nvPr>
        </p:nvSpPr>
        <p:spPr>
          <a:xfrm>
            <a:off x="245824" y="988775"/>
            <a:ext cx="8644523" cy="3762423"/>
          </a:xfrm>
        </p:spPr>
        <p:txBody>
          <a:bodyPr vert="horz" lIns="91440" tIns="45720" rIns="91440" bIns="45720" rtlCol="0" anchor="t">
            <a:normAutofit fontScale="70000" lnSpcReduction="20000"/>
          </a:bodyPr>
          <a:lstStyle/>
          <a:p>
            <a:r>
              <a:rPr lang="en-US" dirty="0"/>
              <a:t>An </a:t>
            </a:r>
            <a:r>
              <a:rPr lang="en-US" dirty="0">
                <a:solidFill>
                  <a:srgbClr val="FF0000"/>
                </a:solidFill>
              </a:rPr>
              <a:t>annual upgrade</a:t>
            </a:r>
            <a:r>
              <a:rPr lang="en-US" dirty="0"/>
              <a:t> of Moodle is needed to ensure our site and the data stored within it </a:t>
            </a:r>
            <a:r>
              <a:rPr lang="en-US" dirty="0">
                <a:solidFill>
                  <a:srgbClr val="FF0000"/>
                </a:solidFill>
              </a:rPr>
              <a:t>remains secure.</a:t>
            </a:r>
            <a:endParaRPr lang="en-US" dirty="0">
              <a:solidFill>
                <a:srgbClr val="FF0000"/>
              </a:solidFill>
              <a:ea typeface="Calibri"/>
              <a:cs typeface="Calibri"/>
            </a:endParaRPr>
          </a:p>
          <a:p>
            <a:r>
              <a:rPr lang="en-US" dirty="0"/>
              <a:t>Moodle has been upgraded every year at the </a:t>
            </a:r>
            <a:r>
              <a:rPr lang="en-US" dirty="0">
                <a:solidFill>
                  <a:srgbClr val="FF0000"/>
                </a:solidFill>
              </a:rPr>
              <a:t>same time since 2007.</a:t>
            </a:r>
          </a:p>
          <a:p>
            <a:r>
              <a:rPr lang="en-US" dirty="0"/>
              <a:t>Always </a:t>
            </a:r>
            <a:r>
              <a:rPr lang="en-US" dirty="0">
                <a:solidFill>
                  <a:srgbClr val="FF0000"/>
                </a:solidFill>
              </a:rPr>
              <a:t>last week of July/first week of August </a:t>
            </a:r>
          </a:p>
          <a:p>
            <a:pPr lvl="1"/>
            <a:r>
              <a:rPr lang="en-US" dirty="0"/>
              <a:t>Moodle usage audited</a:t>
            </a:r>
            <a:endParaRPr lang="en-US" dirty="0">
              <a:ea typeface="Calibri"/>
              <a:cs typeface="Calibri"/>
            </a:endParaRPr>
          </a:p>
          <a:p>
            <a:pPr lvl="1"/>
            <a:r>
              <a:rPr lang="en-US" dirty="0"/>
              <a:t>Least disruptive time on Moodle </a:t>
            </a:r>
          </a:p>
          <a:p>
            <a:pPr lvl="1"/>
            <a:r>
              <a:rPr lang="en-US" dirty="0"/>
              <a:t>No clash with supplementary exams</a:t>
            </a:r>
          </a:p>
          <a:p>
            <a:pPr lvl="1"/>
            <a:r>
              <a:rPr lang="en-US" dirty="0"/>
              <a:t>Same time every year - allows those impacted to make adjustments</a:t>
            </a:r>
            <a:endParaRPr lang="en-US" dirty="0">
              <a:ea typeface="Calibri"/>
              <a:cs typeface="Calibri"/>
            </a:endParaRPr>
          </a:p>
          <a:p>
            <a:r>
              <a:rPr lang="en-US" dirty="0">
                <a:solidFill>
                  <a:srgbClr val="FF0000"/>
                </a:solidFill>
              </a:rPr>
              <a:t>A read-only instance </a:t>
            </a:r>
            <a:r>
              <a:rPr lang="en-US" dirty="0"/>
              <a:t>is made available – students may need to revise</a:t>
            </a:r>
          </a:p>
        </p:txBody>
      </p:sp>
      <p:sp>
        <p:nvSpPr>
          <p:cNvPr id="4" name="TextBox 3">
            <a:extLst>
              <a:ext uri="{FF2B5EF4-FFF2-40B4-BE49-F238E27FC236}">
                <a16:creationId xmlns:a16="http://schemas.microsoft.com/office/drawing/2014/main" id="{16EFC43F-7602-B8BF-5918-967C0539AFEF}"/>
              </a:ext>
            </a:extLst>
          </p:cNvPr>
          <p:cNvSpPr txBox="1"/>
          <p:nvPr/>
        </p:nvSpPr>
        <p:spPr>
          <a:xfrm>
            <a:off x="2225225" y="4383522"/>
            <a:ext cx="4834241" cy="461665"/>
          </a:xfrm>
          <a:prstGeom prst="rect">
            <a:avLst/>
          </a:prstGeom>
          <a:solidFill>
            <a:schemeClr val="bg1"/>
          </a:solidFill>
          <a:ln w="28575">
            <a:solidFill>
              <a:schemeClr val="tx1"/>
            </a:solidFill>
          </a:ln>
        </p:spPr>
        <p:txBody>
          <a:bodyPr wrap="square" lIns="91440" tIns="45720" rIns="91440" bIns="45720" rtlCol="0" anchor="t">
            <a:spAutoFit/>
          </a:bodyPr>
          <a:lstStyle/>
          <a:p>
            <a:pPr marL="0" indent="0">
              <a:buNone/>
            </a:pPr>
            <a:r>
              <a:rPr lang="en-GB" sz="2400" u="sng" dirty="0"/>
              <a:t>Not</a:t>
            </a:r>
            <a:r>
              <a:rPr lang="en-GB" sz="2400" dirty="0"/>
              <a:t> a major upgrade like last summer</a:t>
            </a:r>
            <a:endParaRPr lang="en-GB" sz="2400" b="1">
              <a:ea typeface="Calibri"/>
              <a:cs typeface="Calibri"/>
            </a:endParaRPr>
          </a:p>
        </p:txBody>
      </p:sp>
    </p:spTree>
    <p:extLst>
      <p:ext uri="{BB962C8B-B14F-4D97-AF65-F5344CB8AC3E}">
        <p14:creationId xmlns:p14="http://schemas.microsoft.com/office/powerpoint/2010/main" val="82441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8411-48C2-555B-7C7E-A60E5B3EFE1D}"/>
              </a:ext>
            </a:extLst>
          </p:cNvPr>
          <p:cNvSpPr>
            <a:spLocks noGrp="1"/>
          </p:cNvSpPr>
          <p:nvPr>
            <p:ph type="title"/>
          </p:nvPr>
        </p:nvSpPr>
        <p:spPr>
          <a:xfrm>
            <a:off x="0" y="0"/>
            <a:ext cx="9144000" cy="857250"/>
          </a:xfrm>
        </p:spPr>
        <p:txBody>
          <a:bodyPr>
            <a:normAutofit/>
          </a:bodyPr>
          <a:lstStyle/>
          <a:p>
            <a:r>
              <a:rPr lang="en-US" sz="4000" dirty="0"/>
              <a:t>Examples from other Universities</a:t>
            </a:r>
          </a:p>
        </p:txBody>
      </p:sp>
      <p:pic>
        <p:nvPicPr>
          <p:cNvPr id="5" name="Picture 4">
            <a:extLst>
              <a:ext uri="{FF2B5EF4-FFF2-40B4-BE49-F238E27FC236}">
                <a16:creationId xmlns:a16="http://schemas.microsoft.com/office/drawing/2014/main" id="{B78F487C-B374-CC07-6532-AD3C81B1DCE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3567" y="1012035"/>
            <a:ext cx="4374292" cy="1667046"/>
          </a:xfrm>
          <a:prstGeom prst="rect">
            <a:avLst/>
          </a:prstGeom>
          <a:ln>
            <a:solidFill>
              <a:schemeClr val="tx1"/>
            </a:solidFill>
          </a:ln>
        </p:spPr>
      </p:pic>
      <p:sp>
        <p:nvSpPr>
          <p:cNvPr id="6" name="TextBox 5">
            <a:extLst>
              <a:ext uri="{FF2B5EF4-FFF2-40B4-BE49-F238E27FC236}">
                <a16:creationId xmlns:a16="http://schemas.microsoft.com/office/drawing/2014/main" id="{5A6E031F-9F2A-12AE-76B9-CCD1ECF82CF5}"/>
              </a:ext>
            </a:extLst>
          </p:cNvPr>
          <p:cNvSpPr txBox="1"/>
          <p:nvPr/>
        </p:nvSpPr>
        <p:spPr>
          <a:xfrm>
            <a:off x="3093720" y="2310779"/>
            <a:ext cx="1404139" cy="369332"/>
          </a:xfrm>
          <a:prstGeom prst="rect">
            <a:avLst/>
          </a:prstGeom>
          <a:solidFill>
            <a:srgbClr val="009AAB"/>
          </a:solidFill>
          <a:ln>
            <a:noFill/>
          </a:ln>
        </p:spPr>
        <p:txBody>
          <a:bodyPr wrap="square" rtlCol="0">
            <a:spAutoFit/>
          </a:bodyPr>
          <a:lstStyle/>
          <a:p>
            <a:r>
              <a:rPr lang="en-US" dirty="0">
                <a:solidFill>
                  <a:schemeClr val="bg1"/>
                </a:solidFill>
              </a:rPr>
              <a:t>Nottingham</a:t>
            </a:r>
          </a:p>
        </p:txBody>
      </p:sp>
      <p:pic>
        <p:nvPicPr>
          <p:cNvPr id="10" name="Picture 9">
            <a:extLst>
              <a:ext uri="{FF2B5EF4-FFF2-40B4-BE49-F238E27FC236}">
                <a16:creationId xmlns:a16="http://schemas.microsoft.com/office/drawing/2014/main" id="{90E50384-C529-BB09-E605-AA8B2BC6597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63826" y="1008426"/>
            <a:ext cx="3924463" cy="1670655"/>
          </a:xfrm>
          <a:prstGeom prst="rect">
            <a:avLst/>
          </a:prstGeom>
          <a:ln>
            <a:solidFill>
              <a:schemeClr val="tx1"/>
            </a:solidFill>
          </a:ln>
        </p:spPr>
      </p:pic>
      <p:sp>
        <p:nvSpPr>
          <p:cNvPr id="11" name="TextBox 10">
            <a:extLst>
              <a:ext uri="{FF2B5EF4-FFF2-40B4-BE49-F238E27FC236}">
                <a16:creationId xmlns:a16="http://schemas.microsoft.com/office/drawing/2014/main" id="{D762B2BA-0A5A-1137-A989-0A5FC23DA5C2}"/>
              </a:ext>
            </a:extLst>
          </p:cNvPr>
          <p:cNvSpPr txBox="1"/>
          <p:nvPr/>
        </p:nvSpPr>
        <p:spPr>
          <a:xfrm>
            <a:off x="7483210" y="2318683"/>
            <a:ext cx="1305079" cy="369332"/>
          </a:xfrm>
          <a:prstGeom prst="rect">
            <a:avLst/>
          </a:prstGeom>
          <a:solidFill>
            <a:srgbClr val="009AAB"/>
          </a:solidFill>
          <a:ln>
            <a:noFill/>
          </a:ln>
        </p:spPr>
        <p:txBody>
          <a:bodyPr wrap="square" rtlCol="0">
            <a:spAutoFit/>
          </a:bodyPr>
          <a:lstStyle/>
          <a:p>
            <a:r>
              <a:rPr lang="en-US" dirty="0">
                <a:solidFill>
                  <a:schemeClr val="bg1"/>
                </a:solidFill>
              </a:rPr>
              <a:t>Cambridge</a:t>
            </a:r>
          </a:p>
        </p:txBody>
      </p:sp>
      <p:pic>
        <p:nvPicPr>
          <p:cNvPr id="18" name="Picture 17">
            <a:extLst>
              <a:ext uri="{FF2B5EF4-FFF2-40B4-BE49-F238E27FC236}">
                <a16:creationId xmlns:a16="http://schemas.microsoft.com/office/drawing/2014/main" id="{4677EF62-1B62-8B54-D712-08A1E4E3116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3567" y="2833867"/>
            <a:ext cx="4374292" cy="2054246"/>
          </a:xfrm>
          <a:prstGeom prst="rect">
            <a:avLst/>
          </a:prstGeom>
          <a:ln>
            <a:solidFill>
              <a:schemeClr val="tx1"/>
            </a:solidFill>
          </a:ln>
        </p:spPr>
      </p:pic>
      <p:sp>
        <p:nvSpPr>
          <p:cNvPr id="19" name="TextBox 18">
            <a:extLst>
              <a:ext uri="{FF2B5EF4-FFF2-40B4-BE49-F238E27FC236}">
                <a16:creationId xmlns:a16="http://schemas.microsoft.com/office/drawing/2014/main" id="{C98BDF1E-8604-4074-DEB3-D438B4079658}"/>
              </a:ext>
            </a:extLst>
          </p:cNvPr>
          <p:cNvSpPr txBox="1"/>
          <p:nvPr/>
        </p:nvSpPr>
        <p:spPr>
          <a:xfrm>
            <a:off x="3508287" y="4518781"/>
            <a:ext cx="1003945" cy="369332"/>
          </a:xfrm>
          <a:prstGeom prst="rect">
            <a:avLst/>
          </a:prstGeom>
          <a:solidFill>
            <a:srgbClr val="009AAB"/>
          </a:solidFill>
          <a:ln>
            <a:noFill/>
          </a:ln>
        </p:spPr>
        <p:txBody>
          <a:bodyPr wrap="square" rtlCol="0">
            <a:spAutoFit/>
          </a:bodyPr>
          <a:lstStyle/>
          <a:p>
            <a:r>
              <a:rPr lang="en-US" dirty="0">
                <a:solidFill>
                  <a:schemeClr val="bg1"/>
                </a:solidFill>
              </a:rPr>
              <a:t>Glasgow</a:t>
            </a:r>
          </a:p>
        </p:txBody>
      </p:sp>
      <p:pic>
        <p:nvPicPr>
          <p:cNvPr id="21" name="Picture 20">
            <a:extLst>
              <a:ext uri="{FF2B5EF4-FFF2-40B4-BE49-F238E27FC236}">
                <a16:creationId xmlns:a16="http://schemas.microsoft.com/office/drawing/2014/main" id="{571867F8-6D48-3441-1B3B-B8DB1A47192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646143" y="2833867"/>
            <a:ext cx="4359830" cy="1943873"/>
          </a:xfrm>
          <a:prstGeom prst="rect">
            <a:avLst/>
          </a:prstGeom>
          <a:ln>
            <a:solidFill>
              <a:schemeClr val="tx1"/>
            </a:solidFill>
          </a:ln>
        </p:spPr>
      </p:pic>
      <p:sp>
        <p:nvSpPr>
          <p:cNvPr id="22" name="TextBox 21">
            <a:extLst>
              <a:ext uri="{FF2B5EF4-FFF2-40B4-BE49-F238E27FC236}">
                <a16:creationId xmlns:a16="http://schemas.microsoft.com/office/drawing/2014/main" id="{EC4946AA-079C-065F-64C4-5992ABC192B9}"/>
              </a:ext>
            </a:extLst>
          </p:cNvPr>
          <p:cNvSpPr txBox="1"/>
          <p:nvPr/>
        </p:nvSpPr>
        <p:spPr>
          <a:xfrm>
            <a:off x="8367876" y="4408408"/>
            <a:ext cx="645100" cy="369332"/>
          </a:xfrm>
          <a:prstGeom prst="rect">
            <a:avLst/>
          </a:prstGeom>
          <a:solidFill>
            <a:srgbClr val="009AAB"/>
          </a:solidFill>
          <a:ln>
            <a:noFill/>
          </a:ln>
        </p:spPr>
        <p:txBody>
          <a:bodyPr wrap="square" rtlCol="0">
            <a:spAutoFit/>
          </a:bodyPr>
          <a:lstStyle/>
          <a:p>
            <a:r>
              <a:rPr lang="en-US" dirty="0">
                <a:solidFill>
                  <a:schemeClr val="bg1"/>
                </a:solidFill>
              </a:rPr>
              <a:t>UCL</a:t>
            </a:r>
          </a:p>
        </p:txBody>
      </p:sp>
    </p:spTree>
    <p:extLst>
      <p:ext uri="{BB962C8B-B14F-4D97-AF65-F5344CB8AC3E}">
        <p14:creationId xmlns:p14="http://schemas.microsoft.com/office/powerpoint/2010/main" val="162605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C36B-578E-A26B-DCD3-A00ECFD14890}"/>
              </a:ext>
            </a:extLst>
          </p:cNvPr>
          <p:cNvSpPr>
            <a:spLocks noGrp="1"/>
          </p:cNvSpPr>
          <p:nvPr>
            <p:ph type="title"/>
          </p:nvPr>
        </p:nvSpPr>
        <p:spPr>
          <a:xfrm>
            <a:off x="152400" y="0"/>
            <a:ext cx="8869680" cy="857250"/>
          </a:xfrm>
        </p:spPr>
        <p:txBody>
          <a:bodyPr>
            <a:normAutofit/>
          </a:bodyPr>
          <a:lstStyle/>
          <a:p>
            <a:r>
              <a:rPr lang="en-US" dirty="0"/>
              <a:t>When </a:t>
            </a:r>
            <a:r>
              <a:rPr lang="en-US"/>
              <a:t>is </a:t>
            </a:r>
            <a:r>
              <a:rPr lang="en-US" dirty="0"/>
              <a:t>the </a:t>
            </a:r>
            <a:r>
              <a:rPr lang="en-US"/>
              <a:t>Moodle upgrade</a:t>
            </a:r>
            <a:r>
              <a:rPr lang="en-US" dirty="0"/>
              <a:t>?</a:t>
            </a:r>
          </a:p>
        </p:txBody>
      </p:sp>
      <p:graphicFrame>
        <p:nvGraphicFramePr>
          <p:cNvPr id="4" name="Content Placeholder 3">
            <a:extLst>
              <a:ext uri="{FF2B5EF4-FFF2-40B4-BE49-F238E27FC236}">
                <a16:creationId xmlns:a16="http://schemas.microsoft.com/office/drawing/2014/main" id="{2E29D71F-DB32-C0B1-0430-B822C4FA7DD9}"/>
              </a:ext>
            </a:extLst>
          </p:cNvPr>
          <p:cNvGraphicFramePr>
            <a:graphicFrameLocks noGrp="1"/>
          </p:cNvGraphicFramePr>
          <p:nvPr>
            <p:ph idx="1"/>
            <p:extLst>
              <p:ext uri="{D42A27DB-BD31-4B8C-83A1-F6EECF244321}">
                <p14:modId xmlns:p14="http://schemas.microsoft.com/office/powerpoint/2010/main" val="1526292202"/>
              </p:ext>
            </p:extLst>
          </p:nvPr>
        </p:nvGraphicFramePr>
        <p:xfrm>
          <a:off x="457200" y="1200150"/>
          <a:ext cx="8221980" cy="2274569"/>
        </p:xfrm>
        <a:graphic>
          <a:graphicData uri="http://schemas.openxmlformats.org/drawingml/2006/table">
            <a:tbl>
              <a:tblPr firstRow="1" bandRow="1">
                <a:tableStyleId>{5940675A-B579-460E-94D1-54222C63F5DA}</a:tableStyleId>
              </a:tblPr>
              <a:tblGrid>
                <a:gridCol w="2055495">
                  <a:extLst>
                    <a:ext uri="{9D8B030D-6E8A-4147-A177-3AD203B41FA5}">
                      <a16:colId xmlns:a16="http://schemas.microsoft.com/office/drawing/2014/main" val="3060781244"/>
                    </a:ext>
                  </a:extLst>
                </a:gridCol>
                <a:gridCol w="2055495">
                  <a:extLst>
                    <a:ext uri="{9D8B030D-6E8A-4147-A177-3AD203B41FA5}">
                      <a16:colId xmlns:a16="http://schemas.microsoft.com/office/drawing/2014/main" val="123850370"/>
                    </a:ext>
                  </a:extLst>
                </a:gridCol>
                <a:gridCol w="2055495">
                  <a:extLst>
                    <a:ext uri="{9D8B030D-6E8A-4147-A177-3AD203B41FA5}">
                      <a16:colId xmlns:a16="http://schemas.microsoft.com/office/drawing/2014/main" val="1987311097"/>
                    </a:ext>
                  </a:extLst>
                </a:gridCol>
                <a:gridCol w="2055495">
                  <a:extLst>
                    <a:ext uri="{9D8B030D-6E8A-4147-A177-3AD203B41FA5}">
                      <a16:colId xmlns:a16="http://schemas.microsoft.com/office/drawing/2014/main" val="2557745142"/>
                    </a:ext>
                  </a:extLst>
                </a:gridCol>
              </a:tblGrid>
              <a:tr h="663416">
                <a:tc>
                  <a:txBody>
                    <a:bodyPr/>
                    <a:lstStyle/>
                    <a:p>
                      <a:r>
                        <a:rPr lang="en-US" dirty="0">
                          <a:solidFill>
                            <a:schemeClr val="bg1"/>
                          </a:solidFill>
                        </a:rPr>
                        <a:t>Tuesday 30</a:t>
                      </a:r>
                      <a:r>
                        <a:rPr lang="en-US" baseline="30000" dirty="0">
                          <a:solidFill>
                            <a:schemeClr val="bg1"/>
                          </a:solidFill>
                        </a:rPr>
                        <a:t>th</a:t>
                      </a:r>
                      <a:r>
                        <a:rPr lang="en-US" dirty="0">
                          <a:solidFill>
                            <a:schemeClr val="bg1"/>
                          </a:solidFill>
                        </a:rPr>
                        <a:t> July</a:t>
                      </a:r>
                    </a:p>
                  </a:txBody>
                  <a:tcPr>
                    <a:solidFill>
                      <a:srgbClr val="009AAB"/>
                    </a:solidFill>
                  </a:tcPr>
                </a:tc>
                <a:tc>
                  <a:txBody>
                    <a:bodyPr/>
                    <a:lstStyle/>
                    <a:p>
                      <a:r>
                        <a:rPr lang="en-US" dirty="0">
                          <a:solidFill>
                            <a:schemeClr val="bg1"/>
                          </a:solidFill>
                        </a:rPr>
                        <a:t>Wednesday 1</a:t>
                      </a:r>
                      <a:r>
                        <a:rPr lang="en-US" baseline="30000" dirty="0">
                          <a:solidFill>
                            <a:schemeClr val="bg1"/>
                          </a:solidFill>
                        </a:rPr>
                        <a:t>st</a:t>
                      </a:r>
                      <a:r>
                        <a:rPr lang="en-US" dirty="0">
                          <a:solidFill>
                            <a:schemeClr val="bg1"/>
                          </a:solidFill>
                        </a:rPr>
                        <a:t> August</a:t>
                      </a:r>
                    </a:p>
                  </a:txBody>
                  <a:tcPr>
                    <a:solidFill>
                      <a:srgbClr val="009AAB"/>
                    </a:solidFill>
                  </a:tcPr>
                </a:tc>
                <a:tc>
                  <a:txBody>
                    <a:bodyPr/>
                    <a:lstStyle/>
                    <a:p>
                      <a:r>
                        <a:rPr lang="en-US" dirty="0">
                          <a:solidFill>
                            <a:schemeClr val="bg1"/>
                          </a:solidFill>
                        </a:rPr>
                        <a:t>Thursday 2</a:t>
                      </a:r>
                      <a:r>
                        <a:rPr lang="en-US" baseline="30000" dirty="0">
                          <a:solidFill>
                            <a:schemeClr val="bg1"/>
                          </a:solidFill>
                        </a:rPr>
                        <a:t>nd</a:t>
                      </a:r>
                      <a:r>
                        <a:rPr lang="en-US" dirty="0">
                          <a:solidFill>
                            <a:schemeClr val="bg1"/>
                          </a:solidFill>
                        </a:rPr>
                        <a:t> August</a:t>
                      </a:r>
                    </a:p>
                  </a:txBody>
                  <a:tcPr>
                    <a:solidFill>
                      <a:srgbClr val="009AAB"/>
                    </a:solidFill>
                  </a:tcPr>
                </a:tc>
                <a:tc>
                  <a:txBody>
                    <a:bodyPr/>
                    <a:lstStyle/>
                    <a:p>
                      <a:r>
                        <a:rPr lang="en-US" dirty="0">
                          <a:solidFill>
                            <a:schemeClr val="bg1"/>
                          </a:solidFill>
                        </a:rPr>
                        <a:t>Friday 3</a:t>
                      </a:r>
                      <a:r>
                        <a:rPr lang="en-US" baseline="30000" dirty="0">
                          <a:solidFill>
                            <a:schemeClr val="bg1"/>
                          </a:solidFill>
                        </a:rPr>
                        <a:t>rd</a:t>
                      </a:r>
                      <a:r>
                        <a:rPr lang="en-US" dirty="0">
                          <a:solidFill>
                            <a:schemeClr val="bg1"/>
                          </a:solidFill>
                        </a:rPr>
                        <a:t> August</a:t>
                      </a:r>
                    </a:p>
                  </a:txBody>
                  <a:tcPr>
                    <a:solidFill>
                      <a:srgbClr val="009AAB"/>
                    </a:solidFill>
                  </a:tcPr>
                </a:tc>
                <a:extLst>
                  <a:ext uri="{0D108BD9-81ED-4DB2-BD59-A6C34878D82A}">
                    <a16:rowId xmlns:a16="http://schemas.microsoft.com/office/drawing/2014/main" val="4107552757"/>
                  </a:ext>
                </a:extLst>
              </a:tr>
              <a:tr h="663416">
                <a:tc>
                  <a:txBody>
                    <a:bodyPr/>
                    <a:lstStyle/>
                    <a:p>
                      <a:endParaRPr lang="en-US" dirty="0"/>
                    </a:p>
                  </a:txBody>
                  <a:tcPr>
                    <a:solidFill>
                      <a:schemeClr val="bg1"/>
                    </a:solidFill>
                  </a:tcPr>
                </a:tc>
                <a:tc rowSpan="2">
                  <a:txBody>
                    <a:bodyPr/>
                    <a:lstStyle/>
                    <a:p>
                      <a:endParaRPr lang="en-US" dirty="0"/>
                    </a:p>
                  </a:txBody>
                  <a:tcPr>
                    <a:solidFill>
                      <a:schemeClr val="bg1"/>
                    </a:solidFill>
                  </a:tcPr>
                </a:tc>
                <a:tc rowSpan="2">
                  <a:txBody>
                    <a:bodyPr/>
                    <a:lstStyle/>
                    <a:p>
                      <a:endParaRPr lang="en-US" dirty="0"/>
                    </a:p>
                  </a:txBody>
                  <a:tcPr>
                    <a:solidFill>
                      <a:schemeClr val="bg1"/>
                    </a:solidFill>
                  </a:tcPr>
                </a:tc>
                <a:tc rowSpan="2">
                  <a:txBody>
                    <a:bodyPr/>
                    <a:lstStyle/>
                    <a:p>
                      <a:endParaRPr lang="en-US" dirty="0"/>
                    </a:p>
                  </a:txBody>
                  <a:tcPr>
                    <a:solidFill>
                      <a:schemeClr val="bg1"/>
                    </a:solidFill>
                  </a:tcPr>
                </a:tc>
                <a:extLst>
                  <a:ext uri="{0D108BD9-81ED-4DB2-BD59-A6C34878D82A}">
                    <a16:rowId xmlns:a16="http://schemas.microsoft.com/office/drawing/2014/main" val="346085817"/>
                  </a:ext>
                </a:extLst>
              </a:tr>
              <a:tr h="947737">
                <a:tc>
                  <a:txBody>
                    <a:bodyPr/>
                    <a:lstStyle/>
                    <a:p>
                      <a:endParaRPr lang="en-US" dirty="0"/>
                    </a:p>
                  </a:txBody>
                  <a:tcPr>
                    <a:solidFill>
                      <a:schemeClr val="bg1"/>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971284941"/>
                  </a:ext>
                </a:extLst>
              </a:tr>
            </a:tbl>
          </a:graphicData>
        </a:graphic>
      </p:graphicFrame>
      <p:sp>
        <p:nvSpPr>
          <p:cNvPr id="6" name="TextBox 5">
            <a:extLst>
              <a:ext uri="{FF2B5EF4-FFF2-40B4-BE49-F238E27FC236}">
                <a16:creationId xmlns:a16="http://schemas.microsoft.com/office/drawing/2014/main" id="{1D856D66-7FD8-5C8A-21D5-8BDB97743CE7}"/>
              </a:ext>
            </a:extLst>
          </p:cNvPr>
          <p:cNvSpPr txBox="1"/>
          <p:nvPr/>
        </p:nvSpPr>
        <p:spPr>
          <a:xfrm>
            <a:off x="548640" y="3934956"/>
            <a:ext cx="8077200" cy="707886"/>
          </a:xfrm>
          <a:prstGeom prst="rect">
            <a:avLst/>
          </a:prstGeom>
          <a:solidFill>
            <a:schemeClr val="bg1"/>
          </a:solidFill>
          <a:ln w="28575">
            <a:solidFill>
              <a:schemeClr val="tx1"/>
            </a:solidFill>
          </a:ln>
        </p:spPr>
        <p:txBody>
          <a:bodyPr wrap="square" rtlCol="0">
            <a:spAutoFit/>
          </a:bodyPr>
          <a:lstStyle/>
          <a:p>
            <a:pPr marL="0" indent="0">
              <a:buNone/>
            </a:pPr>
            <a:r>
              <a:rPr lang="en-GB" sz="2000" dirty="0"/>
              <a:t>Due to the scale of the project, there may be some movement in timescales during the week.</a:t>
            </a:r>
            <a:endParaRPr lang="en-GB" sz="2000" b="1" dirty="0"/>
          </a:p>
        </p:txBody>
      </p:sp>
      <p:sp>
        <p:nvSpPr>
          <p:cNvPr id="3" name="TextBox 2">
            <a:extLst>
              <a:ext uri="{FF2B5EF4-FFF2-40B4-BE49-F238E27FC236}">
                <a16:creationId xmlns:a16="http://schemas.microsoft.com/office/drawing/2014/main" id="{10EE9368-7910-3CD6-07C3-DF154C0C7578}"/>
              </a:ext>
            </a:extLst>
          </p:cNvPr>
          <p:cNvSpPr txBox="1"/>
          <p:nvPr/>
        </p:nvSpPr>
        <p:spPr>
          <a:xfrm>
            <a:off x="548013" y="1925876"/>
            <a:ext cx="18710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AM – Moodle </a:t>
            </a:r>
            <a:r>
              <a:rPr lang="en-GB" b="1" dirty="0">
                <a:solidFill>
                  <a:srgbClr val="FF0000"/>
                </a:solidFill>
                <a:ea typeface="Calibri"/>
                <a:cs typeface="Calibri"/>
              </a:rPr>
              <a:t>offline</a:t>
            </a:r>
            <a:endParaRPr lang="en-GB" b="1" dirty="0">
              <a:solidFill>
                <a:srgbClr val="FF0000"/>
              </a:solidFill>
            </a:endParaRPr>
          </a:p>
        </p:txBody>
      </p:sp>
      <p:sp>
        <p:nvSpPr>
          <p:cNvPr id="7" name="TextBox 6">
            <a:extLst>
              <a:ext uri="{FF2B5EF4-FFF2-40B4-BE49-F238E27FC236}">
                <a16:creationId xmlns:a16="http://schemas.microsoft.com/office/drawing/2014/main" id="{E1EB1E08-F03C-67A9-72C4-C72E02CD3224}"/>
              </a:ext>
            </a:extLst>
          </p:cNvPr>
          <p:cNvSpPr txBox="1"/>
          <p:nvPr/>
        </p:nvSpPr>
        <p:spPr>
          <a:xfrm>
            <a:off x="548012" y="2543095"/>
            <a:ext cx="196188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PM – Existing Moodle back online </a:t>
            </a:r>
            <a:r>
              <a:rPr lang="en-US" b="1" dirty="0">
                <a:solidFill>
                  <a:srgbClr val="FF0000"/>
                </a:solidFill>
              </a:rPr>
              <a:t>(read only) </a:t>
            </a:r>
            <a:endParaRPr lang="en-US" b="1" dirty="0">
              <a:solidFill>
                <a:srgbClr val="FF0000"/>
              </a:solidFill>
              <a:ea typeface="Calibri"/>
              <a:cs typeface="Calibri"/>
            </a:endParaRPr>
          </a:p>
        </p:txBody>
      </p:sp>
      <p:sp>
        <p:nvSpPr>
          <p:cNvPr id="8" name="TextBox 7">
            <a:extLst>
              <a:ext uri="{FF2B5EF4-FFF2-40B4-BE49-F238E27FC236}">
                <a16:creationId xmlns:a16="http://schemas.microsoft.com/office/drawing/2014/main" id="{FA39661C-64EF-9BCB-0CC9-4B96F57ED875}"/>
              </a:ext>
            </a:extLst>
          </p:cNvPr>
          <p:cNvSpPr txBox="1"/>
          <p:nvPr/>
        </p:nvSpPr>
        <p:spPr>
          <a:xfrm>
            <a:off x="2631819" y="1896764"/>
            <a:ext cx="18710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Existing Moodle </a:t>
            </a:r>
            <a:r>
              <a:rPr lang="en-GB" b="1" dirty="0">
                <a:solidFill>
                  <a:srgbClr val="FF0000"/>
                </a:solidFill>
                <a:ea typeface="Calibri"/>
                <a:cs typeface="Calibri"/>
              </a:rPr>
              <a:t>read only</a:t>
            </a:r>
            <a:endParaRPr lang="en-GB" b="1" dirty="0">
              <a:solidFill>
                <a:srgbClr val="FF0000"/>
              </a:solidFill>
            </a:endParaRPr>
          </a:p>
        </p:txBody>
      </p:sp>
      <p:sp>
        <p:nvSpPr>
          <p:cNvPr id="9" name="TextBox 8">
            <a:extLst>
              <a:ext uri="{FF2B5EF4-FFF2-40B4-BE49-F238E27FC236}">
                <a16:creationId xmlns:a16="http://schemas.microsoft.com/office/drawing/2014/main" id="{1CD217D5-35D8-655C-3834-D5A1929F2631}"/>
              </a:ext>
            </a:extLst>
          </p:cNvPr>
          <p:cNvSpPr txBox="1"/>
          <p:nvPr/>
        </p:nvSpPr>
        <p:spPr>
          <a:xfrm>
            <a:off x="4655294" y="1896764"/>
            <a:ext cx="18710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Existing Moodle </a:t>
            </a:r>
            <a:r>
              <a:rPr lang="en-GB" b="1" dirty="0">
                <a:solidFill>
                  <a:srgbClr val="FF0000"/>
                </a:solidFill>
                <a:ea typeface="Calibri"/>
                <a:cs typeface="Calibri"/>
              </a:rPr>
              <a:t>read only</a:t>
            </a:r>
            <a:endParaRPr lang="en-GB" b="1" dirty="0">
              <a:solidFill>
                <a:srgbClr val="FF0000"/>
              </a:solidFill>
            </a:endParaRPr>
          </a:p>
        </p:txBody>
      </p:sp>
      <p:sp>
        <p:nvSpPr>
          <p:cNvPr id="10" name="TextBox 9">
            <a:extLst>
              <a:ext uri="{FF2B5EF4-FFF2-40B4-BE49-F238E27FC236}">
                <a16:creationId xmlns:a16="http://schemas.microsoft.com/office/drawing/2014/main" id="{A4269FD2-4096-EB38-231C-2FD207C1C0AD}"/>
              </a:ext>
            </a:extLst>
          </p:cNvPr>
          <p:cNvSpPr txBox="1"/>
          <p:nvPr/>
        </p:nvSpPr>
        <p:spPr>
          <a:xfrm>
            <a:off x="6754765" y="1925876"/>
            <a:ext cx="187107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Upgraded Moodle </a:t>
            </a:r>
            <a:r>
              <a:rPr lang="en-GB" b="1" dirty="0">
                <a:solidFill>
                  <a:srgbClr val="FF0000"/>
                </a:solidFill>
                <a:ea typeface="Calibri"/>
                <a:cs typeface="Calibri"/>
              </a:rPr>
              <a:t>operational</a:t>
            </a:r>
            <a:endParaRPr lang="en-GB" dirty="0">
              <a:solidFill>
                <a:srgbClr val="FF0000"/>
              </a:solidFill>
              <a:ea typeface="Calibri"/>
              <a:cs typeface="Calibri"/>
            </a:endParaRPr>
          </a:p>
        </p:txBody>
      </p:sp>
    </p:spTree>
    <p:extLst>
      <p:ext uri="{BB962C8B-B14F-4D97-AF65-F5344CB8AC3E}">
        <p14:creationId xmlns:p14="http://schemas.microsoft.com/office/powerpoint/2010/main" val="366400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C0E8D-C896-0BB2-B2A9-4F3FE4A991F5}"/>
              </a:ext>
            </a:extLst>
          </p:cNvPr>
          <p:cNvSpPr>
            <a:spLocks noGrp="1"/>
          </p:cNvSpPr>
          <p:nvPr>
            <p:ph type="title"/>
          </p:nvPr>
        </p:nvSpPr>
        <p:spPr>
          <a:xfrm>
            <a:off x="53340" y="0"/>
            <a:ext cx="9090660" cy="857250"/>
          </a:xfrm>
        </p:spPr>
        <p:txBody>
          <a:bodyPr>
            <a:normAutofit/>
          </a:bodyPr>
          <a:lstStyle/>
          <a:p>
            <a:r>
              <a:rPr lang="en-US"/>
              <a:t>During upgrade week</a:t>
            </a:r>
            <a:endParaRPr lang="en-US" dirty="0"/>
          </a:p>
        </p:txBody>
      </p:sp>
      <p:sp>
        <p:nvSpPr>
          <p:cNvPr id="4" name="Content Placeholder 2">
            <a:extLst>
              <a:ext uri="{FF2B5EF4-FFF2-40B4-BE49-F238E27FC236}">
                <a16:creationId xmlns:a16="http://schemas.microsoft.com/office/drawing/2014/main" id="{4F73147B-BB06-9C89-6110-E3EAE2BC3B70}"/>
              </a:ext>
            </a:extLst>
          </p:cNvPr>
          <p:cNvSpPr txBox="1">
            <a:spLocks/>
          </p:cNvSpPr>
          <p:nvPr/>
        </p:nvSpPr>
        <p:spPr>
          <a:xfrm>
            <a:off x="321064" y="991042"/>
            <a:ext cx="8501873" cy="1336712"/>
          </a:xfrm>
          <a:prstGeom prst="rect">
            <a:avLst/>
          </a:prstGeom>
          <a:solidFill>
            <a:srgbClr val="EAD4D4"/>
          </a:solidFill>
          <a:ln>
            <a:solidFill>
              <a:schemeClr val="tx1"/>
            </a:solidFill>
          </a:ln>
        </p:spPr>
        <p:txBody>
          <a:bodyPr vert="horz" lIns="91440" tIns="45720" rIns="91440" bIns="45720" numCol="2" rtlCol="0" anchor="t">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b="1" dirty="0"/>
              <a:t>When Moodle is offline</a:t>
            </a:r>
          </a:p>
          <a:p>
            <a:pPr lvl="1">
              <a:buFont typeface="Arial" panose="020B0604020202020204" pitchFamily="34" charset="0"/>
              <a:buChar char="•"/>
            </a:pPr>
            <a:r>
              <a:rPr lang="en-GB" dirty="0"/>
              <a:t>No Moodle access for </a:t>
            </a:r>
            <a:r>
              <a:rPr lang="en-GB" b="1" dirty="0"/>
              <a:t>everyone.</a:t>
            </a:r>
          </a:p>
          <a:p>
            <a:pPr lvl="1">
              <a:buFont typeface="Arial" panose="020B0604020202020204" pitchFamily="34" charset="0"/>
              <a:buChar char="•"/>
            </a:pPr>
            <a:r>
              <a:rPr lang="en-GB" dirty="0"/>
              <a:t>No access to learning activities, Quiz, Assignments, Forums etc.</a:t>
            </a:r>
            <a:endParaRPr lang="en-GB" dirty="0">
              <a:ea typeface="Calibri"/>
              <a:cs typeface="Calibri"/>
            </a:endParaRPr>
          </a:p>
          <a:p>
            <a:pPr lvl="1">
              <a:buFont typeface="Arial" panose="020B0604020202020204" pitchFamily="34" charset="0"/>
              <a:buChar char="•"/>
            </a:pPr>
            <a:r>
              <a:rPr lang="en-GB" dirty="0">
                <a:ea typeface="Calibri"/>
                <a:cs typeface="Calibri"/>
              </a:rPr>
              <a:t>Can access </a:t>
            </a:r>
            <a:r>
              <a:rPr lang="en-GB" dirty="0" err="1">
                <a:ea typeface="Calibri"/>
                <a:cs typeface="Calibri"/>
              </a:rPr>
              <a:t>Re:View</a:t>
            </a:r>
            <a:r>
              <a:rPr lang="en-GB" dirty="0">
                <a:ea typeface="Calibri"/>
                <a:cs typeface="Calibri"/>
              </a:rPr>
              <a:t> (Panopto) recordings from </a:t>
            </a:r>
            <a:r>
              <a:rPr lang="en-GB" dirty="0" err="1">
                <a:ea typeface="Calibri"/>
                <a:cs typeface="Calibri"/>
              </a:rPr>
              <a:t>Re:View</a:t>
            </a:r>
            <a:r>
              <a:rPr lang="en-GB" dirty="0">
                <a:ea typeface="Calibri"/>
                <a:cs typeface="Calibri"/>
              </a:rPr>
              <a:t> directly</a:t>
            </a:r>
            <a:r>
              <a:rPr lang="en-GB">
                <a:ea typeface="Calibri"/>
                <a:cs typeface="Calibri"/>
              </a:rPr>
              <a:t> at http://go.bath.ac</a:t>
            </a:r>
            <a:r>
              <a:rPr lang="en-GB" dirty="0">
                <a:ea typeface="Calibri"/>
                <a:cs typeface="Calibri"/>
              </a:rPr>
              <a:t>.</a:t>
            </a:r>
            <a:r>
              <a:rPr lang="en-GB">
                <a:ea typeface="Calibri"/>
                <a:cs typeface="Calibri"/>
              </a:rPr>
              <a:t>uk/review</a:t>
            </a:r>
            <a:endParaRPr lang="en-GB" dirty="0">
              <a:ea typeface="Calibri"/>
              <a:cs typeface="Calibri"/>
            </a:endParaRPr>
          </a:p>
          <a:p>
            <a:pPr marL="457200" lvl="1" indent="0">
              <a:buNone/>
            </a:pPr>
            <a:endParaRPr lang="en-GB" dirty="0">
              <a:ea typeface="Calibri"/>
              <a:cs typeface="Calibri"/>
            </a:endParaRPr>
          </a:p>
          <a:p>
            <a:pPr marL="457200" lvl="1" indent="0">
              <a:buNone/>
            </a:pPr>
            <a:endParaRPr lang="en-GB" dirty="0"/>
          </a:p>
        </p:txBody>
      </p:sp>
      <p:sp>
        <p:nvSpPr>
          <p:cNvPr id="5" name="Content Placeholder 2">
            <a:extLst>
              <a:ext uri="{FF2B5EF4-FFF2-40B4-BE49-F238E27FC236}">
                <a16:creationId xmlns:a16="http://schemas.microsoft.com/office/drawing/2014/main" id="{5316112E-9BE5-EA8F-2B1B-DC2FBA172A48}"/>
              </a:ext>
            </a:extLst>
          </p:cNvPr>
          <p:cNvSpPr txBox="1">
            <a:spLocks/>
          </p:cNvSpPr>
          <p:nvPr/>
        </p:nvSpPr>
        <p:spPr>
          <a:xfrm>
            <a:off x="321064" y="2667000"/>
            <a:ext cx="5226296" cy="2354580"/>
          </a:xfrm>
          <a:prstGeom prst="rect">
            <a:avLst/>
          </a:prstGeom>
          <a:solidFill>
            <a:srgbClr val="EAE3D5"/>
          </a:solidFill>
          <a:ln>
            <a:solidFill>
              <a:schemeClr val="tx1"/>
            </a:solidFill>
          </a:ln>
        </p:spPr>
        <p:txBody>
          <a:bodyPr vert="horz" lIns="91440" tIns="45720" rIns="91440" bIns="45720" rtlCol="0" anchor="t">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800" b="1" dirty="0"/>
              <a:t>When Moodle is read-only</a:t>
            </a:r>
          </a:p>
          <a:p>
            <a:r>
              <a:rPr lang="en-GB" sz="1800" dirty="0"/>
              <a:t>Staff/students can view resources.</a:t>
            </a:r>
          </a:p>
          <a:p>
            <a:r>
              <a:rPr lang="en-GB" sz="1800" dirty="0"/>
              <a:t>Can download resources, e.g. files.</a:t>
            </a:r>
          </a:p>
          <a:p>
            <a:r>
              <a:rPr lang="en-GB" sz="1800" dirty="0"/>
              <a:t>Cannot participate in interactive activities.</a:t>
            </a:r>
          </a:p>
          <a:p>
            <a:pPr lvl="1">
              <a:buFont typeface="Courier New"/>
              <a:buChar char="o"/>
            </a:pPr>
            <a:r>
              <a:rPr lang="en-GB" sz="1400" dirty="0"/>
              <a:t>Can’t post to a forum.</a:t>
            </a:r>
            <a:endParaRPr lang="en-GB" sz="1400" dirty="0">
              <a:ea typeface="Calibri"/>
              <a:cs typeface="Calibri"/>
            </a:endParaRPr>
          </a:p>
          <a:p>
            <a:pPr lvl="1">
              <a:buFont typeface="Courier New"/>
              <a:buChar char="o"/>
            </a:pPr>
            <a:r>
              <a:rPr lang="en-GB" sz="1400" dirty="0"/>
              <a:t>Can't answer a quiz.</a:t>
            </a:r>
            <a:endParaRPr lang="en-GB" sz="1400" dirty="0">
              <a:ea typeface="Calibri"/>
              <a:cs typeface="Calibri"/>
            </a:endParaRPr>
          </a:p>
          <a:p>
            <a:pPr lvl="1">
              <a:buFont typeface="Courier New"/>
              <a:buChar char="o"/>
            </a:pPr>
            <a:r>
              <a:rPr lang="en-GB" sz="1400" dirty="0">
                <a:ea typeface="Calibri"/>
                <a:cs typeface="Calibri"/>
              </a:rPr>
              <a:t>Can't submit an assignment.</a:t>
            </a:r>
          </a:p>
          <a:p>
            <a:r>
              <a:rPr lang="en-GB" sz="1500" dirty="0">
                <a:ea typeface="Calibri"/>
                <a:cs typeface="Calibri"/>
              </a:rPr>
              <a:t>Can access </a:t>
            </a:r>
            <a:r>
              <a:rPr lang="en-GB" sz="1500" dirty="0" err="1">
                <a:ea typeface="Calibri"/>
                <a:cs typeface="Calibri"/>
              </a:rPr>
              <a:t>Re:View</a:t>
            </a:r>
            <a:r>
              <a:rPr lang="en-GB" sz="1500" dirty="0">
                <a:ea typeface="Calibri"/>
                <a:cs typeface="Calibri"/>
              </a:rPr>
              <a:t> (Panopto) recordings from </a:t>
            </a:r>
            <a:r>
              <a:rPr lang="en-GB" sz="1500" dirty="0" err="1">
                <a:ea typeface="Calibri"/>
                <a:cs typeface="Calibri"/>
              </a:rPr>
              <a:t>Re:View</a:t>
            </a:r>
            <a:r>
              <a:rPr lang="en-GB" sz="1500" dirty="0">
                <a:ea typeface="Calibri"/>
                <a:cs typeface="Calibri"/>
              </a:rPr>
              <a:t> directly or Moodle.</a:t>
            </a:r>
            <a:endParaRPr lang="en-GB" sz="1800" dirty="0">
              <a:ea typeface="Calibri"/>
              <a:cs typeface="Calibri"/>
            </a:endParaRPr>
          </a:p>
          <a:p>
            <a:r>
              <a:rPr lang="en-GB" sz="1500" dirty="0">
                <a:ea typeface="Calibri"/>
                <a:cs typeface="Calibri"/>
              </a:rPr>
              <a:t>Cannot create new user accounts.</a:t>
            </a:r>
          </a:p>
          <a:p>
            <a:pPr marL="0" indent="0">
              <a:buNone/>
            </a:pPr>
            <a:endParaRPr lang="en-GB" sz="1800" dirty="0">
              <a:ea typeface="Calibri"/>
              <a:cs typeface="Calibri"/>
            </a:endParaRPr>
          </a:p>
        </p:txBody>
      </p:sp>
      <p:sp>
        <p:nvSpPr>
          <p:cNvPr id="6" name="Content Placeholder 2">
            <a:extLst>
              <a:ext uri="{FF2B5EF4-FFF2-40B4-BE49-F238E27FC236}">
                <a16:creationId xmlns:a16="http://schemas.microsoft.com/office/drawing/2014/main" id="{CE841EEA-82CF-F75F-5C90-2D42E0929ED1}"/>
              </a:ext>
            </a:extLst>
          </p:cNvPr>
          <p:cNvSpPr txBox="1">
            <a:spLocks/>
          </p:cNvSpPr>
          <p:nvPr/>
        </p:nvSpPr>
        <p:spPr>
          <a:xfrm>
            <a:off x="5615939" y="2667000"/>
            <a:ext cx="3206997" cy="2354580"/>
          </a:xfrm>
          <a:prstGeom prst="rect">
            <a:avLst/>
          </a:prstGeom>
          <a:solidFill>
            <a:srgbClr val="E1E8D5"/>
          </a:solidFill>
          <a:ln>
            <a:solidFill>
              <a:schemeClr val="tx1"/>
            </a:solidFill>
          </a:ln>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b="1" dirty="0"/>
              <a:t>When upgraded Moodle fully operational</a:t>
            </a:r>
          </a:p>
          <a:p>
            <a:r>
              <a:rPr lang="en-GB" sz="2000" dirty="0"/>
              <a:t>Can use Moodle as normal.</a:t>
            </a:r>
          </a:p>
          <a:p>
            <a:r>
              <a:rPr lang="en-GB" sz="2000" dirty="0"/>
              <a:t>New functionality available in Moodle.</a:t>
            </a:r>
          </a:p>
        </p:txBody>
      </p:sp>
    </p:spTree>
    <p:extLst>
      <p:ext uri="{BB962C8B-B14F-4D97-AF65-F5344CB8AC3E}">
        <p14:creationId xmlns:p14="http://schemas.microsoft.com/office/powerpoint/2010/main" val="343153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A683B-6B14-48C5-FC39-E31137E6580F}"/>
              </a:ext>
            </a:extLst>
          </p:cNvPr>
          <p:cNvSpPr>
            <a:spLocks noGrp="1"/>
          </p:cNvSpPr>
          <p:nvPr>
            <p:ph type="title"/>
          </p:nvPr>
        </p:nvSpPr>
        <p:spPr/>
        <p:txBody>
          <a:bodyPr/>
          <a:lstStyle/>
          <a:p>
            <a:r>
              <a:rPr lang="en-US" dirty="0"/>
              <a:t>Moodle upgrade updates</a:t>
            </a:r>
          </a:p>
        </p:txBody>
      </p:sp>
      <p:sp>
        <p:nvSpPr>
          <p:cNvPr id="3" name="Content Placeholder 2">
            <a:extLst>
              <a:ext uri="{FF2B5EF4-FFF2-40B4-BE49-F238E27FC236}">
                <a16:creationId xmlns:a16="http://schemas.microsoft.com/office/drawing/2014/main" id="{7A5B80D7-430C-F093-2A1D-0F0979014016}"/>
              </a:ext>
            </a:extLst>
          </p:cNvPr>
          <p:cNvSpPr>
            <a:spLocks noGrp="1"/>
          </p:cNvSpPr>
          <p:nvPr>
            <p:ph idx="1"/>
          </p:nvPr>
        </p:nvSpPr>
        <p:spPr>
          <a:xfrm>
            <a:off x="457200" y="1200151"/>
            <a:ext cx="3195703" cy="3394472"/>
          </a:xfrm>
        </p:spPr>
        <p:txBody>
          <a:bodyPr vert="horz" lIns="91440" tIns="45720" rIns="91440" bIns="45720" rtlCol="0" anchor="t">
            <a:normAutofit/>
          </a:bodyPr>
          <a:lstStyle/>
          <a:p>
            <a:r>
              <a:rPr lang="en-US" dirty="0">
                <a:ea typeface="Calibri"/>
                <a:cs typeface="Calibri"/>
              </a:rPr>
              <a:t>Sign up to the </a:t>
            </a:r>
            <a:r>
              <a:rPr lang="en-US" dirty="0">
                <a:ea typeface="Calibri"/>
                <a:cs typeface="Calibri"/>
                <a:hlinkClick r:id="rId2"/>
              </a:rPr>
              <a:t>TEL Service Blog</a:t>
            </a:r>
            <a:r>
              <a:rPr lang="en-US" dirty="0">
                <a:ea typeface="Calibri"/>
                <a:cs typeface="Calibri"/>
              </a:rPr>
              <a:t> for updates</a:t>
            </a:r>
            <a:endParaRPr lang="en-US" dirty="0"/>
          </a:p>
        </p:txBody>
      </p:sp>
      <p:grpSp>
        <p:nvGrpSpPr>
          <p:cNvPr id="6" name="Group 5" descr="TEL service blog with the 2 latest blog posts">
            <a:extLst>
              <a:ext uri="{FF2B5EF4-FFF2-40B4-BE49-F238E27FC236}">
                <a16:creationId xmlns:a16="http://schemas.microsoft.com/office/drawing/2014/main" id="{F5881BED-AFC0-ABD3-D786-537E9594E6FD}"/>
              </a:ext>
            </a:extLst>
          </p:cNvPr>
          <p:cNvGrpSpPr/>
          <p:nvPr/>
        </p:nvGrpSpPr>
        <p:grpSpPr>
          <a:xfrm>
            <a:off x="4573950" y="962938"/>
            <a:ext cx="4353976" cy="4023987"/>
            <a:chOff x="4573950" y="962938"/>
            <a:chExt cx="4353976" cy="4023987"/>
          </a:xfrm>
        </p:grpSpPr>
        <p:pic>
          <p:nvPicPr>
            <p:cNvPr id="4" name="Picture 3" descr="A screenshot of a website&#10;&#10;Description automatically generated">
              <a:extLst>
                <a:ext uri="{FF2B5EF4-FFF2-40B4-BE49-F238E27FC236}">
                  <a16:creationId xmlns:a16="http://schemas.microsoft.com/office/drawing/2014/main" id="{8DDB0A9F-7DEA-D9E3-B9B4-DF7122AA65BB}"/>
                </a:ext>
              </a:extLst>
            </p:cNvPr>
            <p:cNvPicPr>
              <a:picLocks noChangeAspect="1"/>
            </p:cNvPicPr>
            <p:nvPr/>
          </p:nvPicPr>
          <p:blipFill>
            <a:blip r:embed="rId3"/>
            <a:stretch>
              <a:fillRect/>
            </a:stretch>
          </p:blipFill>
          <p:spPr>
            <a:xfrm>
              <a:off x="4573950" y="962938"/>
              <a:ext cx="4341065" cy="4023987"/>
            </a:xfrm>
            <a:prstGeom prst="rect">
              <a:avLst/>
            </a:prstGeom>
            <a:ln>
              <a:solidFill>
                <a:schemeClr val="tx1"/>
              </a:solidFill>
            </a:ln>
          </p:spPr>
        </p:pic>
        <p:sp>
          <p:nvSpPr>
            <p:cNvPr id="5" name="Rectangle 4">
              <a:extLst>
                <a:ext uri="{FF2B5EF4-FFF2-40B4-BE49-F238E27FC236}">
                  <a16:creationId xmlns:a16="http://schemas.microsoft.com/office/drawing/2014/main" id="{846918A0-B95E-71FE-DEE4-526827755574}"/>
                </a:ext>
              </a:extLst>
            </p:cNvPr>
            <p:cNvSpPr/>
            <p:nvPr/>
          </p:nvSpPr>
          <p:spPr>
            <a:xfrm>
              <a:off x="7676890" y="3915167"/>
              <a:ext cx="1251036" cy="1070975"/>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84926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98875-3FB2-CB1A-B6B9-0DDD1AAB0CF7}"/>
              </a:ext>
            </a:extLst>
          </p:cNvPr>
          <p:cNvSpPr>
            <a:spLocks noGrp="1"/>
          </p:cNvSpPr>
          <p:nvPr>
            <p:ph type="title"/>
          </p:nvPr>
        </p:nvSpPr>
        <p:spPr>
          <a:xfrm>
            <a:off x="0" y="0"/>
            <a:ext cx="9144000" cy="857250"/>
          </a:xfrm>
        </p:spPr>
        <p:txBody>
          <a:bodyPr>
            <a:noAutofit/>
          </a:bodyPr>
          <a:lstStyle/>
          <a:p>
            <a:r>
              <a:rPr lang="en-US" dirty="0"/>
              <a:t>New Moodle functionality</a:t>
            </a:r>
          </a:p>
        </p:txBody>
      </p:sp>
      <p:sp>
        <p:nvSpPr>
          <p:cNvPr id="6" name="Content Placeholder 2">
            <a:extLst>
              <a:ext uri="{FF2B5EF4-FFF2-40B4-BE49-F238E27FC236}">
                <a16:creationId xmlns:a16="http://schemas.microsoft.com/office/drawing/2014/main" id="{0EA556F5-B26E-BE63-27AA-877BC0142DB7}"/>
              </a:ext>
            </a:extLst>
          </p:cNvPr>
          <p:cNvSpPr txBox="1">
            <a:spLocks/>
          </p:cNvSpPr>
          <p:nvPr/>
        </p:nvSpPr>
        <p:spPr>
          <a:xfrm>
            <a:off x="297180" y="1284800"/>
            <a:ext cx="3640795" cy="3410129"/>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200" dirty="0"/>
              <a:t>Blog post – </a:t>
            </a:r>
            <a:r>
              <a:rPr lang="en-US" sz="3200" dirty="0">
                <a:hlinkClick r:id="rId3"/>
              </a:rPr>
              <a:t>New in Moodle 4.3</a:t>
            </a:r>
            <a:endParaRPr lang="en-US" sz="3200" dirty="0"/>
          </a:p>
          <a:p>
            <a:r>
              <a:rPr lang="en-US" sz="3200" dirty="0">
                <a:hlinkClick r:id="rId4"/>
              </a:rPr>
              <a:t>Moodle demo site</a:t>
            </a:r>
            <a:r>
              <a:rPr lang="en-US" sz="3200" dirty="0"/>
              <a:t> – </a:t>
            </a:r>
            <a:r>
              <a:rPr lang="en-US" dirty="0"/>
              <a:t>upgraded site coming soon</a:t>
            </a:r>
            <a:endParaRPr lang="en-US" sz="3200" dirty="0">
              <a:ea typeface="Calibri"/>
              <a:cs typeface="Calibri"/>
            </a:endParaRPr>
          </a:p>
          <a:p>
            <a:pPr marL="0" indent="0">
              <a:buFont typeface="Arial"/>
              <a:buNone/>
            </a:pPr>
            <a:endParaRPr lang="en-US" sz="3200" dirty="0"/>
          </a:p>
          <a:p>
            <a:endParaRPr lang="en-US" dirty="0"/>
          </a:p>
        </p:txBody>
      </p:sp>
      <p:pic>
        <p:nvPicPr>
          <p:cNvPr id="3" name="Picture 2" descr="Screenshot of Moodle demo site My Courses screen with 7 demo Moodle courses">
            <a:extLst>
              <a:ext uri="{FF2B5EF4-FFF2-40B4-BE49-F238E27FC236}">
                <a16:creationId xmlns:a16="http://schemas.microsoft.com/office/drawing/2014/main" id="{BC24A55C-62D1-CE56-9DB8-8E501DE46E27}"/>
              </a:ext>
            </a:extLst>
          </p:cNvPr>
          <p:cNvPicPr>
            <a:picLocks noChangeAspect="1"/>
          </p:cNvPicPr>
          <p:nvPr/>
        </p:nvPicPr>
        <p:blipFill>
          <a:blip r:embed="rId5"/>
          <a:stretch>
            <a:fillRect/>
          </a:stretch>
        </p:blipFill>
        <p:spPr>
          <a:xfrm>
            <a:off x="4204048" y="1750790"/>
            <a:ext cx="4775548" cy="2299535"/>
          </a:xfrm>
          <a:prstGeom prst="rect">
            <a:avLst/>
          </a:prstGeom>
          <a:ln>
            <a:solidFill>
              <a:schemeClr val="tx1"/>
            </a:solidFill>
          </a:ln>
        </p:spPr>
      </p:pic>
    </p:spTree>
    <p:extLst>
      <p:ext uri="{BB962C8B-B14F-4D97-AF65-F5344CB8AC3E}">
        <p14:creationId xmlns:p14="http://schemas.microsoft.com/office/powerpoint/2010/main" val="444565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E535C-47FB-8F44-8DAC-4B259068D4D7}"/>
              </a:ext>
            </a:extLst>
          </p:cNvPr>
          <p:cNvSpPr>
            <a:spLocks noGrp="1"/>
          </p:cNvSpPr>
          <p:nvPr>
            <p:ph type="title"/>
          </p:nvPr>
        </p:nvSpPr>
        <p:spPr/>
        <p:txBody>
          <a:bodyPr>
            <a:normAutofit/>
          </a:bodyPr>
          <a:lstStyle/>
          <a:p>
            <a:r>
              <a:rPr lang="en-US" dirty="0"/>
              <a:t>New functionality - Bulk actions</a:t>
            </a:r>
          </a:p>
        </p:txBody>
      </p:sp>
      <p:sp>
        <p:nvSpPr>
          <p:cNvPr id="3" name="Content Placeholder 2">
            <a:extLst>
              <a:ext uri="{FF2B5EF4-FFF2-40B4-BE49-F238E27FC236}">
                <a16:creationId xmlns:a16="http://schemas.microsoft.com/office/drawing/2014/main" id="{685234B9-EFF2-FFAF-4206-FAEA66BDEB5F}"/>
              </a:ext>
            </a:extLst>
          </p:cNvPr>
          <p:cNvSpPr>
            <a:spLocks noGrp="1"/>
          </p:cNvSpPr>
          <p:nvPr>
            <p:ph sz="half" idx="1"/>
          </p:nvPr>
        </p:nvSpPr>
        <p:spPr>
          <a:xfrm>
            <a:off x="160020" y="1200150"/>
            <a:ext cx="2819400" cy="3783329"/>
          </a:xfrm>
        </p:spPr>
        <p:txBody>
          <a:bodyPr>
            <a:normAutofit/>
          </a:bodyPr>
          <a:lstStyle/>
          <a:p>
            <a:r>
              <a:rPr lang="en-US" dirty="0"/>
              <a:t>Hide, duplicate, move, or delete items in bulk</a:t>
            </a:r>
          </a:p>
          <a:p>
            <a:pPr lvl="1"/>
            <a:r>
              <a:rPr lang="en-US" dirty="0"/>
              <a:t>Activities</a:t>
            </a:r>
          </a:p>
          <a:p>
            <a:pPr lvl="1"/>
            <a:r>
              <a:rPr lang="en-US" dirty="0"/>
              <a:t>Resources</a:t>
            </a:r>
          </a:p>
          <a:p>
            <a:pPr lvl="1"/>
            <a:r>
              <a:rPr lang="en-US" dirty="0"/>
              <a:t>Topics.</a:t>
            </a:r>
          </a:p>
        </p:txBody>
      </p:sp>
      <p:grpSp>
        <p:nvGrpSpPr>
          <p:cNvPr id="11" name="Group 10" descr="Moodle course with multiple check boxes ticked and options for availability, duplicate, move and delete">
            <a:extLst>
              <a:ext uri="{FF2B5EF4-FFF2-40B4-BE49-F238E27FC236}">
                <a16:creationId xmlns:a16="http://schemas.microsoft.com/office/drawing/2014/main" id="{D2845F7D-A622-CB27-FC0A-59C314A5640B}"/>
              </a:ext>
            </a:extLst>
          </p:cNvPr>
          <p:cNvGrpSpPr/>
          <p:nvPr/>
        </p:nvGrpSpPr>
        <p:grpSpPr>
          <a:xfrm>
            <a:off x="3074410" y="969776"/>
            <a:ext cx="5970530" cy="3945124"/>
            <a:chOff x="3074410" y="969776"/>
            <a:chExt cx="5970530" cy="3945124"/>
          </a:xfrm>
        </p:grpSpPr>
        <p:pic>
          <p:nvPicPr>
            <p:cNvPr id="6" name="Picture 5">
              <a:extLst>
                <a:ext uri="{FF2B5EF4-FFF2-40B4-BE49-F238E27FC236}">
                  <a16:creationId xmlns:a16="http://schemas.microsoft.com/office/drawing/2014/main" id="{D31A594A-5A61-74B7-EEEB-A51957D6889C}"/>
                </a:ext>
              </a:extLst>
            </p:cNvPr>
            <p:cNvPicPr>
              <a:picLocks noChangeAspect="1"/>
            </p:cNvPicPr>
            <p:nvPr/>
          </p:nvPicPr>
          <p:blipFill>
            <a:blip r:embed="rId2"/>
            <a:stretch>
              <a:fillRect/>
            </a:stretch>
          </p:blipFill>
          <p:spPr>
            <a:xfrm>
              <a:off x="3086803" y="969776"/>
              <a:ext cx="5958137" cy="3945124"/>
            </a:xfrm>
            <a:prstGeom prst="rect">
              <a:avLst/>
            </a:prstGeom>
            <a:ln>
              <a:solidFill>
                <a:schemeClr val="tx1"/>
              </a:solidFill>
            </a:ln>
          </p:spPr>
        </p:pic>
        <p:sp>
          <p:nvSpPr>
            <p:cNvPr id="9" name="Rectangle 8">
              <a:extLst>
                <a:ext uri="{FF2B5EF4-FFF2-40B4-BE49-F238E27FC236}">
                  <a16:creationId xmlns:a16="http://schemas.microsoft.com/office/drawing/2014/main" id="{0011DEA6-2B77-FFAF-4CFE-9C56CFA0B3CD}"/>
                </a:ext>
              </a:extLst>
            </p:cNvPr>
            <p:cNvSpPr/>
            <p:nvPr/>
          </p:nvSpPr>
          <p:spPr>
            <a:xfrm>
              <a:off x="3074410" y="4259580"/>
              <a:ext cx="5970530" cy="65532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B7BEA26-E000-39DB-3747-F18B703EE0C6}"/>
                </a:ext>
              </a:extLst>
            </p:cNvPr>
            <p:cNvSpPr/>
            <p:nvPr/>
          </p:nvSpPr>
          <p:spPr>
            <a:xfrm rot="16200000">
              <a:off x="2671699" y="2837560"/>
              <a:ext cx="1523998" cy="344675"/>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557393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8"/>
  <p:tag name="TPOS" val="2"/>
  <p:tag name="TPLASTSAVEVERSION" val="6.2 PC"/>
  <p:tag name="TPLASTSAVEPRODUCT" val="TurningPoint web for PowerPoint"/>
  <p:tag name="TPFULLVERSION" val="2.2.2.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kills Centre Pre-sessional courses Moodle 4.1.potx" id="{6D1C6E46-39E0-4676-9445-F40EEE8A386B}" vid="{7E1972DA-C856-4747-9ED4-52E2A1F27E2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ills Centre Pre-sessional courses Moodle 4.1.potx" id="{6D1C6E46-39E0-4676-9445-F40EEE8A386B}" vid="{42DD865F-7E68-4B4B-86C8-1D197E5E4F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BECC8CCA2FA241BA3FC652519C22DE" ma:contentTypeVersion="16" ma:contentTypeDescription="Create a new document." ma:contentTypeScope="" ma:versionID="75110e98b7e537e00124db8f695e4044">
  <xsd:schema xmlns:xsd="http://www.w3.org/2001/XMLSchema" xmlns:xs="http://www.w3.org/2001/XMLSchema" xmlns:p="http://schemas.microsoft.com/office/2006/metadata/properties" xmlns:ns2="7d577558-d07d-4839-a673-2c8c6ebd42e2" xmlns:ns3="f0985fd3-967d-4011-bed1-ebfc61f56551" xmlns:ns4="7baf63a6-8159-4531-922f-8d695af1915f" targetNamespace="http://schemas.microsoft.com/office/2006/metadata/properties" ma:root="true" ma:fieldsID="2950d89fda8c129cf664bee7ec4f588f" ns2:_="" ns3:_="" ns4:_="">
    <xsd:import namespace="7d577558-d07d-4839-a673-2c8c6ebd42e2"/>
    <xsd:import namespace="f0985fd3-967d-4011-bed1-ebfc61f56551"/>
    <xsd:import namespace="7baf63a6-8159-4531-922f-8d695af1915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2:lcf76f155ced4ddcb4097134ff3c332f" minOccurs="0"/>
                <xsd:element ref="ns4: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577558-d07d-4839-a673-2c8c6ebd42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5693718-8356-48ba-866a-85db3a9efc26"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0985fd3-967d-4011-bed1-ebfc61f5655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af63a6-8159-4531-922f-8d695af1915f"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8e23caee-fe49-4138-a118-1213c4eff10d}" ma:internalName="TaxCatchAll" ma:showField="CatchAllData" ma:web="f0985fd3-967d-4011-bed1-ebfc61f565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d577558-d07d-4839-a673-2c8c6ebd42e2">
      <Terms xmlns="http://schemas.microsoft.com/office/infopath/2007/PartnerControls"/>
    </lcf76f155ced4ddcb4097134ff3c332f>
    <TaxCatchAll xmlns="7baf63a6-8159-4531-922f-8d695af1915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F71375-3431-4A64-BE97-592FBEAEDF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577558-d07d-4839-a673-2c8c6ebd42e2"/>
    <ds:schemaRef ds:uri="f0985fd3-967d-4011-bed1-ebfc61f56551"/>
    <ds:schemaRef ds:uri="7baf63a6-8159-4531-922f-8d695af191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C67E95-36EA-4CEF-AB60-E03A9FF921E0}">
  <ds:schemaRefs>
    <ds:schemaRef ds:uri="http://schemas.microsoft.com/office/2006/documentManagement/types"/>
    <ds:schemaRef ds:uri="http://www.w3.org/XML/1998/namespace"/>
    <ds:schemaRef ds:uri="http://schemas.microsoft.com/office/2006/metadata/properties"/>
    <ds:schemaRef ds:uri="http://purl.org/dc/terms/"/>
    <ds:schemaRef ds:uri="f0985fd3-967d-4011-bed1-ebfc61f56551"/>
    <ds:schemaRef ds:uri="http://purl.org/dc/dcmitype/"/>
    <ds:schemaRef ds:uri="http://schemas.microsoft.com/office/infopath/2007/PartnerControls"/>
    <ds:schemaRef ds:uri="http://purl.org/dc/elements/1.1/"/>
    <ds:schemaRef ds:uri="http://schemas.openxmlformats.org/package/2006/metadata/core-properties"/>
    <ds:schemaRef ds:uri="7baf63a6-8159-4531-922f-8d695af1915f"/>
    <ds:schemaRef ds:uri="7d577558-d07d-4839-a673-2c8c6ebd42e2"/>
  </ds:schemaRefs>
</ds:datastoreItem>
</file>

<file path=customXml/itemProps3.xml><?xml version="1.0" encoding="utf-8"?>
<ds:datastoreItem xmlns:ds="http://schemas.openxmlformats.org/officeDocument/2006/customXml" ds:itemID="{236F50A7-2C17-43F9-98C3-21466BE6F8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Skills Centre Pre-sessional courses Moodle 4.1</Template>
  <TotalTime>465</TotalTime>
  <Words>1083</Words>
  <Application>Microsoft Office PowerPoint</Application>
  <PresentationFormat>On-screen Show (16:9)</PresentationFormat>
  <Paragraphs>130</Paragraphs>
  <Slides>19</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Courier New</vt:lpstr>
      <vt:lpstr>HelveticaNeueLT Std</vt:lpstr>
      <vt:lpstr>HelveticaNeueLT Std Lt</vt:lpstr>
      <vt:lpstr>Office Theme</vt:lpstr>
      <vt:lpstr>Custom Design</vt:lpstr>
      <vt:lpstr>Preparing for Moodle upgrade and archiving</vt:lpstr>
      <vt:lpstr>Session outline</vt:lpstr>
      <vt:lpstr>Moodle upgrade overview</vt:lpstr>
      <vt:lpstr>Examples from other Universities</vt:lpstr>
      <vt:lpstr>When is the Moodle upgrade?</vt:lpstr>
      <vt:lpstr>During upgrade week</vt:lpstr>
      <vt:lpstr>Moodle upgrade updates</vt:lpstr>
      <vt:lpstr>New Moodle functionality</vt:lpstr>
      <vt:lpstr>New functionality - Bulk actions</vt:lpstr>
      <vt:lpstr>New functionality - Updated activity cards</vt:lpstr>
      <vt:lpstr>Moodle archive</vt:lpstr>
      <vt:lpstr>What is the Moodle archive?</vt:lpstr>
      <vt:lpstr>Purpose of the Moodle archive</vt:lpstr>
      <vt:lpstr>What will be visible in the Moodle 2023-24 archive?</vt:lpstr>
      <vt:lpstr>What won’t be visible in the Moodle 2023-24 archive?</vt:lpstr>
      <vt:lpstr>Viewing the Moodle archive – common scenarios</vt:lpstr>
      <vt:lpstr>Next steps</vt:lpstr>
      <vt:lpstr>How to hide topics and activities/resources</vt:lpstr>
      <vt:lpstr>Support 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Skills Centre Pre-sessional courses</dc:title>
  <dc:subject/>
  <dc:creator>Tom Brunsdon</dc:creator>
  <cp:keywords/>
  <dc:description/>
  <cp:lastModifiedBy>Tom Brunsdon</cp:lastModifiedBy>
  <cp:revision>505</cp:revision>
  <dcterms:created xsi:type="dcterms:W3CDTF">2023-01-06T14:50:33Z</dcterms:created>
  <dcterms:modified xsi:type="dcterms:W3CDTF">2024-06-12T10:50:49Z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0x0101007BBECC8CCA2FA241BA3FC652519C22DE</vt:lpwstr>
  </property>
</Properties>
</file>