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  <p:sldMasterId id="2147483655" r:id="rId5"/>
  </p:sldMasterIdLst>
  <p:notesMasterIdLst>
    <p:notesMasterId r:id="rId17"/>
  </p:notesMasterIdLst>
  <p:sldIdLst>
    <p:sldId id="280" r:id="rId6"/>
    <p:sldId id="296" r:id="rId7"/>
    <p:sldId id="288" r:id="rId8"/>
    <p:sldId id="297" r:id="rId9"/>
    <p:sldId id="278" r:id="rId10"/>
    <p:sldId id="283" r:id="rId11"/>
    <p:sldId id="284" r:id="rId12"/>
    <p:sldId id="301" r:id="rId13"/>
    <p:sldId id="302" r:id="rId14"/>
    <p:sldId id="298" r:id="rId15"/>
    <p:sldId id="262" r:id="rId16"/>
  </p:sldIdLst>
  <p:sldSz cx="9144000" cy="5143500" type="screen16x9"/>
  <p:notesSz cx="6858000" cy="9144000"/>
  <p:custDataLst>
    <p:tags r:id="rId18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4DEE495B-9EED-D7D1-AC0B-0BB22D33A278}" name="Marie Salter" initials="MS" userId="S::essms@bath.ac.uk::171a54c9-3bb7-49c2-9937-96892296c4f0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9AAB"/>
    <a:srgbClr val="FAF9F6"/>
    <a:srgbClr val="AC3B52"/>
    <a:srgbClr val="F8F8F8"/>
    <a:srgbClr val="F5F5F5"/>
    <a:srgbClr val="EEEEE4"/>
    <a:srgbClr val="85BDB8"/>
    <a:srgbClr val="92CEC8"/>
    <a:srgbClr val="396164"/>
    <a:srgbClr val="25373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86385" autoAdjust="0"/>
  </p:normalViewPr>
  <p:slideViewPr>
    <p:cSldViewPr snapToGrid="0" snapToObjects="1">
      <p:cViewPr>
        <p:scale>
          <a:sx n="100" d="100"/>
          <a:sy n="100" d="100"/>
        </p:scale>
        <p:origin x="324" y="48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 snapToObjects="1">
      <p:cViewPr varScale="1">
        <p:scale>
          <a:sx n="72" d="100"/>
          <a:sy n="72" d="100"/>
        </p:scale>
        <p:origin x="2622" y="5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tags" Target="tags/tag1.xml"/><Relationship Id="rId3" Type="http://schemas.openxmlformats.org/officeDocument/2006/relationships/customXml" Target="../customXml/item3.xml"/><Relationship Id="rId21" Type="http://schemas.openxmlformats.org/officeDocument/2006/relationships/theme" Target="theme/theme1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microsoft.com/office/2018/10/relationships/authors" Target="authors.xml"/><Relationship Id="rId10" Type="http://schemas.openxmlformats.org/officeDocument/2006/relationships/slide" Target="slides/slide5.xml"/><Relationship Id="rId19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C5FCC76-8891-46D1-A25A-5624F21834ED}" type="datetimeFigureOut">
              <a:rPr lang="en-GB" smtClean="0"/>
              <a:t>28/09/2026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473BB5A-3326-4BF5-8003-9E4CBC7F80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8947392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473BB5A-3326-4BF5-8003-9E4CBC7F8081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6273863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473BB5A-3326-4BF5-8003-9E4CBC7F8081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4043456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473BB5A-3326-4BF5-8003-9E4CBC7F8081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4501160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450248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bg1"/>
                </a:solidFill>
                <a:latin typeface="HelveticaNeueLT Std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8450191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85725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83291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85725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>
                <a:solidFill>
                  <a:schemeClr val="tx1"/>
                </a:solidFill>
              </a:defRPr>
            </a:lvl1pPr>
            <a:lvl2pPr>
              <a:defRPr sz="2400">
                <a:solidFill>
                  <a:schemeClr val="tx1"/>
                </a:solidFill>
              </a:defRPr>
            </a:lvl2pPr>
            <a:lvl3pPr>
              <a:defRPr sz="2000">
                <a:solidFill>
                  <a:schemeClr val="tx1"/>
                </a:solidFill>
              </a:defRPr>
            </a:lvl3pPr>
            <a:lvl4pPr>
              <a:defRPr sz="1800">
                <a:solidFill>
                  <a:schemeClr val="tx1"/>
                </a:solidFill>
              </a:defRPr>
            </a:lvl4pPr>
            <a:lvl5pPr>
              <a:defRPr sz="1800">
                <a:solidFill>
                  <a:schemeClr val="tx1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>
                <a:solidFill>
                  <a:schemeClr val="tx1"/>
                </a:solidFill>
              </a:defRPr>
            </a:lvl1pPr>
            <a:lvl2pPr>
              <a:defRPr sz="2400">
                <a:solidFill>
                  <a:schemeClr val="tx1"/>
                </a:solidFill>
              </a:defRPr>
            </a:lvl2pPr>
            <a:lvl3pPr>
              <a:defRPr sz="2000">
                <a:solidFill>
                  <a:schemeClr val="tx1"/>
                </a:solidFill>
              </a:defRPr>
            </a:lvl3pPr>
            <a:lvl4pPr>
              <a:defRPr sz="1800">
                <a:solidFill>
                  <a:schemeClr val="tx1"/>
                </a:solidFill>
              </a:defRPr>
            </a:lvl4pPr>
            <a:lvl5pPr>
              <a:defRPr sz="1800">
                <a:solidFill>
                  <a:schemeClr val="tx1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347929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0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6421833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rgbClr val="009AA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85725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996954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E2F578-D1FF-43B3-9E88-AB6C792E044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0421" y="1548063"/>
            <a:ext cx="8887326" cy="1084012"/>
          </a:xfrm>
        </p:spPr>
        <p:txBody>
          <a:bodyPr anchor="b">
            <a:normAutofit/>
          </a:bodyPr>
          <a:lstStyle>
            <a:lvl1pPr algn="ctr">
              <a:defRPr sz="4400"/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FEEA7D8-B85C-47AC-BEFE-4FABCCBF23E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2838283"/>
            <a:ext cx="6858000" cy="1241425"/>
          </a:xfrm>
        </p:spPr>
        <p:txBody>
          <a:bodyPr>
            <a:normAutofit/>
          </a:bodyPr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559822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8CB489-1C00-486A-AAF4-4F79CEB628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282700"/>
            <a:ext cx="7886700" cy="2139950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5BE6571-8980-43D4-B0E7-C539F50F49D6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23888" y="3441700"/>
            <a:ext cx="7886700" cy="1125538"/>
          </a:xfrm>
        </p:spPr>
        <p:txBody>
          <a:bodyPr/>
          <a:lstStyle>
            <a:lvl1pPr marL="0" indent="0">
              <a:buNone/>
              <a:defRPr sz="2400" b="1">
                <a:solidFill>
                  <a:schemeClr val="bg1"/>
                </a:solidFill>
                <a:latin typeface="HelveticaNeueLT Std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TITLE STYLES</a:t>
            </a:r>
          </a:p>
        </p:txBody>
      </p:sp>
    </p:spTree>
    <p:extLst>
      <p:ext uri="{BB962C8B-B14F-4D97-AF65-F5344CB8AC3E}">
        <p14:creationId xmlns:p14="http://schemas.microsoft.com/office/powerpoint/2010/main" val="16390862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003884-5E30-4320-AD73-F3D54B468E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4798" y="14287"/>
            <a:ext cx="7886700" cy="993775"/>
          </a:xfrm>
        </p:spPr>
        <p:txBody>
          <a:bodyPr/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E22F96-DB44-479B-9D83-4BB24739A4C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995741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84780C-73B0-4CE6-B66A-238EB5BE55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4850" y="14287"/>
            <a:ext cx="7886700" cy="993775"/>
          </a:xfrm>
        </p:spPr>
        <p:txBody>
          <a:bodyPr/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556A472-F5D5-46C2-9971-3ED283F3511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370013"/>
            <a:ext cx="3867150" cy="326231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CCCAADC-1352-41F7-807B-F8A1724FBE8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370013"/>
            <a:ext cx="3867150" cy="326231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639235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D6C636-43CD-4B2B-A3AD-FB5E264D61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17964"/>
            <a:ext cx="7886700" cy="993775"/>
          </a:xfrm>
        </p:spPr>
        <p:txBody>
          <a:bodyPr/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63FCAC0-0CC2-4A7F-B9C5-F15C446F838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260475"/>
            <a:ext cx="3868737" cy="61912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402ECD5-A977-4205-8B9F-30C3677B868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1879600"/>
            <a:ext cx="3868737" cy="276225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4D51BA0-0F71-4E44-BAE4-286FD55CB69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260475"/>
            <a:ext cx="3887788" cy="61912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71338BA-C421-425C-8AF7-A9AE2DF5437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1879600"/>
            <a:ext cx="3887788" cy="276225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4702323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rgbClr val="AC3B5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B8F9C2-5991-4B10-8E14-42C0143483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088308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slideLayout" Target="../slideLayouts/slideLayout9.xml"/><Relationship Id="rId7" Type="http://schemas.openxmlformats.org/officeDocument/2006/relationships/theme" Target="../theme/theme2.xml"/><Relationship Id="rId2" Type="http://schemas.openxmlformats.org/officeDocument/2006/relationships/slideLayout" Target="../slideLayouts/slideLayout8.xml"/><Relationship Id="rId1" Type="http://schemas.openxmlformats.org/officeDocument/2006/relationships/slideLayout" Target="../slideLayouts/slideLayout7.xml"/><Relationship Id="rId6" Type="http://schemas.openxmlformats.org/officeDocument/2006/relationships/slideLayout" Target="../slideLayouts/slideLayout12.xml"/><Relationship Id="rId5" Type="http://schemas.openxmlformats.org/officeDocument/2006/relationships/slideLayout" Target="../slideLayouts/slideLayout11.xml"/><Relationship Id="rId4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792007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1" r:id="rId2"/>
    <p:sldLayoutId id="2147483650" r:id="rId3"/>
    <p:sldLayoutId id="2147483652" r:id="rId4"/>
    <p:sldLayoutId id="2147483653" r:id="rId5"/>
    <p:sldLayoutId id="2147483654" r:id="rId6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bg1"/>
          </a:solidFill>
          <a:latin typeface="HelveticaNeueLT Std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7676F1A-D6AE-4DE6-972C-C52CEAD3C4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4638"/>
            <a:ext cx="7886700" cy="9937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D164F0A-B725-4427-A213-BF9D6E16B7A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370013"/>
            <a:ext cx="7886700" cy="32623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039061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6" r:id="rId1"/>
    <p:sldLayoutId id="2147483658" r:id="rId2"/>
    <p:sldLayoutId id="2147483657" r:id="rId3"/>
    <p:sldLayoutId id="2147483659" r:id="rId4"/>
    <p:sldLayoutId id="2147483660" r:id="rId5"/>
    <p:sldLayoutId id="2147483661" r:id="rId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HelveticaNeueLT Std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Relationship Id="rId5" Type="http://schemas.openxmlformats.org/officeDocument/2006/relationships/hyperlink" Target="https://teachinghub.bath.ac.uk/guide/introduction-to-microsoft-copilot-for-bing/" TargetMode="External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4" Type="http://schemas.openxmlformats.org/officeDocument/2006/relationships/hyperlink" Target="https://teachinghub.bath.ac.uk/guide-category/generative-ai/" TargetMode="Externa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hyperlink" Target="https://support.microsoft.com/en-gb/topic/get-better-results-with-copilot-prompting-77251d6c-e162-479d-b398-9e46cf73da55" TargetMode="External"/><Relationship Id="rId7" Type="http://schemas.openxmlformats.org/officeDocument/2006/relationships/image" Target="../media/image1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Relationship Id="rId6" Type="http://schemas.openxmlformats.org/officeDocument/2006/relationships/hyperlink" Target="https://unihub.bath.ac.uk/students/workflows/Detail/185" TargetMode="External"/><Relationship Id="rId5" Type="http://schemas.openxmlformats.org/officeDocument/2006/relationships/hyperlink" Target="https://teachinghub.bath.ac.uk/generative-ai-resources/" TargetMode="External"/><Relationship Id="rId4" Type="http://schemas.openxmlformats.org/officeDocument/2006/relationships/hyperlink" Target="https://teachinghub.bath.ac.uk/guide-category/generative-ai/" TargetMode="Externa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91ABCA-C7ED-4B5E-AF4E-77449E73C2E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5800" y="933511"/>
            <a:ext cx="7772400" cy="1102519"/>
          </a:xfr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  <a:latin typeface="HelveticaNeueLT Std Lt"/>
              </a:rPr>
              <a:t>Introduction to Generative AI</a:t>
            </a:r>
            <a:endParaRPr lang="en-GB" dirty="0">
              <a:solidFill>
                <a:schemeClr val="bg1"/>
              </a:solidFill>
              <a:latin typeface="HelveticaNeueLT Std Lt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0F045F9-A86C-4E36-93EA-6F86245E675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71600" y="1750160"/>
            <a:ext cx="6400800" cy="691331"/>
          </a:xfrm>
        </p:spPr>
        <p:txBody>
          <a:bodyPr/>
          <a:lstStyle/>
          <a:p>
            <a:r>
              <a:rPr lang="en-US" dirty="0">
                <a:latin typeface="HelveticaNeueLT Std Lt"/>
              </a:rPr>
              <a:t>u</a:t>
            </a:r>
            <a:r>
              <a:rPr lang="en-US" dirty="0">
                <a:solidFill>
                  <a:schemeClr val="bg1"/>
                </a:solidFill>
                <a:latin typeface="HelveticaNeueLT Std Lt"/>
              </a:rPr>
              <a:t>sing Microsoft Copilot</a:t>
            </a:r>
            <a:endParaRPr lang="en-GB" dirty="0">
              <a:solidFill>
                <a:schemeClr val="bg1"/>
              </a:solidFill>
              <a:latin typeface="HelveticaNeueLT Std Lt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ADE6550-D488-4D7F-ADEE-F78FEEC3BA05}"/>
              </a:ext>
            </a:extLst>
          </p:cNvPr>
          <p:cNvSpPr txBox="1"/>
          <p:nvPr/>
        </p:nvSpPr>
        <p:spPr>
          <a:xfrm>
            <a:off x="6683714" y="4349612"/>
            <a:ext cx="346300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>
              <a:solidFill>
                <a:schemeClr val="bg1"/>
              </a:solidFill>
              <a:latin typeface="HelveticaNeueLT Std"/>
            </a:endParaRPr>
          </a:p>
          <a:p>
            <a:r>
              <a:rPr lang="en-US" dirty="0">
                <a:solidFill>
                  <a:schemeClr val="bg1"/>
                </a:solidFill>
                <a:latin typeface="HelveticaNeueLT Std"/>
              </a:rPr>
              <a:t>Reviewed Oct 2026</a:t>
            </a:r>
          </a:p>
        </p:txBody>
      </p:sp>
      <p:sp>
        <p:nvSpPr>
          <p:cNvPr id="4" name="Subtitle 2">
            <a:extLst>
              <a:ext uri="{FF2B5EF4-FFF2-40B4-BE49-F238E27FC236}">
                <a16:creationId xmlns:a16="http://schemas.microsoft.com/office/drawing/2014/main" id="{7742D523-8301-FA9B-9F3E-137CAAB79C28}"/>
              </a:ext>
            </a:extLst>
          </p:cNvPr>
          <p:cNvSpPr txBox="1">
            <a:spLocks/>
          </p:cNvSpPr>
          <p:nvPr/>
        </p:nvSpPr>
        <p:spPr>
          <a:xfrm>
            <a:off x="771765" y="2739237"/>
            <a:ext cx="7686435" cy="16103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i="1" dirty="0">
                <a:solidFill>
                  <a:srgbClr val="FFFF00"/>
                </a:solidFill>
                <a:latin typeface="HelveticaNeueLT Std Lt"/>
              </a:rPr>
              <a:t>This version of the presentation has been created for the Teaching Hub and may not include recent changes to the interface.</a:t>
            </a:r>
            <a:endParaRPr lang="en-GB" sz="2000" i="1" dirty="0">
              <a:solidFill>
                <a:srgbClr val="FFFF00"/>
              </a:solidFill>
              <a:latin typeface="HelveticaNeueLT Std Lt"/>
            </a:endParaRPr>
          </a:p>
        </p:txBody>
      </p:sp>
    </p:spTree>
    <p:extLst>
      <p:ext uri="{BB962C8B-B14F-4D97-AF65-F5344CB8AC3E}">
        <p14:creationId xmlns:p14="http://schemas.microsoft.com/office/powerpoint/2010/main" val="304206986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91ABCA-C7ED-4B5E-AF4E-77449E73C2E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5800" y="933511"/>
            <a:ext cx="7772400" cy="1102519"/>
          </a:xfr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  <a:latin typeface="HelveticaNeueLT Std Lt"/>
              </a:rPr>
              <a:t>Welcome and introduction</a:t>
            </a:r>
            <a:endParaRPr lang="en-GB" dirty="0">
              <a:solidFill>
                <a:schemeClr val="bg1"/>
              </a:solidFill>
              <a:latin typeface="HelveticaNeueLT Std Lt"/>
            </a:endParaRPr>
          </a:p>
        </p:txBody>
      </p:sp>
      <p:pic>
        <p:nvPicPr>
          <p:cNvPr id="10" name="Picture 9" descr="A machine learning and machine learning&#10;&#10;Description automatically generated">
            <a:extLst>
              <a:ext uri="{FF2B5EF4-FFF2-40B4-BE49-F238E27FC236}">
                <a16:creationId xmlns:a16="http://schemas.microsoft.com/office/drawing/2014/main" id="{2320B7D4-3F51-6C23-3917-775B9EAB564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09705" y="1936970"/>
            <a:ext cx="2924590" cy="29245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015251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9D0C20-BA5A-4ADF-AED4-0D4FB9F7EE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4593"/>
            <a:ext cx="8229600" cy="857250"/>
          </a:xfr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  <a:latin typeface="HelveticaNeueLT Std Lt"/>
              </a:rPr>
              <a:t>Objectives</a:t>
            </a:r>
            <a:endParaRPr lang="en-GB" dirty="0">
              <a:solidFill>
                <a:schemeClr val="bg1"/>
              </a:solidFill>
              <a:latin typeface="HelveticaNeueLT Std Lt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13336A3-636B-40E6-964A-BF0C2CEF771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2924" y="1151305"/>
            <a:ext cx="7631137" cy="2806835"/>
          </a:xfrm>
        </p:spPr>
        <p:txBody>
          <a:bodyPr>
            <a:normAutofit lnSpcReduction="10000"/>
          </a:bodyPr>
          <a:lstStyle/>
          <a:p>
            <a:r>
              <a:rPr lang="en-US" sz="2400" dirty="0"/>
              <a:t>Open Copilot at </a:t>
            </a:r>
            <a:r>
              <a:rPr lang="en-US" sz="2400" b="1" dirty="0"/>
              <a:t>m365.cloud.microsoft </a:t>
            </a:r>
            <a:r>
              <a:rPr lang="en-US" sz="2400" dirty="0"/>
              <a:t>and initiate simple requests</a:t>
            </a:r>
          </a:p>
          <a:p>
            <a:r>
              <a:rPr lang="en-US" sz="2400" dirty="0"/>
              <a:t>Generate text-based responses and request amendments</a:t>
            </a:r>
            <a:br>
              <a:rPr lang="en-US" sz="2400" dirty="0"/>
            </a:br>
            <a:r>
              <a:rPr lang="en-US" sz="2400" dirty="0"/>
              <a:t>to AI-generated answers</a:t>
            </a:r>
          </a:p>
          <a:p>
            <a:r>
              <a:rPr lang="en-US" sz="2400" dirty="0"/>
              <a:t>Generate images</a:t>
            </a:r>
          </a:p>
          <a:p>
            <a:r>
              <a:rPr lang="en-US" sz="2400" dirty="0"/>
              <a:t>Upload a file to use as a source</a:t>
            </a:r>
          </a:p>
          <a:p>
            <a:r>
              <a:rPr lang="en-US" sz="2400" dirty="0"/>
              <a:t>Review ‘Teach’ and ‘Agents’ functionality</a:t>
            </a:r>
            <a:endParaRPr lang="en-GB" sz="24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C18AC4E-3C64-7A93-F374-59247A59209E}"/>
              </a:ext>
            </a:extLst>
          </p:cNvPr>
          <p:cNvSpPr txBox="1"/>
          <p:nvPr/>
        </p:nvSpPr>
        <p:spPr>
          <a:xfrm>
            <a:off x="3114368" y="4179328"/>
            <a:ext cx="688438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i="1" dirty="0">
                <a:latin typeface="HelveticaNeueLT Std"/>
              </a:rPr>
              <a:t>Copilot is regularly updated and feature availability is not guaranteed. </a:t>
            </a:r>
            <a:br>
              <a:rPr lang="en-US" sz="1400" i="1" dirty="0">
                <a:latin typeface="HelveticaNeueLT Std"/>
              </a:rPr>
            </a:br>
            <a:r>
              <a:rPr lang="en-US" sz="1400" i="1" dirty="0">
                <a:latin typeface="HelveticaNeueLT Std"/>
              </a:rPr>
              <a:t>For the latest updates see Microsoft’s Copilot Blog:</a:t>
            </a:r>
          </a:p>
          <a:p>
            <a:r>
              <a:rPr lang="en-US" sz="1400" b="1" i="1" dirty="0">
                <a:latin typeface="HelveticaNeueLT Std"/>
              </a:rPr>
              <a:t>https://www.microsoft.com/en-us/microsoft-copilot/blog/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C7FE27E-5DA4-C7F8-FE80-6246935C2A4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5598" y="4051926"/>
            <a:ext cx="2243015" cy="9451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113128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B756FA9C-D9FC-7839-CE03-196AF544A45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49865" y="981540"/>
            <a:ext cx="4571999" cy="2395651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E4C86679-76A8-1838-1915-C9276F03D0A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163450" y="1894355"/>
            <a:ext cx="3434658" cy="3306700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BEC56DE2-1BD5-6E44-DE48-15D85BFC6B19}"/>
              </a:ext>
            </a:extLst>
          </p:cNvPr>
          <p:cNvSpPr/>
          <p:nvPr/>
        </p:nvSpPr>
        <p:spPr>
          <a:xfrm>
            <a:off x="2979740" y="3833079"/>
            <a:ext cx="4130431" cy="693624"/>
          </a:xfrm>
          <a:prstGeom prst="rect">
            <a:avLst/>
          </a:prstGeom>
          <a:solidFill>
            <a:srgbClr val="009AAB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CA3C94A-48DD-7CAC-99D2-DD693AE2AA8B}"/>
              </a:ext>
            </a:extLst>
          </p:cNvPr>
          <p:cNvSpPr/>
          <p:nvPr/>
        </p:nvSpPr>
        <p:spPr>
          <a:xfrm>
            <a:off x="2082555" y="1158748"/>
            <a:ext cx="3108134" cy="705848"/>
          </a:xfrm>
          <a:prstGeom prst="rect">
            <a:avLst/>
          </a:prstGeom>
          <a:solidFill>
            <a:srgbClr val="009AAB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F9D0C20-BA5A-4ADF-AED4-0D4FB9F7EE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4593"/>
            <a:ext cx="8229600" cy="857250"/>
          </a:xfrm>
        </p:spPr>
        <p:txBody>
          <a:bodyPr/>
          <a:lstStyle/>
          <a:p>
            <a:r>
              <a:rPr lang="en-US" dirty="0">
                <a:latin typeface="HelveticaNeueLT Std Lt"/>
              </a:rPr>
              <a:t>Copilot information on the Hub</a:t>
            </a:r>
            <a:endParaRPr lang="en-GB" dirty="0">
              <a:solidFill>
                <a:schemeClr val="bg1"/>
              </a:solidFill>
              <a:latin typeface="HelveticaNeueLT Std Lt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362E0D5-A1ED-0667-8DCB-9EC7AEB14837}"/>
              </a:ext>
            </a:extLst>
          </p:cNvPr>
          <p:cNvSpPr txBox="1"/>
          <p:nvPr/>
        </p:nvSpPr>
        <p:spPr>
          <a:xfrm>
            <a:off x="2082555" y="1163479"/>
            <a:ext cx="366541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dirty="0">
                <a:solidFill>
                  <a:schemeClr val="bg1"/>
                </a:solidFill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Introduction to Copilot</a:t>
            </a:r>
            <a:endParaRPr lang="en-GB" dirty="0">
              <a:solidFill>
                <a:schemeClr val="bg1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5B49C8B-E57A-A43D-DA04-5FA8BF88C6FE}"/>
              </a:ext>
            </a:extLst>
          </p:cNvPr>
          <p:cNvSpPr txBox="1"/>
          <p:nvPr/>
        </p:nvSpPr>
        <p:spPr>
          <a:xfrm>
            <a:off x="2979740" y="3821112"/>
            <a:ext cx="413043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dirty="0">
                <a:solidFill>
                  <a:schemeClr val="bg1"/>
                </a:solidFill>
              </a:rPr>
              <a:t>Use the Virtual Assistant to ask questions about </a:t>
            </a:r>
            <a:r>
              <a:rPr lang="en-GB" dirty="0" err="1">
                <a:solidFill>
                  <a:schemeClr val="bg1"/>
                </a:solidFill>
              </a:rPr>
              <a:t>GenAI</a:t>
            </a:r>
            <a:r>
              <a:rPr lang="en-GB" dirty="0">
                <a:solidFill>
                  <a:schemeClr val="bg1"/>
                </a:solidFill>
              </a:rPr>
              <a:t> at Bath</a:t>
            </a:r>
          </a:p>
        </p:txBody>
      </p:sp>
    </p:spTree>
    <p:extLst>
      <p:ext uri="{BB962C8B-B14F-4D97-AF65-F5344CB8AC3E}">
        <p14:creationId xmlns:p14="http://schemas.microsoft.com/office/powerpoint/2010/main" val="389094567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9D0C20-BA5A-4ADF-AED4-0D4FB9F7EE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4593"/>
            <a:ext cx="8229600" cy="857250"/>
          </a:xfrm>
        </p:spPr>
        <p:txBody>
          <a:bodyPr/>
          <a:lstStyle/>
          <a:p>
            <a:r>
              <a:rPr lang="en-US" dirty="0">
                <a:latin typeface="HelveticaNeueLT Std Lt"/>
              </a:rPr>
              <a:t>Why Copilot?</a:t>
            </a:r>
            <a:endParaRPr lang="en-GB" dirty="0">
              <a:solidFill>
                <a:schemeClr val="bg1"/>
              </a:solidFill>
              <a:latin typeface="HelveticaNeueLT Std Lt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13336A3-636B-40E6-964A-BF0C2CEF771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68680" y="1238251"/>
            <a:ext cx="7482840" cy="3394472"/>
          </a:xfrm>
        </p:spPr>
        <p:txBody>
          <a:bodyPr>
            <a:normAutofit fontScale="92500" lnSpcReduction="10000"/>
          </a:bodyPr>
          <a:lstStyle/>
          <a:p>
            <a:r>
              <a:rPr lang="en-US" sz="2400" dirty="0"/>
              <a:t>It’s currently the only Generative AI tool available to </a:t>
            </a:r>
            <a:r>
              <a:rPr lang="en-US" sz="2400" i="1" dirty="0"/>
              <a:t>all</a:t>
            </a:r>
            <a:r>
              <a:rPr lang="en-US" sz="2400" dirty="0"/>
              <a:t> staff and students at the University of Bath.</a:t>
            </a:r>
            <a:br>
              <a:rPr lang="en-US" sz="2400" dirty="0"/>
            </a:br>
            <a:endParaRPr lang="en-US" sz="2400" dirty="0"/>
          </a:p>
          <a:p>
            <a:r>
              <a:rPr lang="en-US" sz="2400" dirty="0"/>
              <a:t>It is ‘safe’ to use. When logged in, your interactions with Copilot are not shared outside of the University and are not used as a source of data to add to existing AI models.</a:t>
            </a:r>
          </a:p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r>
              <a:rPr lang="en-US" sz="2000" dirty="0"/>
              <a:t>Other AI tools are not officially supported by the University.  </a:t>
            </a:r>
            <a:br>
              <a:rPr lang="en-US" sz="2000" dirty="0"/>
            </a:br>
            <a:r>
              <a:rPr lang="en-US" sz="2000" dirty="0"/>
              <a:t>For general guidance see the Generative AI section of the Teaching Hub: </a:t>
            </a:r>
            <a:r>
              <a:rPr lang="en-GB" sz="2000" dirty="0">
                <a:hlinkClick r:id="rId4"/>
              </a:rPr>
              <a:t>Generative AI - Learning and Teaching (bath.ac.uk)</a:t>
            </a:r>
            <a:r>
              <a:rPr lang="en-GB" sz="2000" dirty="0"/>
              <a:t>.</a:t>
            </a:r>
            <a:endParaRPr lang="en-GB" sz="2400" dirty="0"/>
          </a:p>
        </p:txBody>
      </p:sp>
    </p:spTree>
    <p:extLst>
      <p:ext uri="{BB962C8B-B14F-4D97-AF65-F5344CB8AC3E}">
        <p14:creationId xmlns:p14="http://schemas.microsoft.com/office/powerpoint/2010/main" val="129930323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9D0C20-BA5A-4ADF-AED4-0D4FB9F7EE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4593"/>
            <a:ext cx="8229600" cy="857250"/>
          </a:xfrm>
        </p:spPr>
        <p:txBody>
          <a:bodyPr/>
          <a:lstStyle/>
          <a:p>
            <a:r>
              <a:rPr lang="en-US" dirty="0">
                <a:latin typeface="HelveticaNeueLT Std Lt"/>
              </a:rPr>
              <a:t>Generate text responses</a:t>
            </a:r>
            <a:endParaRPr lang="en-GB" dirty="0">
              <a:solidFill>
                <a:schemeClr val="bg1"/>
              </a:solidFill>
              <a:latin typeface="HelveticaNeueLT Std Lt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13336A3-636B-40E6-964A-BF0C2CEF771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89660" y="1215391"/>
            <a:ext cx="7109460" cy="3394472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sz="2000" b="1" dirty="0"/>
              <a:t>Example prompts to try:</a:t>
            </a:r>
          </a:p>
          <a:p>
            <a:pPr marL="0" indent="0">
              <a:buNone/>
            </a:pPr>
            <a:r>
              <a:rPr lang="en-GB" sz="1600" b="0" i="0" dirty="0">
                <a:solidFill>
                  <a:srgbClr val="000000"/>
                </a:solidFill>
                <a:effectLst/>
              </a:rPr>
              <a:t>‘Create a lesson outline to introduce the most popular models of memory to university students studying psychology’</a:t>
            </a:r>
            <a:endParaRPr lang="en-US" sz="1600" b="0" i="0" dirty="0">
              <a:solidFill>
                <a:srgbClr val="000000"/>
              </a:solidFill>
              <a:effectLst/>
            </a:endParaRPr>
          </a:p>
          <a:p>
            <a:pPr marL="0" indent="0">
              <a:buNone/>
            </a:pPr>
            <a:r>
              <a:rPr lang="en-US" sz="1600" dirty="0">
                <a:solidFill>
                  <a:srgbClr val="000000"/>
                </a:solidFill>
              </a:rPr>
              <a:t>‘Suggest five points to include in a personal reference for a student who…’</a:t>
            </a:r>
          </a:p>
          <a:p>
            <a:pPr marL="0" indent="0">
              <a:buNone/>
            </a:pPr>
            <a:r>
              <a:rPr lang="en-US" sz="1600" dirty="0">
                <a:solidFill>
                  <a:srgbClr val="000000"/>
                </a:solidFill>
              </a:rPr>
              <a:t>‘Create three multiple choice questions for a short quiz for undergraduates about…’</a:t>
            </a:r>
          </a:p>
          <a:p>
            <a:pPr marL="0" indent="0">
              <a:buNone/>
            </a:pPr>
            <a:endParaRPr lang="en-US" sz="1600" dirty="0">
              <a:solidFill>
                <a:srgbClr val="000000"/>
              </a:solidFill>
            </a:endParaRPr>
          </a:p>
          <a:p>
            <a:pPr marL="0" indent="0">
              <a:buNone/>
            </a:pPr>
            <a:r>
              <a:rPr lang="en-US" sz="2000" b="1" dirty="0">
                <a:solidFill>
                  <a:srgbClr val="000000"/>
                </a:solidFill>
              </a:rPr>
              <a:t>Ask the AI to refine its responses:</a:t>
            </a:r>
          </a:p>
          <a:p>
            <a:pPr marL="0" indent="0">
              <a:buNone/>
            </a:pPr>
            <a:r>
              <a:rPr lang="en-US" sz="1600" dirty="0">
                <a:solidFill>
                  <a:srgbClr val="000000"/>
                </a:solidFill>
              </a:rPr>
              <a:t>‘Simplify your response to make the questions suitable for a first-year undergraduate at a UK University.’</a:t>
            </a:r>
          </a:p>
          <a:p>
            <a:pPr marL="0" indent="0">
              <a:buNone/>
            </a:pPr>
            <a:r>
              <a:rPr lang="en-US" sz="1600" dirty="0">
                <a:solidFill>
                  <a:srgbClr val="000000"/>
                </a:solidFill>
              </a:rPr>
              <a:t>‘The lesson outline must focus on [x].  Remove the information about [y].’</a:t>
            </a:r>
          </a:p>
          <a:p>
            <a:pPr marL="0" indent="0">
              <a:buNone/>
            </a:pPr>
            <a:r>
              <a:rPr lang="en-US" sz="1600" dirty="0">
                <a:solidFill>
                  <a:srgbClr val="000000"/>
                </a:solidFill>
              </a:rPr>
              <a:t>‘Offer four possible answers for each quiz question. Every answer must be plausible.’</a:t>
            </a:r>
          </a:p>
          <a:p>
            <a:pPr marL="0" indent="0">
              <a:buNone/>
            </a:pPr>
            <a:endParaRPr lang="en-US" sz="1600" dirty="0">
              <a:solidFill>
                <a:srgbClr val="000000"/>
              </a:solidFill>
            </a:endParaRPr>
          </a:p>
          <a:p>
            <a:pPr marL="0" indent="0">
              <a:buNone/>
            </a:pPr>
            <a:endParaRPr lang="en-US" sz="1600" dirty="0"/>
          </a:p>
          <a:p>
            <a:endParaRPr lang="en-GB" sz="2400" dirty="0"/>
          </a:p>
        </p:txBody>
      </p:sp>
    </p:spTree>
    <p:extLst>
      <p:ext uri="{BB962C8B-B14F-4D97-AF65-F5344CB8AC3E}">
        <p14:creationId xmlns:p14="http://schemas.microsoft.com/office/powerpoint/2010/main" val="245122856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9D0C20-BA5A-4ADF-AED4-0D4FB9F7EE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4593"/>
            <a:ext cx="8229600" cy="857250"/>
          </a:xfrm>
        </p:spPr>
        <p:txBody>
          <a:bodyPr/>
          <a:lstStyle/>
          <a:p>
            <a:r>
              <a:rPr lang="en-US" dirty="0">
                <a:latin typeface="HelveticaNeueLT Std Lt"/>
              </a:rPr>
              <a:t>Generate images</a:t>
            </a:r>
            <a:endParaRPr lang="en-GB" dirty="0">
              <a:solidFill>
                <a:schemeClr val="bg1"/>
              </a:solidFill>
              <a:latin typeface="HelveticaNeueLT Std Lt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13336A3-636B-40E6-964A-BF0C2CEF771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0403" y="1008675"/>
            <a:ext cx="7905333" cy="396783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000" b="1" dirty="0"/>
              <a:t>Example image prompts to try (from general to specific):</a:t>
            </a:r>
            <a:br>
              <a:rPr lang="en-US" sz="2000" b="1" dirty="0"/>
            </a:br>
            <a:endParaRPr lang="en-US" sz="2000" b="1" dirty="0"/>
          </a:p>
          <a:p>
            <a:r>
              <a:rPr lang="en-US" sz="1800" dirty="0"/>
              <a:t>‘A square icon of a light bulb representing the concept of ideation’</a:t>
            </a:r>
          </a:p>
          <a:p>
            <a:r>
              <a:rPr lang="en-US" alt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‘T</a:t>
            </a: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he main characters from To Kill a Mockingbird talking about the events unfolding.’</a:t>
            </a:r>
          </a:p>
          <a:p>
            <a:r>
              <a:rPr lang="en-GB" sz="1800" dirty="0">
                <a:latin typeface="Segoe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‘P</a:t>
            </a: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aparazzi-style long lens photos of citizens of Pompeii in 79BC reacting to the eruption of a volcano. Ordinary people. Market traders. Families. Historical. Photojournalism.</a:t>
            </a:r>
          </a:p>
          <a:p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‘Create an Art Deco-inspired pattern with repeated fan-like shapes. The design should use bold, symmetrical lines in metallic gold, radiating from the centre of each fan, set against a rich, dark brown background. The pattern should have a luxurious and geometric aesthetic typical of the 1920s Art Deco style. ‘</a:t>
            </a:r>
            <a:endParaRPr lang="en-US" sz="1800" dirty="0"/>
          </a:p>
          <a:p>
            <a:pPr marL="0" indent="0">
              <a:buNone/>
            </a:pPr>
            <a:endParaRPr lang="en-US" sz="1600" dirty="0"/>
          </a:p>
          <a:p>
            <a:pPr marL="0" indent="0">
              <a:buNone/>
            </a:pPr>
            <a:endParaRPr lang="en-US" sz="1600" dirty="0"/>
          </a:p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endParaRPr lang="en-US" sz="2400" dirty="0"/>
          </a:p>
          <a:p>
            <a:endParaRPr lang="en-GB" sz="2400" dirty="0"/>
          </a:p>
        </p:txBody>
      </p:sp>
      <p:sp>
        <p:nvSpPr>
          <p:cNvPr id="6" name="Rectangle 3">
            <a:extLst>
              <a:ext uri="{FF2B5EF4-FFF2-40B4-BE49-F238E27FC236}">
                <a16:creationId xmlns:a16="http://schemas.microsoft.com/office/drawing/2014/main" id="{A5F24D52-D777-E108-83EA-0D97D903A474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-323165"/>
            <a:ext cx="184731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6605199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B7C5CB7-0A28-845A-8961-9BEEC728EC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5B8E7A-B862-6165-A6A8-5C73E8541B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4593"/>
            <a:ext cx="8229600" cy="857250"/>
          </a:xfrm>
        </p:spPr>
        <p:txBody>
          <a:bodyPr>
            <a:normAutofit/>
          </a:bodyPr>
          <a:lstStyle/>
          <a:p>
            <a:r>
              <a:rPr lang="en-US" dirty="0">
                <a:latin typeface="HelveticaNeueLT Std Lt"/>
              </a:rPr>
              <a:t>Review Copilot’s Teaching Tools</a:t>
            </a:r>
            <a:endParaRPr lang="en-GB" dirty="0">
              <a:solidFill>
                <a:schemeClr val="bg1"/>
              </a:solidFill>
              <a:latin typeface="HelveticaNeueLT Std Lt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BB15D97-F791-2F00-F1B3-AFF6796E3AD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11850" y="1415635"/>
            <a:ext cx="2730500" cy="317773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sz="1800" dirty="0"/>
              <a:t>Select ‘Teach’ in the panel on the left.</a:t>
            </a:r>
          </a:p>
          <a:p>
            <a:pPr marL="0" indent="0">
              <a:buNone/>
            </a:pPr>
            <a:endParaRPr lang="en-GB" sz="1800" dirty="0"/>
          </a:p>
          <a:p>
            <a:pPr marL="0" indent="0">
              <a:buNone/>
            </a:pPr>
            <a:r>
              <a:rPr lang="en-GB" sz="1800" dirty="0"/>
              <a:t>Select a tool (E.g. ‘Lesson plan’ or ‘Rubric’ to review the available options.</a:t>
            </a:r>
          </a:p>
          <a:p>
            <a:pPr marL="0" indent="0">
              <a:buNone/>
            </a:pPr>
            <a:endParaRPr lang="en-GB" sz="1800" dirty="0"/>
          </a:p>
          <a:p>
            <a:pPr marL="0" indent="0">
              <a:buNone/>
            </a:pPr>
            <a:r>
              <a:rPr lang="en-GB" sz="1800" dirty="0"/>
              <a:t>Advisory: these tools appear to be quite basic and may be of limited use.</a:t>
            </a:r>
          </a:p>
        </p:txBody>
      </p:sp>
      <p:sp>
        <p:nvSpPr>
          <p:cNvPr id="6" name="Rectangle 3">
            <a:extLst>
              <a:ext uri="{FF2B5EF4-FFF2-40B4-BE49-F238E27FC236}">
                <a16:creationId xmlns:a16="http://schemas.microsoft.com/office/drawing/2014/main" id="{441F924C-5181-CCA5-DC3D-465BA6624A03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-323165"/>
            <a:ext cx="184731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8DCE1FA-B69A-7C84-5A0D-DA644ED5861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4567" y="1211083"/>
            <a:ext cx="5471010" cy="35868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855087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D8FFE87-4656-1D36-4F82-0D768160B4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1026AD-7DEA-8A25-3998-1363399A37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4593"/>
            <a:ext cx="8229600" cy="857250"/>
          </a:xfrm>
        </p:spPr>
        <p:txBody>
          <a:bodyPr>
            <a:normAutofit/>
          </a:bodyPr>
          <a:lstStyle/>
          <a:p>
            <a:r>
              <a:rPr lang="en-US" dirty="0">
                <a:latin typeface="HelveticaNeueLT Std Lt"/>
              </a:rPr>
              <a:t>Create an Agent</a:t>
            </a:r>
            <a:endParaRPr lang="en-GB" dirty="0">
              <a:solidFill>
                <a:schemeClr val="bg1"/>
              </a:solidFill>
              <a:latin typeface="HelveticaNeueLT Std Lt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7F6E699-877F-75A6-C3CC-F978D23D2BD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56300" y="1415635"/>
            <a:ext cx="2730500" cy="3177731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GB" sz="1800" dirty="0"/>
              <a:t>Select ‘New agent’ in the panel on the left.</a:t>
            </a:r>
          </a:p>
          <a:p>
            <a:pPr marL="0" indent="0">
              <a:buNone/>
            </a:pPr>
            <a:endParaRPr lang="en-GB" sz="1800" dirty="0"/>
          </a:p>
          <a:p>
            <a:pPr marL="0" indent="0">
              <a:buNone/>
            </a:pPr>
            <a:r>
              <a:rPr lang="en-GB" sz="1800" dirty="0"/>
              <a:t>Select an existing Agent template (E.g. ‘Learning Coach’.)</a:t>
            </a:r>
          </a:p>
          <a:p>
            <a:pPr marL="0" indent="0">
              <a:buNone/>
            </a:pPr>
            <a:endParaRPr lang="en-GB" sz="1800" dirty="0"/>
          </a:p>
          <a:p>
            <a:pPr marL="0" indent="0">
              <a:buNone/>
            </a:pPr>
            <a:r>
              <a:rPr lang="en-GB" sz="1800" dirty="0"/>
              <a:t>Upload source files and add relevant URLS.  Edit the prompt then create and test the Agent.</a:t>
            </a:r>
          </a:p>
        </p:txBody>
      </p:sp>
      <p:sp>
        <p:nvSpPr>
          <p:cNvPr id="6" name="Rectangle 3">
            <a:extLst>
              <a:ext uri="{FF2B5EF4-FFF2-40B4-BE49-F238E27FC236}">
                <a16:creationId xmlns:a16="http://schemas.microsoft.com/office/drawing/2014/main" id="{863F15DD-ADE9-077A-086F-C6AE783B94AA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-323165"/>
            <a:ext cx="184731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4737CC7-2B2A-9623-09E7-1313360EA81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365" y="1296200"/>
            <a:ext cx="5650013" cy="31777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208524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9D0C20-BA5A-4ADF-AED4-0D4FB9F7EE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4593"/>
            <a:ext cx="8229600" cy="857250"/>
          </a:xfrm>
        </p:spPr>
        <p:txBody>
          <a:bodyPr>
            <a:normAutofit fontScale="90000"/>
          </a:bodyPr>
          <a:lstStyle/>
          <a:p>
            <a:r>
              <a:rPr lang="en-US" dirty="0">
                <a:latin typeface="HelveticaNeueLT Std Lt"/>
              </a:rPr>
              <a:t>Other resources / Online courses</a:t>
            </a:r>
            <a:endParaRPr lang="en-GB" dirty="0">
              <a:solidFill>
                <a:schemeClr val="bg1"/>
              </a:solidFill>
              <a:latin typeface="HelveticaNeueLT Std Lt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13336A3-636B-40E6-964A-BF0C2CEF771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9971" y="1227591"/>
            <a:ext cx="5599722" cy="3305620"/>
          </a:xfrm>
        </p:spPr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GB" sz="2600" b="1" dirty="0"/>
              <a:t>Copilot resource from Microsoft:</a:t>
            </a:r>
          </a:p>
          <a:p>
            <a:pPr marL="0" indent="0">
              <a:buNone/>
            </a:pPr>
            <a:r>
              <a:rPr lang="en-GB" sz="2700" dirty="0">
                <a:hlinkClick r:id="rId3"/>
              </a:rPr>
              <a:t>Get better results with Copilot prompting - Microsoft Support</a:t>
            </a:r>
            <a:endParaRPr lang="en-GB" sz="2700" b="1" dirty="0"/>
          </a:p>
          <a:p>
            <a:pPr marL="0" indent="0">
              <a:buNone/>
            </a:pPr>
            <a:br>
              <a:rPr lang="en-GB" sz="2600" b="1" dirty="0"/>
            </a:br>
            <a:r>
              <a:rPr lang="en-GB" sz="2600" b="1" dirty="0"/>
              <a:t>Generative AI help articles on the Hub</a:t>
            </a:r>
          </a:p>
          <a:p>
            <a:pPr marL="0" indent="0">
              <a:buNone/>
            </a:pPr>
            <a:r>
              <a:rPr lang="en-GB" sz="2400" dirty="0">
                <a:hlinkClick r:id="rId4"/>
              </a:rPr>
              <a:t>Generative AI - Learning and Teaching </a:t>
            </a:r>
            <a:endParaRPr lang="en-GB" sz="4000" dirty="0"/>
          </a:p>
          <a:p>
            <a:pPr marL="0" indent="0">
              <a:buNone/>
            </a:pPr>
            <a:endParaRPr lang="en-US" sz="2400" b="1" dirty="0"/>
          </a:p>
          <a:p>
            <a:pPr marL="0" indent="0">
              <a:buNone/>
            </a:pPr>
            <a:r>
              <a:rPr lang="en-GB" sz="2600" b="1" dirty="0"/>
              <a:t>Self-paced resources</a:t>
            </a:r>
          </a:p>
          <a:p>
            <a:pPr marL="0" indent="0">
              <a:buNone/>
            </a:pPr>
            <a:r>
              <a:rPr lang="en-GB" sz="2600" dirty="0">
                <a:hlinkClick r:id="rId5"/>
              </a:rPr>
              <a:t>Generative AI at the </a:t>
            </a:r>
            <a:r>
              <a:rPr lang="en-GB" sz="2400" dirty="0">
                <a:hlinkClick r:id="rId5"/>
              </a:rPr>
              <a:t>University</a:t>
            </a:r>
            <a:r>
              <a:rPr lang="en-GB" sz="2600" dirty="0">
                <a:hlinkClick r:id="rId5"/>
              </a:rPr>
              <a:t> of Bath </a:t>
            </a:r>
            <a:endParaRPr lang="en-GB" sz="2600" dirty="0"/>
          </a:p>
          <a:p>
            <a:pPr marL="0" indent="0">
              <a:buNone/>
            </a:pPr>
            <a:endParaRPr lang="en-GB" sz="1400" dirty="0"/>
          </a:p>
          <a:p>
            <a:pPr marL="0" indent="0">
              <a:buNone/>
            </a:pPr>
            <a:r>
              <a:rPr lang="en-GB" sz="2600" b="1" dirty="0"/>
              <a:t>Short videos created by the Skills Centre</a:t>
            </a:r>
          </a:p>
          <a:p>
            <a:pPr marL="0" indent="0">
              <a:buNone/>
            </a:pPr>
            <a:r>
              <a:rPr lang="en-GB" sz="2200" dirty="0">
                <a:hlinkClick r:id="rId6"/>
              </a:rPr>
              <a:t>Generative Artificial Intelligence (</a:t>
            </a:r>
            <a:r>
              <a:rPr lang="en-GB" sz="2200" dirty="0" err="1">
                <a:hlinkClick r:id="rId6"/>
              </a:rPr>
              <a:t>GenAI</a:t>
            </a:r>
            <a:r>
              <a:rPr lang="en-GB" sz="2200" dirty="0">
                <a:hlinkClick r:id="rId6"/>
              </a:rPr>
              <a:t>) (bath.ac.uk)</a:t>
            </a:r>
            <a:endParaRPr lang="en-GB" sz="2200" dirty="0"/>
          </a:p>
          <a:p>
            <a:pPr marL="0" indent="0">
              <a:buNone/>
            </a:pPr>
            <a:endParaRPr lang="en-GB" sz="2500" b="1" dirty="0"/>
          </a:p>
          <a:p>
            <a:pPr marL="0" indent="0">
              <a:buNone/>
            </a:pPr>
            <a:br>
              <a:rPr lang="en-GB" sz="2500" b="1" dirty="0"/>
            </a:br>
            <a:br>
              <a:rPr lang="en-GB" sz="2500" b="1" dirty="0"/>
            </a:br>
            <a:r>
              <a:rPr lang="en-GB" sz="2500" b="1" dirty="0"/>
              <a:t>LinkedIn Learning: E.g. ‘Career </a:t>
            </a:r>
            <a:br>
              <a:rPr lang="en-GB" sz="2500" b="1" dirty="0"/>
            </a:br>
            <a:r>
              <a:rPr lang="en-GB" sz="2500" b="1" dirty="0"/>
              <a:t>Essentials  in Generative AI’:</a:t>
            </a:r>
          </a:p>
          <a:p>
            <a:pPr marL="0" indent="0">
              <a:buNone/>
            </a:pPr>
            <a:endParaRPr lang="en-GB" sz="2200" b="1" dirty="0"/>
          </a:p>
          <a:p>
            <a:pPr marL="0" indent="0">
              <a:buNone/>
            </a:pPr>
            <a:endParaRPr lang="en-GB" sz="1400" dirty="0"/>
          </a:p>
          <a:p>
            <a:pPr marL="0" indent="0">
              <a:buNone/>
            </a:pPr>
            <a:endParaRPr lang="en-GB" sz="2900" b="1" dirty="0"/>
          </a:p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endParaRPr lang="en-US" sz="2400" dirty="0"/>
          </a:p>
          <a:p>
            <a:endParaRPr lang="en-GB" sz="2400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4602E96-E2E4-E6BF-0CBA-92E8A7C9AF8D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9781"/>
          <a:stretch/>
        </p:blipFill>
        <p:spPr>
          <a:xfrm>
            <a:off x="5280797" y="993536"/>
            <a:ext cx="4188264" cy="2714745"/>
          </a:xfrm>
          <a:prstGeom prst="rect">
            <a:avLst/>
          </a:prstGeom>
          <a:ln>
            <a:solidFill>
              <a:schemeClr val="accent5">
                <a:lumMod val="75000"/>
              </a:schemeClr>
            </a:solidFill>
          </a:ln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BB1F3539-D5AB-24A9-B5AA-3AED01D44448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l="20605" t="34299" r="25371" b="3938"/>
          <a:stretch/>
        </p:blipFill>
        <p:spPr>
          <a:xfrm>
            <a:off x="2969845" y="3829974"/>
            <a:ext cx="4621904" cy="2834614"/>
          </a:xfrm>
          <a:prstGeom prst="rect">
            <a:avLst/>
          </a:prstGeom>
          <a:ln w="6350"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403583790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9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0">
            <a:extLst>
              <a:ext uri="{FF2B5EF4-FFF2-40B4-BE49-F238E27FC236}">
                <a16:creationId xmlns:a16="http://schemas.microsoft.com/office/drawing/2014/main" id="{7337CAC7-0777-4773-9492-9D9EF266E7B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5800" y="-1102519"/>
            <a:ext cx="7772400" cy="1102519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dirty="0"/>
              <a:t>CLT closing slide</a:t>
            </a:r>
            <a:endParaRPr lang="en-GB" dirty="0"/>
          </a:p>
        </p:txBody>
      </p:sp>
      <p:pic>
        <p:nvPicPr>
          <p:cNvPr id="10" name="Picture 9" descr="Centre for Learning &amp; Teaching logo.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8524"/>
            <a:ext cx="9057736" cy="5094976"/>
          </a:xfrm>
          <a:prstGeom prst="rect">
            <a:avLst/>
          </a:prstGeom>
        </p:spPr>
      </p:pic>
      <p:pic>
        <p:nvPicPr>
          <p:cNvPr id="9" name="Picture 8" descr="University of Bath logo.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57374" y="0"/>
            <a:ext cx="1986626" cy="890878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07141" y="1193834"/>
            <a:ext cx="8024037" cy="23401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HelveticaNeueLT Std Lt"/>
                <a:cs typeface="HelveticaNeueLT Std Lt"/>
              </a:rPr>
              <a:t>Produced by</a:t>
            </a:r>
          </a:p>
          <a:p>
            <a:pPr algn="ctr">
              <a:lnSpc>
                <a:spcPct val="150000"/>
              </a:lnSpc>
            </a:pPr>
            <a:r>
              <a:rPr lang="en-US" sz="3600" dirty="0">
                <a:latin typeface="HelveticaNeueLT Std"/>
                <a:cs typeface="HelveticaNeueLT Std"/>
              </a:rPr>
              <a:t>Centre for Learning &amp; Teaching</a:t>
            </a:r>
          </a:p>
          <a:p>
            <a:pPr algn="ctr">
              <a:lnSpc>
                <a:spcPct val="150000"/>
              </a:lnSpc>
            </a:pPr>
            <a:r>
              <a:rPr lang="en-US" sz="2000" dirty="0">
                <a:latin typeface="HelveticaNeueLT Std Lt"/>
                <a:cs typeface="HelveticaNeueLT Std Lt"/>
              </a:rPr>
              <a:t>in conjunction with</a:t>
            </a:r>
          </a:p>
          <a:p>
            <a:pPr algn="ctr">
              <a:lnSpc>
                <a:spcPct val="150000"/>
              </a:lnSpc>
            </a:pPr>
            <a:r>
              <a:rPr lang="en-US" sz="3200" dirty="0">
                <a:latin typeface="HelveticaNeueLT Std Lt"/>
                <a:cs typeface="HelveticaNeueLT Std Lt"/>
              </a:rPr>
              <a:t>Technology Enhanced Learning Team</a:t>
            </a:r>
          </a:p>
        </p:txBody>
      </p:sp>
      <p:grpSp>
        <p:nvGrpSpPr>
          <p:cNvPr id="2" name="Group 1" descr="2017 - This work is licenced under a Creative Commons Attribution-NonCommerical-NoDerivatives 4.0 International Licence">
            <a:extLst>
              <a:ext uri="{FF2B5EF4-FFF2-40B4-BE49-F238E27FC236}">
                <a16:creationId xmlns:a16="http://schemas.microsoft.com/office/drawing/2014/main" id="{9561DD95-1E01-476F-8038-64D7ADE00F3F}"/>
              </a:ext>
            </a:extLst>
          </p:cNvPr>
          <p:cNvGrpSpPr/>
          <p:nvPr/>
        </p:nvGrpSpPr>
        <p:grpSpPr>
          <a:xfrm>
            <a:off x="414753" y="4776859"/>
            <a:ext cx="8792570" cy="267155"/>
            <a:chOff x="414753" y="4776859"/>
            <a:chExt cx="8792570" cy="267155"/>
          </a:xfrm>
        </p:grpSpPr>
        <p:pic>
          <p:nvPicPr>
            <p:cNvPr id="6" name="Picture 5" descr="Creative Commons logo&#10;"/>
            <p:cNvPicPr>
              <a:picLocks noChangeAspect="1"/>
            </p:cNvPicPr>
            <p:nvPr/>
          </p:nvPicPr>
          <p:blipFill>
            <a:blip r:embed="rId4">
              <a:lum bright="60000"/>
            </a:blip>
            <a:stretch>
              <a:fillRect/>
            </a:stretch>
          </p:blipFill>
          <p:spPr>
            <a:xfrm>
              <a:off x="414753" y="4776859"/>
              <a:ext cx="281032" cy="267155"/>
            </a:xfrm>
            <a:prstGeom prst="rect">
              <a:avLst/>
            </a:prstGeom>
          </p:spPr>
        </p:pic>
        <p:sp>
          <p:nvSpPr>
            <p:cNvPr id="7" name="TextBox 6"/>
            <p:cNvSpPr txBox="1"/>
            <p:nvPr/>
          </p:nvSpPr>
          <p:spPr>
            <a:xfrm>
              <a:off x="695785" y="4776859"/>
              <a:ext cx="8511538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100" dirty="0">
                  <a:latin typeface="HelveticaNeueLT Std Lt"/>
                  <a:cs typeface="HelveticaNeueLT Std Lt"/>
                </a:rPr>
                <a:t>2026 - This work is licensed under a Creative Commons Attribution-NonCommercial-NoDerivatives 4.0 International License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444973492"/>
      </p:ext>
    </p:extLst>
  </p:cSld>
  <p:clrMapOvr>
    <a:masterClrMapping/>
  </p:clrMapOvr>
  <p:transition spd="slow">
    <p:fade/>
  </p:transition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PVERSION" val="8"/>
  <p:tag name="TPFULLVERSION" val="2.1.0.9"/>
  <p:tag name="TPOS" val="2"/>
  <p:tag name="TPLASTSAVEVERSION" val="6.2 PC"/>
  <p:tag name="TPLASTSAVEPRODUCT" val="TurningPoint web for PowerPoint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GenAI Beginners Workshop presentation TEAMS version Nov 2024 with new screenshots" id="{CB4EC892-B3A0-4090-B16C-3C68B906A2FB}" vid="{6451B8A3-E805-4429-8F55-F2515A3AE6C3}"/>
    </a:ext>
  </a:extLst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enAI Beginners Workshop presentation TEAMS version Nov 2024 with new screenshots" id="{CB4EC892-B3A0-4090-B16C-3C68B906A2FB}" vid="{E35FDC5A-CC42-45A6-82DA-8C773E4322D7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haredWithUsers xmlns="7ceff3d1-26d0-4a19-9784-ffc192f0c3e4">
      <UserInfo>
        <DisplayName>Mark Egan</DisplayName>
        <AccountId>679</AccountId>
        <AccountType/>
      </UserInfo>
      <UserInfo>
        <DisplayName>Stephanie Kamffer</DisplayName>
        <AccountId>57</AccountId>
        <AccountType/>
      </UserInfo>
    </SharedWithUsers>
    <lcf76f155ced4ddcb4097134ff3c332f xmlns="12545316-4597-4fad-8d4c-963aca4a7e43">
      <Terms xmlns="http://schemas.microsoft.com/office/infopath/2007/PartnerControls"/>
    </lcf76f155ced4ddcb4097134ff3c332f>
    <TaxCatchAll xmlns="7baf63a6-8159-4531-922f-8d695af1915f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CCE7B06C7A4AD439BD17AFD297B32B6" ma:contentTypeVersion="18" ma:contentTypeDescription="Create a new document." ma:contentTypeScope="" ma:versionID="3f49855e822a747ceced49c31d837e73">
  <xsd:schema xmlns:xsd="http://www.w3.org/2001/XMLSchema" xmlns:xs="http://www.w3.org/2001/XMLSchema" xmlns:p="http://schemas.microsoft.com/office/2006/metadata/properties" xmlns:ns2="12545316-4597-4fad-8d4c-963aca4a7e43" xmlns:ns3="7ceff3d1-26d0-4a19-9784-ffc192f0c3e4" xmlns:ns4="7baf63a6-8159-4531-922f-8d695af1915f" targetNamespace="http://schemas.microsoft.com/office/2006/metadata/properties" ma:root="true" ma:fieldsID="0eb1622fa0f93b580a86b88605590d57" ns2:_="" ns3:_="" ns4:_="">
    <xsd:import namespace="12545316-4597-4fad-8d4c-963aca4a7e43"/>
    <xsd:import namespace="7ceff3d1-26d0-4a19-9784-ffc192f0c3e4"/>
    <xsd:import namespace="7baf63a6-8159-4531-922f-8d695af1915f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3:SharedWithUsers" minOccurs="0"/>
                <xsd:element ref="ns3:SharedWithDetails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ServiceAutoKeyPoints" minOccurs="0"/>
                <xsd:element ref="ns2:MediaServiceKeyPoints" minOccurs="0"/>
                <xsd:element ref="ns2:MediaLengthInSeconds" minOccurs="0"/>
                <xsd:element ref="ns2:MediaServiceLocation" minOccurs="0"/>
                <xsd:element ref="ns2:lcf76f155ced4ddcb4097134ff3c332f" minOccurs="0"/>
                <xsd:element ref="ns4:TaxCatchAll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2545316-4597-4fad-8d4c-963aca4a7e4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6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KeyPoints" ma:index="17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8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19" nillable="true" ma:displayName="Length (seconds)" ma:internalName="MediaLengthInSeconds" ma:readOnly="true">
      <xsd:simpleType>
        <xsd:restriction base="dms:Unknown"/>
      </xsd:simpleType>
    </xsd:element>
    <xsd:element name="MediaServiceLocation" ma:index="20" nillable="true" ma:displayName="Location" ma:internalName="MediaServiceLocation" ma:readOnly="true">
      <xsd:simpleType>
        <xsd:restriction base="dms:Text"/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85693718-8356-48ba-866a-85db3a9efc26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ceff3d1-26d0-4a19-9784-ffc192f0c3e4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baf63a6-8159-4531-922f-8d695af1915f" elementFormDefault="qualified">
    <xsd:import namespace="http://schemas.microsoft.com/office/2006/documentManagement/types"/>
    <xsd:import namespace="http://schemas.microsoft.com/office/infopath/2007/PartnerControls"/>
    <xsd:element name="TaxCatchAll" ma:index="23" nillable="true" ma:displayName="Taxonomy Catch All Column" ma:hidden="true" ma:list="{b3de8453-3d93-40e3-b7c9-8c4ee99d16ef}" ma:internalName="TaxCatchAll" ma:showField="CatchAllData" ma:web="7ceff3d1-26d0-4a19-9784-ffc192f0c3e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DEC67E95-36EA-4CEF-AB60-E03A9FF921E0}">
  <ds:schemaRefs>
    <ds:schemaRef ds:uri="http://purl.org/dc/elements/1.1/"/>
    <ds:schemaRef ds:uri="http://purl.org/dc/dcmitype/"/>
    <ds:schemaRef ds:uri="http://schemas.openxmlformats.org/package/2006/metadata/core-properties"/>
    <ds:schemaRef ds:uri="http://schemas.microsoft.com/office/2006/metadata/properties"/>
    <ds:schemaRef ds:uri="http://schemas.microsoft.com/office/2006/documentManagement/types"/>
    <ds:schemaRef ds:uri="http://purl.org/dc/terms/"/>
    <ds:schemaRef ds:uri="12545316-4597-4fad-8d4c-963aca4a7e43"/>
    <ds:schemaRef ds:uri="7ceff3d1-26d0-4a19-9784-ffc192f0c3e4"/>
    <ds:schemaRef ds:uri="http://schemas.microsoft.com/office/infopath/2007/PartnerControls"/>
    <ds:schemaRef ds:uri="7baf63a6-8159-4531-922f-8d695af1915f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2A5A3F6F-0F4E-4000-B9E6-0A2992F6BC3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12545316-4597-4fad-8d4c-963aca4a7e43"/>
    <ds:schemaRef ds:uri="7ceff3d1-26d0-4a19-9784-ffc192f0c3e4"/>
    <ds:schemaRef ds:uri="7baf63a6-8159-4531-922f-8d695af1915f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236F50A7-2C17-43F9-98C3-21466BE6F884}">
  <ds:schemaRefs>
    <ds:schemaRef ds:uri="http://schemas.microsoft.com/sharepoint/v3/contenttype/forms"/>
  </ds:schemaRefs>
</ds:datastoreItem>
</file>

<file path=docMetadata/LabelInfo.xml><?xml version="1.0" encoding="utf-8"?>
<clbl:labelList xmlns:clbl="http://schemas.microsoft.com/office/2020/mipLabelMetadata">
  <clbl:label id="{377e3d22-4ea1-422d-b0ad-8fcc89406b9e}" enabled="0" method="" siteId="{377e3d22-4ea1-422d-b0ad-8fcc89406b9e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GenAI Beginners Workshop presentation TEAMS version Nov 2024 with new screenshots</Template>
  <TotalTime>1861</TotalTime>
  <Words>694</Words>
  <Application>Microsoft Office PowerPoint</Application>
  <PresentationFormat>On-screen Show (16:9)</PresentationFormat>
  <Paragraphs>88</Paragraphs>
  <Slides>11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11</vt:i4>
      </vt:variant>
    </vt:vector>
  </HeadingPairs>
  <TitlesOfParts>
    <vt:vector size="18" baseType="lpstr">
      <vt:lpstr>Arial</vt:lpstr>
      <vt:lpstr>Calibri</vt:lpstr>
      <vt:lpstr>HelveticaNeueLT Std</vt:lpstr>
      <vt:lpstr>HelveticaNeueLT Std Lt</vt:lpstr>
      <vt:lpstr>Segoe UI</vt:lpstr>
      <vt:lpstr>Office Theme</vt:lpstr>
      <vt:lpstr>Custom Design</vt:lpstr>
      <vt:lpstr>Introduction to Generative AI</vt:lpstr>
      <vt:lpstr>Welcome and introduction</vt:lpstr>
      <vt:lpstr>Objectives</vt:lpstr>
      <vt:lpstr>Copilot information on the Hub</vt:lpstr>
      <vt:lpstr>Why Copilot?</vt:lpstr>
      <vt:lpstr>Generate text responses</vt:lpstr>
      <vt:lpstr>Generate images</vt:lpstr>
      <vt:lpstr>Review Copilot’s Teaching Tools</vt:lpstr>
      <vt:lpstr>Create an Agent</vt:lpstr>
      <vt:lpstr>Other resources / Online courses</vt:lpstr>
      <vt:lpstr>CLT closing slide</vt:lpstr>
    </vt:vector>
  </TitlesOfParts>
  <Manager/>
  <Company>University of Bath</Company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Introduction to Generative AI</dc:title>
  <dc:subject/>
  <dc:creator>Mark Egan</dc:creator>
  <cp:keywords/>
  <dc:description/>
  <cp:lastModifiedBy>Mark Egan</cp:lastModifiedBy>
  <cp:revision>13</cp:revision>
  <dcterms:created xsi:type="dcterms:W3CDTF">2025-01-16T14:44:25Z</dcterms:created>
  <dcterms:modified xsi:type="dcterms:W3CDTF">2026-09-28T11:07:38Z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0x010100DCCE7B06C7A4AD439BD17AFD297B32B6</vt:lpwstr>
  </property>
  <property fmtid="{D5CDD505-2E9C-101B-9397-08002B2CF9AE}" pid="3" name="MediaServiceImageTags">
    <vt:lpwstr/>
  </property>
</Properties>
</file>