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23"/>
  </p:notesMasterIdLst>
  <p:sldIdLst>
    <p:sldId id="280" r:id="rId6"/>
    <p:sldId id="296" r:id="rId7"/>
    <p:sldId id="288" r:id="rId8"/>
    <p:sldId id="297" r:id="rId9"/>
    <p:sldId id="278" r:id="rId10"/>
    <p:sldId id="282" r:id="rId11"/>
    <p:sldId id="283" r:id="rId12"/>
    <p:sldId id="284" r:id="rId13"/>
    <p:sldId id="299" r:id="rId14"/>
    <p:sldId id="300" r:id="rId15"/>
    <p:sldId id="285" r:id="rId16"/>
    <p:sldId id="290" r:id="rId17"/>
    <p:sldId id="301" r:id="rId18"/>
    <p:sldId id="291" r:id="rId19"/>
    <p:sldId id="292" r:id="rId20"/>
    <p:sldId id="298" r:id="rId21"/>
    <p:sldId id="262" r:id="rId22"/>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E495B-9EED-D7D1-AC0B-0BB22D33A278}" name="Marie Salter" initials="MS" userId="S::essms@bath.ac.uk::171a54c9-3bb7-49c2-9937-96892296c4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B"/>
    <a:srgbClr val="FAF9F6"/>
    <a:srgbClr val="AC3B52"/>
    <a:srgbClr val="F8F8F8"/>
    <a:srgbClr val="F5F5F5"/>
    <a:srgbClr val="EEEEE4"/>
    <a:srgbClr val="85BDB8"/>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85" autoAdjust="0"/>
  </p:normalViewPr>
  <p:slideViewPr>
    <p:cSldViewPr snapToGrid="0" snapToObjects="1">
      <p:cViewPr>
        <p:scale>
          <a:sx n="75" d="100"/>
          <a:sy n="75" d="100"/>
        </p:scale>
        <p:origin x="1694" y="6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2" d="100"/>
          <a:sy n="72" d="100"/>
        </p:scale>
        <p:origin x="26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03/03/2025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1</a:t>
            </a:fld>
            <a:endParaRPr lang="en-GB"/>
          </a:p>
        </p:txBody>
      </p:sp>
    </p:spTree>
    <p:extLst>
      <p:ext uri="{BB962C8B-B14F-4D97-AF65-F5344CB8AC3E}">
        <p14:creationId xmlns:p14="http://schemas.microsoft.com/office/powerpoint/2010/main" val="356273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2</a:t>
            </a:fld>
            <a:endParaRPr lang="en-GB"/>
          </a:p>
        </p:txBody>
      </p:sp>
    </p:spTree>
    <p:extLst>
      <p:ext uri="{BB962C8B-B14F-4D97-AF65-F5344CB8AC3E}">
        <p14:creationId xmlns:p14="http://schemas.microsoft.com/office/powerpoint/2010/main" val="174043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73BB5A-3326-4BF5-8003-9E4CBC7F8081}" type="slidenum">
              <a:rPr lang="en-GB" smtClean="0"/>
              <a:t>5</a:t>
            </a:fld>
            <a:endParaRPr lang="en-GB"/>
          </a:p>
        </p:txBody>
      </p:sp>
    </p:spTree>
    <p:extLst>
      <p:ext uri="{BB962C8B-B14F-4D97-AF65-F5344CB8AC3E}">
        <p14:creationId xmlns:p14="http://schemas.microsoft.com/office/powerpoint/2010/main" val="244501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upport.microsoft.com/en-gb/topic/get-better-results-with-copilot-prompting-77251d6c-e162-479d-b398-9e46cf73da55" TargetMode="External"/><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unihub.bath.ac.uk/students/workflows/Detail/185" TargetMode="External"/><Relationship Id="rId5" Type="http://schemas.openxmlformats.org/officeDocument/2006/relationships/hyperlink" Target="https://teachinghub.bath.ac.uk/generative-ai-resources/" TargetMode="External"/><Relationship Id="rId4" Type="http://schemas.openxmlformats.org/officeDocument/2006/relationships/hyperlink" Target="https://teachinghub.bath.ac.uk/guide-category/generative-a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teachinghub.bath.ac.uk/guide/introduction-to-microsoft-copilot-for-bing/"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eachinghub.bath.ac.uk/guide-category/generative-a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ABCA-C7ED-4B5E-AF4E-77449E73C2E3}"/>
              </a:ext>
            </a:extLst>
          </p:cNvPr>
          <p:cNvSpPr>
            <a:spLocks noGrp="1"/>
          </p:cNvSpPr>
          <p:nvPr>
            <p:ph type="ctrTitle"/>
          </p:nvPr>
        </p:nvSpPr>
        <p:spPr>
          <a:xfrm>
            <a:off x="685800" y="933511"/>
            <a:ext cx="7772400" cy="1102519"/>
          </a:xfrm>
        </p:spPr>
        <p:txBody>
          <a:bodyPr/>
          <a:lstStyle/>
          <a:p>
            <a:r>
              <a:rPr lang="en-US" dirty="0">
                <a:solidFill>
                  <a:schemeClr val="bg1"/>
                </a:solidFill>
                <a:latin typeface="HelveticaNeueLT Std Lt"/>
              </a:rPr>
              <a:t>Introduction to Generative AI</a:t>
            </a:r>
            <a:endParaRPr lang="en-GB" dirty="0">
              <a:solidFill>
                <a:schemeClr val="bg1"/>
              </a:solidFill>
              <a:latin typeface="HelveticaNeueLT Std Lt"/>
            </a:endParaRPr>
          </a:p>
        </p:txBody>
      </p:sp>
      <p:sp>
        <p:nvSpPr>
          <p:cNvPr id="3" name="Subtitle 2">
            <a:extLst>
              <a:ext uri="{FF2B5EF4-FFF2-40B4-BE49-F238E27FC236}">
                <a16:creationId xmlns:a16="http://schemas.microsoft.com/office/drawing/2014/main" id="{A0F045F9-A86C-4E36-93EA-6F86245E675C}"/>
              </a:ext>
            </a:extLst>
          </p:cNvPr>
          <p:cNvSpPr>
            <a:spLocks noGrp="1"/>
          </p:cNvSpPr>
          <p:nvPr>
            <p:ph type="subTitle" idx="1"/>
          </p:nvPr>
        </p:nvSpPr>
        <p:spPr>
          <a:xfrm>
            <a:off x="1371600" y="1750160"/>
            <a:ext cx="6400800" cy="691331"/>
          </a:xfrm>
        </p:spPr>
        <p:txBody>
          <a:bodyPr/>
          <a:lstStyle/>
          <a:p>
            <a:r>
              <a:rPr lang="en-US" dirty="0">
                <a:latin typeface="HelveticaNeueLT Std Lt"/>
              </a:rPr>
              <a:t>u</a:t>
            </a:r>
            <a:r>
              <a:rPr lang="en-US" dirty="0">
                <a:solidFill>
                  <a:schemeClr val="bg1"/>
                </a:solidFill>
                <a:latin typeface="HelveticaNeueLT Std Lt"/>
              </a:rPr>
              <a:t>sing Microsoft CoPilot</a:t>
            </a:r>
            <a:endParaRPr lang="en-GB" dirty="0">
              <a:solidFill>
                <a:schemeClr val="bg1"/>
              </a:solidFill>
              <a:latin typeface="HelveticaNeueLT Std Lt"/>
            </a:endParaRPr>
          </a:p>
        </p:txBody>
      </p:sp>
      <p:sp>
        <p:nvSpPr>
          <p:cNvPr id="8" name="TextBox 7">
            <a:extLst>
              <a:ext uri="{FF2B5EF4-FFF2-40B4-BE49-F238E27FC236}">
                <a16:creationId xmlns:a16="http://schemas.microsoft.com/office/drawing/2014/main" id="{DADE6550-D488-4D7F-ADEE-F78FEEC3BA05}"/>
              </a:ext>
            </a:extLst>
          </p:cNvPr>
          <p:cNvSpPr txBox="1"/>
          <p:nvPr/>
        </p:nvSpPr>
        <p:spPr>
          <a:xfrm>
            <a:off x="6683714" y="4349612"/>
            <a:ext cx="3463006" cy="646331"/>
          </a:xfrm>
          <a:prstGeom prst="rect">
            <a:avLst/>
          </a:prstGeom>
          <a:noFill/>
        </p:spPr>
        <p:txBody>
          <a:bodyPr wrap="square" rtlCol="0">
            <a:spAutoFit/>
          </a:bodyPr>
          <a:lstStyle/>
          <a:p>
            <a:endParaRPr lang="en-US" dirty="0">
              <a:solidFill>
                <a:schemeClr val="bg1"/>
              </a:solidFill>
              <a:latin typeface="HelveticaNeueLT Std"/>
            </a:endParaRPr>
          </a:p>
          <a:p>
            <a:r>
              <a:rPr lang="en-US" dirty="0">
                <a:solidFill>
                  <a:schemeClr val="bg1"/>
                </a:solidFill>
                <a:latin typeface="HelveticaNeueLT Std"/>
              </a:rPr>
              <a:t>Reviewed Mar 2025</a:t>
            </a:r>
          </a:p>
        </p:txBody>
      </p:sp>
      <p:sp>
        <p:nvSpPr>
          <p:cNvPr id="4" name="Subtitle 2">
            <a:extLst>
              <a:ext uri="{FF2B5EF4-FFF2-40B4-BE49-F238E27FC236}">
                <a16:creationId xmlns:a16="http://schemas.microsoft.com/office/drawing/2014/main" id="{7742D523-8301-FA9B-9F3E-137CAAB79C28}"/>
              </a:ext>
            </a:extLst>
          </p:cNvPr>
          <p:cNvSpPr txBox="1">
            <a:spLocks/>
          </p:cNvSpPr>
          <p:nvPr/>
        </p:nvSpPr>
        <p:spPr>
          <a:xfrm>
            <a:off x="771765" y="2739237"/>
            <a:ext cx="7686435" cy="16103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i="1" dirty="0">
                <a:solidFill>
                  <a:srgbClr val="FFFF00"/>
                </a:solidFill>
                <a:latin typeface="HelveticaNeueLT Std Lt"/>
              </a:rPr>
              <a:t>This version of the presentation has been created for the Teaching Hub and may not contain recent changes.</a:t>
            </a:r>
            <a:endParaRPr lang="en-GB" sz="2000" i="1" dirty="0">
              <a:solidFill>
                <a:srgbClr val="FFFF00"/>
              </a:solidFill>
              <a:latin typeface="HelveticaNeueLT Std Lt"/>
            </a:endParaRPr>
          </a:p>
        </p:txBody>
      </p:sp>
    </p:spTree>
    <p:extLst>
      <p:ext uri="{BB962C8B-B14F-4D97-AF65-F5344CB8AC3E}">
        <p14:creationId xmlns:p14="http://schemas.microsoft.com/office/powerpoint/2010/main" val="30420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err="1">
                <a:latin typeface="HelveticaNeueLT Std Lt"/>
              </a:rPr>
              <a:t>Analyse</a:t>
            </a:r>
            <a:r>
              <a:rPr lang="en-US" dirty="0">
                <a:latin typeface="HelveticaNeueLT Std Lt"/>
              </a:rPr>
              <a:t> an existing image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2740801" y="4497633"/>
            <a:ext cx="6533774" cy="1041798"/>
          </a:xfrm>
        </p:spPr>
        <p:txBody>
          <a:bodyPr>
            <a:normAutofit/>
          </a:bodyPr>
          <a:lstStyle/>
          <a:p>
            <a:pPr marL="0" indent="0">
              <a:buNone/>
            </a:pPr>
            <a:r>
              <a:rPr lang="en-US" sz="2000" b="1" dirty="0"/>
              <a:t>Prompt: ‘Describe this image’</a:t>
            </a:r>
          </a:p>
          <a:p>
            <a:pPr marL="0" indent="0">
              <a:buNone/>
            </a:pPr>
            <a:endParaRPr lang="en-US" sz="1600" dirty="0"/>
          </a:p>
          <a:p>
            <a:pPr marL="0" indent="0">
              <a:buNone/>
            </a:pPr>
            <a:endParaRPr lang="en-US" sz="1600" dirty="0"/>
          </a:p>
          <a:p>
            <a:pPr marL="0" indent="0">
              <a:buNone/>
            </a:pPr>
            <a:endParaRPr lang="en-US" sz="2400" dirty="0"/>
          </a:p>
          <a:p>
            <a:pPr marL="0" indent="0">
              <a:buNone/>
            </a:pPr>
            <a:endParaRPr lang="en-US" sz="2400" dirty="0"/>
          </a:p>
          <a:p>
            <a:endParaRPr lang="en-GB" sz="2400" dirty="0"/>
          </a:p>
        </p:txBody>
      </p:sp>
      <p:sp>
        <p:nvSpPr>
          <p:cNvPr id="6" name="Rectangle 3">
            <a:extLst>
              <a:ext uri="{FF2B5EF4-FFF2-40B4-BE49-F238E27FC236}">
                <a16:creationId xmlns:a16="http://schemas.microsoft.com/office/drawing/2014/main" id="{A5F24D52-D777-E108-83EA-0D97D903A47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A diagram of a pyramid&#10;&#10;AI-generated content may be incorrect.">
            <a:extLst>
              <a:ext uri="{FF2B5EF4-FFF2-40B4-BE49-F238E27FC236}">
                <a16:creationId xmlns:a16="http://schemas.microsoft.com/office/drawing/2014/main" id="{0BF6462E-30DA-E273-2C0D-5D14BEC0AB6D}"/>
              </a:ext>
            </a:extLst>
          </p:cNvPr>
          <p:cNvPicPr>
            <a:picLocks noChangeAspect="1"/>
          </p:cNvPicPr>
          <p:nvPr/>
        </p:nvPicPr>
        <p:blipFill>
          <a:blip r:embed="rId3"/>
          <a:stretch>
            <a:fillRect/>
          </a:stretch>
        </p:blipFill>
        <p:spPr>
          <a:xfrm>
            <a:off x="-672206" y="1421576"/>
            <a:ext cx="5035704" cy="2832583"/>
          </a:xfrm>
          <a:prstGeom prst="rect">
            <a:avLst/>
          </a:prstGeom>
        </p:spPr>
      </p:pic>
      <p:pic>
        <p:nvPicPr>
          <p:cNvPr id="11" name="Picture 10">
            <a:extLst>
              <a:ext uri="{FF2B5EF4-FFF2-40B4-BE49-F238E27FC236}">
                <a16:creationId xmlns:a16="http://schemas.microsoft.com/office/drawing/2014/main" id="{DF26A7F8-7EE4-750F-2578-22FCF623E05D}"/>
              </a:ext>
            </a:extLst>
          </p:cNvPr>
          <p:cNvPicPr>
            <a:picLocks noChangeAspect="1"/>
          </p:cNvPicPr>
          <p:nvPr/>
        </p:nvPicPr>
        <p:blipFill>
          <a:blip r:embed="rId4"/>
          <a:stretch>
            <a:fillRect/>
          </a:stretch>
        </p:blipFill>
        <p:spPr>
          <a:xfrm>
            <a:off x="4363498" y="1636216"/>
            <a:ext cx="4911077" cy="2422798"/>
          </a:xfrm>
          <a:prstGeom prst="rect">
            <a:avLst/>
          </a:prstGeom>
        </p:spPr>
      </p:pic>
      <p:sp>
        <p:nvSpPr>
          <p:cNvPr id="12" name="Arrow: Right 11">
            <a:extLst>
              <a:ext uri="{FF2B5EF4-FFF2-40B4-BE49-F238E27FC236}">
                <a16:creationId xmlns:a16="http://schemas.microsoft.com/office/drawing/2014/main" id="{BEEC509F-6B13-B648-2809-40CCEE9F546B}"/>
              </a:ext>
            </a:extLst>
          </p:cNvPr>
          <p:cNvSpPr/>
          <p:nvPr/>
        </p:nvSpPr>
        <p:spPr>
          <a:xfrm>
            <a:off x="4023360" y="2197331"/>
            <a:ext cx="641780" cy="12201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15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187081" y="1010676"/>
            <a:ext cx="7084060" cy="3819232"/>
          </a:xfrm>
        </p:spPr>
        <p:txBody>
          <a:bodyPr>
            <a:normAutofit lnSpcReduction="10000"/>
          </a:bodyPr>
          <a:lstStyle/>
          <a:p>
            <a:pPr marL="0" indent="0">
              <a:buNone/>
            </a:pPr>
            <a:r>
              <a:rPr lang="en-US" sz="2000" dirty="0"/>
              <a:t>Copilot can use the information stored in common files (E.g. </a:t>
            </a:r>
            <a:r>
              <a:rPr lang="en-US" sz="2000"/>
              <a:t>Word or </a:t>
            </a:r>
            <a:r>
              <a:rPr lang="en-US" sz="2000" dirty="0"/>
              <a:t>Excel) as a source of data to question and </a:t>
            </a:r>
            <a:r>
              <a:rPr lang="en-US" sz="2000" dirty="0" err="1"/>
              <a:t>analyse</a:t>
            </a:r>
            <a:r>
              <a:rPr lang="en-US" sz="2000" dirty="0"/>
              <a:t>. Audio files are not supported.</a:t>
            </a:r>
            <a:endParaRPr lang="en-US" sz="2400" dirty="0"/>
          </a:p>
          <a:p>
            <a:pPr marL="0" indent="0">
              <a:buNone/>
            </a:pPr>
            <a:endParaRPr lang="en-US" sz="1900" b="1" dirty="0"/>
          </a:p>
          <a:p>
            <a:pPr marL="0" indent="0">
              <a:buNone/>
            </a:pPr>
            <a:br>
              <a:rPr lang="en-US" sz="1900" b="1" dirty="0"/>
            </a:br>
            <a:br>
              <a:rPr lang="en-US" sz="1900" b="1" dirty="0"/>
            </a:br>
            <a:endParaRPr lang="en-US" sz="1900" b="1" dirty="0"/>
          </a:p>
          <a:p>
            <a:pPr marL="0" indent="0">
              <a:buNone/>
            </a:pPr>
            <a:r>
              <a:rPr lang="en-US" sz="1600" b="1" dirty="0" err="1"/>
              <a:t>E.g</a:t>
            </a:r>
            <a:r>
              <a:rPr lang="en-US" sz="1600" b="1" dirty="0"/>
              <a:t>: Upload a rubric stored in a PDF file.  </a:t>
            </a:r>
            <a:br>
              <a:rPr lang="en-US" sz="1600" dirty="0"/>
            </a:br>
            <a:r>
              <a:rPr lang="en-US" sz="1600" b="1" dirty="0"/>
              <a:t>Prompt Copilot with: </a:t>
            </a:r>
            <a:r>
              <a:rPr lang="en-US" sz="1600" dirty="0"/>
              <a:t>‘A student received the following scores…Suggest some general feedback points in the voice of a helpful, supportive tutor’.</a:t>
            </a:r>
            <a:br>
              <a:rPr lang="en-US" sz="1600" dirty="0"/>
            </a:br>
            <a:endParaRPr lang="en-US" sz="1600" dirty="0"/>
          </a:p>
          <a:p>
            <a:pPr marL="0" indent="0">
              <a:buNone/>
            </a:pPr>
            <a:r>
              <a:rPr lang="en-US" sz="1600" b="1" dirty="0"/>
              <a:t>Upload and </a:t>
            </a:r>
            <a:r>
              <a:rPr lang="en-US" sz="1600" b="1" dirty="0" err="1"/>
              <a:t>analyse</a:t>
            </a:r>
            <a:r>
              <a:rPr lang="en-US" sz="1600" b="1" dirty="0"/>
              <a:t> stats in an Excel worksheet.  </a:t>
            </a:r>
            <a:br>
              <a:rPr lang="en-US" sz="1600" dirty="0"/>
            </a:br>
            <a:r>
              <a:rPr lang="en-US" sz="1600" b="1" dirty="0"/>
              <a:t>Prompt Copilot with: </a:t>
            </a:r>
            <a:r>
              <a:rPr lang="en-US" sz="1600" dirty="0"/>
              <a:t>‘List the top 15 most visited pages on the Teaching Hub between 1 September and 31 December inclusive’. </a:t>
            </a:r>
          </a:p>
          <a:p>
            <a:pPr marL="0" indent="0">
              <a:buNone/>
            </a:pPr>
            <a:endParaRPr lang="en-US" sz="2400" dirty="0"/>
          </a:p>
          <a:p>
            <a:pPr marL="0" indent="0">
              <a:buNone/>
            </a:pPr>
            <a:endParaRPr lang="en-US" sz="2400" dirty="0"/>
          </a:p>
          <a:p>
            <a:endParaRPr lang="en-GB" sz="2400" dirty="0"/>
          </a:p>
        </p:txBody>
      </p:sp>
      <p:pic>
        <p:nvPicPr>
          <p:cNvPr id="5" name="Picture 4">
            <a:extLst>
              <a:ext uri="{FF2B5EF4-FFF2-40B4-BE49-F238E27FC236}">
                <a16:creationId xmlns:a16="http://schemas.microsoft.com/office/drawing/2014/main" id="{2F75692C-E2B1-75FF-C5D3-BCF9C8A70004}"/>
              </a:ext>
            </a:extLst>
          </p:cNvPr>
          <p:cNvPicPr>
            <a:picLocks noChangeAspect="1"/>
          </p:cNvPicPr>
          <p:nvPr/>
        </p:nvPicPr>
        <p:blipFill rotWithShape="1">
          <a:blip r:embed="rId3"/>
          <a:srcRect b="8090"/>
          <a:stretch/>
        </p:blipFill>
        <p:spPr>
          <a:xfrm>
            <a:off x="1116043" y="1874029"/>
            <a:ext cx="7316755" cy="1031451"/>
          </a:xfrm>
          <a:prstGeom prst="rect">
            <a:avLst/>
          </a:prstGeom>
        </p:spPr>
      </p:pic>
      <p:sp>
        <p:nvSpPr>
          <p:cNvPr id="6" name="Oval 5">
            <a:extLst>
              <a:ext uri="{FF2B5EF4-FFF2-40B4-BE49-F238E27FC236}">
                <a16:creationId xmlns:a16="http://schemas.microsoft.com/office/drawing/2014/main" id="{EC9A07D4-0620-7FFB-9AD1-407646F52958}"/>
              </a:ext>
            </a:extLst>
          </p:cNvPr>
          <p:cNvSpPr/>
          <p:nvPr/>
        </p:nvSpPr>
        <p:spPr>
          <a:xfrm>
            <a:off x="7260492" y="2339788"/>
            <a:ext cx="578338" cy="581322"/>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383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pic>
        <p:nvPicPr>
          <p:cNvPr id="5" name="Picture 4">
            <a:extLst>
              <a:ext uri="{FF2B5EF4-FFF2-40B4-BE49-F238E27FC236}">
                <a16:creationId xmlns:a16="http://schemas.microsoft.com/office/drawing/2014/main" id="{5604F816-2F0E-01DB-8DE3-C3B8B7D38DF0}"/>
              </a:ext>
            </a:extLst>
          </p:cNvPr>
          <p:cNvPicPr>
            <a:picLocks noChangeAspect="1"/>
          </p:cNvPicPr>
          <p:nvPr/>
        </p:nvPicPr>
        <p:blipFill>
          <a:blip r:embed="rId3"/>
          <a:stretch>
            <a:fillRect/>
          </a:stretch>
        </p:blipFill>
        <p:spPr>
          <a:xfrm>
            <a:off x="1240417" y="882003"/>
            <a:ext cx="6683486" cy="4284845"/>
          </a:xfrm>
          <a:prstGeom prst="rect">
            <a:avLst/>
          </a:prstGeom>
        </p:spPr>
      </p:pic>
    </p:spTree>
    <p:extLst>
      <p:ext uri="{BB962C8B-B14F-4D97-AF65-F5344CB8AC3E}">
        <p14:creationId xmlns:p14="http://schemas.microsoft.com/office/powerpoint/2010/main" val="184455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941752" y="1981692"/>
            <a:ext cx="7639540" cy="3394472"/>
          </a:xfrm>
        </p:spPr>
        <p:txBody>
          <a:bodyPr>
            <a:normAutofit/>
          </a:bodyPr>
          <a:lstStyle/>
          <a:p>
            <a:pPr marL="0" indent="0">
              <a:buNone/>
            </a:pPr>
            <a:r>
              <a:rPr lang="en-US" sz="2000" b="1" dirty="0"/>
              <a:t>Text prompt used:</a:t>
            </a:r>
          </a:p>
          <a:p>
            <a:pPr marL="0" indent="0">
              <a:buNone/>
            </a:pPr>
            <a:r>
              <a:rPr lang="en-GB" sz="2000" dirty="0"/>
              <a:t>'Create a feedback message to a student who scores 53 overall and is weak at supporting their points or arguments’. Provide extra detail about they can improve supporting their points or arguments.'</a:t>
            </a:r>
            <a:endParaRPr lang="en-US" sz="2000" dirty="0"/>
          </a:p>
          <a:p>
            <a:pPr marL="0" indent="0">
              <a:buNone/>
            </a:pPr>
            <a:endParaRPr lang="en-US" sz="2000" dirty="0"/>
          </a:p>
          <a:p>
            <a:pPr marL="0" indent="0">
              <a:buNone/>
            </a:pPr>
            <a:endParaRPr lang="en-US" sz="2400" dirty="0"/>
          </a:p>
          <a:p>
            <a:pPr marL="0" indent="0">
              <a:buNone/>
            </a:pPr>
            <a:endParaRPr lang="en-US" sz="2400" dirty="0"/>
          </a:p>
          <a:p>
            <a:endParaRPr lang="en-GB" sz="2400" dirty="0"/>
          </a:p>
        </p:txBody>
      </p:sp>
    </p:spTree>
    <p:extLst>
      <p:ext uri="{BB962C8B-B14F-4D97-AF65-F5344CB8AC3E}">
        <p14:creationId xmlns:p14="http://schemas.microsoft.com/office/powerpoint/2010/main" val="269472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457200" y="1038105"/>
            <a:ext cx="8229600" cy="3394472"/>
          </a:xfrm>
        </p:spPr>
        <p:txBody>
          <a:bodyPr>
            <a:normAutofit/>
          </a:bodyPr>
          <a:lstStyle/>
          <a:p>
            <a:pPr marL="0" indent="0">
              <a:buNone/>
            </a:pPr>
            <a:r>
              <a:rPr lang="en-US" sz="2400" dirty="0"/>
              <a:t>Example response from Copilot (1 of 2)</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806518" y="1531907"/>
            <a:ext cx="788028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Dear [Student’s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 hope this message finds you well. Let me begin by acknowledging your effort in completing the assignment. Your overall score of </a:t>
            </a:r>
            <a:r>
              <a:rPr kumimoji="0" lang="en-US" altLang="en-US" sz="1400" b="1" i="0" u="none" strike="noStrike" cap="none" normalizeH="0" baseline="0" dirty="0">
                <a:ln>
                  <a:noFill/>
                </a:ln>
                <a:solidFill>
                  <a:schemeClr val="tx1"/>
                </a:solidFill>
                <a:effectLst/>
                <a:latin typeface="Arial" panose="020B0604020202020204" pitchFamily="34" charset="0"/>
              </a:rPr>
              <a:t>53</a:t>
            </a:r>
            <a:r>
              <a:rPr kumimoji="0" lang="en-US" altLang="en-US" sz="1400" b="0" i="0" u="none" strike="noStrike" cap="none" normalizeH="0" baseline="0" dirty="0">
                <a:ln>
                  <a:noFill/>
                </a:ln>
                <a:solidFill>
                  <a:schemeClr val="tx1"/>
                </a:solidFill>
                <a:effectLst/>
                <a:latin typeface="Arial" panose="020B0604020202020204" pitchFamily="34" charset="0"/>
              </a:rPr>
              <a:t> falls into the </a:t>
            </a:r>
            <a:r>
              <a:rPr kumimoji="0" lang="en-US" altLang="en-US" sz="1400" b="1" i="0" u="none" strike="noStrike" cap="none" normalizeH="0" baseline="0" dirty="0">
                <a:ln>
                  <a:noFill/>
                </a:ln>
                <a:solidFill>
                  <a:schemeClr val="tx1"/>
                </a:solidFill>
                <a:effectLst/>
                <a:latin typeface="Arial" panose="020B0604020202020204" pitchFamily="34" charset="0"/>
              </a:rPr>
              <a:t>‘Fair’</a:t>
            </a:r>
            <a:r>
              <a:rPr kumimoji="0" lang="en-US" altLang="en-US" sz="1400" b="0" i="0" u="none" strike="noStrike" cap="none" normalizeH="0" baseline="0" dirty="0">
                <a:ln>
                  <a:noFill/>
                </a:ln>
                <a:solidFill>
                  <a:schemeClr val="tx1"/>
                </a:solidFill>
                <a:effectLst/>
                <a:latin typeface="Arial" panose="020B0604020202020204" pitchFamily="34" charset="0"/>
              </a:rPr>
              <a:t> category, which means there is room for improvement.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Strengths: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You managed to cover the main points outlined in the indicative answer, which is commendable.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Areas for Improvement: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However, where you need to focus your attention is in </a:t>
            </a:r>
            <a:r>
              <a:rPr kumimoji="0" lang="en-US" altLang="en-US" sz="1400" b="1" i="0" u="none" strike="noStrike" cap="none" normalizeH="0" baseline="0" dirty="0">
                <a:ln>
                  <a:noFill/>
                </a:ln>
                <a:solidFill>
                  <a:schemeClr val="tx1"/>
                </a:solidFill>
                <a:effectLst/>
                <a:latin typeface="Arial" panose="020B0604020202020204" pitchFamily="34" charset="0"/>
              </a:rPr>
              <a:t>supporting your points or arguments</a:t>
            </a:r>
            <a:r>
              <a:rPr kumimoji="0" lang="en-US" altLang="en-US" sz="1400" b="0" i="0" u="none" strike="noStrike" cap="none" normalizeH="0" baseline="0" dirty="0">
                <a:ln>
                  <a:noFill/>
                </a:ln>
                <a:solidFill>
                  <a:schemeClr val="tx1"/>
                </a:solidFill>
                <a:effectLst/>
                <a:latin typeface="Arial" panose="020B0604020202020204" pitchFamily="34" charset="0"/>
              </a:rPr>
              <a:t>. Here are some specific steps you can take to enhance this aspect of your work: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Provide Evidence:</a:t>
            </a:r>
            <a:r>
              <a:rPr kumimoji="0" lang="en-US" altLang="en-US" sz="1400" b="0" i="0" u="none" strike="noStrike" cap="none" normalizeH="0" baseline="0" dirty="0">
                <a:ln>
                  <a:noFill/>
                </a:ln>
                <a:solidFill>
                  <a:schemeClr val="tx1"/>
                </a:solidFill>
                <a:effectLst/>
                <a:latin typeface="Arial" panose="020B0604020202020204" pitchFamily="34" charset="0"/>
              </a:rPr>
              <a:t> When making a claim or presenting an argument, back it up with evidence. This could be in the form of data, examples, or references to authoritative sources. Evidence adds credibility to your points and strengthens your overall argument. &gt;&gt;&gt;</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385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Use a file as a data source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117600" y="1044579"/>
            <a:ext cx="8229600" cy="3394472"/>
          </a:xfrm>
        </p:spPr>
        <p:txBody>
          <a:bodyPr>
            <a:normAutofit/>
          </a:bodyPr>
          <a:lstStyle/>
          <a:p>
            <a:pPr marL="0" indent="0">
              <a:buNone/>
            </a:pPr>
            <a:endParaRPr lang="en-US" sz="2400" dirty="0"/>
          </a:p>
          <a:p>
            <a:endParaRPr lang="en-GB" sz="2400" dirty="0"/>
          </a:p>
        </p:txBody>
      </p:sp>
      <p:sp>
        <p:nvSpPr>
          <p:cNvPr id="11" name="Rectangle 8">
            <a:extLst>
              <a:ext uri="{FF2B5EF4-FFF2-40B4-BE49-F238E27FC236}">
                <a16:creationId xmlns:a16="http://schemas.microsoft.com/office/drawing/2014/main" id="{C5EE5B65-18B2-D7C6-76F1-E3B9FF2584FD}"/>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id="{1E135E00-8ED7-2F4D-6AEB-8789E2231057}"/>
              </a:ext>
            </a:extLst>
          </p:cNvPr>
          <p:cNvSpPr>
            <a:spLocks noChangeArrowheads="1"/>
          </p:cNvSpPr>
          <p:nvPr/>
        </p:nvSpPr>
        <p:spPr bwMode="auto">
          <a:xfrm>
            <a:off x="787400" y="1186600"/>
            <a:ext cx="7569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chemeClr val="tx1"/>
                </a:solidFill>
                <a:effectLst/>
                <a:latin typeface="Arial" panose="020B0604020202020204" pitchFamily="34" charset="0"/>
              </a:rPr>
              <a:t>Reasoning and Logic:</a:t>
            </a:r>
            <a:r>
              <a:rPr kumimoji="0" lang="en-US" altLang="en-US" sz="1400" b="0" i="0" u="none" strike="noStrike" cap="none" normalizeH="0" baseline="0" dirty="0">
                <a:ln>
                  <a:noFill/>
                </a:ln>
                <a:solidFill>
                  <a:schemeClr val="tx1"/>
                </a:solidFill>
                <a:effectLst/>
                <a:latin typeface="Arial" panose="020B0604020202020204" pitchFamily="34" charset="0"/>
              </a:rPr>
              <a:t> Take the time to explain the reasoning behind your points. Why do you believe what you’re saying? How does it connect to the broader context or topic? Clear and logical reasoning helps convince your reader of the validity of your arguments.</a:t>
            </a:r>
            <a:br>
              <a:rPr kumimoji="0" lang="en-US" altLang="en-US" sz="1400" b="0" i="0" u="none" strike="noStrike" cap="none" normalizeH="0" baseline="0" dirty="0">
                <a:ln>
                  <a:noFill/>
                </a:ln>
                <a:solidFill>
                  <a:schemeClr val="tx1"/>
                </a:solidFill>
                <a:effectLst/>
                <a:latin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chemeClr val="tx1"/>
                </a:solidFill>
                <a:effectLst/>
                <a:latin typeface="Arial" panose="020B0604020202020204" pitchFamily="34" charset="0"/>
              </a:rPr>
              <a:t>Counterarguments:</a:t>
            </a:r>
            <a:r>
              <a:rPr kumimoji="0" lang="en-US" altLang="en-US" sz="1400" b="0" i="0" u="none" strike="noStrike" cap="none" normalizeH="0" baseline="0" dirty="0">
                <a:ln>
                  <a:noFill/>
                </a:ln>
                <a:solidFill>
                  <a:schemeClr val="tx1"/>
                </a:solidFill>
                <a:effectLst/>
                <a:latin typeface="Arial" panose="020B0604020202020204" pitchFamily="34" charset="0"/>
              </a:rPr>
              <a:t> Anticipate potential counterarguments and address them. Acknowledge opposing viewpoints and explain why your perspective is stronger. This demonstrates critical thinking and a deeper understanding of the subject matter.</a:t>
            </a:r>
            <a:endParaRPr lang="en-US" altLang="en-US"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a:ln>
                  <a:noFill/>
                </a:ln>
                <a:solidFill>
                  <a:schemeClr val="tx1"/>
                </a:solidFill>
                <a:effectLst/>
                <a:latin typeface="Arial" panose="020B0604020202020204" pitchFamily="34" charset="0"/>
              </a:rPr>
              <a:t>Avoid Generalizations:</a:t>
            </a:r>
            <a:r>
              <a:rPr kumimoji="0" lang="en-US" altLang="en-US" sz="1400" b="0" i="0" u="none" strike="noStrike" cap="none" normalizeH="0" baseline="0" dirty="0">
                <a:ln>
                  <a:noFill/>
                </a:ln>
                <a:solidFill>
                  <a:schemeClr val="tx1"/>
                </a:solidFill>
                <a:effectLst/>
                <a:latin typeface="Arial" panose="020B0604020202020204" pitchFamily="34" charset="0"/>
              </a:rPr>
              <a:t> Be specific in your supporting details. Avoid vague statements like “everyone knows” or “it’s common knowledge.” Instead, provide concrete examples or specific data to illustrate your points.</a:t>
            </a:r>
            <a:br>
              <a:rPr kumimoji="0" lang="en-US" altLang="en-US" sz="1400" b="0" i="0" u="none" strike="noStrike" cap="none" normalizeH="0" baseline="0" dirty="0">
                <a:ln>
                  <a:noFill/>
                </a:ln>
                <a:solidFill>
                  <a:schemeClr val="tx1"/>
                </a:solidFill>
                <a:effectLst/>
                <a:latin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Action Steps:</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Review the rubric carefully, paying special attention to the </a:t>
            </a:r>
            <a:r>
              <a:rPr kumimoji="0" lang="en-US" altLang="en-US" sz="1400" b="1" i="0" u="none" strike="noStrike" cap="none" normalizeH="0" baseline="0" dirty="0">
                <a:ln>
                  <a:noFill/>
                </a:ln>
                <a:solidFill>
                  <a:schemeClr val="tx1"/>
                </a:solidFill>
                <a:effectLst/>
                <a:latin typeface="Arial" panose="020B0604020202020204" pitchFamily="34" charset="0"/>
              </a:rPr>
              <a:t>‘Supporting arguments’</a:t>
            </a:r>
            <a:r>
              <a:rPr kumimoji="0" lang="en-US" altLang="en-US" sz="1400" b="0" i="0" u="none" strike="noStrike" cap="none" normalizeH="0" baseline="0" dirty="0">
                <a:ln>
                  <a:noFill/>
                </a:ln>
                <a:solidFill>
                  <a:schemeClr val="tx1"/>
                </a:solidFill>
                <a:effectLst/>
                <a:latin typeface="Arial" panose="020B0604020202020204" pitchFamily="34" charset="0"/>
              </a:rPr>
              <a:t> criterion. Consider revisiting your assignment and incorporating the suggestions above.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Arial" panose="020B0604020202020204" pitchFamily="34" charset="0"/>
              </a:rPr>
              <a:t>I</a:t>
            </a:r>
            <a:r>
              <a:rPr kumimoji="0" lang="en-US" altLang="en-US" sz="1400" b="0" i="0" u="none" strike="noStrike" cap="none" normalizeH="0" baseline="0" dirty="0">
                <a:ln>
                  <a:noFill/>
                </a:ln>
                <a:solidFill>
                  <a:schemeClr val="tx1"/>
                </a:solidFill>
                <a:effectLst/>
                <a:latin typeface="Arial" panose="020B0604020202020204" pitchFamily="34" charset="0"/>
              </a:rPr>
              <a:t>mprovement is a process, and every effort counts. Seek additional guidance if needed and keep refining your skills. </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07190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normAutofit fontScale="90000"/>
          </a:bodyPr>
          <a:lstStyle/>
          <a:p>
            <a:r>
              <a:rPr lang="en-US" dirty="0">
                <a:latin typeface="HelveticaNeueLT Std Lt"/>
              </a:rPr>
              <a:t>Other resources / Online courses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339971" y="1227591"/>
            <a:ext cx="5599722" cy="3305620"/>
          </a:xfrm>
        </p:spPr>
        <p:txBody>
          <a:bodyPr>
            <a:normAutofit fontScale="55000" lnSpcReduction="20000"/>
          </a:bodyPr>
          <a:lstStyle/>
          <a:p>
            <a:pPr marL="0" indent="0">
              <a:buNone/>
            </a:pPr>
            <a:r>
              <a:rPr lang="en-GB" sz="2600" b="1" dirty="0"/>
              <a:t>Copilot resource from Microsoft:</a:t>
            </a:r>
          </a:p>
          <a:p>
            <a:pPr marL="0" indent="0">
              <a:buNone/>
            </a:pPr>
            <a:r>
              <a:rPr lang="en-GB" sz="2700" dirty="0">
                <a:hlinkClick r:id="rId3"/>
              </a:rPr>
              <a:t>Get better results with Copilot prompting - Microsoft Support</a:t>
            </a:r>
            <a:endParaRPr lang="en-GB" sz="2700" b="1" dirty="0"/>
          </a:p>
          <a:p>
            <a:pPr marL="0" indent="0">
              <a:buNone/>
            </a:pPr>
            <a:br>
              <a:rPr lang="en-GB" sz="2600" b="1" dirty="0"/>
            </a:br>
            <a:r>
              <a:rPr lang="en-GB" sz="2600" b="1" dirty="0"/>
              <a:t>Generative AI help articles on the Hub</a:t>
            </a:r>
          </a:p>
          <a:p>
            <a:pPr marL="0" indent="0">
              <a:buNone/>
            </a:pPr>
            <a:r>
              <a:rPr lang="en-GB" sz="2400" dirty="0">
                <a:hlinkClick r:id="rId4"/>
              </a:rPr>
              <a:t>Generative AI - Learning and Teaching </a:t>
            </a:r>
            <a:endParaRPr lang="en-GB" sz="4000" dirty="0"/>
          </a:p>
          <a:p>
            <a:pPr marL="0" indent="0">
              <a:buNone/>
            </a:pPr>
            <a:endParaRPr lang="en-US" sz="2400" b="1" dirty="0"/>
          </a:p>
          <a:p>
            <a:pPr marL="0" indent="0">
              <a:buNone/>
            </a:pPr>
            <a:r>
              <a:rPr lang="en-GB" sz="2600" b="1" dirty="0"/>
              <a:t>Self-paced resources</a:t>
            </a:r>
          </a:p>
          <a:p>
            <a:pPr marL="0" indent="0">
              <a:buNone/>
            </a:pPr>
            <a:r>
              <a:rPr lang="en-GB" sz="2600" dirty="0">
                <a:hlinkClick r:id="rId5"/>
              </a:rPr>
              <a:t>Generative AI at the </a:t>
            </a:r>
            <a:r>
              <a:rPr lang="en-GB" sz="2400" dirty="0">
                <a:hlinkClick r:id="rId5"/>
              </a:rPr>
              <a:t>University</a:t>
            </a:r>
            <a:r>
              <a:rPr lang="en-GB" sz="2600" dirty="0">
                <a:hlinkClick r:id="rId5"/>
              </a:rPr>
              <a:t> of Bath </a:t>
            </a:r>
            <a:endParaRPr lang="en-GB" sz="2600" dirty="0"/>
          </a:p>
          <a:p>
            <a:pPr marL="0" indent="0">
              <a:buNone/>
            </a:pPr>
            <a:endParaRPr lang="en-GB" sz="1400" dirty="0"/>
          </a:p>
          <a:p>
            <a:pPr marL="0" indent="0">
              <a:buNone/>
            </a:pPr>
            <a:r>
              <a:rPr lang="en-GB" sz="2600" b="1" dirty="0"/>
              <a:t>Short videos created by the Skills Centre</a:t>
            </a:r>
          </a:p>
          <a:p>
            <a:pPr marL="0" indent="0">
              <a:buNone/>
            </a:pPr>
            <a:r>
              <a:rPr lang="en-GB" sz="2200" dirty="0">
                <a:hlinkClick r:id="rId6"/>
              </a:rPr>
              <a:t>Generative Artificial Intelligence (</a:t>
            </a:r>
            <a:r>
              <a:rPr lang="en-GB" sz="2200" dirty="0" err="1">
                <a:hlinkClick r:id="rId6"/>
              </a:rPr>
              <a:t>GenAI</a:t>
            </a:r>
            <a:r>
              <a:rPr lang="en-GB" sz="2200" dirty="0">
                <a:hlinkClick r:id="rId6"/>
              </a:rPr>
              <a:t>) (bath.ac.uk)</a:t>
            </a:r>
            <a:endParaRPr lang="en-GB" sz="2200" dirty="0"/>
          </a:p>
          <a:p>
            <a:pPr marL="0" indent="0">
              <a:buNone/>
            </a:pPr>
            <a:endParaRPr lang="en-GB" sz="2500" b="1" dirty="0"/>
          </a:p>
          <a:p>
            <a:pPr marL="0" indent="0">
              <a:buNone/>
            </a:pPr>
            <a:br>
              <a:rPr lang="en-GB" sz="2500" b="1" dirty="0"/>
            </a:br>
            <a:br>
              <a:rPr lang="en-GB" sz="2500" b="1" dirty="0"/>
            </a:br>
            <a:r>
              <a:rPr lang="en-GB" sz="2500" b="1" dirty="0"/>
              <a:t>LinkedIn Learning: E.g. ‘Career </a:t>
            </a:r>
            <a:br>
              <a:rPr lang="en-GB" sz="2500" b="1" dirty="0"/>
            </a:br>
            <a:r>
              <a:rPr lang="en-GB" sz="2500" b="1" dirty="0"/>
              <a:t>Essentials  in Generative AI’:</a:t>
            </a:r>
          </a:p>
          <a:p>
            <a:pPr marL="0" indent="0">
              <a:buNone/>
            </a:pPr>
            <a:endParaRPr lang="en-GB" sz="2200" b="1" dirty="0"/>
          </a:p>
          <a:p>
            <a:pPr marL="0" indent="0">
              <a:buNone/>
            </a:pPr>
            <a:endParaRPr lang="en-GB" sz="1400" dirty="0"/>
          </a:p>
          <a:p>
            <a:pPr marL="0" indent="0">
              <a:buNone/>
            </a:pPr>
            <a:endParaRPr lang="en-GB" sz="2900" b="1"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GB" sz="2400" dirty="0"/>
          </a:p>
        </p:txBody>
      </p:sp>
      <p:pic>
        <p:nvPicPr>
          <p:cNvPr id="7" name="Picture 6">
            <a:extLst>
              <a:ext uri="{FF2B5EF4-FFF2-40B4-BE49-F238E27FC236}">
                <a16:creationId xmlns:a16="http://schemas.microsoft.com/office/drawing/2014/main" id="{B4602E96-E2E4-E6BF-0CBA-92E8A7C9AF8D}"/>
              </a:ext>
            </a:extLst>
          </p:cNvPr>
          <p:cNvPicPr>
            <a:picLocks noChangeAspect="1"/>
          </p:cNvPicPr>
          <p:nvPr/>
        </p:nvPicPr>
        <p:blipFill rotWithShape="1">
          <a:blip r:embed="rId7"/>
          <a:srcRect l="9781"/>
          <a:stretch/>
        </p:blipFill>
        <p:spPr>
          <a:xfrm>
            <a:off x="5280797" y="993536"/>
            <a:ext cx="4188264" cy="2714745"/>
          </a:xfrm>
          <a:prstGeom prst="rect">
            <a:avLst/>
          </a:prstGeom>
          <a:ln>
            <a:solidFill>
              <a:schemeClr val="accent5">
                <a:lumMod val="75000"/>
              </a:schemeClr>
            </a:solidFill>
          </a:ln>
        </p:spPr>
      </p:pic>
      <p:pic>
        <p:nvPicPr>
          <p:cNvPr id="4" name="Picture 3">
            <a:extLst>
              <a:ext uri="{FF2B5EF4-FFF2-40B4-BE49-F238E27FC236}">
                <a16:creationId xmlns:a16="http://schemas.microsoft.com/office/drawing/2014/main" id="{BB1F3539-D5AB-24A9-B5AA-3AED01D44448}"/>
              </a:ext>
            </a:extLst>
          </p:cNvPr>
          <p:cNvPicPr>
            <a:picLocks noChangeAspect="1"/>
          </p:cNvPicPr>
          <p:nvPr/>
        </p:nvPicPr>
        <p:blipFill rotWithShape="1">
          <a:blip r:embed="rId8"/>
          <a:srcRect l="20605" t="34299" r="25371" b="3938"/>
          <a:stretch/>
        </p:blipFill>
        <p:spPr>
          <a:xfrm>
            <a:off x="2969845" y="3829974"/>
            <a:ext cx="4621904" cy="2834614"/>
          </a:xfrm>
          <a:prstGeom prst="rect">
            <a:avLst/>
          </a:prstGeom>
          <a:ln w="6350">
            <a:solidFill>
              <a:schemeClr val="accent1"/>
            </a:solidFill>
          </a:ln>
        </p:spPr>
      </p:pic>
    </p:spTree>
    <p:extLst>
      <p:ext uri="{BB962C8B-B14F-4D97-AF65-F5344CB8AC3E}">
        <p14:creationId xmlns:p14="http://schemas.microsoft.com/office/powerpoint/2010/main" val="403583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37CAC7-0777-4773-9492-9D9EF266E7B8}"/>
              </a:ext>
            </a:extLst>
          </p:cNvPr>
          <p:cNvSpPr>
            <a:spLocks noGrp="1"/>
          </p:cNvSpPr>
          <p:nvPr>
            <p:ph type="ctrTitle"/>
          </p:nvPr>
        </p:nvSpPr>
        <p:spPr>
          <a:xfrm>
            <a:off x="685800" y="-1102519"/>
            <a:ext cx="7772400" cy="1102519"/>
          </a:xfrm>
        </p:spPr>
        <p:txBody>
          <a:bodyPr vert="horz" lIns="91440" tIns="45720" rIns="91440" bIns="45720" rtlCol="0" anchor="b">
            <a:normAutofit/>
          </a:bodyPr>
          <a:lstStyle/>
          <a:p>
            <a:r>
              <a:rPr lang="en-US" dirty="0"/>
              <a:t>CLT closing slide</a:t>
            </a:r>
            <a:endParaRPr lang="en-GB" dirty="0"/>
          </a:p>
        </p:txBody>
      </p:sp>
      <p:pic>
        <p:nvPicPr>
          <p:cNvPr id="10" name="Picture 9" descr="Centre for Learning &amp; Teachin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24"/>
            <a:ext cx="9057736" cy="5094976"/>
          </a:xfrm>
          <a:prstGeom prst="rect">
            <a:avLst/>
          </a:prstGeom>
        </p:spPr>
      </p:pic>
      <p:pic>
        <p:nvPicPr>
          <p:cNvPr id="9" name="Picture 8" descr="University of Ba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374" y="0"/>
            <a:ext cx="1986626" cy="890878"/>
          </a:xfrm>
          <a:prstGeom prst="rect">
            <a:avLst/>
          </a:prstGeom>
        </p:spPr>
      </p:pic>
      <p:sp>
        <p:nvSpPr>
          <p:cNvPr id="3" name="TextBox 2"/>
          <p:cNvSpPr txBox="1"/>
          <p:nvPr/>
        </p:nvSpPr>
        <p:spPr>
          <a:xfrm>
            <a:off x="607141" y="1193834"/>
            <a:ext cx="8024037" cy="2340192"/>
          </a:xfrm>
          <a:prstGeom prst="rect">
            <a:avLst/>
          </a:prstGeom>
          <a:noFill/>
        </p:spPr>
        <p:txBody>
          <a:bodyPr wrap="square" rtlCol="0">
            <a:spAutoFit/>
          </a:bodyPr>
          <a:lstStyle/>
          <a:p>
            <a:r>
              <a:rPr lang="en-US" sz="2000" dirty="0">
                <a:latin typeface="HelveticaNeueLT Std Lt"/>
                <a:cs typeface="HelveticaNeueLT Std Lt"/>
              </a:rPr>
              <a:t>Produced by</a:t>
            </a:r>
          </a:p>
          <a:p>
            <a:pPr algn="ctr">
              <a:lnSpc>
                <a:spcPct val="150000"/>
              </a:lnSpc>
            </a:pPr>
            <a:r>
              <a:rPr lang="en-US" sz="3600" dirty="0">
                <a:latin typeface="HelveticaNeueLT Std"/>
                <a:cs typeface="HelveticaNeueLT Std"/>
              </a:rPr>
              <a:t>Centre for Learning &amp; Teaching</a:t>
            </a:r>
          </a:p>
          <a:p>
            <a:pPr algn="ctr">
              <a:lnSpc>
                <a:spcPct val="150000"/>
              </a:lnSpc>
            </a:pPr>
            <a:r>
              <a:rPr lang="en-US" sz="2000" dirty="0">
                <a:latin typeface="HelveticaNeueLT Std Lt"/>
                <a:cs typeface="HelveticaNeueLT Std Lt"/>
              </a:rPr>
              <a:t>in conjunction with</a:t>
            </a:r>
          </a:p>
          <a:p>
            <a:pPr algn="ctr">
              <a:lnSpc>
                <a:spcPct val="150000"/>
              </a:lnSpc>
            </a:pPr>
            <a:r>
              <a:rPr lang="en-US" sz="3200" dirty="0">
                <a:latin typeface="HelveticaNeueLT Std Lt"/>
                <a:cs typeface="HelveticaNeueLT Std Lt"/>
              </a:rPr>
              <a:t>Technology Enhanced Learning Team</a:t>
            </a:r>
          </a:p>
        </p:txBody>
      </p:sp>
      <p:grpSp>
        <p:nvGrpSpPr>
          <p:cNvPr id="2" name="Group 1" descr="2017 - This work is licenced under a Creative Commons Attribution-NonCommerical-NoDerivatives 4.0 International Licence">
            <a:extLst>
              <a:ext uri="{FF2B5EF4-FFF2-40B4-BE49-F238E27FC236}">
                <a16:creationId xmlns:a16="http://schemas.microsoft.com/office/drawing/2014/main" id="{9561DD95-1E01-476F-8038-64D7ADE00F3F}"/>
              </a:ext>
            </a:extLst>
          </p:cNvPr>
          <p:cNvGrpSpPr/>
          <p:nvPr/>
        </p:nvGrpSpPr>
        <p:grpSpPr>
          <a:xfrm>
            <a:off x="414753" y="4776859"/>
            <a:ext cx="8792570" cy="267155"/>
            <a:chOff x="414753" y="4776859"/>
            <a:chExt cx="8792570" cy="267155"/>
          </a:xfrm>
        </p:grpSpPr>
        <p:pic>
          <p:nvPicPr>
            <p:cNvPr id="6" name="Picture 5" descr="Creative Commons logo&#10;"/>
            <p:cNvPicPr>
              <a:picLocks noChangeAspect="1"/>
            </p:cNvPicPr>
            <p:nvPr/>
          </p:nvPicPr>
          <p:blipFill>
            <a:blip r:embed="rId4">
              <a:lum bright="60000"/>
            </a:blip>
            <a:stretch>
              <a:fillRect/>
            </a:stretch>
          </p:blipFill>
          <p:spPr>
            <a:xfrm>
              <a:off x="414753" y="4776859"/>
              <a:ext cx="281032" cy="267155"/>
            </a:xfrm>
            <a:prstGeom prst="rect">
              <a:avLst/>
            </a:prstGeom>
          </p:spPr>
        </p:pic>
        <p:sp>
          <p:nvSpPr>
            <p:cNvPr id="7" name="TextBox 6"/>
            <p:cNvSpPr txBox="1"/>
            <p:nvPr/>
          </p:nvSpPr>
          <p:spPr>
            <a:xfrm>
              <a:off x="695785" y="4776859"/>
              <a:ext cx="8511538" cy="261610"/>
            </a:xfrm>
            <a:prstGeom prst="rect">
              <a:avLst/>
            </a:prstGeom>
            <a:noFill/>
          </p:spPr>
          <p:txBody>
            <a:bodyPr wrap="square" rtlCol="0">
              <a:spAutoFit/>
            </a:bodyPr>
            <a:lstStyle/>
            <a:p>
              <a:r>
                <a:rPr lang="en-US" sz="1100" dirty="0">
                  <a:latin typeface="HelveticaNeueLT Std Lt"/>
                  <a:cs typeface="HelveticaNeueLT Std Lt"/>
                </a:rPr>
                <a:t>2024 - This work is licensed under a Creative Commons Attribution-NonCommercial-NoDerivatives 4.0 International License </a:t>
              </a:r>
            </a:p>
          </p:txBody>
        </p:sp>
      </p:grpSp>
    </p:spTree>
    <p:extLst>
      <p:ext uri="{BB962C8B-B14F-4D97-AF65-F5344CB8AC3E}">
        <p14:creationId xmlns:p14="http://schemas.microsoft.com/office/powerpoint/2010/main" val="14449734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ABCA-C7ED-4B5E-AF4E-77449E73C2E3}"/>
              </a:ext>
            </a:extLst>
          </p:cNvPr>
          <p:cNvSpPr>
            <a:spLocks noGrp="1"/>
          </p:cNvSpPr>
          <p:nvPr>
            <p:ph type="ctrTitle"/>
          </p:nvPr>
        </p:nvSpPr>
        <p:spPr>
          <a:xfrm>
            <a:off x="685800" y="933511"/>
            <a:ext cx="7772400" cy="1102519"/>
          </a:xfrm>
        </p:spPr>
        <p:txBody>
          <a:bodyPr/>
          <a:lstStyle/>
          <a:p>
            <a:r>
              <a:rPr lang="en-US" dirty="0">
                <a:solidFill>
                  <a:schemeClr val="bg1"/>
                </a:solidFill>
                <a:latin typeface="HelveticaNeueLT Std Lt"/>
              </a:rPr>
              <a:t>Welcome and introduction</a:t>
            </a:r>
            <a:endParaRPr lang="en-GB" dirty="0">
              <a:solidFill>
                <a:schemeClr val="bg1"/>
              </a:solidFill>
              <a:latin typeface="HelveticaNeueLT Std Lt"/>
            </a:endParaRPr>
          </a:p>
        </p:txBody>
      </p:sp>
      <p:pic>
        <p:nvPicPr>
          <p:cNvPr id="10" name="Picture 9" descr="A machine learning and machine learning&#10;&#10;Description automatically generated">
            <a:extLst>
              <a:ext uri="{FF2B5EF4-FFF2-40B4-BE49-F238E27FC236}">
                <a16:creationId xmlns:a16="http://schemas.microsoft.com/office/drawing/2014/main" id="{2320B7D4-3F51-6C23-3917-775B9EAB564B}"/>
              </a:ext>
            </a:extLst>
          </p:cNvPr>
          <p:cNvPicPr>
            <a:picLocks noChangeAspect="1"/>
          </p:cNvPicPr>
          <p:nvPr/>
        </p:nvPicPr>
        <p:blipFill>
          <a:blip r:embed="rId4"/>
          <a:stretch>
            <a:fillRect/>
          </a:stretch>
        </p:blipFill>
        <p:spPr>
          <a:xfrm>
            <a:off x="3109705" y="1936970"/>
            <a:ext cx="2924590" cy="2924590"/>
          </a:xfrm>
          <a:prstGeom prst="rect">
            <a:avLst/>
          </a:prstGeom>
        </p:spPr>
      </p:pic>
    </p:spTree>
    <p:extLst>
      <p:ext uri="{BB962C8B-B14F-4D97-AF65-F5344CB8AC3E}">
        <p14:creationId xmlns:p14="http://schemas.microsoft.com/office/powerpoint/2010/main" val="420015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solidFill>
                  <a:schemeClr val="bg1"/>
                </a:solidFill>
                <a:latin typeface="HelveticaNeueLT Std Lt"/>
              </a:rPr>
              <a:t>Objectives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832924" y="1151305"/>
            <a:ext cx="7631137" cy="2806835"/>
          </a:xfrm>
        </p:spPr>
        <p:txBody>
          <a:bodyPr>
            <a:normAutofit/>
          </a:bodyPr>
          <a:lstStyle/>
          <a:p>
            <a:r>
              <a:rPr lang="en-US" sz="2400" dirty="0"/>
              <a:t>Open Copilot at </a:t>
            </a:r>
            <a:r>
              <a:rPr lang="en-US" sz="2400" b="1" dirty="0"/>
              <a:t>copilot.microsoft.com* </a:t>
            </a:r>
            <a:r>
              <a:rPr lang="en-US" sz="2400" dirty="0"/>
              <a:t>and initiate simple requests</a:t>
            </a:r>
          </a:p>
          <a:p>
            <a:r>
              <a:rPr lang="en-US" sz="2400" dirty="0"/>
              <a:t>Generate text-based responses and request amendments</a:t>
            </a:r>
            <a:br>
              <a:rPr lang="en-US" sz="2400" dirty="0"/>
            </a:br>
            <a:r>
              <a:rPr lang="en-US" sz="2400" dirty="0"/>
              <a:t>to AI-generated answers</a:t>
            </a:r>
          </a:p>
          <a:p>
            <a:r>
              <a:rPr lang="en-US" sz="2400" dirty="0"/>
              <a:t>Generate images</a:t>
            </a:r>
          </a:p>
          <a:p>
            <a:r>
              <a:rPr lang="en-US" sz="2400" dirty="0"/>
              <a:t>Overview Copilot’s file upload functionality</a:t>
            </a:r>
            <a:endParaRPr lang="en-GB" sz="2400" dirty="0"/>
          </a:p>
        </p:txBody>
      </p:sp>
      <p:sp>
        <p:nvSpPr>
          <p:cNvPr id="4" name="TextBox 3">
            <a:extLst>
              <a:ext uri="{FF2B5EF4-FFF2-40B4-BE49-F238E27FC236}">
                <a16:creationId xmlns:a16="http://schemas.microsoft.com/office/drawing/2014/main" id="{DC18AC4E-3C64-7A93-F374-59247A59209E}"/>
              </a:ext>
            </a:extLst>
          </p:cNvPr>
          <p:cNvSpPr txBox="1"/>
          <p:nvPr/>
        </p:nvSpPr>
        <p:spPr>
          <a:xfrm>
            <a:off x="3114368" y="4179328"/>
            <a:ext cx="6884382" cy="738664"/>
          </a:xfrm>
          <a:prstGeom prst="rect">
            <a:avLst/>
          </a:prstGeom>
          <a:noFill/>
        </p:spPr>
        <p:txBody>
          <a:bodyPr wrap="square" rtlCol="0">
            <a:spAutoFit/>
          </a:bodyPr>
          <a:lstStyle/>
          <a:p>
            <a:r>
              <a:rPr lang="en-US" sz="1400" i="1" dirty="0">
                <a:latin typeface="HelveticaNeueLT Std"/>
              </a:rPr>
              <a:t>Copilot is in development and feature availability is not guaranteed. </a:t>
            </a:r>
            <a:br>
              <a:rPr lang="en-US" sz="1400" i="1" dirty="0">
                <a:latin typeface="HelveticaNeueLT Std"/>
              </a:rPr>
            </a:br>
            <a:r>
              <a:rPr lang="en-US" sz="1400" i="1" dirty="0">
                <a:latin typeface="HelveticaNeueLT Std"/>
              </a:rPr>
              <a:t>For the latest updates see Microsoft’s Copilot Blog:</a:t>
            </a:r>
          </a:p>
          <a:p>
            <a:r>
              <a:rPr lang="en-US" sz="1400" b="1" i="1" dirty="0">
                <a:latin typeface="HelveticaNeueLT Std"/>
              </a:rPr>
              <a:t>https://www.microsoft.com/en-us/microsoft-copilot/blog/</a:t>
            </a:r>
          </a:p>
        </p:txBody>
      </p:sp>
      <p:pic>
        <p:nvPicPr>
          <p:cNvPr id="6" name="Picture 5">
            <a:extLst>
              <a:ext uri="{FF2B5EF4-FFF2-40B4-BE49-F238E27FC236}">
                <a16:creationId xmlns:a16="http://schemas.microsoft.com/office/drawing/2014/main" id="{2C7FE27E-5DA4-C7F8-FE80-6246935C2A43}"/>
              </a:ext>
            </a:extLst>
          </p:cNvPr>
          <p:cNvPicPr>
            <a:picLocks noChangeAspect="1"/>
          </p:cNvPicPr>
          <p:nvPr/>
        </p:nvPicPr>
        <p:blipFill>
          <a:blip r:embed="rId3"/>
          <a:stretch>
            <a:fillRect/>
          </a:stretch>
        </p:blipFill>
        <p:spPr>
          <a:xfrm>
            <a:off x="355598" y="4051926"/>
            <a:ext cx="2243015" cy="945128"/>
          </a:xfrm>
          <a:prstGeom prst="rect">
            <a:avLst/>
          </a:prstGeom>
        </p:spPr>
      </p:pic>
    </p:spTree>
    <p:extLst>
      <p:ext uri="{BB962C8B-B14F-4D97-AF65-F5344CB8AC3E}">
        <p14:creationId xmlns:p14="http://schemas.microsoft.com/office/powerpoint/2010/main" val="292113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C56DE2-1BD5-6E44-DE48-15D85BFC6B19}"/>
              </a:ext>
            </a:extLst>
          </p:cNvPr>
          <p:cNvSpPr/>
          <p:nvPr/>
        </p:nvSpPr>
        <p:spPr>
          <a:xfrm>
            <a:off x="2856523" y="3749991"/>
            <a:ext cx="4685324" cy="693624"/>
          </a:xfrm>
          <a:prstGeom prst="rect">
            <a:avLst/>
          </a:prstGeom>
          <a:solidFill>
            <a:srgbClr val="009A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A3C94A-48DD-7CAC-99D2-DD693AE2AA8B}"/>
              </a:ext>
            </a:extLst>
          </p:cNvPr>
          <p:cNvSpPr/>
          <p:nvPr/>
        </p:nvSpPr>
        <p:spPr>
          <a:xfrm>
            <a:off x="1515206" y="1188507"/>
            <a:ext cx="3915508" cy="705848"/>
          </a:xfrm>
          <a:prstGeom prst="rect">
            <a:avLst/>
          </a:prstGeom>
          <a:solidFill>
            <a:srgbClr val="009A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Copilot information on the Hub</a:t>
            </a:r>
            <a:endParaRPr lang="en-GB" dirty="0">
              <a:solidFill>
                <a:schemeClr val="bg1"/>
              </a:solidFill>
              <a:latin typeface="HelveticaNeueLT Std Lt"/>
            </a:endParaRPr>
          </a:p>
        </p:txBody>
      </p:sp>
      <p:sp>
        <p:nvSpPr>
          <p:cNvPr id="4" name="TextBox 3">
            <a:extLst>
              <a:ext uri="{FF2B5EF4-FFF2-40B4-BE49-F238E27FC236}">
                <a16:creationId xmlns:a16="http://schemas.microsoft.com/office/drawing/2014/main" id="{0362E0D5-A1ED-0667-8DCB-9EC7AEB14837}"/>
              </a:ext>
            </a:extLst>
          </p:cNvPr>
          <p:cNvSpPr txBox="1"/>
          <p:nvPr/>
        </p:nvSpPr>
        <p:spPr>
          <a:xfrm>
            <a:off x="1533768" y="1188507"/>
            <a:ext cx="3665417" cy="646331"/>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Introduction to Copilot (for Bing) - Learning and Teaching (bath.ac.uk)</a:t>
            </a:r>
            <a:endParaRPr lang="en-GB" dirty="0">
              <a:solidFill>
                <a:schemeClr val="bg1"/>
              </a:solidFill>
            </a:endParaRPr>
          </a:p>
        </p:txBody>
      </p:sp>
      <p:sp>
        <p:nvSpPr>
          <p:cNvPr id="5" name="TextBox 4">
            <a:extLst>
              <a:ext uri="{FF2B5EF4-FFF2-40B4-BE49-F238E27FC236}">
                <a16:creationId xmlns:a16="http://schemas.microsoft.com/office/drawing/2014/main" id="{25B49C8B-E57A-A43D-DA04-5FA8BF88C6FE}"/>
              </a:ext>
            </a:extLst>
          </p:cNvPr>
          <p:cNvSpPr txBox="1"/>
          <p:nvPr/>
        </p:nvSpPr>
        <p:spPr>
          <a:xfrm>
            <a:off x="3547206" y="3759094"/>
            <a:ext cx="4130431" cy="646331"/>
          </a:xfrm>
          <a:prstGeom prst="rect">
            <a:avLst/>
          </a:prstGeom>
          <a:noFill/>
        </p:spPr>
        <p:txBody>
          <a:bodyPr wrap="square">
            <a:spAutoFit/>
          </a:bodyPr>
          <a:lstStyle/>
          <a:p>
            <a:r>
              <a:rPr lang="en-GB" dirty="0">
                <a:solidFill>
                  <a:schemeClr val="bg1"/>
                </a:solidFill>
              </a:rPr>
              <a:t>Use the Virtual Assistant to ask questions about </a:t>
            </a:r>
            <a:r>
              <a:rPr lang="en-GB" dirty="0" err="1">
                <a:solidFill>
                  <a:schemeClr val="bg1"/>
                </a:solidFill>
              </a:rPr>
              <a:t>GenAI</a:t>
            </a:r>
            <a:r>
              <a:rPr lang="en-GB" dirty="0">
                <a:solidFill>
                  <a:schemeClr val="bg1"/>
                </a:solidFill>
              </a:rPr>
              <a:t> at Bath</a:t>
            </a:r>
          </a:p>
        </p:txBody>
      </p:sp>
      <p:pic>
        <p:nvPicPr>
          <p:cNvPr id="8" name="Picture 7">
            <a:extLst>
              <a:ext uri="{FF2B5EF4-FFF2-40B4-BE49-F238E27FC236}">
                <a16:creationId xmlns:a16="http://schemas.microsoft.com/office/drawing/2014/main" id="{3F027307-051E-61FF-E10A-9AB2AA0B5910}"/>
              </a:ext>
            </a:extLst>
          </p:cNvPr>
          <p:cNvPicPr>
            <a:picLocks noChangeAspect="1"/>
          </p:cNvPicPr>
          <p:nvPr/>
        </p:nvPicPr>
        <p:blipFill>
          <a:blip r:embed="rId4"/>
          <a:stretch>
            <a:fillRect/>
          </a:stretch>
        </p:blipFill>
        <p:spPr>
          <a:xfrm>
            <a:off x="3054" y="2454031"/>
            <a:ext cx="3595308" cy="3914563"/>
          </a:xfrm>
          <a:prstGeom prst="rect">
            <a:avLst/>
          </a:prstGeom>
        </p:spPr>
      </p:pic>
      <p:pic>
        <p:nvPicPr>
          <p:cNvPr id="6" name="Picture 5">
            <a:extLst>
              <a:ext uri="{FF2B5EF4-FFF2-40B4-BE49-F238E27FC236}">
                <a16:creationId xmlns:a16="http://schemas.microsoft.com/office/drawing/2014/main" id="{ECC918A5-2D9A-8E5A-2A92-0F85CBE7023E}"/>
              </a:ext>
            </a:extLst>
          </p:cNvPr>
          <p:cNvPicPr>
            <a:picLocks noChangeAspect="1"/>
          </p:cNvPicPr>
          <p:nvPr/>
        </p:nvPicPr>
        <p:blipFill>
          <a:blip r:embed="rId5"/>
          <a:stretch>
            <a:fillRect/>
          </a:stretch>
        </p:blipFill>
        <p:spPr>
          <a:xfrm>
            <a:off x="4910055" y="910897"/>
            <a:ext cx="4362341" cy="253518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094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Why Copilot?</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868680" y="1238251"/>
            <a:ext cx="7482840" cy="3394472"/>
          </a:xfrm>
        </p:spPr>
        <p:txBody>
          <a:bodyPr>
            <a:normAutofit fontScale="85000" lnSpcReduction="20000"/>
          </a:bodyPr>
          <a:lstStyle/>
          <a:p>
            <a:r>
              <a:rPr lang="en-US" sz="2400" dirty="0"/>
              <a:t>It’s currently the only generative AI tool available to </a:t>
            </a:r>
            <a:r>
              <a:rPr lang="en-US" sz="2400" i="1" dirty="0"/>
              <a:t>all</a:t>
            </a:r>
            <a:r>
              <a:rPr lang="en-US" sz="2400" dirty="0"/>
              <a:t> staff and students at the University of Bath.</a:t>
            </a:r>
            <a:br>
              <a:rPr lang="en-US" sz="2400" dirty="0"/>
            </a:br>
            <a:br>
              <a:rPr lang="en-US" sz="2400" dirty="0"/>
            </a:br>
            <a:r>
              <a:rPr lang="en-US" sz="2400" i="1" dirty="0"/>
              <a:t>The University has been successful in a funding bid for supporting teaching with AI.  More information to follow.</a:t>
            </a:r>
            <a:br>
              <a:rPr lang="en-US" sz="2400" dirty="0"/>
            </a:br>
            <a:endParaRPr lang="en-US" sz="2400" dirty="0"/>
          </a:p>
          <a:p>
            <a:r>
              <a:rPr lang="en-US" sz="2400" dirty="0"/>
              <a:t>It is ‘safe’ to use. When logged in, your interactions with Copilot are not shared outside of the University and are not used as a source of data to add to existing AI models.</a:t>
            </a:r>
          </a:p>
          <a:p>
            <a:pPr marL="0" indent="0">
              <a:buNone/>
            </a:pPr>
            <a:endParaRPr lang="en-US" sz="2400" dirty="0"/>
          </a:p>
          <a:p>
            <a:pPr marL="0" indent="0">
              <a:buNone/>
            </a:pPr>
            <a:r>
              <a:rPr lang="en-US" sz="2000" dirty="0"/>
              <a:t>Other AI tools are not officially supported by the University.  </a:t>
            </a:r>
            <a:br>
              <a:rPr lang="en-US" sz="2000" dirty="0"/>
            </a:br>
            <a:r>
              <a:rPr lang="en-US" sz="2000" dirty="0"/>
              <a:t>For general guidance see the Generative AI section of the Teaching Hub: </a:t>
            </a:r>
            <a:r>
              <a:rPr lang="en-GB" sz="2000" dirty="0">
                <a:hlinkClick r:id="rId4"/>
              </a:rPr>
              <a:t>Generative AI - Learning and Teaching (bath.ac.uk)</a:t>
            </a:r>
            <a:r>
              <a:rPr lang="en-GB" sz="2000" dirty="0"/>
              <a:t>.</a:t>
            </a:r>
            <a:endParaRPr lang="en-GB" sz="2400" dirty="0"/>
          </a:p>
        </p:txBody>
      </p:sp>
    </p:spTree>
    <p:extLst>
      <p:ext uri="{BB962C8B-B14F-4D97-AF65-F5344CB8AC3E}">
        <p14:creationId xmlns:p14="http://schemas.microsoft.com/office/powerpoint/2010/main" val="129930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Open Copilot and try it out</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451176" y="1043575"/>
            <a:ext cx="6805282" cy="918199"/>
          </a:xfrm>
        </p:spPr>
        <p:txBody>
          <a:bodyPr>
            <a:normAutofit fontScale="85000" lnSpcReduction="10000"/>
          </a:bodyPr>
          <a:lstStyle/>
          <a:p>
            <a:pPr marL="0" indent="0">
              <a:buNone/>
            </a:pPr>
            <a:r>
              <a:rPr lang="en-US" sz="2400" dirty="0"/>
              <a:t>Try Copilot’s suggestions and check it is working as expected: </a:t>
            </a:r>
          </a:p>
          <a:p>
            <a:pPr marL="0" indent="0">
              <a:buNone/>
            </a:pPr>
            <a:r>
              <a:rPr lang="en-US" sz="2400" dirty="0"/>
              <a:t> </a:t>
            </a:r>
          </a:p>
          <a:p>
            <a:pPr marL="0" indent="0">
              <a:buNone/>
            </a:pPr>
            <a:endParaRPr lang="en-US" sz="2400" dirty="0"/>
          </a:p>
          <a:p>
            <a:pPr marL="0" indent="0">
              <a:buNone/>
            </a:pPr>
            <a:endParaRPr lang="en-US" sz="2400" dirty="0"/>
          </a:p>
          <a:p>
            <a:pPr marL="0" indent="0">
              <a:buNone/>
            </a:pPr>
            <a:endParaRPr lang="en-US" sz="2400" dirty="0"/>
          </a:p>
        </p:txBody>
      </p:sp>
      <p:sp>
        <p:nvSpPr>
          <p:cNvPr id="9" name="Content Placeholder 2">
            <a:extLst>
              <a:ext uri="{FF2B5EF4-FFF2-40B4-BE49-F238E27FC236}">
                <a16:creationId xmlns:a16="http://schemas.microsoft.com/office/drawing/2014/main" id="{B475E5D8-4CF9-DC77-274C-1FE6A1F7939E}"/>
              </a:ext>
            </a:extLst>
          </p:cNvPr>
          <p:cNvSpPr txBox="1">
            <a:spLocks/>
          </p:cNvSpPr>
          <p:nvPr/>
        </p:nvSpPr>
        <p:spPr>
          <a:xfrm>
            <a:off x="1451176" y="4073029"/>
            <a:ext cx="6455369" cy="111835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900" dirty="0"/>
              <a:t>Every time you start a new ‘chat’, it is added to the list of recent chats on the right to return to as needed.  An individual chat can be deleted by hovering over it, clicking on the three dots and selecting ‘Delete’. </a:t>
            </a:r>
          </a:p>
          <a:p>
            <a:pPr marL="0" indent="0">
              <a:buFont typeface="Arial"/>
              <a:buNone/>
            </a:pPr>
            <a:endParaRPr lang="en-US" sz="2400" dirty="0"/>
          </a:p>
          <a:p>
            <a:pPr marL="0" indent="0">
              <a:buFont typeface="Arial"/>
              <a:buNone/>
            </a:pPr>
            <a:endParaRPr lang="en-US" sz="2400" dirty="0"/>
          </a:p>
          <a:p>
            <a:pPr marL="0" indent="0">
              <a:buFont typeface="Arial"/>
              <a:buNone/>
            </a:pPr>
            <a:endParaRPr lang="en-US" sz="2400" dirty="0"/>
          </a:p>
        </p:txBody>
      </p:sp>
      <p:pic>
        <p:nvPicPr>
          <p:cNvPr id="5" name="Picture 4">
            <a:extLst>
              <a:ext uri="{FF2B5EF4-FFF2-40B4-BE49-F238E27FC236}">
                <a16:creationId xmlns:a16="http://schemas.microsoft.com/office/drawing/2014/main" id="{60C2EEA6-F215-C6C0-326B-7FC2163C7A1B}"/>
              </a:ext>
            </a:extLst>
          </p:cNvPr>
          <p:cNvPicPr>
            <a:picLocks noChangeAspect="1"/>
          </p:cNvPicPr>
          <p:nvPr/>
        </p:nvPicPr>
        <p:blipFill>
          <a:blip r:embed="rId3"/>
          <a:srcRect t="24416"/>
          <a:stretch/>
        </p:blipFill>
        <p:spPr>
          <a:xfrm>
            <a:off x="1547308" y="1454725"/>
            <a:ext cx="6342005" cy="2477033"/>
          </a:xfrm>
          <a:prstGeom prst="rect">
            <a:avLst/>
          </a:prstGeom>
          <a:ln>
            <a:solidFill>
              <a:schemeClr val="accent1"/>
            </a:solidFill>
          </a:ln>
        </p:spPr>
      </p:pic>
    </p:spTree>
    <p:extLst>
      <p:ext uri="{BB962C8B-B14F-4D97-AF65-F5344CB8AC3E}">
        <p14:creationId xmlns:p14="http://schemas.microsoft.com/office/powerpoint/2010/main" val="13786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Generate text responses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089660" y="1215391"/>
            <a:ext cx="7109460" cy="3394472"/>
          </a:xfrm>
        </p:spPr>
        <p:txBody>
          <a:bodyPr>
            <a:normAutofit lnSpcReduction="10000"/>
          </a:bodyPr>
          <a:lstStyle/>
          <a:p>
            <a:pPr marL="0" indent="0">
              <a:buNone/>
            </a:pPr>
            <a:r>
              <a:rPr lang="en-US" sz="2000" b="1" dirty="0"/>
              <a:t>Example prompts to try:</a:t>
            </a:r>
          </a:p>
          <a:p>
            <a:pPr marL="0" indent="0">
              <a:buNone/>
            </a:pPr>
            <a:r>
              <a:rPr lang="en-GB" sz="1600" b="0" i="0" dirty="0">
                <a:solidFill>
                  <a:srgbClr val="000000"/>
                </a:solidFill>
                <a:effectLst/>
              </a:rPr>
              <a:t>‘Create a lesson outline to introduce the most popular models of memory to university students studying psychology’</a:t>
            </a:r>
            <a:endParaRPr lang="en-US" sz="1600" b="0" i="0" dirty="0">
              <a:solidFill>
                <a:srgbClr val="000000"/>
              </a:solidFill>
              <a:effectLst/>
            </a:endParaRPr>
          </a:p>
          <a:p>
            <a:pPr marL="0" indent="0">
              <a:buNone/>
            </a:pPr>
            <a:r>
              <a:rPr lang="en-US" sz="1600" dirty="0">
                <a:solidFill>
                  <a:srgbClr val="000000"/>
                </a:solidFill>
              </a:rPr>
              <a:t>‘Suggest five points to include in a personal reference for a student who…’</a:t>
            </a:r>
          </a:p>
          <a:p>
            <a:pPr marL="0" indent="0">
              <a:buNone/>
            </a:pPr>
            <a:r>
              <a:rPr lang="en-US" sz="1600" dirty="0">
                <a:solidFill>
                  <a:srgbClr val="000000"/>
                </a:solidFill>
              </a:rPr>
              <a:t>‘Create three multiple choice questions for a short quiz for undergraduates about…’</a:t>
            </a:r>
          </a:p>
          <a:p>
            <a:pPr marL="0" indent="0">
              <a:buNone/>
            </a:pPr>
            <a:endParaRPr lang="en-US" sz="1600" dirty="0">
              <a:solidFill>
                <a:srgbClr val="000000"/>
              </a:solidFill>
            </a:endParaRPr>
          </a:p>
          <a:p>
            <a:pPr marL="0" indent="0">
              <a:buNone/>
            </a:pPr>
            <a:r>
              <a:rPr lang="en-US" sz="2000" b="1" dirty="0">
                <a:solidFill>
                  <a:srgbClr val="000000"/>
                </a:solidFill>
              </a:rPr>
              <a:t>Ask the AI to refine its responses:</a:t>
            </a:r>
          </a:p>
          <a:p>
            <a:pPr marL="0" indent="0">
              <a:buNone/>
            </a:pPr>
            <a:r>
              <a:rPr lang="en-US" sz="1600" dirty="0">
                <a:solidFill>
                  <a:srgbClr val="000000"/>
                </a:solidFill>
              </a:rPr>
              <a:t>‘Simplify your response to make the questions suitable for a first-year undergraduate at a UK University.’</a:t>
            </a:r>
          </a:p>
          <a:p>
            <a:pPr marL="0" indent="0">
              <a:buNone/>
            </a:pPr>
            <a:r>
              <a:rPr lang="en-US" sz="1600" dirty="0">
                <a:solidFill>
                  <a:srgbClr val="000000"/>
                </a:solidFill>
              </a:rPr>
              <a:t>‘The lesson outline must focus on [x].  Remove the information about [y].’</a:t>
            </a:r>
          </a:p>
          <a:p>
            <a:pPr marL="0" indent="0">
              <a:buNone/>
            </a:pPr>
            <a:r>
              <a:rPr lang="en-US" sz="1600" dirty="0">
                <a:solidFill>
                  <a:srgbClr val="000000"/>
                </a:solidFill>
              </a:rPr>
              <a:t>‘Offer four possible answers for each quiz question. Every answer must be plausible.’</a:t>
            </a:r>
          </a:p>
          <a:p>
            <a:pPr marL="0" indent="0">
              <a:buNone/>
            </a:pPr>
            <a:endParaRPr lang="en-US" sz="1600" dirty="0">
              <a:solidFill>
                <a:srgbClr val="000000"/>
              </a:solidFill>
            </a:endParaRPr>
          </a:p>
          <a:p>
            <a:pPr marL="0" indent="0">
              <a:buNone/>
            </a:pPr>
            <a:endParaRPr lang="en-US" sz="1600" dirty="0"/>
          </a:p>
          <a:p>
            <a:endParaRPr lang="en-GB" sz="2400" dirty="0"/>
          </a:p>
        </p:txBody>
      </p:sp>
    </p:spTree>
    <p:extLst>
      <p:ext uri="{BB962C8B-B14F-4D97-AF65-F5344CB8AC3E}">
        <p14:creationId xmlns:p14="http://schemas.microsoft.com/office/powerpoint/2010/main" val="245122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a:latin typeface="HelveticaNeueLT Std Lt"/>
              </a:rPr>
              <a:t>Generate images</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700403" y="1008675"/>
            <a:ext cx="5854333" cy="3967832"/>
          </a:xfrm>
        </p:spPr>
        <p:txBody>
          <a:bodyPr>
            <a:normAutofit fontScale="92500" lnSpcReduction="10000"/>
          </a:bodyPr>
          <a:lstStyle/>
          <a:p>
            <a:pPr marL="0" indent="0">
              <a:buNone/>
            </a:pPr>
            <a:r>
              <a:rPr lang="en-US" sz="2000" b="1" dirty="0"/>
              <a:t>Example image prompts to try (from general to specific):</a:t>
            </a:r>
            <a:br>
              <a:rPr lang="en-US" sz="2000" b="1" dirty="0"/>
            </a:br>
            <a:endParaRPr lang="en-US" sz="2000" b="1" dirty="0"/>
          </a:p>
          <a:p>
            <a:r>
              <a:rPr lang="en-US" sz="1800" dirty="0"/>
              <a:t>‘A square icon of a light bulb representing the concept of ideation’</a:t>
            </a:r>
          </a:p>
          <a:p>
            <a:r>
              <a:rPr lang="en-US" altLang="en-US" sz="1800" dirty="0">
                <a:latin typeface="Calibri" panose="020F0502020204030204" pitchFamily="34" charset="0"/>
                <a:cs typeface="Calibri" panose="020F0502020204030204" pitchFamily="34" charset="0"/>
              </a:rPr>
              <a:t>‘T</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he main characters from To Kill a Mockingbird talking about the events unfolding.’</a:t>
            </a:r>
          </a:p>
          <a:p>
            <a:r>
              <a:rPr lang="en-GB" sz="1800" dirty="0">
                <a:latin typeface="Segoe UI" panose="020B0502040204020203"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aparazzi-style long lens photos of citizens of Pompeii in 79BC reacting to the eruption of a volcano. Ordinary people. Market traders. Families. Historical. Photojournalism.</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‘Create an Art Deco-inspired pattern with repeated fan-like shapes. The design should use bold, symmetrical lines in metallic gold, radiating from the centre of each fan, set against a rich, dark brown background. The pattern should have a luxurious and geometric aesthetic typical of the 1920s Art Deco style. ‘</a:t>
            </a:r>
            <a:endParaRPr lang="en-US" sz="1800" dirty="0"/>
          </a:p>
          <a:p>
            <a:pPr marL="0" indent="0">
              <a:buNone/>
            </a:pPr>
            <a:endParaRPr lang="en-US" sz="1600" dirty="0"/>
          </a:p>
          <a:p>
            <a:pPr marL="0" indent="0">
              <a:buNone/>
            </a:pPr>
            <a:endParaRPr lang="en-US" sz="1600" dirty="0"/>
          </a:p>
          <a:p>
            <a:pPr marL="0" indent="0">
              <a:buNone/>
            </a:pPr>
            <a:endParaRPr lang="en-US" sz="2400" dirty="0"/>
          </a:p>
          <a:p>
            <a:pPr marL="0" indent="0">
              <a:buNone/>
            </a:pPr>
            <a:endParaRPr lang="en-US" sz="2400" dirty="0"/>
          </a:p>
          <a:p>
            <a:endParaRPr lang="en-GB" sz="2400" dirty="0"/>
          </a:p>
        </p:txBody>
      </p:sp>
      <p:sp>
        <p:nvSpPr>
          <p:cNvPr id="6" name="Rectangle 3">
            <a:extLst>
              <a:ext uri="{FF2B5EF4-FFF2-40B4-BE49-F238E27FC236}">
                <a16:creationId xmlns:a16="http://schemas.microsoft.com/office/drawing/2014/main" id="{A5F24D52-D777-E108-83EA-0D97D903A47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FAF09E93-09A7-AC61-9778-E59F75819F18}"/>
              </a:ext>
            </a:extLst>
          </p:cNvPr>
          <p:cNvPicPr>
            <a:picLocks noChangeAspect="1"/>
          </p:cNvPicPr>
          <p:nvPr/>
        </p:nvPicPr>
        <p:blipFill>
          <a:blip r:embed="rId3"/>
          <a:stretch>
            <a:fillRect/>
          </a:stretch>
        </p:blipFill>
        <p:spPr>
          <a:xfrm>
            <a:off x="6707137" y="1632303"/>
            <a:ext cx="3223539" cy="2720576"/>
          </a:xfrm>
          <a:prstGeom prst="rect">
            <a:avLst/>
          </a:prstGeom>
          <a:ln>
            <a:solidFill>
              <a:schemeClr val="accent1"/>
            </a:solidFill>
          </a:ln>
        </p:spPr>
      </p:pic>
    </p:spTree>
    <p:extLst>
      <p:ext uri="{BB962C8B-B14F-4D97-AF65-F5344CB8AC3E}">
        <p14:creationId xmlns:p14="http://schemas.microsoft.com/office/powerpoint/2010/main" val="296605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0C20-BA5A-4ADF-AED4-0D4FB9F7EE8D}"/>
              </a:ext>
            </a:extLst>
          </p:cNvPr>
          <p:cNvSpPr>
            <a:spLocks noGrp="1"/>
          </p:cNvSpPr>
          <p:nvPr>
            <p:ph type="title"/>
          </p:nvPr>
        </p:nvSpPr>
        <p:spPr>
          <a:xfrm>
            <a:off x="457200" y="14593"/>
            <a:ext cx="8229600" cy="857250"/>
          </a:xfrm>
        </p:spPr>
        <p:txBody>
          <a:bodyPr/>
          <a:lstStyle/>
          <a:p>
            <a:r>
              <a:rPr lang="en-US" dirty="0" err="1">
                <a:latin typeface="HelveticaNeueLT Std Lt"/>
              </a:rPr>
              <a:t>Analyse</a:t>
            </a:r>
            <a:r>
              <a:rPr lang="en-US" dirty="0">
                <a:latin typeface="HelveticaNeueLT Std Lt"/>
              </a:rPr>
              <a:t> an existing image</a:t>
            </a:r>
            <a:endParaRPr lang="en-GB" dirty="0">
              <a:solidFill>
                <a:schemeClr val="bg1"/>
              </a:solidFill>
              <a:latin typeface="HelveticaNeueLT Std Lt"/>
            </a:endParaRPr>
          </a:p>
        </p:txBody>
      </p:sp>
      <p:sp>
        <p:nvSpPr>
          <p:cNvPr id="3" name="Content Placeholder 2">
            <a:extLst>
              <a:ext uri="{FF2B5EF4-FFF2-40B4-BE49-F238E27FC236}">
                <a16:creationId xmlns:a16="http://schemas.microsoft.com/office/drawing/2014/main" id="{813336A3-636B-40E6-964A-BF0C2CEF7719}"/>
              </a:ext>
            </a:extLst>
          </p:cNvPr>
          <p:cNvSpPr>
            <a:spLocks noGrp="1"/>
          </p:cNvSpPr>
          <p:nvPr>
            <p:ph idx="1"/>
          </p:nvPr>
        </p:nvSpPr>
        <p:spPr>
          <a:xfrm>
            <a:off x="1213480" y="1131021"/>
            <a:ext cx="6981457" cy="1041798"/>
          </a:xfrm>
        </p:spPr>
        <p:txBody>
          <a:bodyPr>
            <a:normAutofit/>
          </a:bodyPr>
          <a:lstStyle/>
          <a:p>
            <a:pPr marL="0" indent="0">
              <a:buNone/>
            </a:pPr>
            <a:r>
              <a:rPr lang="en-US" sz="2000" dirty="0"/>
              <a:t>Click on the ‘Add an image’ button to upload an image from your device, then enter a prompt to extract information about it:</a:t>
            </a:r>
          </a:p>
          <a:p>
            <a:pPr marL="0" indent="0">
              <a:buNone/>
            </a:pPr>
            <a:endParaRPr lang="en-US" sz="1600" dirty="0"/>
          </a:p>
          <a:p>
            <a:pPr marL="0" indent="0">
              <a:buNone/>
            </a:pPr>
            <a:endParaRPr lang="en-US" sz="1600" dirty="0"/>
          </a:p>
          <a:p>
            <a:pPr marL="0" indent="0">
              <a:buNone/>
            </a:pPr>
            <a:endParaRPr lang="en-US" sz="2400" dirty="0"/>
          </a:p>
          <a:p>
            <a:pPr marL="0" indent="0">
              <a:buNone/>
            </a:pPr>
            <a:endParaRPr lang="en-US" sz="2400" dirty="0"/>
          </a:p>
          <a:p>
            <a:endParaRPr lang="en-GB" sz="2400" dirty="0"/>
          </a:p>
        </p:txBody>
      </p:sp>
      <p:sp>
        <p:nvSpPr>
          <p:cNvPr id="6" name="Rectangle 3">
            <a:extLst>
              <a:ext uri="{FF2B5EF4-FFF2-40B4-BE49-F238E27FC236}">
                <a16:creationId xmlns:a16="http://schemas.microsoft.com/office/drawing/2014/main" id="{A5F24D52-D777-E108-83EA-0D97D903A47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E9F046F4-7E8F-10EB-3101-FAAE179035AD}"/>
              </a:ext>
            </a:extLst>
          </p:cNvPr>
          <p:cNvPicPr>
            <a:picLocks noChangeAspect="1"/>
          </p:cNvPicPr>
          <p:nvPr/>
        </p:nvPicPr>
        <p:blipFill>
          <a:blip r:embed="rId3"/>
          <a:stretch>
            <a:fillRect/>
          </a:stretch>
        </p:blipFill>
        <p:spPr>
          <a:xfrm>
            <a:off x="2690879" y="2127666"/>
            <a:ext cx="4026661" cy="2190327"/>
          </a:xfrm>
          <a:prstGeom prst="rect">
            <a:avLst/>
          </a:prstGeom>
        </p:spPr>
      </p:pic>
    </p:spTree>
    <p:extLst>
      <p:ext uri="{BB962C8B-B14F-4D97-AF65-F5344CB8AC3E}">
        <p14:creationId xmlns:p14="http://schemas.microsoft.com/office/powerpoint/2010/main" val="318418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2.1.0.9"/>
  <p:tag name="TPOS" val="2"/>
  <p:tag name="TPLASTSAVEVERSION" val="6.2 PC"/>
  <p:tag name="TPLASTSAVEPRODUCT" val="TurningPoint web for PowerPoin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AI Beginners Workshop presentation TEAMS version Nov 2024 with new screenshots" id="{CB4EC892-B3A0-4090-B16C-3C68B906A2FB}" vid="{6451B8A3-E805-4429-8F55-F2515A3AE6C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AI Beginners Workshop presentation TEAMS version Nov 2024 with new screenshots" id="{CB4EC892-B3A0-4090-B16C-3C68B906A2FB}" vid="{E35FDC5A-CC42-45A6-82DA-8C773E4322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eff3d1-26d0-4a19-9784-ffc192f0c3e4">
      <UserInfo>
        <DisplayName>Mark Egan</DisplayName>
        <AccountId>679</AccountId>
        <AccountType/>
      </UserInfo>
      <UserInfo>
        <DisplayName>Stephanie Kamffer</DisplayName>
        <AccountId>57</AccountId>
        <AccountType/>
      </UserInfo>
    </SharedWithUsers>
    <lcf76f155ced4ddcb4097134ff3c332f xmlns="12545316-4597-4fad-8d4c-963aca4a7e43">
      <Terms xmlns="http://schemas.microsoft.com/office/infopath/2007/PartnerControls"/>
    </lcf76f155ced4ddcb4097134ff3c332f>
    <TaxCatchAll xmlns="7baf63a6-8159-4531-922f-8d695af1915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8" ma:contentTypeDescription="Create a new document." ma:contentTypeScope="" ma:versionID="3f49855e822a747ceced49c31d837e73">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0eb1622fa0f93b580a86b88605590d57"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67E95-36EA-4CEF-AB60-E03A9FF921E0}">
  <ds:schemaRefs>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12545316-4597-4fad-8d4c-963aca4a7e43"/>
    <ds:schemaRef ds:uri="7ceff3d1-26d0-4a19-9784-ffc192f0c3e4"/>
    <ds:schemaRef ds:uri="http://schemas.microsoft.com/office/infopath/2007/PartnerControls"/>
    <ds:schemaRef ds:uri="7baf63a6-8159-4531-922f-8d695af1915f"/>
    <ds:schemaRef ds:uri="http://www.w3.org/XML/1998/namespace"/>
  </ds:schemaRefs>
</ds:datastoreItem>
</file>

<file path=customXml/itemProps2.xml><?xml version="1.0" encoding="utf-8"?>
<ds:datastoreItem xmlns:ds="http://schemas.openxmlformats.org/officeDocument/2006/customXml" ds:itemID="{236F50A7-2C17-43F9-98C3-21466BE6F884}">
  <ds:schemaRefs>
    <ds:schemaRef ds:uri="http://schemas.microsoft.com/sharepoint/v3/contenttype/forms"/>
  </ds:schemaRefs>
</ds:datastoreItem>
</file>

<file path=customXml/itemProps3.xml><?xml version="1.0" encoding="utf-8"?>
<ds:datastoreItem xmlns:ds="http://schemas.openxmlformats.org/officeDocument/2006/customXml" ds:itemID="{2A5A3F6F-0F4E-4000-B9E6-0A2992F6B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5316-4597-4fad-8d4c-963aca4a7e43"/>
    <ds:schemaRef ds:uri="7ceff3d1-26d0-4a19-9784-ffc192f0c3e4"/>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GenAI Beginners Workshop presentation TEAMS version Nov 2024 with new screenshots</Template>
  <TotalTime>1788</TotalTime>
  <Words>1240</Words>
  <Application>Microsoft Office PowerPoint</Application>
  <PresentationFormat>On-screen Show (16:9)</PresentationFormat>
  <Paragraphs>128</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HelveticaNeueLT Std</vt:lpstr>
      <vt:lpstr>HelveticaNeueLT Std Lt</vt:lpstr>
      <vt:lpstr>Segoe UI</vt:lpstr>
      <vt:lpstr>Office Theme</vt:lpstr>
      <vt:lpstr>Custom Design</vt:lpstr>
      <vt:lpstr>Introduction to Generative AI</vt:lpstr>
      <vt:lpstr>Welcome and introduction</vt:lpstr>
      <vt:lpstr>Objectives</vt:lpstr>
      <vt:lpstr>Copilot information on the Hub</vt:lpstr>
      <vt:lpstr>Why Copilot?</vt:lpstr>
      <vt:lpstr>Open Copilot and try it out</vt:lpstr>
      <vt:lpstr>Generate text responses</vt:lpstr>
      <vt:lpstr>Generate images</vt:lpstr>
      <vt:lpstr>Analyse an existing image</vt:lpstr>
      <vt:lpstr>Analyse an existing image</vt:lpstr>
      <vt:lpstr>Use a file as a data source</vt:lpstr>
      <vt:lpstr>Use a file as a data source</vt:lpstr>
      <vt:lpstr>Use a file as a data source</vt:lpstr>
      <vt:lpstr>Use a file as a data source</vt:lpstr>
      <vt:lpstr>Use a file as a data source</vt:lpstr>
      <vt:lpstr>Other resources / Online courses</vt:lpstr>
      <vt:lpstr>CLT closing slide</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Generative AI</dc:title>
  <dc:subject/>
  <dc:creator>Mark Egan</dc:creator>
  <cp:keywords/>
  <dc:description/>
  <cp:lastModifiedBy>Mark Egan</cp:lastModifiedBy>
  <cp:revision>5</cp:revision>
  <dcterms:created xsi:type="dcterms:W3CDTF">2025-01-16T14:44:25Z</dcterms:created>
  <dcterms:modified xsi:type="dcterms:W3CDTF">2025-03-04T13:41:35Z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MediaServiceImageTags">
    <vt:lpwstr/>
  </property>
</Properties>
</file>