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BE758-16CF-4CB4-818F-3CCC1ADBA9C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D6839-5A81-4ACE-A5E5-B5ED9F401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5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6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177800"/>
            <a:ext cx="6286500" cy="6223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20800"/>
            <a:ext cx="8229600" cy="4805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38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3800"/>
            <a:ext cx="2057400" cy="4932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3800"/>
            <a:ext cx="6019800" cy="4932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1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264696" cy="490066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6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54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6400800" cy="601662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14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0"/>
            <a:ext cx="6273800" cy="609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64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0"/>
            <a:ext cx="6400800" cy="5969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82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4900"/>
            <a:ext cx="3008313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30300"/>
            <a:ext cx="5111750" cy="4995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68500"/>
            <a:ext cx="3008313" cy="4157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4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488" y="1155699"/>
            <a:ext cx="4799012" cy="35718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49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59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4BE88EA-DF56-4EB4-ACAE-57099219BB4E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81F6A3F-0B73-4BE0-9217-DDB4D97A4A15}" type="slidenum">
              <a:rPr lang="en-GB" smtClean="0"/>
              <a:t>‹#›</a:t>
            </a:fld>
            <a:endParaRPr lang="en-GB"/>
          </a:p>
        </p:txBody>
      </p:sp>
      <p:pic>
        <p:nvPicPr>
          <p:cNvPr id="2594" name="Picture 15" descr="Bath Logo_blue.t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" t="7832"/>
          <a:stretch>
            <a:fillRect/>
          </a:stretch>
        </p:blipFill>
        <p:spPr bwMode="auto">
          <a:xfrm>
            <a:off x="7164388" y="260350"/>
            <a:ext cx="17367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188913"/>
            <a:ext cx="6516688" cy="641350"/>
          </a:xfrm>
          <a:prstGeom prst="round1Rect">
            <a:avLst>
              <a:gd name="adj" fmla="val 36213"/>
            </a:avLst>
          </a:prstGeom>
          <a:solidFill>
            <a:srgbClr val="023D7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Footer Placeholder 10"/>
          <p:cNvSpPr txBox="1">
            <a:spLocks/>
          </p:cNvSpPr>
          <p:nvPr/>
        </p:nvSpPr>
        <p:spPr>
          <a:xfrm>
            <a:off x="119063" y="6384925"/>
            <a:ext cx="24257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GB" sz="1400">
              <a:solidFill>
                <a:schemeClr val="tx2"/>
              </a:solidFill>
            </a:endParaRPr>
          </a:p>
        </p:txBody>
      </p:sp>
      <p:graphicFrame>
        <p:nvGraphicFramePr>
          <p:cNvPr id="2586" name="Object 538"/>
          <p:cNvGraphicFramePr>
            <a:graphicFrameLocks noChangeAspect="1"/>
          </p:cNvGraphicFramePr>
          <p:nvPr/>
        </p:nvGraphicFramePr>
        <p:xfrm>
          <a:off x="71438" y="6308725"/>
          <a:ext cx="9037637" cy="6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4" imgW="5793741" imgH="69643" progId="ChemDraw.Document.6.0">
                  <p:embed/>
                </p:oleObj>
              </mc:Choice>
              <mc:Fallback>
                <p:oleObj name="CS ChemDraw Drawing" r:id="rId14" imgW="5793741" imgH="69643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6308725"/>
                        <a:ext cx="9037637" cy="6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87" name="Object 539"/>
          <p:cNvGraphicFramePr>
            <a:graphicFrameLocks noChangeAspect="1"/>
          </p:cNvGraphicFramePr>
          <p:nvPr/>
        </p:nvGraphicFramePr>
        <p:xfrm>
          <a:off x="0" y="1052513"/>
          <a:ext cx="9037638" cy="6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6" imgW="5793741" imgH="69643" progId="ChemDraw.Document.6.0">
                  <p:embed/>
                </p:oleObj>
              </mc:Choice>
              <mc:Fallback>
                <p:oleObj name="CS ChemDraw Drawing" r:id="rId16" imgW="5793741" imgH="69643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52513"/>
                        <a:ext cx="9037638" cy="6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BF83-107F-4E1F-A309-A62270F24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VDDE portfolio software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E25C1-CD2B-42F4-99C8-A437D12C6D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Steve Flower</a:t>
            </a:r>
          </a:p>
          <a:p>
            <a:r>
              <a:rPr lang="en-GB" dirty="0"/>
              <a:t>chssef@bath.ac.uk</a:t>
            </a:r>
          </a:p>
        </p:txBody>
      </p:sp>
    </p:spTree>
    <p:extLst>
      <p:ext uri="{BB962C8B-B14F-4D97-AF65-F5344CB8AC3E}">
        <p14:creationId xmlns:p14="http://schemas.microsoft.com/office/powerpoint/2010/main" val="231202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5650A-5E04-33EC-4EB9-956A5D9E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Virtual Drug Design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E6E87-A041-AB42-A709-FAE4B1D8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Team-based learning exercise</a:t>
            </a:r>
          </a:p>
          <a:p>
            <a:r>
              <a:rPr lang="en-GB" dirty="0"/>
              <a:t>Open ended (very!)</a:t>
            </a:r>
          </a:p>
          <a:p>
            <a:r>
              <a:rPr lang="en-GB" dirty="0"/>
              <a:t>Final Year Undergraduate Chemistry for Drug Discovery (8 sessions)</a:t>
            </a:r>
          </a:p>
          <a:p>
            <a:r>
              <a:rPr lang="en-GB" dirty="0"/>
              <a:t>MSc Drug Discovery (5 sessions)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80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B0376-4F14-2C18-B8A6-1B78FE6D5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0B7D0-20D9-8990-2A13-05692F02E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dirty="0"/>
              <a:t>A Multidisciplinary Team-Based Classroom Exercise for Small Molecule Drug Discovery</a:t>
            </a:r>
          </a:p>
          <a:p>
            <a:pPr lvl="1"/>
            <a:r>
              <a:rPr lang="en-GB" dirty="0"/>
              <a:t>Charlotte A. Dodson, Stephen E. Flower, and Mark Thomas</a:t>
            </a:r>
          </a:p>
          <a:p>
            <a:pPr lvl="1"/>
            <a:r>
              <a:rPr lang="en-GB" b="0" i="1" dirty="0">
                <a:solidFill>
                  <a:srgbClr val="000000"/>
                </a:solidFill>
                <a:effectLst/>
              </a:rPr>
              <a:t>J. Chem. Educ.</a:t>
            </a:r>
            <a:r>
              <a:rPr lang="en-GB" b="0" i="0" dirty="0">
                <a:solidFill>
                  <a:srgbClr val="000000"/>
                </a:solidFill>
                <a:effectLst/>
              </a:rPr>
              <a:t> 2023, 100, 9, 3320–3332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A0B98B-79BB-5C83-17F8-85A8236EC7F1}"/>
              </a:ext>
            </a:extLst>
          </p:cNvPr>
          <p:cNvSpPr txBox="1"/>
          <p:nvPr/>
        </p:nvSpPr>
        <p:spPr>
          <a:xfrm>
            <a:off x="1367644" y="6435973"/>
            <a:ext cx="6408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https://pubs.acs.org/doi/full/10.1021/acs.jchemed.3c00066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7813A1-8E60-23EF-A1CE-ADF4AFDF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681" y="3625453"/>
            <a:ext cx="3848637" cy="25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6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2729C-ECB1-03BC-348A-80A8F69F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Very, very time consuming!!!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214FB-FD9E-A03A-CFE9-D56C9FDD0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dirty="0"/>
              <a:t>Weekly: Each team submit 4 new molecules – no constraints – infinite variety!</a:t>
            </a:r>
          </a:p>
          <a:p>
            <a:r>
              <a:rPr lang="en-GB" dirty="0"/>
              <a:t>Requires:</a:t>
            </a:r>
          </a:p>
          <a:p>
            <a:pPr lvl="1"/>
            <a:r>
              <a:rPr lang="en-GB" dirty="0"/>
              <a:t>Generation of physicochemical data for 16-20 molecules</a:t>
            </a:r>
          </a:p>
          <a:p>
            <a:pPr lvl="1"/>
            <a:r>
              <a:rPr lang="en-GB" dirty="0"/>
              <a:t>Need to dock their compounds against the protein targets</a:t>
            </a:r>
          </a:p>
          <a:p>
            <a:r>
              <a:rPr lang="en-GB" dirty="0"/>
              <a:t>Each molecule: data from &gt;5 different web-based predictors and 3 software packages</a:t>
            </a:r>
          </a:p>
        </p:txBody>
      </p:sp>
    </p:spTree>
    <p:extLst>
      <p:ext uri="{BB962C8B-B14F-4D97-AF65-F5344CB8AC3E}">
        <p14:creationId xmlns:p14="http://schemas.microsoft.com/office/powerpoint/2010/main" val="373412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37489-1F1F-F500-BBCB-74B76E22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submission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2F7947-591B-8205-59C7-E67D1E6867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340768"/>
            <a:ext cx="5641135" cy="4784725"/>
          </a:xfrm>
        </p:spPr>
      </p:pic>
    </p:spTree>
    <p:extLst>
      <p:ext uri="{BB962C8B-B14F-4D97-AF65-F5344CB8AC3E}">
        <p14:creationId xmlns:p14="http://schemas.microsoft.com/office/powerpoint/2010/main" val="201450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CB20-0E7B-C0C2-6D65-37C2E0E03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AE685-4547-0D7E-1869-5AADFA1BC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0BEBA5-5BB2-517E-8AB9-AC2F6DA8A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32756"/>
            <a:ext cx="8850049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472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FA15B-A412-C83A-F464-B5D69573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 boiled eggs and toxins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409A8-A798-1156-FF4E-D25841017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810E14-DDDC-BDAC-4236-9CCC39CA7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4" y="1124744"/>
            <a:ext cx="9144000" cy="386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3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2565-0E2B-E856-9600-B565E8AE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5B69E-468A-17E7-CF01-97FB0C443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Software development: Patrick Taylor and Toby Lewis-Atwell</a:t>
            </a:r>
          </a:p>
          <a:p>
            <a:r>
              <a:rPr lang="en-GB" dirty="0"/>
              <a:t>Have developed early-stage software to predict physicochemical data</a:t>
            </a:r>
          </a:p>
          <a:p>
            <a:r>
              <a:rPr lang="en-GB" dirty="0"/>
              <a:t>Huge time savings!</a:t>
            </a:r>
          </a:p>
          <a:p>
            <a:endParaRPr lang="en-GB" dirty="0"/>
          </a:p>
          <a:p>
            <a:r>
              <a:rPr lang="en-GB" dirty="0"/>
              <a:t>Next steps:</a:t>
            </a:r>
          </a:p>
          <a:p>
            <a:pPr lvl="1"/>
            <a:r>
              <a:rPr lang="en-GB" dirty="0"/>
              <a:t>Refine model</a:t>
            </a:r>
          </a:p>
          <a:p>
            <a:pPr lvl="1"/>
            <a:r>
              <a:rPr lang="en-GB" dirty="0"/>
              <a:t>Automate docking and assay data</a:t>
            </a:r>
          </a:p>
        </p:txBody>
      </p:sp>
    </p:spTree>
    <p:extLst>
      <p:ext uri="{BB962C8B-B14F-4D97-AF65-F5344CB8AC3E}">
        <p14:creationId xmlns:p14="http://schemas.microsoft.com/office/powerpoint/2010/main" val="2025987316"/>
      </p:ext>
    </p:extLst>
  </p:cSld>
  <p:clrMapOvr>
    <a:masterClrMapping/>
  </p:clrMapOvr>
</p:sld>
</file>

<file path=ppt/theme/theme1.xml><?xml version="1.0" encoding="utf-8"?>
<a:theme xmlns:a="http://schemas.openxmlformats.org/drawingml/2006/main" name="Chemist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cture_10_-_Allosteric Control and Irreversible Inhibitors 2019.pptx  -  Last saved by user" id="{EABBF4CF-553E-434A-BF75-D1E013C9607C}" vid="{C28DFC59-4752-4C9D-865D-910B6E4A63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10F7760174046B412AB999BD2E8E0" ma:contentTypeVersion="14" ma:contentTypeDescription="Create a new document." ma:contentTypeScope="" ma:versionID="2362246c092e56c99fdf4a85df3182f9">
  <xsd:schema xmlns:xsd="http://www.w3.org/2001/XMLSchema" xmlns:xs="http://www.w3.org/2001/XMLSchema" xmlns:p="http://schemas.microsoft.com/office/2006/metadata/properties" xmlns:ns2="b31e59a2-3882-4d15-b1f0-20a41eb2e7bb" xmlns:ns3="b1e165a0-1a4a-4d2e-b26a-75de4c74afb8" targetNamespace="http://schemas.microsoft.com/office/2006/metadata/properties" ma:root="true" ma:fieldsID="8f72a41284c798cb95bf15649be637d8" ns2:_="" ns3:_="">
    <xsd:import namespace="b31e59a2-3882-4d15-b1f0-20a41eb2e7bb"/>
    <xsd:import namespace="b1e165a0-1a4a-4d2e-b26a-75de4c74a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e59a2-3882-4d15-b1f0-20a41eb2e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5693718-8356-48ba-866a-85db3a9efc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165a0-1a4a-4d2e-b26a-75de4c74afb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86cc65-1bfc-482d-ac03-4d191023851d}" ma:internalName="TaxCatchAll" ma:showField="CatchAllData" ma:web="b1e165a0-1a4a-4d2e-b26a-75de4c74a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1e59a2-3882-4d15-b1f0-20a41eb2e7bb">
      <Terms xmlns="http://schemas.microsoft.com/office/infopath/2007/PartnerControls"/>
    </lcf76f155ced4ddcb4097134ff3c332f>
    <TaxCatchAll xmlns="b1e165a0-1a4a-4d2e-b26a-75de4c74afb8" xsi:nil="true"/>
  </documentManagement>
</p:properties>
</file>

<file path=customXml/itemProps1.xml><?xml version="1.0" encoding="utf-8"?>
<ds:datastoreItem xmlns:ds="http://schemas.openxmlformats.org/officeDocument/2006/customXml" ds:itemID="{DCBE4226-E14B-4D11-A358-548488201996}"/>
</file>

<file path=customXml/itemProps2.xml><?xml version="1.0" encoding="utf-8"?>
<ds:datastoreItem xmlns:ds="http://schemas.openxmlformats.org/officeDocument/2006/customXml" ds:itemID="{60FBFF85-7CDB-4E7F-A54F-E501D7940A3B}"/>
</file>

<file path=customXml/itemProps3.xml><?xml version="1.0" encoding="utf-8"?>
<ds:datastoreItem xmlns:ds="http://schemas.openxmlformats.org/officeDocument/2006/customXml" ds:itemID="{55F386FB-8B60-4F7F-A5DE-9DD7ED2C87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4187</TotalTime>
  <Words>190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Chemistry</vt:lpstr>
      <vt:lpstr>CS ChemDraw Drawing</vt:lpstr>
      <vt:lpstr>VDDE portfolio software</vt:lpstr>
      <vt:lpstr>Virtual Drug Design Exercise</vt:lpstr>
      <vt:lpstr>PowerPoint Presentation</vt:lpstr>
      <vt:lpstr>Very, very time consuming!!!</vt:lpstr>
      <vt:lpstr>Student submission</vt:lpstr>
      <vt:lpstr>Software output</vt:lpstr>
      <vt:lpstr>Hard boiled eggs and toxins</vt:lpstr>
      <vt:lpstr>Summary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lowrie</dc:creator>
  <cp:lastModifiedBy>Steve Flower</cp:lastModifiedBy>
  <cp:revision>214</cp:revision>
  <dcterms:created xsi:type="dcterms:W3CDTF">2011-10-01T07:06:38Z</dcterms:created>
  <dcterms:modified xsi:type="dcterms:W3CDTF">2024-05-13T09:13:25Z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0x010100C8A10F7760174046B412AB999BD2E8E0</vt:lpwstr>
  </property>
</Properties>
</file>