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23"/>
  </p:notesMasterIdLst>
  <p:sldIdLst>
    <p:sldId id="263" r:id="rId6"/>
    <p:sldId id="280" r:id="rId7"/>
    <p:sldId id="278" r:id="rId8"/>
    <p:sldId id="288" r:id="rId9"/>
    <p:sldId id="282" r:id="rId10"/>
    <p:sldId id="295" r:id="rId11"/>
    <p:sldId id="283" r:id="rId12"/>
    <p:sldId id="284" r:id="rId13"/>
    <p:sldId id="293" r:id="rId14"/>
    <p:sldId id="294" r:id="rId15"/>
    <p:sldId id="285" r:id="rId16"/>
    <p:sldId id="290" r:id="rId17"/>
    <p:sldId id="291" r:id="rId18"/>
    <p:sldId id="292" r:id="rId19"/>
    <p:sldId id="287" r:id="rId20"/>
    <p:sldId id="262" r:id="rId21"/>
    <p:sldId id="289" r:id="rId22"/>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E495B-9EED-D7D1-AC0B-0BB22D33A278}" name="Marie Salter" initials="MS" userId="S::essms@bath.ac.uk::171a54c9-3bb7-49c2-9937-96892296c4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6"/>
    <a:srgbClr val="009AAB"/>
    <a:srgbClr val="AC3B52"/>
    <a:srgbClr val="F8F8F8"/>
    <a:srgbClr val="F5F5F5"/>
    <a:srgbClr val="EEEEE4"/>
    <a:srgbClr val="85BDB8"/>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6385" autoAdjust="0"/>
  </p:normalViewPr>
  <p:slideViewPr>
    <p:cSldViewPr snapToGrid="0" snapToObjects="1">
      <p:cViewPr>
        <p:scale>
          <a:sx n="100" d="100"/>
          <a:sy n="100" d="100"/>
        </p:scale>
        <p:origin x="907" y="5"/>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26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1</a:t>
            </a:fld>
            <a:endParaRPr lang="en-GB"/>
          </a:p>
        </p:txBody>
      </p:sp>
    </p:spTree>
    <p:extLst>
      <p:ext uri="{BB962C8B-B14F-4D97-AF65-F5344CB8AC3E}">
        <p14:creationId xmlns:p14="http://schemas.microsoft.com/office/powerpoint/2010/main" val="76438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2</a:t>
            </a:fld>
            <a:endParaRPr lang="en-GB"/>
          </a:p>
        </p:txBody>
      </p:sp>
    </p:spTree>
    <p:extLst>
      <p:ext uri="{BB962C8B-B14F-4D97-AF65-F5344CB8AC3E}">
        <p14:creationId xmlns:p14="http://schemas.microsoft.com/office/powerpoint/2010/main" val="356273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3</a:t>
            </a:fld>
            <a:endParaRPr lang="en-GB"/>
          </a:p>
        </p:txBody>
      </p:sp>
    </p:spTree>
    <p:extLst>
      <p:ext uri="{BB962C8B-B14F-4D97-AF65-F5344CB8AC3E}">
        <p14:creationId xmlns:p14="http://schemas.microsoft.com/office/powerpoint/2010/main" val="24450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17</a:t>
            </a:fld>
            <a:endParaRPr lang="en-GB"/>
          </a:p>
        </p:txBody>
      </p:sp>
    </p:spTree>
    <p:extLst>
      <p:ext uri="{BB962C8B-B14F-4D97-AF65-F5344CB8AC3E}">
        <p14:creationId xmlns:p14="http://schemas.microsoft.com/office/powerpoint/2010/main" val="8450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eachinghub.bath.ac.uk/guide-category/generative-ai/" TargetMode="External"/><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unihub.bath.ac.uk/students/workflows/Detail/185" TargetMode="External"/><Relationship Id="rId5" Type="http://schemas.openxmlformats.org/officeDocument/2006/relationships/hyperlink" Target="https://teachinghub.bath.ac.uk/intro_to_genai_workshop/" TargetMode="External"/><Relationship Id="rId4" Type="http://schemas.openxmlformats.org/officeDocument/2006/relationships/hyperlink" Target="https://teachinghub.bath.ac.uk/guide/genai-and-land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eachinghub.bath.ac.uk/guide-category/generative-a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3510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normAutofit/>
          </a:bodyPr>
          <a:lstStyle/>
          <a:p>
            <a:r>
              <a:rPr lang="en-US" dirty="0">
                <a:latin typeface="HelveticaNeueLT Std Lt"/>
              </a:rPr>
              <a:t>Copilot Notebook</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117600" y="1044579"/>
            <a:ext cx="8229600" cy="3394472"/>
          </a:xfrm>
        </p:spPr>
        <p:txBody>
          <a:bodyPr>
            <a:normAutofit/>
          </a:bodyPr>
          <a:lstStyle/>
          <a:p>
            <a:pPr marL="0" indent="0">
              <a:buNone/>
            </a:pPr>
            <a:endParaRPr lang="en-US" sz="2400" dirty="0"/>
          </a:p>
          <a:p>
            <a:pPr marL="0" indent="0">
              <a:buNone/>
            </a:pPr>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607451" y="1505790"/>
            <a:ext cx="7569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l"/>
            <a:r>
              <a:rPr lang="en-GB" b="1" dirty="0">
                <a:solidFill>
                  <a:srgbClr val="111111"/>
                </a:solidFill>
                <a:latin typeface="-apple-system"/>
              </a:rPr>
              <a:t>Benefits of using </a:t>
            </a:r>
            <a:r>
              <a:rPr lang="en-GB" b="1" i="0" dirty="0">
                <a:solidFill>
                  <a:srgbClr val="111111"/>
                </a:solidFill>
                <a:effectLst/>
                <a:latin typeface="-apple-system"/>
              </a:rPr>
              <a:t>Notebook (rather than the ‘chat’ interface)</a:t>
            </a:r>
          </a:p>
          <a:p>
            <a:pPr lvl="1" algn="l"/>
            <a:endParaRPr lang="en-GB" b="0" i="0" dirty="0">
              <a:solidFill>
                <a:srgbClr val="111111"/>
              </a:solidFill>
              <a:effectLst/>
              <a:latin typeface="-apple-system"/>
            </a:endParaRPr>
          </a:p>
          <a:p>
            <a:pPr marL="742950" lvl="1" indent="-285750" algn="l">
              <a:buFont typeface="Arial" panose="020B0604020202020204" pitchFamily="34" charset="0"/>
              <a:buChar char="•"/>
            </a:pPr>
            <a:r>
              <a:rPr lang="en-GB" b="0" i="0" dirty="0">
                <a:solidFill>
                  <a:srgbClr val="111111"/>
                </a:solidFill>
                <a:effectLst/>
                <a:latin typeface="-apple-system"/>
              </a:rPr>
              <a:t>The </a:t>
            </a:r>
            <a:r>
              <a:rPr lang="en-GB" b="1" i="0" dirty="0">
                <a:solidFill>
                  <a:srgbClr val="111111"/>
                </a:solidFill>
                <a:effectLst/>
                <a:latin typeface="-apple-system"/>
              </a:rPr>
              <a:t>character limit </a:t>
            </a:r>
            <a:r>
              <a:rPr lang="en-GB" b="0" i="0" dirty="0">
                <a:solidFill>
                  <a:srgbClr val="111111"/>
                </a:solidFill>
                <a:effectLst/>
                <a:latin typeface="-apple-system"/>
              </a:rPr>
              <a:t>in Notebook is 18,000 characters, significantly more than the chat interface</a:t>
            </a:r>
            <a:r>
              <a:rPr lang="en-GB" dirty="0">
                <a:solidFill>
                  <a:srgbClr val="111111"/>
                </a:solidFill>
                <a:latin typeface="-apple-system"/>
              </a:rPr>
              <a:t>, so you can work with </a:t>
            </a:r>
            <a:r>
              <a:rPr lang="en-GB" b="1" i="0" dirty="0">
                <a:solidFill>
                  <a:srgbClr val="111111"/>
                </a:solidFill>
                <a:effectLst/>
                <a:latin typeface="-apple-system"/>
              </a:rPr>
              <a:t>entire essays or papers</a:t>
            </a:r>
            <a:r>
              <a:rPr lang="en-GB" dirty="0">
                <a:solidFill>
                  <a:srgbClr val="111111"/>
                </a:solidFill>
                <a:latin typeface="-apple-system"/>
              </a:rPr>
              <a:t>.</a:t>
            </a:r>
            <a:br>
              <a:rPr lang="en-GB" b="0" i="0" dirty="0">
                <a:solidFill>
                  <a:srgbClr val="111111"/>
                </a:solidFill>
                <a:effectLst/>
                <a:latin typeface="-apple-system"/>
              </a:rPr>
            </a:br>
            <a:endParaRPr lang="en-GB" b="0" i="0" dirty="0">
              <a:solidFill>
                <a:srgbClr val="111111"/>
              </a:solidFill>
              <a:effectLst/>
              <a:latin typeface="-apple-system"/>
            </a:endParaRPr>
          </a:p>
          <a:p>
            <a:pPr marL="742950" lvl="1" indent="-285750" algn="l">
              <a:buFont typeface="Arial" panose="020B0604020202020204" pitchFamily="34" charset="0"/>
              <a:buChar char="•"/>
            </a:pPr>
            <a:r>
              <a:rPr lang="en-GB" dirty="0">
                <a:solidFill>
                  <a:srgbClr val="111111"/>
                </a:solidFill>
                <a:latin typeface="-apple-system"/>
              </a:rPr>
              <a:t>Your </a:t>
            </a:r>
            <a:r>
              <a:rPr lang="en-GB" b="0" i="0" dirty="0">
                <a:solidFill>
                  <a:srgbClr val="111111"/>
                </a:solidFill>
                <a:effectLst/>
                <a:latin typeface="-apple-system"/>
              </a:rPr>
              <a:t>prompt remains in place </a:t>
            </a:r>
            <a:r>
              <a:rPr lang="en-GB" dirty="0">
                <a:solidFill>
                  <a:srgbClr val="111111"/>
                </a:solidFill>
                <a:latin typeface="-apple-system"/>
              </a:rPr>
              <a:t>so </a:t>
            </a:r>
            <a:r>
              <a:rPr lang="en-GB" b="0" i="0" dirty="0">
                <a:solidFill>
                  <a:srgbClr val="111111"/>
                </a:solidFill>
                <a:effectLst/>
                <a:latin typeface="-apple-system"/>
              </a:rPr>
              <a:t>is easier to edit. Notebook retains the context of the previous answer, allowing you to adjust the prompt without ‘losing’ the original text.  This is </a:t>
            </a:r>
            <a:r>
              <a:rPr lang="en-GB" b="1" i="0" dirty="0">
                <a:solidFill>
                  <a:srgbClr val="111111"/>
                </a:solidFill>
                <a:effectLst/>
                <a:latin typeface="-apple-system"/>
              </a:rPr>
              <a:t>helpful for tasks which require many iterations </a:t>
            </a:r>
            <a:r>
              <a:rPr lang="en-GB" b="0" i="0" dirty="0">
                <a:solidFill>
                  <a:srgbClr val="111111"/>
                </a:solidFill>
                <a:effectLst/>
                <a:latin typeface="-apple-system"/>
              </a:rPr>
              <a:t>(E.g. Generating and optimising code).</a:t>
            </a:r>
          </a:p>
        </p:txBody>
      </p:sp>
    </p:spTree>
    <p:extLst>
      <p:ext uri="{BB962C8B-B14F-4D97-AF65-F5344CB8AC3E}">
        <p14:creationId xmlns:p14="http://schemas.microsoft.com/office/powerpoint/2010/main" val="179094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061720" y="1231902"/>
            <a:ext cx="7084060" cy="3394472"/>
          </a:xfrm>
        </p:spPr>
        <p:txBody>
          <a:bodyPr>
            <a:normAutofit/>
          </a:bodyPr>
          <a:lstStyle/>
          <a:p>
            <a:pPr marL="0" indent="0">
              <a:buNone/>
            </a:pPr>
            <a:r>
              <a:rPr lang="en-US" sz="2000" dirty="0"/>
              <a:t>Copilot can use the information in common types of file (E.g. Word, Excel) as a source of data to be questioned and annotated.</a:t>
            </a:r>
            <a:br>
              <a:rPr lang="en-US" sz="2000" dirty="0"/>
            </a:br>
            <a:endParaRPr lang="en-US" sz="2400" dirty="0"/>
          </a:p>
          <a:p>
            <a:pPr marL="0" indent="0">
              <a:buNone/>
            </a:pPr>
            <a:r>
              <a:rPr lang="en-US" sz="1900" b="1" dirty="0"/>
              <a:t>Examples:</a:t>
            </a:r>
          </a:p>
          <a:p>
            <a:pPr marL="0" indent="0">
              <a:buNone/>
            </a:pPr>
            <a:r>
              <a:rPr lang="en-US" sz="1600" dirty="0"/>
              <a:t>Upload a rubric stored in a PDF file.  </a:t>
            </a:r>
            <a:br>
              <a:rPr lang="en-US" sz="1600" dirty="0"/>
            </a:br>
            <a:r>
              <a:rPr lang="en-US" sz="1600" dirty="0"/>
              <a:t>‘A student received the following scores…Suggest some general feedback points in the voice of a helpful, supportive tutor’.</a:t>
            </a:r>
            <a:br>
              <a:rPr lang="en-US" sz="1600" dirty="0"/>
            </a:br>
            <a:endParaRPr lang="en-US" sz="1600" dirty="0"/>
          </a:p>
          <a:p>
            <a:pPr marL="0" indent="0">
              <a:buNone/>
            </a:pPr>
            <a:r>
              <a:rPr lang="en-US" sz="1600" dirty="0"/>
              <a:t>Upload an Excel file.  </a:t>
            </a:r>
            <a:br>
              <a:rPr lang="en-US" sz="1600" dirty="0"/>
            </a:br>
            <a:r>
              <a:rPr lang="en-US" sz="1600" dirty="0"/>
              <a:t>‘</a:t>
            </a:r>
            <a:r>
              <a:rPr lang="en-US" sz="1600" dirty="0" err="1"/>
              <a:t>Summarise</a:t>
            </a:r>
            <a:r>
              <a:rPr lang="en-US" sz="1600" dirty="0"/>
              <a:t> the purpose of this spreadsheet and tell me the top three..’</a:t>
            </a:r>
            <a:br>
              <a:rPr lang="en-US" sz="1600" dirty="0"/>
            </a:br>
            <a:endParaRPr lang="en-US" sz="1600" dirty="0"/>
          </a:p>
          <a:p>
            <a:pPr marL="0" indent="0">
              <a:buNone/>
            </a:pPr>
            <a:endParaRPr lang="en-US" sz="2400" dirty="0"/>
          </a:p>
          <a:p>
            <a:pPr marL="0" indent="0">
              <a:buNone/>
            </a:pPr>
            <a:endParaRPr lang="en-US" sz="2400" dirty="0"/>
          </a:p>
          <a:p>
            <a:endParaRPr lang="en-GB" sz="2400" dirty="0"/>
          </a:p>
        </p:txBody>
      </p:sp>
    </p:spTree>
    <p:extLst>
      <p:ext uri="{BB962C8B-B14F-4D97-AF65-F5344CB8AC3E}">
        <p14:creationId xmlns:p14="http://schemas.microsoft.com/office/powerpoint/2010/main" val="206383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941752" y="1981692"/>
            <a:ext cx="7639540" cy="3394472"/>
          </a:xfrm>
        </p:spPr>
        <p:txBody>
          <a:bodyPr>
            <a:normAutofit/>
          </a:bodyPr>
          <a:lstStyle/>
          <a:p>
            <a:pPr marL="0" indent="0">
              <a:buNone/>
            </a:pPr>
            <a:r>
              <a:rPr lang="en-US" sz="2000" b="1" dirty="0"/>
              <a:t>Text prompt used:</a:t>
            </a:r>
          </a:p>
          <a:p>
            <a:pPr marL="0" indent="0">
              <a:buNone/>
            </a:pPr>
            <a:r>
              <a:rPr lang="en-GB" sz="2000" dirty="0"/>
              <a:t>'Create a feedback message to a student who scores 53 overall and is weak at supporting their points or arguments’. Provide extra detail about they can improve supporting their points or arguments.'</a:t>
            </a:r>
            <a:endParaRPr lang="en-US" sz="2000" dirty="0"/>
          </a:p>
          <a:p>
            <a:pPr marL="0" indent="0">
              <a:buNone/>
            </a:pPr>
            <a:endParaRPr lang="en-US" sz="2000" dirty="0"/>
          </a:p>
          <a:p>
            <a:pPr marL="0" indent="0">
              <a:buNone/>
            </a:pPr>
            <a:endParaRPr lang="en-US" sz="2400" dirty="0"/>
          </a:p>
          <a:p>
            <a:pPr marL="0" indent="0">
              <a:buNone/>
            </a:pPr>
            <a:endParaRPr lang="en-US" sz="2400" dirty="0"/>
          </a:p>
          <a:p>
            <a:endParaRPr lang="en-GB" sz="2400" dirty="0"/>
          </a:p>
        </p:txBody>
      </p:sp>
    </p:spTree>
    <p:extLst>
      <p:ext uri="{BB962C8B-B14F-4D97-AF65-F5344CB8AC3E}">
        <p14:creationId xmlns:p14="http://schemas.microsoft.com/office/powerpoint/2010/main" val="184455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457200" y="1038105"/>
            <a:ext cx="8229600" cy="3394472"/>
          </a:xfrm>
        </p:spPr>
        <p:txBody>
          <a:bodyPr>
            <a:normAutofit/>
          </a:bodyPr>
          <a:lstStyle/>
          <a:p>
            <a:pPr marL="0" indent="0">
              <a:buNone/>
            </a:pPr>
            <a:r>
              <a:rPr lang="en-US" sz="2400" dirty="0"/>
              <a:t>Response from Copilot (1 of 2)</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806518" y="1531907"/>
            <a:ext cx="788028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Dear [Student’s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 hope this message finds you well. Let me begin by acknowledging your effort in completing the assignment. Your overall score of </a:t>
            </a:r>
            <a:r>
              <a:rPr kumimoji="0" lang="en-US" altLang="en-US" sz="1400" b="1" i="0" u="none" strike="noStrike" cap="none" normalizeH="0" baseline="0" dirty="0">
                <a:ln>
                  <a:noFill/>
                </a:ln>
                <a:solidFill>
                  <a:schemeClr val="tx1"/>
                </a:solidFill>
                <a:effectLst/>
                <a:latin typeface="Arial" panose="020B0604020202020204" pitchFamily="34" charset="0"/>
              </a:rPr>
              <a:t>53</a:t>
            </a:r>
            <a:r>
              <a:rPr kumimoji="0" lang="en-US" altLang="en-US" sz="1400" b="0" i="0" u="none" strike="noStrike" cap="none" normalizeH="0" baseline="0" dirty="0">
                <a:ln>
                  <a:noFill/>
                </a:ln>
                <a:solidFill>
                  <a:schemeClr val="tx1"/>
                </a:solidFill>
                <a:effectLst/>
                <a:latin typeface="Arial" panose="020B0604020202020204" pitchFamily="34" charset="0"/>
              </a:rPr>
              <a:t> falls into the </a:t>
            </a:r>
            <a:r>
              <a:rPr kumimoji="0" lang="en-US" altLang="en-US" sz="1400" b="1" i="0" u="none" strike="noStrike" cap="none" normalizeH="0" baseline="0" dirty="0">
                <a:ln>
                  <a:noFill/>
                </a:ln>
                <a:solidFill>
                  <a:schemeClr val="tx1"/>
                </a:solidFill>
                <a:effectLst/>
                <a:latin typeface="Arial" panose="020B0604020202020204" pitchFamily="34" charset="0"/>
              </a:rPr>
              <a:t>‘Fair’</a:t>
            </a:r>
            <a:r>
              <a:rPr kumimoji="0" lang="en-US" altLang="en-US" sz="1400" b="0" i="0" u="none" strike="noStrike" cap="none" normalizeH="0" baseline="0" dirty="0">
                <a:ln>
                  <a:noFill/>
                </a:ln>
                <a:solidFill>
                  <a:schemeClr val="tx1"/>
                </a:solidFill>
                <a:effectLst/>
                <a:latin typeface="Arial" panose="020B0604020202020204" pitchFamily="34" charset="0"/>
              </a:rPr>
              <a:t> category, which means there is room for improvement.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Strengths: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You managed to cover the main points outlined in the indicative answer, which is commendable.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Areas for Improvement: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However, where you need to focus your attention is in </a:t>
            </a:r>
            <a:r>
              <a:rPr kumimoji="0" lang="en-US" altLang="en-US" sz="1400" b="1" i="0" u="none" strike="noStrike" cap="none" normalizeH="0" baseline="0" dirty="0">
                <a:ln>
                  <a:noFill/>
                </a:ln>
                <a:solidFill>
                  <a:schemeClr val="tx1"/>
                </a:solidFill>
                <a:effectLst/>
                <a:latin typeface="Arial" panose="020B0604020202020204" pitchFamily="34" charset="0"/>
              </a:rPr>
              <a:t>supporting your points or arguments</a:t>
            </a:r>
            <a:r>
              <a:rPr kumimoji="0" lang="en-US" altLang="en-US" sz="1400" b="0" i="0" u="none" strike="noStrike" cap="none" normalizeH="0" baseline="0" dirty="0">
                <a:ln>
                  <a:noFill/>
                </a:ln>
                <a:solidFill>
                  <a:schemeClr val="tx1"/>
                </a:solidFill>
                <a:effectLst/>
                <a:latin typeface="Arial" panose="020B0604020202020204" pitchFamily="34" charset="0"/>
              </a:rPr>
              <a:t>. Here are some specific steps you can take to enhance this aspect of your work: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Provide Evidence:</a:t>
            </a:r>
            <a:r>
              <a:rPr kumimoji="0" lang="en-US" altLang="en-US" sz="1400" b="0" i="0" u="none" strike="noStrike" cap="none" normalizeH="0" baseline="0" dirty="0">
                <a:ln>
                  <a:noFill/>
                </a:ln>
                <a:solidFill>
                  <a:schemeClr val="tx1"/>
                </a:solidFill>
                <a:effectLst/>
                <a:latin typeface="Arial" panose="020B0604020202020204" pitchFamily="34" charset="0"/>
              </a:rPr>
              <a:t> When making a claim or presenting an argument, back it up with evidence. This could be in the form of data, examples, or references to authoritative sources. Evidence adds credibility to your points and strengthens your overall argument. &gt;&gt;&gt;</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385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117600" y="1044579"/>
            <a:ext cx="8229600" cy="3394472"/>
          </a:xfrm>
        </p:spPr>
        <p:txBody>
          <a:bodyPr>
            <a:normAutofit/>
          </a:bodyPr>
          <a:lstStyle/>
          <a:p>
            <a:pPr marL="0" indent="0">
              <a:buNone/>
            </a:pPr>
            <a:endParaRPr lang="en-US" sz="2400" dirty="0"/>
          </a:p>
          <a:p>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787400" y="1186600"/>
            <a:ext cx="7569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chemeClr val="tx1"/>
                </a:solidFill>
                <a:effectLst/>
                <a:latin typeface="Arial" panose="020B0604020202020204" pitchFamily="34" charset="0"/>
              </a:rPr>
              <a:t>Reasoning and Logic:</a:t>
            </a:r>
            <a:r>
              <a:rPr kumimoji="0" lang="en-US" altLang="en-US" sz="1400" b="0" i="0" u="none" strike="noStrike" cap="none" normalizeH="0" baseline="0" dirty="0">
                <a:ln>
                  <a:noFill/>
                </a:ln>
                <a:solidFill>
                  <a:schemeClr val="tx1"/>
                </a:solidFill>
                <a:effectLst/>
                <a:latin typeface="Arial" panose="020B0604020202020204" pitchFamily="34" charset="0"/>
              </a:rPr>
              <a:t> Take the time to explain the reasoning behind your points. Why do you believe what you’re saying? How does it connect to the broader context or topic? Clear and logical reasoning helps convince your reader of the validity of your arguments.</a:t>
            </a:r>
            <a:br>
              <a:rPr kumimoji="0" lang="en-US" altLang="en-US" sz="1400" b="0" i="0" u="none" strike="noStrike" cap="none" normalizeH="0" baseline="0" dirty="0">
                <a:ln>
                  <a:noFill/>
                </a:ln>
                <a:solidFill>
                  <a:schemeClr val="tx1"/>
                </a:solidFill>
                <a:effectLst/>
                <a:latin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chemeClr val="tx1"/>
                </a:solidFill>
                <a:effectLst/>
                <a:latin typeface="Arial" panose="020B0604020202020204" pitchFamily="34" charset="0"/>
              </a:rPr>
              <a:t>Counterarguments:</a:t>
            </a:r>
            <a:r>
              <a:rPr kumimoji="0" lang="en-US" altLang="en-US" sz="1400" b="0" i="0" u="none" strike="noStrike" cap="none" normalizeH="0" baseline="0" dirty="0">
                <a:ln>
                  <a:noFill/>
                </a:ln>
                <a:solidFill>
                  <a:schemeClr val="tx1"/>
                </a:solidFill>
                <a:effectLst/>
                <a:latin typeface="Arial" panose="020B0604020202020204" pitchFamily="34" charset="0"/>
              </a:rPr>
              <a:t> Anticipate potential counterarguments and address them. Acknowledge opposing viewpoints and explain why your perspective is stronger. This demonstrates critical thinking and a deeper understanding of the subject matter.</a:t>
            </a:r>
            <a:endParaRPr lang="en-US" altLang="en-US"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a:ln>
                  <a:noFill/>
                </a:ln>
                <a:solidFill>
                  <a:schemeClr val="tx1"/>
                </a:solidFill>
                <a:effectLst/>
                <a:latin typeface="Arial" panose="020B0604020202020204" pitchFamily="34" charset="0"/>
              </a:rPr>
              <a:t>Avoid Generalizations:</a:t>
            </a:r>
            <a:r>
              <a:rPr kumimoji="0" lang="en-US" altLang="en-US" sz="1400" b="0" i="0" u="none" strike="noStrike" cap="none" normalizeH="0" baseline="0" dirty="0">
                <a:ln>
                  <a:noFill/>
                </a:ln>
                <a:solidFill>
                  <a:schemeClr val="tx1"/>
                </a:solidFill>
                <a:effectLst/>
                <a:latin typeface="Arial" panose="020B0604020202020204" pitchFamily="34" charset="0"/>
              </a:rPr>
              <a:t> Be specific in your supporting details. Avoid vague statements like “everyone knows” or “it’s common knowledge.” Instead, provide concrete examples or specific data to illustrate your points.</a:t>
            </a:r>
            <a:br>
              <a:rPr kumimoji="0" lang="en-US" altLang="en-US" sz="1400" b="0" i="0" u="none" strike="noStrike" cap="none" normalizeH="0" baseline="0" dirty="0">
                <a:ln>
                  <a:noFill/>
                </a:ln>
                <a:solidFill>
                  <a:schemeClr val="tx1"/>
                </a:solidFill>
                <a:effectLst/>
                <a:latin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Action Steps: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Review the rubric carefully, paying special attention to the </a:t>
            </a:r>
            <a:r>
              <a:rPr kumimoji="0" lang="en-US" altLang="en-US" sz="1400" b="1" i="0" u="none" strike="noStrike" cap="none" normalizeH="0" baseline="0" dirty="0">
                <a:ln>
                  <a:noFill/>
                </a:ln>
                <a:solidFill>
                  <a:schemeClr val="tx1"/>
                </a:solidFill>
                <a:effectLst/>
                <a:latin typeface="Arial" panose="020B0604020202020204" pitchFamily="34" charset="0"/>
              </a:rPr>
              <a:t>‘Supporting arguments’</a:t>
            </a:r>
            <a:r>
              <a:rPr kumimoji="0" lang="en-US" altLang="en-US" sz="1400" b="0" i="0" u="none" strike="noStrike" cap="none" normalizeH="0" baseline="0" dirty="0">
                <a:ln>
                  <a:noFill/>
                </a:ln>
                <a:solidFill>
                  <a:schemeClr val="tx1"/>
                </a:solidFill>
                <a:effectLst/>
                <a:latin typeface="Arial" panose="020B0604020202020204" pitchFamily="34" charset="0"/>
              </a:rPr>
              <a:t> criterion. Consider revisiting your assignment and incorporating the suggestions above.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rPr>
              <a:t>I</a:t>
            </a:r>
            <a:r>
              <a:rPr kumimoji="0" lang="en-US" altLang="en-US" sz="1400" b="0" i="0" u="none" strike="noStrike" cap="none" normalizeH="0" baseline="0" dirty="0">
                <a:ln>
                  <a:noFill/>
                </a:ln>
                <a:solidFill>
                  <a:schemeClr val="tx1"/>
                </a:solidFill>
                <a:effectLst/>
                <a:latin typeface="Arial" panose="020B0604020202020204" pitchFamily="34" charset="0"/>
              </a:rPr>
              <a:t>mprovement is a process, and every effort counts. Seek additional guidance if needed and keep refining your skills. </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07190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Resources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883920" y="1067290"/>
            <a:ext cx="8229600" cy="3853753"/>
          </a:xfrm>
        </p:spPr>
        <p:txBody>
          <a:bodyPr>
            <a:normAutofit fontScale="55000" lnSpcReduction="20000"/>
          </a:bodyPr>
          <a:lstStyle/>
          <a:p>
            <a:pPr marL="0" indent="0">
              <a:buNone/>
            </a:pPr>
            <a:r>
              <a:rPr lang="en-US" b="1" dirty="0"/>
              <a:t>Resources on the Teaching Hub:</a:t>
            </a:r>
          </a:p>
          <a:p>
            <a:pPr marL="0" indent="0">
              <a:buNone/>
            </a:pPr>
            <a:endParaRPr lang="en-US" sz="2400" b="1" dirty="0"/>
          </a:p>
          <a:p>
            <a:pPr marL="0" indent="0">
              <a:buNone/>
            </a:pPr>
            <a:r>
              <a:rPr lang="en-GB" sz="2600" b="1" dirty="0"/>
              <a:t>Generative AI help articles:</a:t>
            </a:r>
          </a:p>
          <a:p>
            <a:pPr marL="0" indent="0">
              <a:buNone/>
            </a:pPr>
            <a:r>
              <a:rPr lang="en-GB" sz="2400" dirty="0">
                <a:hlinkClick r:id="rId3"/>
              </a:rPr>
              <a:t>Generative AI - Learning and Teaching (bath.ac.uk)</a:t>
            </a:r>
            <a:endParaRPr lang="en-GB" sz="4000" dirty="0"/>
          </a:p>
          <a:p>
            <a:endParaRPr lang="en-US" sz="2400" b="1" dirty="0"/>
          </a:p>
          <a:p>
            <a:pPr marL="0" indent="0">
              <a:buNone/>
            </a:pPr>
            <a:r>
              <a:rPr lang="en-US" sz="2600" b="1" dirty="0"/>
              <a:t>Beginner resources including introductory videos:</a:t>
            </a:r>
          </a:p>
          <a:p>
            <a:pPr marL="0" indent="0">
              <a:buNone/>
            </a:pPr>
            <a:r>
              <a:rPr lang="en-GB" sz="2200" dirty="0">
                <a:hlinkClick r:id="rId4"/>
              </a:rPr>
              <a:t>Generative AI in Learning &amp; Teaching - Learning and Teaching (bath.ac.uk)</a:t>
            </a:r>
            <a:endParaRPr lang="en-GB" sz="2200" dirty="0"/>
          </a:p>
          <a:p>
            <a:pPr marL="0" indent="0">
              <a:buNone/>
            </a:pPr>
            <a:endParaRPr lang="en-GB" sz="2200" dirty="0"/>
          </a:p>
          <a:p>
            <a:pPr marL="0" indent="0">
              <a:buNone/>
            </a:pPr>
            <a:r>
              <a:rPr lang="en-GB" sz="2500" b="1" dirty="0"/>
              <a:t>Workshop support page with </a:t>
            </a:r>
            <a:br>
              <a:rPr lang="en-GB" sz="2500" b="1" dirty="0"/>
            </a:br>
            <a:r>
              <a:rPr lang="en-GB" sz="2500" b="1" dirty="0"/>
              <a:t>additional examples and links to external resources</a:t>
            </a:r>
            <a:br>
              <a:rPr lang="en-GB" sz="2500" b="1" dirty="0"/>
            </a:br>
            <a:r>
              <a:rPr lang="en-GB" sz="2200" dirty="0">
                <a:hlinkClick r:id="rId5"/>
              </a:rPr>
              <a:t>Introduction to Copilot for Bing: Downloadable Resources</a:t>
            </a:r>
            <a:endParaRPr lang="en-GB" sz="2200" b="1" dirty="0"/>
          </a:p>
          <a:p>
            <a:pPr marL="0" indent="0">
              <a:buNone/>
            </a:pPr>
            <a:endParaRPr lang="en-GB" sz="1400" dirty="0"/>
          </a:p>
          <a:p>
            <a:pPr marL="0" indent="0">
              <a:buNone/>
            </a:pPr>
            <a:endParaRPr lang="en-GB" sz="1400" dirty="0"/>
          </a:p>
          <a:p>
            <a:pPr marL="0" indent="0">
              <a:buNone/>
            </a:pPr>
            <a:r>
              <a:rPr lang="en-GB" b="1" dirty="0"/>
              <a:t>Short videos created by the Skills Centre</a:t>
            </a:r>
          </a:p>
          <a:p>
            <a:pPr marL="0" indent="0">
              <a:buNone/>
            </a:pPr>
            <a:r>
              <a:rPr lang="en-GB" sz="2200" dirty="0">
                <a:hlinkClick r:id="rId6"/>
              </a:rPr>
              <a:t>Generative Artificial Intelligence (</a:t>
            </a:r>
            <a:r>
              <a:rPr lang="en-GB" sz="2200" dirty="0" err="1">
                <a:hlinkClick r:id="rId6"/>
              </a:rPr>
              <a:t>GenAI</a:t>
            </a:r>
            <a:r>
              <a:rPr lang="en-GB" sz="2200" dirty="0">
                <a:hlinkClick r:id="rId6"/>
              </a:rPr>
              <a:t>) (bath.ac.uk)</a:t>
            </a:r>
            <a:endParaRPr lang="en-GB" sz="2200" b="1" dirty="0"/>
          </a:p>
          <a:p>
            <a:pPr marL="0" indent="0">
              <a:buNone/>
            </a:pPr>
            <a:endParaRPr lang="en-GB" sz="1400" dirty="0"/>
          </a:p>
          <a:p>
            <a:pPr marL="0" indent="0">
              <a:buNone/>
            </a:pPr>
            <a:endParaRPr lang="en-GB" sz="2900" b="1" dirty="0"/>
          </a:p>
          <a:p>
            <a:pPr marL="0" indent="0">
              <a:buNone/>
            </a:pPr>
            <a:r>
              <a:rPr lang="en-GB" sz="3300" b="1" dirty="0"/>
              <a:t>Online self-paced resources</a:t>
            </a:r>
          </a:p>
          <a:p>
            <a:pPr marL="0" indent="0">
              <a:buNone/>
            </a:pPr>
            <a:r>
              <a:rPr lang="en-US" sz="2400" i="1" dirty="0"/>
              <a:t>In development and planned for release in June.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GB" sz="2400" dirty="0"/>
          </a:p>
        </p:txBody>
      </p:sp>
      <p:pic>
        <p:nvPicPr>
          <p:cNvPr id="5" name="Picture 4" descr="A screenshot of a computer&#10;&#10;Description automatically generated">
            <a:extLst>
              <a:ext uri="{FF2B5EF4-FFF2-40B4-BE49-F238E27FC236}">
                <a16:creationId xmlns:a16="http://schemas.microsoft.com/office/drawing/2014/main" id="{19D108F4-6515-0432-2A2F-A7272D4B7ECE}"/>
              </a:ext>
            </a:extLst>
          </p:cNvPr>
          <p:cNvPicPr>
            <a:picLocks noChangeAspect="1"/>
          </p:cNvPicPr>
          <p:nvPr/>
        </p:nvPicPr>
        <p:blipFill>
          <a:blip r:embed="rId7"/>
          <a:stretch>
            <a:fillRect/>
          </a:stretch>
        </p:blipFill>
        <p:spPr>
          <a:xfrm>
            <a:off x="5902446" y="2995379"/>
            <a:ext cx="2991459" cy="1925665"/>
          </a:xfrm>
          <a:prstGeom prst="rect">
            <a:avLst/>
          </a:prstGeom>
          <a:ln>
            <a:solidFill>
              <a:srgbClr val="009AAB"/>
            </a:solidFill>
          </a:ln>
        </p:spPr>
      </p:pic>
      <p:pic>
        <p:nvPicPr>
          <p:cNvPr id="7" name="Picture 6">
            <a:extLst>
              <a:ext uri="{FF2B5EF4-FFF2-40B4-BE49-F238E27FC236}">
                <a16:creationId xmlns:a16="http://schemas.microsoft.com/office/drawing/2014/main" id="{B4602E96-E2E4-E6BF-0CBA-92E8A7C9AF8D}"/>
              </a:ext>
            </a:extLst>
          </p:cNvPr>
          <p:cNvPicPr>
            <a:picLocks noChangeAspect="1"/>
          </p:cNvPicPr>
          <p:nvPr/>
        </p:nvPicPr>
        <p:blipFill>
          <a:blip r:embed="rId8"/>
          <a:stretch>
            <a:fillRect/>
          </a:stretch>
        </p:blipFill>
        <p:spPr>
          <a:xfrm>
            <a:off x="5902446" y="1079904"/>
            <a:ext cx="2999523" cy="1754060"/>
          </a:xfrm>
          <a:prstGeom prst="rect">
            <a:avLst/>
          </a:prstGeom>
          <a:ln>
            <a:solidFill>
              <a:schemeClr val="accent5">
                <a:lumMod val="75000"/>
              </a:schemeClr>
            </a:solidFill>
          </a:ln>
        </p:spPr>
      </p:pic>
    </p:spTree>
    <p:extLst>
      <p:ext uri="{BB962C8B-B14F-4D97-AF65-F5344CB8AC3E}">
        <p14:creationId xmlns:p14="http://schemas.microsoft.com/office/powerpoint/2010/main" val="304963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37CAC7-0777-4773-9492-9D9EF266E7B8}"/>
              </a:ext>
            </a:extLst>
          </p:cNvPr>
          <p:cNvSpPr>
            <a:spLocks noGrp="1"/>
          </p:cNvSpPr>
          <p:nvPr>
            <p:ph type="ctrTitle"/>
          </p:nvPr>
        </p:nvSpPr>
        <p:spPr>
          <a:xfrm>
            <a:off x="685800" y="-1102519"/>
            <a:ext cx="7772400" cy="1102519"/>
          </a:xfrm>
        </p:spPr>
        <p:txBody>
          <a:bodyPr vert="horz" lIns="91440" tIns="45720" rIns="91440" bIns="45720" rtlCol="0" anchor="b">
            <a:normAutofit/>
          </a:bodyPr>
          <a:lstStyle/>
          <a:p>
            <a:r>
              <a:rPr lang="en-US" dirty="0"/>
              <a:t>CLT closing slide</a:t>
            </a:r>
            <a:endParaRPr lang="en-GB" dirty="0"/>
          </a:p>
        </p:txBody>
      </p:sp>
      <p:pic>
        <p:nvPicPr>
          <p:cNvPr id="10" name="Picture 9" descr="Centre for Learning &amp; Teachin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24"/>
            <a:ext cx="9057736" cy="5094976"/>
          </a:xfrm>
          <a:prstGeom prst="rect">
            <a:avLst/>
          </a:prstGeom>
        </p:spPr>
      </p:pic>
      <p:pic>
        <p:nvPicPr>
          <p:cNvPr id="9" name="Picture 8" descr="University of Ba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374" y="0"/>
            <a:ext cx="1986626" cy="890878"/>
          </a:xfrm>
          <a:prstGeom prst="rect">
            <a:avLst/>
          </a:prstGeom>
        </p:spPr>
      </p:pic>
      <p:sp>
        <p:nvSpPr>
          <p:cNvPr id="3" name="TextBox 2"/>
          <p:cNvSpPr txBox="1"/>
          <p:nvPr/>
        </p:nvSpPr>
        <p:spPr>
          <a:xfrm>
            <a:off x="607141" y="1193834"/>
            <a:ext cx="8024037" cy="2340192"/>
          </a:xfrm>
          <a:prstGeom prst="rect">
            <a:avLst/>
          </a:prstGeom>
          <a:noFill/>
        </p:spPr>
        <p:txBody>
          <a:bodyPr wrap="square" rtlCol="0">
            <a:spAutoFit/>
          </a:bodyPr>
          <a:lstStyle/>
          <a:p>
            <a:r>
              <a:rPr lang="en-US" sz="2000" dirty="0">
                <a:latin typeface="HelveticaNeueLT Std Lt"/>
                <a:cs typeface="HelveticaNeueLT Std Lt"/>
              </a:rPr>
              <a:t>Produced by</a:t>
            </a:r>
          </a:p>
          <a:p>
            <a:pPr algn="ctr">
              <a:lnSpc>
                <a:spcPct val="150000"/>
              </a:lnSpc>
            </a:pPr>
            <a:r>
              <a:rPr lang="en-US" sz="3600" dirty="0">
                <a:latin typeface="HelveticaNeueLT Std"/>
                <a:cs typeface="HelveticaNeueLT Std"/>
              </a:rPr>
              <a:t>Centre for Learning &amp; Teaching</a:t>
            </a:r>
          </a:p>
          <a:p>
            <a:pPr algn="ctr">
              <a:lnSpc>
                <a:spcPct val="150000"/>
              </a:lnSpc>
            </a:pPr>
            <a:r>
              <a:rPr lang="en-US" sz="2000" dirty="0">
                <a:latin typeface="HelveticaNeueLT Std Lt"/>
                <a:cs typeface="HelveticaNeueLT Std Lt"/>
              </a:rPr>
              <a:t>in conjunction with</a:t>
            </a:r>
          </a:p>
          <a:p>
            <a:pPr algn="ctr">
              <a:lnSpc>
                <a:spcPct val="150000"/>
              </a:lnSpc>
            </a:pPr>
            <a:r>
              <a:rPr lang="en-US" sz="3200" dirty="0">
                <a:latin typeface="HelveticaNeueLT Std Lt"/>
                <a:cs typeface="HelveticaNeueLT Std Lt"/>
              </a:rPr>
              <a:t>Technology Enhanced Learning Team</a:t>
            </a:r>
          </a:p>
        </p:txBody>
      </p:sp>
      <p:grpSp>
        <p:nvGrpSpPr>
          <p:cNvPr id="2" name="Group 1" descr="2017 - This work is licenced under a Creative Commons Attribution-NonCommerical-NoDerivatives 4.0 International Licence">
            <a:extLst>
              <a:ext uri="{FF2B5EF4-FFF2-40B4-BE49-F238E27FC236}">
                <a16:creationId xmlns:a16="http://schemas.microsoft.com/office/drawing/2014/main" id="{9561DD95-1E01-476F-8038-64D7ADE00F3F}"/>
              </a:ext>
            </a:extLst>
          </p:cNvPr>
          <p:cNvGrpSpPr/>
          <p:nvPr/>
        </p:nvGrpSpPr>
        <p:grpSpPr>
          <a:xfrm>
            <a:off x="414753" y="4776859"/>
            <a:ext cx="8792570" cy="267155"/>
            <a:chOff x="414753" y="4776859"/>
            <a:chExt cx="8792570" cy="267155"/>
          </a:xfrm>
        </p:grpSpPr>
        <p:pic>
          <p:nvPicPr>
            <p:cNvPr id="6" name="Picture 5" descr="Creative Commons logo&#10;"/>
            <p:cNvPicPr>
              <a:picLocks noChangeAspect="1"/>
            </p:cNvPicPr>
            <p:nvPr/>
          </p:nvPicPr>
          <p:blipFill>
            <a:blip r:embed="rId4">
              <a:lum bright="60000"/>
            </a:blip>
            <a:stretch>
              <a:fillRect/>
            </a:stretch>
          </p:blipFill>
          <p:spPr>
            <a:xfrm>
              <a:off x="414753" y="4776859"/>
              <a:ext cx="281032" cy="267155"/>
            </a:xfrm>
            <a:prstGeom prst="rect">
              <a:avLst/>
            </a:prstGeom>
          </p:spPr>
        </p:pic>
        <p:sp>
          <p:nvSpPr>
            <p:cNvPr id="7" name="TextBox 6"/>
            <p:cNvSpPr txBox="1"/>
            <p:nvPr/>
          </p:nvSpPr>
          <p:spPr>
            <a:xfrm>
              <a:off x="695785" y="4776859"/>
              <a:ext cx="8511538" cy="261610"/>
            </a:xfrm>
            <a:prstGeom prst="rect">
              <a:avLst/>
            </a:prstGeom>
            <a:noFill/>
          </p:spPr>
          <p:txBody>
            <a:bodyPr wrap="square" rtlCol="0">
              <a:spAutoFit/>
            </a:bodyPr>
            <a:lstStyle/>
            <a:p>
              <a:r>
                <a:rPr lang="en-US" sz="1100" dirty="0">
                  <a:latin typeface="HelveticaNeueLT Std Lt"/>
                  <a:cs typeface="HelveticaNeueLT Std Lt"/>
                </a:rPr>
                <a:t>2024 - This work is licensed under a Creative Commons Attribution-NonCommercial-NoDerivatives 4.0 International License </a:t>
              </a:r>
            </a:p>
          </p:txBody>
        </p:sp>
      </p:grpSp>
    </p:spTree>
    <p:extLst>
      <p:ext uri="{BB962C8B-B14F-4D97-AF65-F5344CB8AC3E}">
        <p14:creationId xmlns:p14="http://schemas.microsoft.com/office/powerpoint/2010/main" val="14449734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04984A-A37A-4BC1-9747-FF649443C722}"/>
              </a:ext>
            </a:extLst>
          </p:cNvPr>
          <p:cNvSpPr txBox="1"/>
          <p:nvPr/>
        </p:nvSpPr>
        <p:spPr>
          <a:xfrm>
            <a:off x="297833" y="1021824"/>
            <a:ext cx="4569135" cy="3785652"/>
          </a:xfrm>
          <a:prstGeom prst="rect">
            <a:avLst/>
          </a:prstGeom>
          <a:noFill/>
        </p:spPr>
        <p:txBody>
          <a:bodyPr wrap="square" rtlCol="0">
            <a:spAutoFit/>
          </a:bodyPr>
          <a:lstStyle/>
          <a:p>
            <a:r>
              <a:rPr lang="en-GB" sz="2000" dirty="0" err="1">
                <a:solidFill>
                  <a:srgbClr val="FAF9F6"/>
                </a:solidFill>
                <a:effectLst/>
                <a:latin typeface="Helvetica Neue"/>
                <a:ea typeface="Times New Roman" panose="02020603050405020304" pitchFamily="18" charset="0"/>
              </a:rPr>
              <a:t>chatgpt</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err="1">
                <a:solidFill>
                  <a:srgbClr val="FAF9F6"/>
                </a:solidFill>
                <a:effectLst/>
                <a:latin typeface="Helvetica Neue"/>
                <a:ea typeface="Times New Roman" panose="02020603050405020304" pitchFamily="18" charset="0"/>
              </a:rPr>
              <a:t>midjourney</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bard</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err="1">
                <a:solidFill>
                  <a:srgbClr val="FAF9F6"/>
                </a:solidFill>
                <a:effectLst/>
                <a:latin typeface="Helvetica Neue"/>
                <a:ea typeface="Times New Roman" panose="02020603050405020304" pitchFamily="18" charset="0"/>
              </a:rPr>
              <a:t>gemini</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err="1">
                <a:solidFill>
                  <a:srgbClr val="FAF9F6"/>
                </a:solidFill>
                <a:effectLst/>
                <a:latin typeface="Helvetica Neue"/>
                <a:ea typeface="Times New Roman" panose="02020603050405020304" pitchFamily="18" charset="0"/>
              </a:rPr>
              <a:t>dall</a:t>
            </a:r>
            <a:r>
              <a:rPr lang="en-GB" sz="2000" dirty="0">
                <a:solidFill>
                  <a:srgbClr val="FAF9F6"/>
                </a:solidFill>
                <a:effectLst/>
                <a:latin typeface="Helvetica Neue"/>
                <a:ea typeface="Times New Roman" panose="02020603050405020304" pitchFamily="18" charset="0"/>
              </a:rPr>
              <a:t>-e</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copilot</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stable diffusion</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firefly</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err="1">
                <a:solidFill>
                  <a:srgbClr val="FAF9F6"/>
                </a:solidFill>
                <a:effectLst/>
                <a:latin typeface="Helvetica Neue"/>
                <a:ea typeface="Times New Roman" panose="02020603050405020304" pitchFamily="18" charset="0"/>
              </a:rPr>
              <a:t>mubert</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err="1">
                <a:solidFill>
                  <a:srgbClr val="FAF9F6"/>
                </a:solidFill>
                <a:effectLst/>
                <a:latin typeface="Helvetica Neue"/>
                <a:ea typeface="Times New Roman" panose="02020603050405020304" pitchFamily="18" charset="0"/>
              </a:rPr>
              <a:t>soundverse</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runway</a:t>
            </a:r>
            <a:endParaRPr lang="en-GB" sz="2000" dirty="0">
              <a:solidFill>
                <a:srgbClr val="FAF9F6"/>
              </a:solidFill>
              <a:effectLst/>
              <a:latin typeface="Calibri" panose="020F0502020204030204" pitchFamily="34" charset="0"/>
              <a:ea typeface="Calibri" panose="020F0502020204030204" pitchFamily="34" charset="0"/>
            </a:endParaRPr>
          </a:p>
          <a:p>
            <a:r>
              <a:rPr lang="en-GB" sz="2000" dirty="0">
                <a:solidFill>
                  <a:srgbClr val="FAF9F6"/>
                </a:solidFill>
                <a:effectLst/>
                <a:latin typeface="Helvetica Neue"/>
                <a:ea typeface="Times New Roman" panose="02020603050405020304" pitchFamily="18" charset="0"/>
              </a:rPr>
              <a:t>wolfram alpha</a:t>
            </a:r>
            <a:endParaRPr lang="en-GB" sz="2000" dirty="0">
              <a:solidFill>
                <a:srgbClr val="FAF9F6"/>
              </a:solidFill>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ADE6550-D488-4D7F-ADEE-F78FEEC3BA05}"/>
              </a:ext>
            </a:extLst>
          </p:cNvPr>
          <p:cNvSpPr txBox="1"/>
          <p:nvPr/>
        </p:nvSpPr>
        <p:spPr>
          <a:xfrm>
            <a:off x="5383161" y="4349612"/>
            <a:ext cx="3463006" cy="646331"/>
          </a:xfrm>
          <a:prstGeom prst="rect">
            <a:avLst/>
          </a:prstGeom>
          <a:noFill/>
        </p:spPr>
        <p:txBody>
          <a:bodyPr wrap="square" rtlCol="0">
            <a:spAutoFit/>
          </a:bodyPr>
          <a:lstStyle/>
          <a:p>
            <a:r>
              <a:rPr lang="en-US" dirty="0">
                <a:solidFill>
                  <a:schemeClr val="bg1"/>
                </a:solidFill>
                <a:latin typeface="HelveticaNeueLT Std"/>
              </a:rPr>
              <a:t>Classroom Session</a:t>
            </a:r>
          </a:p>
          <a:p>
            <a:r>
              <a:rPr lang="en-US" dirty="0">
                <a:solidFill>
                  <a:schemeClr val="bg1"/>
                </a:solidFill>
                <a:latin typeface="HelveticaNeueLT Std"/>
              </a:rPr>
              <a:t>May 2024</a:t>
            </a:r>
          </a:p>
        </p:txBody>
      </p:sp>
      <p:sp>
        <p:nvSpPr>
          <p:cNvPr id="9" name="Subtitle 8">
            <a:extLst>
              <a:ext uri="{FF2B5EF4-FFF2-40B4-BE49-F238E27FC236}">
                <a16:creationId xmlns:a16="http://schemas.microsoft.com/office/drawing/2014/main" id="{DEB0870D-4299-0849-1C3A-6EC6F3695A7D}"/>
              </a:ext>
            </a:extLst>
          </p:cNvPr>
          <p:cNvSpPr>
            <a:spLocks noGrp="1"/>
          </p:cNvSpPr>
          <p:nvPr>
            <p:ph type="subTitle" idx="1"/>
          </p:nvPr>
        </p:nvSpPr>
        <p:spPr/>
        <p:txBody>
          <a:bodyPr/>
          <a:lstStyle/>
          <a:p>
            <a:endParaRPr lang="en-GB"/>
          </a:p>
        </p:txBody>
      </p:sp>
      <p:pic>
        <p:nvPicPr>
          <p:cNvPr id="11" name="Picture 10" descr="A machine learning and machine learning&#10;&#10;Description automatically generated">
            <a:extLst>
              <a:ext uri="{FF2B5EF4-FFF2-40B4-BE49-F238E27FC236}">
                <a16:creationId xmlns:a16="http://schemas.microsoft.com/office/drawing/2014/main" id="{39140683-31D4-D3E3-79C6-337B80C9A79A}"/>
              </a:ext>
            </a:extLst>
          </p:cNvPr>
          <p:cNvPicPr>
            <a:picLocks noChangeAspect="1"/>
          </p:cNvPicPr>
          <p:nvPr/>
        </p:nvPicPr>
        <p:blipFill>
          <a:blip r:embed="rId4"/>
          <a:stretch>
            <a:fillRect/>
          </a:stretch>
        </p:blipFill>
        <p:spPr>
          <a:xfrm>
            <a:off x="2474271" y="-1148566"/>
            <a:ext cx="7901842" cy="7901842"/>
          </a:xfrm>
          <a:prstGeom prst="rect">
            <a:avLst/>
          </a:prstGeom>
        </p:spPr>
      </p:pic>
    </p:spTree>
    <p:extLst>
      <p:ext uri="{BB962C8B-B14F-4D97-AF65-F5344CB8AC3E}">
        <p14:creationId xmlns:p14="http://schemas.microsoft.com/office/powerpoint/2010/main" val="173831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ABCA-C7ED-4B5E-AF4E-77449E73C2E3}"/>
              </a:ext>
            </a:extLst>
          </p:cNvPr>
          <p:cNvSpPr>
            <a:spLocks noGrp="1"/>
          </p:cNvSpPr>
          <p:nvPr>
            <p:ph type="ctrTitle"/>
          </p:nvPr>
        </p:nvSpPr>
        <p:spPr/>
        <p:txBody>
          <a:bodyPr/>
          <a:lstStyle/>
          <a:p>
            <a:r>
              <a:rPr lang="en-US" dirty="0">
                <a:solidFill>
                  <a:schemeClr val="bg1"/>
                </a:solidFill>
                <a:latin typeface="HelveticaNeueLT Std Lt"/>
              </a:rPr>
              <a:t>Introduction to Generative AI</a:t>
            </a:r>
            <a:endParaRPr lang="en-GB" dirty="0">
              <a:solidFill>
                <a:schemeClr val="bg1"/>
              </a:solidFill>
              <a:latin typeface="HelveticaNeueLT Std Lt"/>
            </a:endParaRPr>
          </a:p>
        </p:txBody>
      </p:sp>
      <p:sp>
        <p:nvSpPr>
          <p:cNvPr id="3" name="Subtitle 2">
            <a:extLst>
              <a:ext uri="{FF2B5EF4-FFF2-40B4-BE49-F238E27FC236}">
                <a16:creationId xmlns:a16="http://schemas.microsoft.com/office/drawing/2014/main" id="{A0F045F9-A86C-4E36-93EA-6F86245E675C}"/>
              </a:ext>
            </a:extLst>
          </p:cNvPr>
          <p:cNvSpPr>
            <a:spLocks noGrp="1"/>
          </p:cNvSpPr>
          <p:nvPr>
            <p:ph type="subTitle" idx="1"/>
          </p:nvPr>
        </p:nvSpPr>
        <p:spPr>
          <a:xfrm>
            <a:off x="1371600" y="2914650"/>
            <a:ext cx="6400800" cy="691331"/>
          </a:xfrm>
        </p:spPr>
        <p:txBody>
          <a:bodyPr/>
          <a:lstStyle/>
          <a:p>
            <a:r>
              <a:rPr lang="en-US" dirty="0">
                <a:latin typeface="HelveticaNeueLT Std Lt"/>
              </a:rPr>
              <a:t>u</a:t>
            </a:r>
            <a:r>
              <a:rPr lang="en-US" dirty="0">
                <a:solidFill>
                  <a:schemeClr val="bg1"/>
                </a:solidFill>
                <a:latin typeface="HelveticaNeueLT Std Lt"/>
              </a:rPr>
              <a:t>sing Microsoft CoPilot for Bing.</a:t>
            </a:r>
            <a:endParaRPr lang="en-GB" dirty="0">
              <a:solidFill>
                <a:schemeClr val="bg1"/>
              </a:solidFill>
              <a:latin typeface="HelveticaNeueLT Std Lt"/>
            </a:endParaRPr>
          </a:p>
        </p:txBody>
      </p:sp>
      <p:sp>
        <p:nvSpPr>
          <p:cNvPr id="7" name="TextBox 6">
            <a:extLst>
              <a:ext uri="{FF2B5EF4-FFF2-40B4-BE49-F238E27FC236}">
                <a16:creationId xmlns:a16="http://schemas.microsoft.com/office/drawing/2014/main" id="{EC04984A-A37A-4BC1-9747-FF649443C722}"/>
              </a:ext>
            </a:extLst>
          </p:cNvPr>
          <p:cNvSpPr txBox="1"/>
          <p:nvPr/>
        </p:nvSpPr>
        <p:spPr>
          <a:xfrm>
            <a:off x="297832" y="4349613"/>
            <a:ext cx="4569135" cy="646331"/>
          </a:xfrm>
          <a:prstGeom prst="rect">
            <a:avLst/>
          </a:prstGeom>
          <a:noFill/>
        </p:spPr>
        <p:txBody>
          <a:bodyPr wrap="square" rtlCol="0">
            <a:spAutoFit/>
          </a:bodyPr>
          <a:lstStyle/>
          <a:p>
            <a:r>
              <a:rPr lang="en-US" dirty="0">
                <a:solidFill>
                  <a:schemeClr val="bg1"/>
                </a:solidFill>
                <a:latin typeface="HelveticaNeueLT Std"/>
              </a:rPr>
              <a:t>Mark Egan / Nigel Goldsmith</a:t>
            </a:r>
          </a:p>
          <a:p>
            <a:r>
              <a:rPr lang="en-US" dirty="0">
                <a:solidFill>
                  <a:schemeClr val="bg1"/>
                </a:solidFill>
                <a:latin typeface="HelveticaNeueLT Std"/>
              </a:rPr>
              <a:t>tel@bath.ac.uk</a:t>
            </a:r>
          </a:p>
        </p:txBody>
      </p:sp>
      <p:sp>
        <p:nvSpPr>
          <p:cNvPr id="8" name="TextBox 7">
            <a:extLst>
              <a:ext uri="{FF2B5EF4-FFF2-40B4-BE49-F238E27FC236}">
                <a16:creationId xmlns:a16="http://schemas.microsoft.com/office/drawing/2014/main" id="{DADE6550-D488-4D7F-ADEE-F78FEEC3BA05}"/>
              </a:ext>
            </a:extLst>
          </p:cNvPr>
          <p:cNvSpPr txBox="1"/>
          <p:nvPr/>
        </p:nvSpPr>
        <p:spPr>
          <a:xfrm>
            <a:off x="5383161" y="4349612"/>
            <a:ext cx="3463006" cy="646331"/>
          </a:xfrm>
          <a:prstGeom prst="rect">
            <a:avLst/>
          </a:prstGeom>
          <a:noFill/>
        </p:spPr>
        <p:txBody>
          <a:bodyPr wrap="square" rtlCol="0">
            <a:spAutoFit/>
          </a:bodyPr>
          <a:lstStyle/>
          <a:p>
            <a:r>
              <a:rPr lang="en-US" dirty="0" err="1">
                <a:solidFill>
                  <a:schemeClr val="bg1"/>
                </a:solidFill>
                <a:latin typeface="HelveticaNeueLT Std"/>
              </a:rPr>
              <a:t>EduFest</a:t>
            </a:r>
            <a:r>
              <a:rPr lang="en-US" dirty="0">
                <a:solidFill>
                  <a:schemeClr val="bg1"/>
                </a:solidFill>
                <a:latin typeface="HelveticaNeueLT Std"/>
              </a:rPr>
              <a:t> version</a:t>
            </a:r>
          </a:p>
          <a:p>
            <a:r>
              <a:rPr lang="en-US" dirty="0">
                <a:solidFill>
                  <a:schemeClr val="bg1"/>
                </a:solidFill>
                <a:latin typeface="HelveticaNeueLT Std"/>
              </a:rPr>
              <a:t>May 2024</a:t>
            </a:r>
          </a:p>
        </p:txBody>
      </p:sp>
    </p:spTree>
    <p:extLst>
      <p:ext uri="{BB962C8B-B14F-4D97-AF65-F5344CB8AC3E}">
        <p14:creationId xmlns:p14="http://schemas.microsoft.com/office/powerpoint/2010/main" val="304206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Why Copilot for Bing?</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868680" y="1238251"/>
            <a:ext cx="7482840" cy="3394472"/>
          </a:xfrm>
        </p:spPr>
        <p:txBody>
          <a:bodyPr>
            <a:normAutofit fontScale="92500" lnSpcReduction="10000"/>
          </a:bodyPr>
          <a:lstStyle/>
          <a:p>
            <a:r>
              <a:rPr lang="en-US" sz="2400" dirty="0"/>
              <a:t>This is the only generative AI tool available to </a:t>
            </a:r>
            <a:r>
              <a:rPr lang="en-US" sz="2400" i="1" dirty="0"/>
              <a:t>all</a:t>
            </a:r>
            <a:r>
              <a:rPr lang="en-US" sz="2400" dirty="0"/>
              <a:t> staff and students at the University of Bath.</a:t>
            </a:r>
            <a:br>
              <a:rPr lang="en-US" sz="2400" dirty="0"/>
            </a:br>
            <a:endParaRPr lang="en-US" sz="2400" dirty="0"/>
          </a:p>
          <a:p>
            <a:r>
              <a:rPr lang="en-US" sz="2400" dirty="0"/>
              <a:t>It is ‘safe’ to use. When logged in, your interactions with Copilot are not shared outside of the University and are not used as a source of data to add to existing AI models.</a:t>
            </a:r>
          </a:p>
          <a:p>
            <a:pPr marL="0" indent="0">
              <a:buNone/>
            </a:pPr>
            <a:endParaRPr lang="en-US" sz="2400" dirty="0"/>
          </a:p>
          <a:p>
            <a:pPr marL="0" indent="0">
              <a:buNone/>
            </a:pPr>
            <a:r>
              <a:rPr lang="en-US" sz="2000" dirty="0"/>
              <a:t>Other AI models / tools are not supported by the University at this time.  </a:t>
            </a:r>
            <a:br>
              <a:rPr lang="en-US" sz="2000" dirty="0"/>
            </a:br>
            <a:r>
              <a:rPr lang="en-US" sz="2000" dirty="0"/>
              <a:t>For general guidance see the Generative AI section of the Teaching Hub: </a:t>
            </a:r>
            <a:r>
              <a:rPr lang="en-GB" sz="2000" dirty="0">
                <a:hlinkClick r:id="rId4"/>
              </a:rPr>
              <a:t>Generative AI - Learning and Teaching (bath.ac.uk)</a:t>
            </a:r>
            <a:r>
              <a:rPr lang="en-GB" sz="2000" dirty="0"/>
              <a:t>.</a:t>
            </a:r>
            <a:endParaRPr lang="en-GB" sz="2400" dirty="0"/>
          </a:p>
        </p:txBody>
      </p:sp>
    </p:spTree>
    <p:extLst>
      <p:ext uri="{BB962C8B-B14F-4D97-AF65-F5344CB8AC3E}">
        <p14:creationId xmlns:p14="http://schemas.microsoft.com/office/powerpoint/2010/main" val="129930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solidFill>
                  <a:schemeClr val="bg1"/>
                </a:solidFill>
                <a:latin typeface="HelveticaNeueLT Std Lt"/>
              </a:rPr>
              <a:t>Objectives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739140" y="1276351"/>
            <a:ext cx="7922533" cy="3394472"/>
          </a:xfrm>
        </p:spPr>
        <p:txBody>
          <a:bodyPr>
            <a:normAutofit/>
          </a:bodyPr>
          <a:lstStyle/>
          <a:p>
            <a:r>
              <a:rPr lang="en-US" sz="2400" dirty="0"/>
              <a:t>Open Copilot and initiate simple requests</a:t>
            </a:r>
          </a:p>
          <a:p>
            <a:r>
              <a:rPr lang="en-US" sz="2400" dirty="0"/>
              <a:t>Generate text-based responses and request amendments</a:t>
            </a:r>
            <a:br>
              <a:rPr lang="en-US" sz="2400" dirty="0"/>
            </a:br>
            <a:r>
              <a:rPr lang="en-US" sz="2400" dirty="0"/>
              <a:t>to AI-generated answers</a:t>
            </a:r>
          </a:p>
          <a:p>
            <a:r>
              <a:rPr lang="en-US" sz="2400" dirty="0"/>
              <a:t>Generate images</a:t>
            </a:r>
          </a:p>
          <a:p>
            <a:r>
              <a:rPr lang="en-US" sz="2400" dirty="0"/>
              <a:t>Overview Copilot’s ‘Notebook’ and file upload functionality</a:t>
            </a:r>
            <a:endParaRPr lang="en-GB" sz="2400" dirty="0"/>
          </a:p>
        </p:txBody>
      </p:sp>
      <p:sp>
        <p:nvSpPr>
          <p:cNvPr id="4" name="TextBox 3">
            <a:extLst>
              <a:ext uri="{FF2B5EF4-FFF2-40B4-BE49-F238E27FC236}">
                <a16:creationId xmlns:a16="http://schemas.microsoft.com/office/drawing/2014/main" id="{DC18AC4E-3C64-7A93-F374-59247A59209E}"/>
              </a:ext>
            </a:extLst>
          </p:cNvPr>
          <p:cNvSpPr txBox="1"/>
          <p:nvPr/>
        </p:nvSpPr>
        <p:spPr>
          <a:xfrm>
            <a:off x="901427" y="4331971"/>
            <a:ext cx="7566933" cy="369332"/>
          </a:xfrm>
          <a:prstGeom prst="rect">
            <a:avLst/>
          </a:prstGeom>
          <a:noFill/>
        </p:spPr>
        <p:txBody>
          <a:bodyPr wrap="square" rtlCol="0">
            <a:spAutoFit/>
          </a:bodyPr>
          <a:lstStyle/>
          <a:p>
            <a:r>
              <a:rPr lang="en-US" i="1" dirty="0">
                <a:latin typeface="HelveticaNeueLT Std"/>
              </a:rPr>
              <a:t>Copilot for Bing is in development. Feature availability is not guaranteed.</a:t>
            </a:r>
          </a:p>
        </p:txBody>
      </p:sp>
    </p:spTree>
    <p:extLst>
      <p:ext uri="{BB962C8B-B14F-4D97-AF65-F5344CB8AC3E}">
        <p14:creationId xmlns:p14="http://schemas.microsoft.com/office/powerpoint/2010/main" val="292113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Open Copilot and try it out</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924134" y="1754663"/>
            <a:ext cx="4759569" cy="2238999"/>
          </a:xfrm>
        </p:spPr>
        <p:txBody>
          <a:bodyPr>
            <a:normAutofit/>
          </a:bodyPr>
          <a:lstStyle/>
          <a:p>
            <a:pPr marL="0" indent="0">
              <a:buNone/>
            </a:pPr>
            <a:r>
              <a:rPr lang="en-US" sz="2400" dirty="0"/>
              <a:t>Use CoPilot’s suggestions and check it is working as expected. </a:t>
            </a:r>
          </a:p>
          <a:p>
            <a:pPr marL="0" indent="0">
              <a:buNone/>
            </a:pPr>
            <a:r>
              <a:rPr lang="en-US" sz="2400" dirty="0"/>
              <a:t> </a:t>
            </a:r>
          </a:p>
          <a:p>
            <a:pPr marL="0" indent="0">
              <a:buNone/>
            </a:pPr>
            <a:r>
              <a:rPr lang="en-US" sz="2400" dirty="0"/>
              <a:t>Use the ‘New topic’ button to try additional examples.</a:t>
            </a:r>
            <a:endParaRPr lang="en-GB" sz="2400" dirty="0"/>
          </a:p>
        </p:txBody>
      </p:sp>
      <p:pic>
        <p:nvPicPr>
          <p:cNvPr id="5" name="Picture 4">
            <a:extLst>
              <a:ext uri="{FF2B5EF4-FFF2-40B4-BE49-F238E27FC236}">
                <a16:creationId xmlns:a16="http://schemas.microsoft.com/office/drawing/2014/main" id="{4B346227-7C19-1B8A-BDA9-A8D197F54497}"/>
              </a:ext>
            </a:extLst>
          </p:cNvPr>
          <p:cNvPicPr>
            <a:picLocks noChangeAspect="1"/>
          </p:cNvPicPr>
          <p:nvPr/>
        </p:nvPicPr>
        <p:blipFill rotWithShape="1">
          <a:blip r:embed="rId3"/>
          <a:srcRect t="25081"/>
          <a:stretch/>
        </p:blipFill>
        <p:spPr>
          <a:xfrm>
            <a:off x="5673978" y="1140728"/>
            <a:ext cx="2833077" cy="3765920"/>
          </a:xfrm>
          <a:prstGeom prst="rect">
            <a:avLst/>
          </a:prstGeom>
        </p:spPr>
      </p:pic>
    </p:spTree>
    <p:extLst>
      <p:ext uri="{BB962C8B-B14F-4D97-AF65-F5344CB8AC3E}">
        <p14:creationId xmlns:p14="http://schemas.microsoft.com/office/powerpoint/2010/main" val="137866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D6C075-FE24-337B-F88B-FA1E78600E31}"/>
              </a:ext>
            </a:extLst>
          </p:cNvPr>
          <p:cNvSpPr/>
          <p:nvPr/>
        </p:nvSpPr>
        <p:spPr>
          <a:xfrm>
            <a:off x="3711906" y="3791000"/>
            <a:ext cx="10324123" cy="71959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7C2A281-643C-2DCE-70DB-AB37C933788E}"/>
              </a:ext>
            </a:extLst>
          </p:cNvPr>
          <p:cNvSpPr/>
          <p:nvPr/>
        </p:nvSpPr>
        <p:spPr>
          <a:xfrm>
            <a:off x="3711906" y="3230217"/>
            <a:ext cx="10324123" cy="58977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018E7D4-55A1-90B7-D439-F9CAD7B840FC}"/>
              </a:ext>
            </a:extLst>
          </p:cNvPr>
          <p:cNvSpPr/>
          <p:nvPr/>
        </p:nvSpPr>
        <p:spPr>
          <a:xfrm>
            <a:off x="3703885" y="4510597"/>
            <a:ext cx="10324123" cy="72923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What does this do?</a:t>
            </a:r>
            <a:endParaRPr lang="en-GB" dirty="0">
              <a:solidFill>
                <a:schemeClr val="bg1"/>
              </a:solidFill>
              <a:latin typeface="HelveticaNeueLT Std Lt"/>
            </a:endParaRPr>
          </a:p>
        </p:txBody>
      </p:sp>
      <p:pic>
        <p:nvPicPr>
          <p:cNvPr id="7" name="Content Placeholder 6" descr="A screenshot of a chat&#10;&#10;Description automatically generated">
            <a:extLst>
              <a:ext uri="{FF2B5EF4-FFF2-40B4-BE49-F238E27FC236}">
                <a16:creationId xmlns:a16="http://schemas.microsoft.com/office/drawing/2014/main" id="{616FA56C-451A-40E0-283F-2CF8D038415C}"/>
              </a:ext>
            </a:extLst>
          </p:cNvPr>
          <p:cNvPicPr>
            <a:picLocks noGrp="1" noChangeAspect="1"/>
          </p:cNvPicPr>
          <p:nvPr>
            <p:ph idx="1"/>
          </p:nvPr>
        </p:nvPicPr>
        <p:blipFill>
          <a:blip r:embed="rId3"/>
          <a:stretch>
            <a:fillRect/>
          </a:stretch>
        </p:blipFill>
        <p:spPr>
          <a:xfrm>
            <a:off x="1393103" y="952386"/>
            <a:ext cx="6546374" cy="2169213"/>
          </a:xfrm>
          <a:ln w="12700">
            <a:solidFill>
              <a:schemeClr val="tx1"/>
            </a:solidFill>
          </a:ln>
        </p:spPr>
      </p:pic>
      <p:pic>
        <p:nvPicPr>
          <p:cNvPr id="9" name="Picture 8">
            <a:extLst>
              <a:ext uri="{FF2B5EF4-FFF2-40B4-BE49-F238E27FC236}">
                <a16:creationId xmlns:a16="http://schemas.microsoft.com/office/drawing/2014/main" id="{24B58055-FE16-5DD1-C387-2F1095F5D48C}"/>
              </a:ext>
            </a:extLst>
          </p:cNvPr>
          <p:cNvPicPr>
            <a:picLocks noChangeAspect="1"/>
          </p:cNvPicPr>
          <p:nvPr/>
        </p:nvPicPr>
        <p:blipFill rotWithShape="1">
          <a:blip r:embed="rId4"/>
          <a:srcRect r="51808"/>
          <a:stretch/>
        </p:blipFill>
        <p:spPr>
          <a:xfrm>
            <a:off x="227450" y="3290304"/>
            <a:ext cx="3445826" cy="4775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E696AAE6-BA62-7C6D-D18E-5F8B67C262B1}"/>
              </a:ext>
            </a:extLst>
          </p:cNvPr>
          <p:cNvPicPr>
            <a:picLocks noChangeAspect="1"/>
          </p:cNvPicPr>
          <p:nvPr/>
        </p:nvPicPr>
        <p:blipFill rotWithShape="1">
          <a:blip r:embed="rId5"/>
          <a:srcRect l="41542" t="3966" b="-1"/>
          <a:stretch/>
        </p:blipFill>
        <p:spPr>
          <a:xfrm>
            <a:off x="2202580" y="3939869"/>
            <a:ext cx="1476573" cy="477500"/>
          </a:xfrm>
          <a:prstGeom prst="rect">
            <a:avLst/>
          </a:prstGeom>
        </p:spPr>
      </p:pic>
      <p:pic>
        <p:nvPicPr>
          <p:cNvPr id="13" name="Picture 12" descr="A close up of a number&#10;&#10;Description automatically generated">
            <a:extLst>
              <a:ext uri="{FF2B5EF4-FFF2-40B4-BE49-F238E27FC236}">
                <a16:creationId xmlns:a16="http://schemas.microsoft.com/office/drawing/2014/main" id="{95497CB5-7408-7344-21AD-7C8CF9548BC7}"/>
              </a:ext>
            </a:extLst>
          </p:cNvPr>
          <p:cNvPicPr>
            <a:picLocks noChangeAspect="1"/>
          </p:cNvPicPr>
          <p:nvPr/>
        </p:nvPicPr>
        <p:blipFill rotWithShape="1">
          <a:blip r:embed="rId6"/>
          <a:srcRect r="4976"/>
          <a:stretch/>
        </p:blipFill>
        <p:spPr>
          <a:xfrm>
            <a:off x="1967830" y="4508058"/>
            <a:ext cx="1712927" cy="563322"/>
          </a:xfrm>
          <a:prstGeom prst="rect">
            <a:avLst/>
          </a:prstGeom>
        </p:spPr>
      </p:pic>
      <p:sp>
        <p:nvSpPr>
          <p:cNvPr id="14" name="TextBox 13">
            <a:extLst>
              <a:ext uri="{FF2B5EF4-FFF2-40B4-BE49-F238E27FC236}">
                <a16:creationId xmlns:a16="http://schemas.microsoft.com/office/drawing/2014/main" id="{1D9D971B-D7E7-1A82-15B9-DA945FD05C46}"/>
              </a:ext>
            </a:extLst>
          </p:cNvPr>
          <p:cNvSpPr txBox="1"/>
          <p:nvPr/>
        </p:nvSpPr>
        <p:spPr>
          <a:xfrm>
            <a:off x="3711906" y="3842127"/>
            <a:ext cx="5994400" cy="646331"/>
          </a:xfrm>
          <a:prstGeom prst="rect">
            <a:avLst/>
          </a:prstGeom>
          <a:solidFill>
            <a:schemeClr val="accent5">
              <a:lumMod val="40000"/>
              <a:lumOff val="60000"/>
            </a:schemeClr>
          </a:solidFill>
        </p:spPr>
        <p:txBody>
          <a:bodyPr wrap="square" rtlCol="0">
            <a:spAutoFit/>
          </a:bodyPr>
          <a:lstStyle/>
          <a:p>
            <a:r>
              <a:rPr lang="en-GB" dirty="0"/>
              <a:t>Copy the current response | Export the response </a:t>
            </a:r>
            <a:br>
              <a:rPr lang="en-GB" dirty="0"/>
            </a:br>
            <a:r>
              <a:rPr lang="en-GB" dirty="0"/>
              <a:t>(E.g. To Word) | Speak the response </a:t>
            </a:r>
          </a:p>
        </p:txBody>
      </p:sp>
      <p:sp>
        <p:nvSpPr>
          <p:cNvPr id="15" name="TextBox 14">
            <a:extLst>
              <a:ext uri="{FF2B5EF4-FFF2-40B4-BE49-F238E27FC236}">
                <a16:creationId xmlns:a16="http://schemas.microsoft.com/office/drawing/2014/main" id="{C74E028B-44AD-3A88-D4B9-9A1D9D6D1FFB}"/>
              </a:ext>
            </a:extLst>
          </p:cNvPr>
          <p:cNvSpPr txBox="1"/>
          <p:nvPr/>
        </p:nvSpPr>
        <p:spPr>
          <a:xfrm>
            <a:off x="3711906" y="3329217"/>
            <a:ext cx="5994400" cy="369332"/>
          </a:xfrm>
          <a:prstGeom prst="rect">
            <a:avLst/>
          </a:prstGeom>
          <a:noFill/>
        </p:spPr>
        <p:txBody>
          <a:bodyPr wrap="square" rtlCol="0">
            <a:spAutoFit/>
          </a:bodyPr>
          <a:lstStyle/>
          <a:p>
            <a:r>
              <a:rPr lang="en-GB" dirty="0"/>
              <a:t>Click to visit a ‘referenced’ site</a:t>
            </a:r>
          </a:p>
        </p:txBody>
      </p:sp>
      <p:sp>
        <p:nvSpPr>
          <p:cNvPr id="16" name="TextBox 15">
            <a:extLst>
              <a:ext uri="{FF2B5EF4-FFF2-40B4-BE49-F238E27FC236}">
                <a16:creationId xmlns:a16="http://schemas.microsoft.com/office/drawing/2014/main" id="{97972DE8-C2D8-1B88-6287-2CECEBCCBC14}"/>
              </a:ext>
            </a:extLst>
          </p:cNvPr>
          <p:cNvSpPr txBox="1"/>
          <p:nvPr/>
        </p:nvSpPr>
        <p:spPr>
          <a:xfrm>
            <a:off x="3711906" y="4471845"/>
            <a:ext cx="5994400" cy="646331"/>
          </a:xfrm>
          <a:prstGeom prst="rect">
            <a:avLst/>
          </a:prstGeom>
          <a:solidFill>
            <a:schemeClr val="accent5">
              <a:lumMod val="60000"/>
              <a:lumOff val="40000"/>
            </a:schemeClr>
          </a:solidFill>
        </p:spPr>
        <p:txBody>
          <a:bodyPr wrap="square" rtlCol="0">
            <a:spAutoFit/>
          </a:bodyPr>
          <a:lstStyle/>
          <a:p>
            <a:r>
              <a:rPr lang="en-GB" dirty="0"/>
              <a:t>A single ‘conversation’ can include up to 30 </a:t>
            </a:r>
            <a:br>
              <a:rPr lang="en-GB" dirty="0"/>
            </a:br>
            <a:r>
              <a:rPr lang="en-GB" dirty="0"/>
              <a:t>AI responses, after which you must start a new topic</a:t>
            </a:r>
          </a:p>
        </p:txBody>
      </p:sp>
      <p:pic>
        <p:nvPicPr>
          <p:cNvPr id="23" name="Picture 22" descr="A screenshot of a computer&#10;&#10;Description automatically generated">
            <a:extLst>
              <a:ext uri="{FF2B5EF4-FFF2-40B4-BE49-F238E27FC236}">
                <a16:creationId xmlns:a16="http://schemas.microsoft.com/office/drawing/2014/main" id="{A7373292-63FC-3AF3-C26E-D73EA3B75818}"/>
              </a:ext>
            </a:extLst>
          </p:cNvPr>
          <p:cNvPicPr>
            <a:picLocks noChangeAspect="1"/>
          </p:cNvPicPr>
          <p:nvPr/>
        </p:nvPicPr>
        <p:blipFill>
          <a:blip r:embed="rId7"/>
          <a:stretch>
            <a:fillRect/>
          </a:stretch>
        </p:blipFill>
        <p:spPr>
          <a:xfrm>
            <a:off x="1393103" y="952316"/>
            <a:ext cx="6546374" cy="2169213"/>
          </a:xfrm>
          <a:prstGeom prst="rect">
            <a:avLst/>
          </a:prstGeom>
        </p:spPr>
      </p:pic>
    </p:spTree>
    <p:extLst>
      <p:ext uri="{BB962C8B-B14F-4D97-AF65-F5344CB8AC3E}">
        <p14:creationId xmlns:p14="http://schemas.microsoft.com/office/powerpoint/2010/main" val="250906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Generate text-based responses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089660" y="1215391"/>
            <a:ext cx="7109460" cy="3394472"/>
          </a:xfrm>
        </p:spPr>
        <p:txBody>
          <a:bodyPr>
            <a:normAutofit lnSpcReduction="10000"/>
          </a:bodyPr>
          <a:lstStyle/>
          <a:p>
            <a:pPr marL="0" indent="0">
              <a:buNone/>
            </a:pPr>
            <a:r>
              <a:rPr lang="en-US" sz="2000" b="1" dirty="0"/>
              <a:t>Example prompts:</a:t>
            </a:r>
          </a:p>
          <a:p>
            <a:pPr marL="0" indent="0">
              <a:buNone/>
            </a:pPr>
            <a:r>
              <a:rPr lang="en-GB" sz="1600" b="0" i="0" dirty="0">
                <a:solidFill>
                  <a:srgbClr val="000000"/>
                </a:solidFill>
                <a:effectLst/>
              </a:rPr>
              <a:t>‘Create a lesson outline to introduce the most popular models of memory to university students studying psychology’</a:t>
            </a:r>
            <a:endParaRPr lang="en-US" sz="1600" b="0" i="0" dirty="0">
              <a:solidFill>
                <a:srgbClr val="000000"/>
              </a:solidFill>
              <a:effectLst/>
            </a:endParaRPr>
          </a:p>
          <a:p>
            <a:pPr marL="0" indent="0">
              <a:buNone/>
            </a:pPr>
            <a:r>
              <a:rPr lang="en-US" sz="1600" dirty="0">
                <a:solidFill>
                  <a:srgbClr val="000000"/>
                </a:solidFill>
              </a:rPr>
              <a:t>‘Suggest five points to include in a personal reference for a student who…’</a:t>
            </a:r>
          </a:p>
          <a:p>
            <a:pPr marL="0" indent="0">
              <a:buNone/>
            </a:pPr>
            <a:r>
              <a:rPr lang="en-US" sz="1600" dirty="0">
                <a:solidFill>
                  <a:srgbClr val="000000"/>
                </a:solidFill>
              </a:rPr>
              <a:t>‘Create three multiple choice questions for a short quiz for undergraduates about…’</a:t>
            </a:r>
          </a:p>
          <a:p>
            <a:pPr marL="0" indent="0">
              <a:buNone/>
            </a:pPr>
            <a:endParaRPr lang="en-US" sz="1600" dirty="0">
              <a:solidFill>
                <a:srgbClr val="000000"/>
              </a:solidFill>
            </a:endParaRPr>
          </a:p>
          <a:p>
            <a:pPr marL="0" indent="0">
              <a:buNone/>
            </a:pPr>
            <a:r>
              <a:rPr lang="en-US" sz="2000" b="1" dirty="0">
                <a:solidFill>
                  <a:srgbClr val="000000"/>
                </a:solidFill>
              </a:rPr>
              <a:t>Ask the AI to refine its responses:</a:t>
            </a:r>
          </a:p>
          <a:p>
            <a:pPr marL="0" indent="0">
              <a:buNone/>
            </a:pPr>
            <a:r>
              <a:rPr lang="en-US" sz="1600" dirty="0">
                <a:solidFill>
                  <a:srgbClr val="000000"/>
                </a:solidFill>
              </a:rPr>
              <a:t>‘Simplify your response to make the questions suitable for a first-year undergraduate at a UK University.’</a:t>
            </a:r>
          </a:p>
          <a:p>
            <a:pPr marL="0" indent="0">
              <a:buNone/>
            </a:pPr>
            <a:r>
              <a:rPr lang="en-US" sz="1600" dirty="0">
                <a:solidFill>
                  <a:srgbClr val="000000"/>
                </a:solidFill>
              </a:rPr>
              <a:t>‘The lesson outline must focus on [x].  Remove the information about [y].’</a:t>
            </a:r>
          </a:p>
          <a:p>
            <a:pPr marL="0" indent="0">
              <a:buNone/>
            </a:pPr>
            <a:r>
              <a:rPr lang="en-US" sz="1600" dirty="0">
                <a:solidFill>
                  <a:srgbClr val="000000"/>
                </a:solidFill>
              </a:rPr>
              <a:t>‘Offer four possible answers for each quiz question. Every answer must be plausible.’</a:t>
            </a:r>
          </a:p>
          <a:p>
            <a:pPr marL="0" indent="0">
              <a:buNone/>
            </a:pPr>
            <a:endParaRPr lang="en-US" sz="1600" dirty="0">
              <a:solidFill>
                <a:srgbClr val="000000"/>
              </a:solidFill>
            </a:endParaRPr>
          </a:p>
          <a:p>
            <a:pPr marL="0" indent="0">
              <a:buNone/>
            </a:pPr>
            <a:endParaRPr lang="en-US" sz="1600" dirty="0"/>
          </a:p>
          <a:p>
            <a:endParaRPr lang="en-GB" sz="2400" dirty="0"/>
          </a:p>
        </p:txBody>
      </p:sp>
    </p:spTree>
    <p:extLst>
      <p:ext uri="{BB962C8B-B14F-4D97-AF65-F5344CB8AC3E}">
        <p14:creationId xmlns:p14="http://schemas.microsoft.com/office/powerpoint/2010/main" val="245122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Generate images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051560" y="1200151"/>
            <a:ext cx="7277100" cy="3394472"/>
          </a:xfrm>
        </p:spPr>
        <p:txBody>
          <a:bodyPr>
            <a:normAutofit/>
          </a:bodyPr>
          <a:lstStyle/>
          <a:p>
            <a:pPr marL="0" indent="0">
              <a:buNone/>
            </a:pPr>
            <a:r>
              <a:rPr lang="en-US" sz="2000" b="1" dirty="0"/>
              <a:t>Example prompts:</a:t>
            </a:r>
          </a:p>
          <a:p>
            <a:r>
              <a:rPr lang="en-US" sz="1800" dirty="0"/>
              <a:t>‘Create an image representing the concept of human memory in relation to how the brain works’</a:t>
            </a:r>
          </a:p>
          <a:p>
            <a:r>
              <a:rPr lang="en-US" sz="1800" dirty="0"/>
              <a:t>‘A square icon of a light bulb representing the concept of ideation’</a:t>
            </a:r>
          </a:p>
          <a:p>
            <a:r>
              <a:rPr lang="en-US" sz="1800" dirty="0"/>
              <a:t>‘Draw a SWOT analysis grid’</a:t>
            </a:r>
          </a:p>
          <a:p>
            <a:pPr marL="0" indent="0">
              <a:buNone/>
            </a:pPr>
            <a:endParaRPr lang="en-US" sz="1800" dirty="0"/>
          </a:p>
          <a:p>
            <a:pPr marL="0" indent="0">
              <a:buNone/>
            </a:pPr>
            <a:r>
              <a:rPr lang="en-US" sz="1800" i="1" dirty="0"/>
              <a:t>You can UPLOAD an image by clicking on the icon shown and request information about it.  This can be useful to </a:t>
            </a:r>
            <a:r>
              <a:rPr lang="en-US" sz="1800" b="1" i="1" dirty="0"/>
              <a:t>improve accessibility </a:t>
            </a:r>
            <a:r>
              <a:rPr lang="en-US" sz="1800" i="1" dirty="0"/>
              <a:t>(including labelling images or creating ALT text) or </a:t>
            </a:r>
            <a:r>
              <a:rPr lang="en-US" sz="1800" b="1" i="1" dirty="0"/>
              <a:t>extract text from text-based images </a:t>
            </a:r>
            <a:r>
              <a:rPr lang="en-US" sz="1800" i="1" dirty="0"/>
              <a:t>including slides.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2400" dirty="0"/>
          </a:p>
          <a:p>
            <a:pPr marL="0" indent="0">
              <a:buNone/>
            </a:pPr>
            <a:endParaRPr lang="en-US" sz="2400" dirty="0"/>
          </a:p>
          <a:p>
            <a:endParaRPr lang="en-GB" sz="2400" dirty="0"/>
          </a:p>
        </p:txBody>
      </p:sp>
      <p:pic>
        <p:nvPicPr>
          <p:cNvPr id="5" name="Picture 4" descr="A black and white symbol with a plus and a picture&#10;&#10;Description automatically generated">
            <a:extLst>
              <a:ext uri="{FF2B5EF4-FFF2-40B4-BE49-F238E27FC236}">
                <a16:creationId xmlns:a16="http://schemas.microsoft.com/office/drawing/2014/main" id="{16B6109F-CCA5-6469-675E-6FD4C0E43A52}"/>
              </a:ext>
            </a:extLst>
          </p:cNvPr>
          <p:cNvPicPr>
            <a:picLocks noChangeAspect="1"/>
          </p:cNvPicPr>
          <p:nvPr/>
        </p:nvPicPr>
        <p:blipFill rotWithShape="1">
          <a:blip r:embed="rId3"/>
          <a:srcRect l="8149" t="12157" b="9597"/>
          <a:stretch/>
        </p:blipFill>
        <p:spPr>
          <a:xfrm>
            <a:off x="7559039" y="3758377"/>
            <a:ext cx="936527" cy="836246"/>
          </a:xfrm>
          <a:prstGeom prst="rect">
            <a:avLst/>
          </a:prstGeom>
        </p:spPr>
      </p:pic>
    </p:spTree>
    <p:extLst>
      <p:ext uri="{BB962C8B-B14F-4D97-AF65-F5344CB8AC3E}">
        <p14:creationId xmlns:p14="http://schemas.microsoft.com/office/powerpoint/2010/main" val="296605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normAutofit/>
          </a:bodyPr>
          <a:lstStyle/>
          <a:p>
            <a:r>
              <a:rPr lang="en-US" dirty="0">
                <a:latin typeface="HelveticaNeueLT Std Lt"/>
              </a:rPr>
              <a:t>Copilot Notebook</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117600" y="1044579"/>
            <a:ext cx="8229600" cy="3394472"/>
          </a:xfrm>
        </p:spPr>
        <p:txBody>
          <a:bodyPr>
            <a:normAutofit/>
          </a:bodyPr>
          <a:lstStyle/>
          <a:p>
            <a:pPr marL="0" indent="0">
              <a:buNone/>
            </a:pPr>
            <a:endParaRPr lang="en-US" sz="2400" dirty="0"/>
          </a:p>
          <a:p>
            <a:pPr marL="0" indent="0">
              <a:buNone/>
            </a:pPr>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812605" y="1029223"/>
            <a:ext cx="756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l"/>
            <a:r>
              <a:rPr lang="en-GB" b="1" i="0" dirty="0">
                <a:solidFill>
                  <a:srgbClr val="111111"/>
                </a:solidFill>
                <a:effectLst/>
                <a:latin typeface="-apple-system"/>
              </a:rPr>
              <a:t>Copilot Notebook</a:t>
            </a:r>
            <a:r>
              <a:rPr lang="en-GB" b="0" i="0" dirty="0">
                <a:solidFill>
                  <a:srgbClr val="111111"/>
                </a:solidFill>
                <a:effectLst/>
                <a:latin typeface="-apple-system"/>
              </a:rPr>
              <a:t> is an interface for working with </a:t>
            </a:r>
            <a:r>
              <a:rPr lang="en-GB" b="1" i="0" dirty="0">
                <a:solidFill>
                  <a:srgbClr val="111111"/>
                </a:solidFill>
                <a:effectLst/>
                <a:latin typeface="-apple-system"/>
              </a:rPr>
              <a:t>long-form text </a:t>
            </a:r>
            <a:r>
              <a:rPr lang="en-GB" b="0" i="0" dirty="0">
                <a:solidFill>
                  <a:srgbClr val="111111"/>
                </a:solidFill>
                <a:effectLst/>
                <a:latin typeface="-apple-system"/>
              </a:rPr>
              <a:t>and iterating your prompts to improve the responses:</a:t>
            </a:r>
          </a:p>
          <a:p>
            <a:pPr lvl="1" algn="l"/>
            <a:endParaRPr lang="en-GB" dirty="0">
              <a:solidFill>
                <a:srgbClr val="111111"/>
              </a:solidFill>
              <a:latin typeface="-apple-system"/>
            </a:endParaRPr>
          </a:p>
          <a:p>
            <a:pPr lvl="1" algn="l"/>
            <a:endParaRPr lang="en-GB" b="0" i="0" dirty="0">
              <a:solidFill>
                <a:srgbClr val="111111"/>
              </a:solidFill>
              <a:effectLst/>
              <a:latin typeface="-apple-system"/>
            </a:endParaRPr>
          </a:p>
        </p:txBody>
      </p:sp>
      <p:pic>
        <p:nvPicPr>
          <p:cNvPr id="6" name="Picture 5" descr="A screenshot of a computer&#10;&#10;Description automatically generated">
            <a:extLst>
              <a:ext uri="{FF2B5EF4-FFF2-40B4-BE49-F238E27FC236}">
                <a16:creationId xmlns:a16="http://schemas.microsoft.com/office/drawing/2014/main" id="{80F4B58A-448B-0ED5-04E9-4971FE73BB1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89161" y="1766280"/>
            <a:ext cx="8615055" cy="4517293"/>
          </a:xfrm>
          <a:prstGeom prst="rect">
            <a:avLst/>
          </a:prstGeom>
        </p:spPr>
      </p:pic>
    </p:spTree>
    <p:extLst>
      <p:ext uri="{BB962C8B-B14F-4D97-AF65-F5344CB8AC3E}">
        <p14:creationId xmlns:p14="http://schemas.microsoft.com/office/powerpoint/2010/main" val="2248266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2.1.0.9"/>
  <p:tag name="TPOS" val="2"/>
  <p:tag name="TPLASTSAVEVERSION" val="6.2 PC"/>
  <p:tag name="TPLASTSAVEPRODUCT" val="TurningPoint web for PowerPoin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AI Beginners Workshop presentation EDUFEST VERSION" id="{BBA3E9B7-5164-4AA0-9BED-F36C21317ABA}" vid="{265A7634-7E5B-41CE-826B-BF71A7E83E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AI Beginners Workshop presentation EDUFEST VERSION" id="{BBA3E9B7-5164-4AA0-9BED-F36C21317ABA}" vid="{DC1B891F-1175-4E97-8ADA-C4A7E74C9D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8" ma:contentTypeDescription="Create a new document." ma:contentTypeScope="" ma:versionID="f749e2c631b38f13793882179f43d140">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dd53f085f80439492a097d8f51e2f6c8"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545316-4597-4fad-8d4c-963aca4a7e43">
      <Terms xmlns="http://schemas.microsoft.com/office/infopath/2007/PartnerControls"/>
    </lcf76f155ced4ddcb4097134ff3c332f>
    <TaxCatchAll xmlns="7baf63a6-8159-4531-922f-8d695af1915f" xsi:nil="true"/>
    <SharedWithUsers xmlns="7ceff3d1-26d0-4a19-9784-ffc192f0c3e4">
      <UserInfo>
        <DisplayName>Mark Egan</DisplayName>
        <AccountId>679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5A0D7E-2924-4FBC-BEB3-92E8BA6BB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5316-4597-4fad-8d4c-963aca4a7e43"/>
    <ds:schemaRef ds:uri="7ceff3d1-26d0-4a19-9784-ffc192f0c3e4"/>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C67E95-36EA-4CEF-AB60-E03A9FF921E0}">
  <ds:schemaRefs>
    <ds:schemaRef ds:uri="http://schemas.microsoft.com/office/infopath/2007/PartnerControl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7baf63a6-8159-4531-922f-8d695af1915f"/>
    <ds:schemaRef ds:uri="7ceff3d1-26d0-4a19-9784-ffc192f0c3e4"/>
    <ds:schemaRef ds:uri="12545316-4597-4fad-8d4c-963aca4a7e43"/>
    <ds:schemaRef ds:uri="http://purl.org/dc/terms/"/>
  </ds:schemaRefs>
</ds:datastoreItem>
</file>

<file path=customXml/itemProps3.xml><?xml version="1.0" encoding="utf-8"?>
<ds:datastoreItem xmlns:ds="http://schemas.openxmlformats.org/officeDocument/2006/customXml" ds:itemID="{236F50A7-2C17-43F9-98C3-21466BE6F8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37800</TotalTime>
  <Words>1211</Words>
  <Application>Microsoft Office PowerPoint</Application>
  <PresentationFormat>On-screen Show (16:9)</PresentationFormat>
  <Paragraphs>137</Paragraphs>
  <Slides>17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-apple-system</vt:lpstr>
      <vt:lpstr>Arial</vt:lpstr>
      <vt:lpstr>Calibri</vt:lpstr>
      <vt:lpstr>Helvetica Neue</vt:lpstr>
      <vt:lpstr>HelveticaNeueLT Std</vt:lpstr>
      <vt:lpstr>HelveticaNeueLT Std Lt</vt:lpstr>
      <vt:lpstr>Office Theme</vt:lpstr>
      <vt:lpstr>Custom Design</vt:lpstr>
      <vt:lpstr>PowerPoint Presentation</vt:lpstr>
      <vt:lpstr>Introduction to Generative AI</vt:lpstr>
      <vt:lpstr>Why Copilot for Bing?</vt:lpstr>
      <vt:lpstr>Objectives</vt:lpstr>
      <vt:lpstr>Open Copilot and try it out</vt:lpstr>
      <vt:lpstr>What does this do?</vt:lpstr>
      <vt:lpstr>Generate text-based responses</vt:lpstr>
      <vt:lpstr>Generate images</vt:lpstr>
      <vt:lpstr>Copilot Notebook</vt:lpstr>
      <vt:lpstr>Copilot Notebook</vt:lpstr>
      <vt:lpstr>Use a file as a data source</vt:lpstr>
      <vt:lpstr>Use a file as a data source</vt:lpstr>
      <vt:lpstr>Use a file as a data source</vt:lpstr>
      <vt:lpstr>Use a file as a data source</vt:lpstr>
      <vt:lpstr>Resources</vt:lpstr>
      <vt:lpstr>CLT closing slide</vt:lpstr>
      <vt:lpstr>PowerPoint Presentation</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Learn. Teach.</dc:title>
  <dc:subject/>
  <dc:creator>Gavin Brockis</dc:creator>
  <cp:keywords/>
  <dc:description/>
  <cp:lastModifiedBy>Mark Egan</cp:lastModifiedBy>
  <cp:revision>85</cp:revision>
  <dcterms:created xsi:type="dcterms:W3CDTF">2017-04-10T10:38:09Z</dcterms:created>
  <dcterms:modified xsi:type="dcterms:W3CDTF">2024-05-13T09:16:06Z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MediaServiceImageTags">
    <vt:lpwstr/>
  </property>
</Properties>
</file>