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352" r:id="rId2"/>
    <p:sldId id="567" r:id="rId3"/>
    <p:sldId id="377" r:id="rId4"/>
    <p:sldId id="571" r:id="rId5"/>
    <p:sldId id="572" r:id="rId6"/>
    <p:sldId id="257" r:id="rId7"/>
    <p:sldId id="258" r:id="rId8"/>
    <p:sldId id="261" r:id="rId9"/>
    <p:sldId id="263" r:id="rId10"/>
    <p:sldId id="574" r:id="rId11"/>
    <p:sldId id="37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F6B"/>
    <a:srgbClr val="022A40"/>
    <a:srgbClr val="6CA410"/>
    <a:srgbClr val="00D040"/>
    <a:srgbClr val="A3A3A3"/>
    <a:srgbClr val="FCB040"/>
    <a:srgbClr val="037CCF"/>
    <a:srgbClr val="F5C247"/>
    <a:srgbClr val="B5D301"/>
    <a:srgbClr val="3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88567-C03A-42EE-86AD-AB4CEB87BBE8}" v="30" dt="2024-05-13T16:29:37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 autoAdjust="0"/>
    <p:restoredTop sz="90334" autoAdjust="0"/>
  </p:normalViewPr>
  <p:slideViewPr>
    <p:cSldViewPr>
      <p:cViewPr varScale="1">
        <p:scale>
          <a:sx n="135" d="100"/>
          <a:sy n="135" d="100"/>
        </p:scale>
        <p:origin x="1101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h.ac.uk/guides/pedagogical-research-network-ped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The CS industry addresses the challenge of up-skilling their employees whereby </a:t>
            </a:r>
            <a:r>
              <a:rPr lang="en-GB" sz="1200" dirty="0" err="1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yechnical</a:t>
            </a:r>
            <a:r>
              <a:rPr lang="en-GB" sz="12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competencies are assessed by proficiency/hands-on experience. </a:t>
            </a:r>
          </a:p>
          <a:p>
            <a:pPr>
              <a:defRPr/>
            </a:pPr>
            <a:endParaRPr lang="en-GB" sz="12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In some medical-related disciplines "Day 1 competency“ used. For example, the Royal College of Veterinary Surgeons outlines what a qualified surgeon would be doing on Day 1 of their work.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Submitted: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Collaborative Project Idea to Pedagogical Research Network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PedR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– April 2024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accent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5" y="205979"/>
            <a:ext cx="8628083" cy="533311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1531" y="4767264"/>
            <a:ext cx="2329270" cy="273844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334034" cy="273844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5C7E6B-1303-4724-91E6-8B6D32E16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114" y="699623"/>
            <a:ext cx="8626262" cy="2738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21" indent="0">
              <a:buFontTx/>
              <a:buNone/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240" indent="0">
              <a:buFontTx/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360" indent="0">
              <a:buFontTx/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480" indent="0">
              <a:buFontTx/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526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82" r:id="rId10"/>
    <p:sldLayoutId id="2147483681" r:id="rId11"/>
    <p:sldLayoutId id="2147483673" r:id="rId12"/>
    <p:sldLayoutId id="2147483674" r:id="rId13"/>
    <p:sldLayoutId id="2147483675" r:id="rId14"/>
    <p:sldLayoutId id="2147483676" r:id="rId15"/>
    <p:sldLayoutId id="2147483680" r:id="rId16"/>
    <p:sldLayoutId id="2147483683" r:id="rId17"/>
  </p:sldLayoutIdLst>
  <p:txStyles>
    <p:titleStyle>
      <a:lvl1pPr algn="l" defTabSz="914362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Arial Black" panose="020B0A04020102020204" pitchFamily="34" charset="0"/>
          <a:ea typeface="+mj-ea"/>
          <a:cs typeface="Segoe UI" panose="020B0502040204020203" pitchFamily="34" charset="0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h.ac.uk/guides/teaching-development-fund-t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phc.ac.uk/cphc-special-project-gran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ithub.com/en/get-started/quickstar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features/copilo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usegalileo.a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usegalileo.ai/d/cbd9496a-e5c4-42a0-a665-dd9e40765b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elp.taskade.com/en/collections/8400799-taskade-a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AD1F3-5334-7C44-B376-C1EA13BF352A}"/>
              </a:ext>
            </a:extLst>
          </p:cNvPr>
          <p:cNvCxnSpPr/>
          <p:nvPr/>
        </p:nvCxnSpPr>
        <p:spPr>
          <a:xfrm>
            <a:off x="9525" y="4774483"/>
            <a:ext cx="76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6B460E-E4F5-0042-BF2B-EEE6147430B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115205" y="4774482"/>
            <a:ext cx="7416563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E9575539-22A3-8647-8DC2-47D9291F1DBD}"/>
              </a:ext>
            </a:extLst>
          </p:cNvPr>
          <p:cNvSpPr/>
          <p:nvPr/>
        </p:nvSpPr>
        <p:spPr>
          <a:xfrm>
            <a:off x="7620450" y="3723650"/>
            <a:ext cx="1523548" cy="1515100"/>
          </a:xfrm>
          <a:custGeom>
            <a:avLst/>
            <a:gdLst>
              <a:gd name="connsiteX0" fmla="*/ 1523548 w 1523548"/>
              <a:gd name="connsiteY0" fmla="*/ 0 h 1515100"/>
              <a:gd name="connsiteX1" fmla="*/ 1523548 w 1523548"/>
              <a:gd name="connsiteY1" fmla="*/ 1515100 h 1515100"/>
              <a:gd name="connsiteX2" fmla="*/ 0 w 1523548"/>
              <a:gd name="connsiteY2" fmla="*/ 1515100 h 1515100"/>
              <a:gd name="connsiteX3" fmla="*/ 7419 w 1523548"/>
              <a:gd name="connsiteY3" fmla="*/ 1368180 h 1515100"/>
              <a:gd name="connsiteX4" fmla="*/ 1367730 w 1523548"/>
              <a:gd name="connsiteY4" fmla="*/ 7868 h 1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548" h="1515100">
                <a:moveTo>
                  <a:pt x="1523548" y="0"/>
                </a:moveTo>
                <a:lnTo>
                  <a:pt x="1523548" y="1515100"/>
                </a:lnTo>
                <a:lnTo>
                  <a:pt x="0" y="1515100"/>
                </a:lnTo>
                <a:lnTo>
                  <a:pt x="7419" y="1368180"/>
                </a:lnTo>
                <a:cubicBezTo>
                  <a:pt x="80260" y="650926"/>
                  <a:pt x="650476" y="80710"/>
                  <a:pt x="1367730" y="7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0AA78F-8CFD-1C40-A3E1-EE82AA7A2919}"/>
              </a:ext>
            </a:extLst>
          </p:cNvPr>
          <p:cNvSpPr txBox="1"/>
          <p:nvPr/>
        </p:nvSpPr>
        <p:spPr>
          <a:xfrm>
            <a:off x="115205" y="409364"/>
            <a:ext cx="880019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Developing Technical Competencies via Independent Study Guidelines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2857F80-9C6B-CA41-8979-41268A88B3CA}"/>
              </a:ext>
            </a:extLst>
          </p:cNvPr>
          <p:cNvSpPr/>
          <p:nvPr/>
        </p:nvSpPr>
        <p:spPr>
          <a:xfrm>
            <a:off x="0" y="4614027"/>
            <a:ext cx="115205" cy="320911"/>
          </a:xfrm>
          <a:custGeom>
            <a:avLst/>
            <a:gdLst>
              <a:gd name="connsiteX0" fmla="*/ 0 w 115205"/>
              <a:gd name="connsiteY0" fmla="*/ 0 h 320911"/>
              <a:gd name="connsiteX1" fmla="*/ 10215 w 115205"/>
              <a:gd name="connsiteY1" fmla="*/ 2062 h 320911"/>
              <a:gd name="connsiteX2" fmla="*/ 115205 w 115205"/>
              <a:gd name="connsiteY2" fmla="*/ 160455 h 320911"/>
              <a:gd name="connsiteX3" fmla="*/ 10215 w 115205"/>
              <a:gd name="connsiteY3" fmla="*/ 318848 h 320911"/>
              <a:gd name="connsiteX4" fmla="*/ 0 w 115205"/>
              <a:gd name="connsiteY4" fmla="*/ 320911 h 3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05" h="320911">
                <a:moveTo>
                  <a:pt x="0" y="0"/>
                </a:moveTo>
                <a:lnTo>
                  <a:pt x="10215" y="2062"/>
                </a:lnTo>
                <a:cubicBezTo>
                  <a:pt x="71913" y="28158"/>
                  <a:pt x="115205" y="89251"/>
                  <a:pt x="115205" y="160455"/>
                </a:cubicBezTo>
                <a:cubicBezTo>
                  <a:pt x="115205" y="231659"/>
                  <a:pt x="71913" y="292752"/>
                  <a:pt x="10215" y="318848"/>
                </a:cubicBezTo>
                <a:lnTo>
                  <a:pt x="0" y="3209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srgbClr val="FBD5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9BB2A-4D16-D1A3-8E76-5D0F7CD3415F}"/>
              </a:ext>
            </a:extLst>
          </p:cNvPr>
          <p:cNvSpPr txBox="1"/>
          <p:nvPr/>
        </p:nvSpPr>
        <p:spPr>
          <a:xfrm>
            <a:off x="390525" y="3650984"/>
            <a:ext cx="31908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15315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Dr Moody Alam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015B5-5F5F-8586-A22D-B00E1F87A9BD}"/>
              </a:ext>
            </a:extLst>
          </p:cNvPr>
          <p:cNvSpPr txBox="1"/>
          <p:nvPr/>
        </p:nvSpPr>
        <p:spPr>
          <a:xfrm>
            <a:off x="304800" y="405901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Director of Studies (UG Year 3, 4 &amp; 5)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Department of Computer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3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9B9C5-7B03-5BC3-617C-BEBAA5DC46CC}"/>
              </a:ext>
            </a:extLst>
          </p:cNvPr>
          <p:cNvSpPr txBox="1"/>
          <p:nvPr/>
        </p:nvSpPr>
        <p:spPr>
          <a:xfrm>
            <a:off x="304800" y="1123950"/>
            <a:ext cx="8382000" cy="3200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Independent Study Guidelines can be used in other academic disciplines.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Happy to collaborate and pilot in other departments.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A collaborative project across departments will potentially be an excellent candidate for Bath’s Shape Teaching Development Fund (max £3,000 – Feb 2025)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Funding Opportunities: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Acquired: Bath’s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Teaching Development Fund (Seed)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– Nov 2023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Submitted: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4"/>
              </a:rPr>
              <a:t>Council of Professors and Heads of Computing (CPHC)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– March 2024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Planned: Bath’s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Teaching Development Fund (Seed)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– 28th June 2024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Planned: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  <a:hlinkClick r:id="rId3"/>
              </a:rPr>
              <a:t>Teaching Development Fund (Shape)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(max. £3,000)– Feb 2025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FE768-9892-AB19-A654-47F24991D549}"/>
              </a:ext>
            </a:extLst>
          </p:cNvPr>
          <p:cNvSpPr txBox="1"/>
          <p:nvPr/>
        </p:nvSpPr>
        <p:spPr>
          <a:xfrm>
            <a:off x="228600" y="341352"/>
            <a:ext cx="8839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Collaboration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5730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EFE73-12FD-5A5C-E8FD-BCCA981692C7}"/>
              </a:ext>
            </a:extLst>
          </p:cNvPr>
          <p:cNvSpPr txBox="1"/>
          <p:nvPr/>
        </p:nvSpPr>
        <p:spPr>
          <a:xfrm>
            <a:off x="2476500" y="1581150"/>
            <a:ext cx="4191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Questions?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E666F-C32A-EEAD-BEE6-5CAE56938AC0}"/>
              </a:ext>
            </a:extLst>
          </p:cNvPr>
          <p:cNvSpPr txBox="1"/>
          <p:nvPr/>
        </p:nvSpPr>
        <p:spPr>
          <a:xfrm>
            <a:off x="152400" y="3867150"/>
            <a:ext cx="8382000" cy="938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defRPr/>
            </a:pPr>
            <a:endParaRPr lang="en-GB" sz="6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QS, “The Global Skills Gap in the 21st Century,” QS Intelligent Unit, 2018.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N. Shadbolt, “Shadbolt review of computer sciences degree accreditation and graduate employability,” </a:t>
            </a:r>
            <a:r>
              <a:rPr lang="en-GB" sz="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London: BIS</a:t>
            </a:r>
            <a:r>
              <a:rPr lang="en-GB" sz="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r>
              <a:rPr lang="en-GB" sz="800" kern="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800" kern="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D. M. Arya, J. L. C. Guo, and M. P. Robillard, “Properties and Styles of Software Technology Tutorials,” </a:t>
            </a:r>
            <a:r>
              <a:rPr lang="en-GB" sz="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Software Engineering</a:t>
            </a:r>
            <a:r>
              <a:rPr lang="en-GB" sz="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50, no. 2, 2024.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9B9C5-7B03-5BC3-617C-BEBAA5DC46CC}"/>
              </a:ext>
            </a:extLst>
          </p:cNvPr>
          <p:cNvSpPr txBox="1"/>
          <p:nvPr/>
        </p:nvSpPr>
        <p:spPr>
          <a:xfrm>
            <a:off x="304800" y="895350"/>
            <a:ext cx="8382000" cy="3904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The gap between university graduates’ skills and employer expectations is well documented[1].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For Computer Science: [2] highlights this gap as “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misaligned (priorities)”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between academia and industry.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Employers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identifying: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600" i="1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“A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lack of soft skills and insufficient technical knowledge in graduates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”.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Graduates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complaining: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“The technical skills taught were not the most appropriate for finding work”.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600" i="1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“A</a:t>
            </a: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lack of certain technical skills was a barrier to them getting a job”.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“The hands-on work experience was more valuable than the course itself”. 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FE768-9892-AB19-A654-47F24991D549}"/>
              </a:ext>
            </a:extLst>
          </p:cNvPr>
          <p:cNvSpPr txBox="1"/>
          <p:nvPr/>
        </p:nvSpPr>
        <p:spPr>
          <a:xfrm>
            <a:off x="228600" y="265152"/>
            <a:ext cx="8839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Graduates’ Skills Gap</a:t>
            </a:r>
          </a:p>
        </p:txBody>
      </p:sp>
    </p:spTree>
    <p:extLst>
      <p:ext uri="{BB962C8B-B14F-4D97-AF65-F5344CB8AC3E}">
        <p14:creationId xmlns:p14="http://schemas.microsoft.com/office/powerpoint/2010/main" val="408634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9B9C5-7B03-5BC3-617C-BEBAA5DC46CC}"/>
              </a:ext>
            </a:extLst>
          </p:cNvPr>
          <p:cNvSpPr txBox="1"/>
          <p:nvPr/>
        </p:nvSpPr>
        <p:spPr>
          <a:xfrm>
            <a:off x="304800" y="742950"/>
            <a:ext cx="8382000" cy="3846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2"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Top-down Approach: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Curriculum transformation</a:t>
            </a: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and/or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u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pdating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curricula/units.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Incorporating competency frameworks.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Accreditation.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Placements/Internships/Graduate training programmes.</a:t>
            </a:r>
          </a:p>
          <a:p>
            <a:pPr>
              <a:defRPr/>
            </a:pPr>
            <a:endParaRPr lang="en-GB" sz="14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Challenges: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Fast-paced and rapidly evolving technological landscape – accelerated in the era of AI technologies and AI-based tools.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Not practical for academia to incorporate such rapid changes into its curriculum.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Resource-intensive process.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No baseline for technical skills/tools and levels of technical proficiency expected.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FE768-9892-AB19-A654-47F24991D549}"/>
              </a:ext>
            </a:extLst>
          </p:cNvPr>
          <p:cNvSpPr txBox="1"/>
          <p:nvPr/>
        </p:nvSpPr>
        <p:spPr>
          <a:xfrm>
            <a:off x="152400" y="188952"/>
            <a:ext cx="8839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Top-down Approaches</a:t>
            </a:r>
          </a:p>
        </p:txBody>
      </p:sp>
    </p:spTree>
    <p:extLst>
      <p:ext uri="{BB962C8B-B14F-4D97-AF65-F5344CB8AC3E}">
        <p14:creationId xmlns:p14="http://schemas.microsoft.com/office/powerpoint/2010/main" val="157701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9B9C5-7B03-5BC3-617C-BEBAA5DC46CC}"/>
              </a:ext>
            </a:extLst>
          </p:cNvPr>
          <p:cNvSpPr txBox="1"/>
          <p:nvPr/>
        </p:nvSpPr>
        <p:spPr>
          <a:xfrm>
            <a:off x="264788" y="1270717"/>
            <a:ext cx="838200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lvl="1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GB" sz="14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endParaRPr lang="en-GB" sz="14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r>
              <a:rPr lang="en-GB" sz="1600" b="1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Benefits: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Acknowledgement/raising awareness among students[3].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Provides structure/clarity to a part of notional/independent learning (1200 hours for UGs).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Informal and can be updated quickly/frequently, unlike updating modules/courses.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Signposts to free online tutorials/resources - not requiring the development of costly resources.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Technical skills should not assume “</a:t>
            </a:r>
            <a:r>
              <a:rPr lang="en-GB" sz="1400" i="1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that our over-worked faculty is equipped to teach students the ever-changing landscape of software tools in CS discipline</a:t>
            </a: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”. ISGs inspire independent learning, not requiring academics to be trained constantly[3].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Potential to improve OUEs/NSS/PTES scores and graduates’ employability.</a:t>
            </a:r>
          </a:p>
          <a:p>
            <a:pPr lvl="1">
              <a:defRPr/>
            </a:pPr>
            <a:endParaRPr lang="en-GB" sz="1400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0D920-0B6E-E236-05AC-65FFCADE2700}"/>
              </a:ext>
            </a:extLst>
          </p:cNvPr>
          <p:cNvSpPr txBox="1"/>
          <p:nvPr/>
        </p:nvSpPr>
        <p:spPr>
          <a:xfrm>
            <a:off x="228600" y="188952"/>
            <a:ext cx="8839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Bottom-up Ap</a:t>
            </a:r>
            <a:r>
              <a:rPr lang="en-US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proach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Independent Study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A7321-6510-9266-6FA0-AC7239CD9326}"/>
              </a:ext>
            </a:extLst>
          </p:cNvPr>
          <p:cNvSpPr txBox="1"/>
          <p:nvPr/>
        </p:nvSpPr>
        <p:spPr>
          <a:xfrm>
            <a:off x="1143000" y="809052"/>
            <a:ext cx="693420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A </a:t>
            </a:r>
            <a:r>
              <a:rPr lang="en-GB" sz="2000" dirty="0">
                <a:solidFill>
                  <a:srgbClr val="7030A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b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ite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-size, task-based, “guided but independent” study approach which provides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guidelines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skills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tools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and required level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proficiencies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expected from graduates. </a:t>
            </a:r>
            <a:endParaRPr lang="en-GB" dirty="0">
              <a:solidFill>
                <a:srgbClr val="00206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2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B2BDF-3DC2-25EE-50C6-9CB7420315C6}"/>
              </a:ext>
            </a:extLst>
          </p:cNvPr>
          <p:cNvSpPr txBox="1"/>
          <p:nvPr/>
        </p:nvSpPr>
        <p:spPr>
          <a:xfrm>
            <a:off x="171902" y="1833086"/>
            <a:ext cx="8800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Examples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Independent Study Guidelines</a:t>
            </a:r>
          </a:p>
        </p:txBody>
      </p:sp>
    </p:spTree>
    <p:extLst>
      <p:ext uri="{BB962C8B-B14F-4D97-AF65-F5344CB8AC3E}">
        <p14:creationId xmlns:p14="http://schemas.microsoft.com/office/powerpoint/2010/main" val="82827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02BCC-7918-7B3A-6B23-5B759886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87948"/>
              </p:ext>
            </p:extLst>
          </p:nvPr>
        </p:nvGraphicFramePr>
        <p:xfrm>
          <a:off x="235743" y="698815"/>
          <a:ext cx="4183857" cy="322797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85838">
                  <a:extLst>
                    <a:ext uri="{9D8B030D-6E8A-4147-A177-3AD203B41FA5}">
                      <a16:colId xmlns:a16="http://schemas.microsoft.com/office/drawing/2014/main" val="16076910"/>
                    </a:ext>
                  </a:extLst>
                </a:gridCol>
                <a:gridCol w="3198019">
                  <a:extLst>
                    <a:ext uri="{9D8B030D-6E8A-4147-A177-3AD203B41FA5}">
                      <a16:colId xmlns:a16="http://schemas.microsoft.com/office/drawing/2014/main" val="3488124718"/>
                    </a:ext>
                  </a:extLst>
                </a:gridCol>
              </a:tblGrid>
              <a:tr h="432716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Skill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Setting up and using code repositories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893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Tool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GitHub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583566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Tasks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Basic Level:</a:t>
                      </a:r>
                    </a:p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-Setup a repo on GitHub</a:t>
                      </a:r>
                    </a:p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-Fork a repo on GitHub</a:t>
                      </a:r>
                    </a:p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Intermediate Level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-Use GitHub Flow </a:t>
                      </a: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to perform task(s) x,y,z.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Pro Level:</a:t>
                      </a:r>
                    </a:p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- Use CI/CD to perform task(s) x,y,z.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149953"/>
                  </a:ext>
                </a:extLst>
              </a:tr>
              <a:tr h="5245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Resources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https://docs.github.com/en/get-started/quickstart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06667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13D1155-6A95-97C4-653D-31638E96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60" y="451841"/>
            <a:ext cx="3794141" cy="3257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DB9A0-31D0-5C82-BBAF-05E7A582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262" y="2742622"/>
            <a:ext cx="2589971" cy="1550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64DEB-5416-DC89-4520-8B7C04AF9000}"/>
              </a:ext>
            </a:extLst>
          </p:cNvPr>
          <p:cNvSpPr txBox="1"/>
          <p:nvPr/>
        </p:nvSpPr>
        <p:spPr>
          <a:xfrm>
            <a:off x="235743" y="4167972"/>
            <a:ext cx="4121944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Study Guidelines: A prototype of a task-based approach to developing technical competencies for working with code repositories with various “levels of proficiency”.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7153E-04E8-EDB9-4D7D-6BA8098106A0}"/>
              </a:ext>
            </a:extLst>
          </p:cNvPr>
          <p:cNvSpPr txBox="1"/>
          <p:nvPr/>
        </p:nvSpPr>
        <p:spPr>
          <a:xfrm>
            <a:off x="4414839" y="4328667"/>
            <a:ext cx="4645138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Study Guidelines can signpost students to freely available online resources which eliminates or reduces the need for developing resources.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hlinkClick r:id="rId2"/>
              </a:rPr>
              <a:t>https://docs.github.com/en/get-started/quickstart</a:t>
            </a:r>
            <a:endParaRPr lang="en-GB" sz="900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9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4AD27-5B9F-2E11-EA25-2F4CF9B95E89}"/>
              </a:ext>
            </a:extLst>
          </p:cNvPr>
          <p:cNvSpPr txBox="1"/>
          <p:nvPr/>
        </p:nvSpPr>
        <p:spPr>
          <a:xfrm>
            <a:off x="228600" y="52685"/>
            <a:ext cx="8839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Independent Study Guidelines – CM20314</a:t>
            </a:r>
          </a:p>
        </p:txBody>
      </p:sp>
    </p:spTree>
    <p:extLst>
      <p:ext uri="{BB962C8B-B14F-4D97-AF65-F5344CB8AC3E}">
        <p14:creationId xmlns:p14="http://schemas.microsoft.com/office/powerpoint/2010/main" val="1654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02BCC-7918-7B3A-6B23-5B759886AD42}"/>
              </a:ext>
            </a:extLst>
          </p:cNvPr>
          <p:cNvGraphicFramePr>
            <a:graphicFrameLocks noGrp="1"/>
          </p:cNvGraphicFramePr>
          <p:nvPr/>
        </p:nvGraphicFramePr>
        <p:xfrm>
          <a:off x="235743" y="208195"/>
          <a:ext cx="4104396" cy="37103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67299">
                  <a:extLst>
                    <a:ext uri="{9D8B030D-6E8A-4147-A177-3AD203B41FA5}">
                      <a16:colId xmlns:a16="http://schemas.microsoft.com/office/drawing/2014/main" val="16076910"/>
                    </a:ext>
                  </a:extLst>
                </a:gridCol>
                <a:gridCol w="3237097">
                  <a:extLst>
                    <a:ext uri="{9D8B030D-6E8A-4147-A177-3AD203B41FA5}">
                      <a16:colId xmlns:a16="http://schemas.microsoft.com/office/drawing/2014/main" val="348812471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Skill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 AI-powered code generation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893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Tool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AI Co-Pilot (Code GPT / GitHub)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583566"/>
                  </a:ext>
                </a:extLst>
              </a:tr>
              <a:tr h="242825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Tasks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Basic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Set up AI Co-pilot in an IDE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Use Co-Pilot to explain a piece of code (e.g. function).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Intermediate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Use Autocompletion (AI-based) for task(s) x, y, z (e.g., loops or entire functions) 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Pro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Generate automated test cases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149953"/>
                  </a:ext>
                </a:extLst>
              </a:tr>
              <a:tr h="5175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Resources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https://github.com/features/copilot</a:t>
                      </a:r>
                      <a:endParaRPr lang="en-GB" sz="14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9509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464DEB-5416-DC89-4520-8B7C04AF9000}"/>
              </a:ext>
            </a:extLst>
          </p:cNvPr>
          <p:cNvSpPr txBox="1"/>
          <p:nvPr/>
        </p:nvSpPr>
        <p:spPr>
          <a:xfrm>
            <a:off x="235743" y="4057546"/>
            <a:ext cx="4121944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Study Guidelines: A quick prototype example of a task-based approach to developing technical competencies for using AI-powered code generation and test case generation.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7153E-04E8-EDB9-4D7D-6BA8098106A0}"/>
              </a:ext>
            </a:extLst>
          </p:cNvPr>
          <p:cNvSpPr txBox="1"/>
          <p:nvPr/>
        </p:nvSpPr>
        <p:spPr>
          <a:xfrm>
            <a:off x="6805401" y="4822466"/>
            <a:ext cx="2366961" cy="23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hlinkClick r:id="rId2"/>
              </a:rPr>
              <a:t>https://github.com/features/copilot</a:t>
            </a:r>
            <a:endParaRPr lang="en-GB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77CCA-B52C-F225-5C27-E29CB76D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44" y="203469"/>
            <a:ext cx="3314700" cy="1218123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581FC36-A2AA-124C-11BB-B7416D08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45" y="1495909"/>
            <a:ext cx="4205712" cy="2410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62F26-2C38-3CD2-CEF0-FB284013FA39}"/>
              </a:ext>
            </a:extLst>
          </p:cNvPr>
          <p:cNvSpPr txBox="1"/>
          <p:nvPr/>
        </p:nvSpPr>
        <p:spPr>
          <a:xfrm>
            <a:off x="7924800" y="1809750"/>
            <a:ext cx="635344" cy="2351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Prompt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8168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02BCC-7918-7B3A-6B23-5B759886AD42}"/>
              </a:ext>
            </a:extLst>
          </p:cNvPr>
          <p:cNvGraphicFramePr>
            <a:graphicFrameLocks noGrp="1"/>
          </p:cNvGraphicFramePr>
          <p:nvPr/>
        </p:nvGraphicFramePr>
        <p:xfrm>
          <a:off x="235743" y="301064"/>
          <a:ext cx="4191991" cy="3688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67299">
                  <a:extLst>
                    <a:ext uri="{9D8B030D-6E8A-4147-A177-3AD203B41FA5}">
                      <a16:colId xmlns:a16="http://schemas.microsoft.com/office/drawing/2014/main" val="16076910"/>
                    </a:ext>
                  </a:extLst>
                </a:gridCol>
                <a:gridCol w="3324692">
                  <a:extLst>
                    <a:ext uri="{9D8B030D-6E8A-4147-A177-3AD203B41FA5}">
                      <a16:colId xmlns:a16="http://schemas.microsoft.com/office/drawing/2014/main" val="348812471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Skill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Mobile UI Prototype generation via GenAI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893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Tool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Galileo AI or Dribble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583566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Tasks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Basic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Generate one prototype UI design.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Intermediate Level: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Convert your sketches and/or wireframes into UI designs.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Explore variants of your design (colour themes, fonts).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Pro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Use Galileo-AI to make changes to existing designs.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1499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Resources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https://www.usegalileo.ai/</a:t>
                      </a:r>
                      <a:endParaRPr lang="en-GB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https://dribbble.com/</a:t>
                      </a:r>
                      <a:endParaRPr lang="en-GB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256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464DEB-5416-DC89-4520-8B7C04AF9000}"/>
              </a:ext>
            </a:extLst>
          </p:cNvPr>
          <p:cNvSpPr txBox="1"/>
          <p:nvPr/>
        </p:nvSpPr>
        <p:spPr>
          <a:xfrm>
            <a:off x="223637" y="4173538"/>
            <a:ext cx="4121944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Study Guidelines: A quick prototype example of a task-based approach to developing technical competencies for UI testing using GenAI-based tools.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7153E-04E8-EDB9-4D7D-6BA8098106A0}"/>
              </a:ext>
            </a:extLst>
          </p:cNvPr>
          <p:cNvSpPr txBox="1"/>
          <p:nvPr/>
        </p:nvSpPr>
        <p:spPr>
          <a:xfrm>
            <a:off x="5203760" y="4781550"/>
            <a:ext cx="3931452" cy="23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hlinkClick r:id="rId4"/>
              </a:rPr>
              <a:t>https://www.usegalileo.ai/d/cbd9496a-e5c4-42a0-a665-dd9e40765b23</a:t>
            </a:r>
            <a:endParaRPr lang="en-GB" sz="9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EF7138C-62B8-4906-FC3C-A9689AA16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453E38-D3B4-978D-2B9F-0A500EB1E8C8}"/>
              </a:ext>
            </a:extLst>
          </p:cNvPr>
          <p:cNvGrpSpPr/>
          <p:nvPr/>
        </p:nvGrpSpPr>
        <p:grpSpPr>
          <a:xfrm>
            <a:off x="5669849" y="1547086"/>
            <a:ext cx="2436775" cy="3126056"/>
            <a:chOff x="7367295" y="143700"/>
            <a:chExt cx="3634332" cy="48536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DC725E-2350-65EE-85EF-C4F0B810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1622" y="143700"/>
              <a:ext cx="3620005" cy="45821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05829C-0E9E-1A47-9FD4-8215CC6F1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7295" y="4454363"/>
              <a:ext cx="3591426" cy="54300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89F1E74-A75D-98D3-3E1D-F79B3CABD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806" y="470358"/>
            <a:ext cx="4422680" cy="1028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233B1-7CB2-A1A1-B450-BBBCEB9639C2}"/>
              </a:ext>
            </a:extLst>
          </p:cNvPr>
          <p:cNvSpPr txBox="1"/>
          <p:nvPr/>
        </p:nvSpPr>
        <p:spPr>
          <a:xfrm>
            <a:off x="8384142" y="197660"/>
            <a:ext cx="635344" cy="2351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Prompt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48660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02BCC-7918-7B3A-6B23-5B759886AD42}"/>
              </a:ext>
            </a:extLst>
          </p:cNvPr>
          <p:cNvGraphicFramePr>
            <a:graphicFrameLocks noGrp="1"/>
          </p:cNvGraphicFramePr>
          <p:nvPr/>
        </p:nvGraphicFramePr>
        <p:xfrm>
          <a:off x="235743" y="301064"/>
          <a:ext cx="4121943" cy="34747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74557">
                  <a:extLst>
                    <a:ext uri="{9D8B030D-6E8A-4147-A177-3AD203B41FA5}">
                      <a16:colId xmlns:a16="http://schemas.microsoft.com/office/drawing/2014/main" val="16076910"/>
                    </a:ext>
                  </a:extLst>
                </a:gridCol>
                <a:gridCol w="3347386">
                  <a:extLst>
                    <a:ext uri="{9D8B030D-6E8A-4147-A177-3AD203B41FA5}">
                      <a16:colId xmlns:a16="http://schemas.microsoft.com/office/drawing/2014/main" val="348812471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Skill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Using GenAI-powered Project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893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Tool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Taskade GenAI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583566"/>
                  </a:ext>
                </a:extLst>
              </a:tr>
              <a:tr h="233172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</a:rPr>
                        <a:t>Tasks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Basic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Create a top-level project management plan for project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Intermediate Level: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Generate sub-tasks for all stages of software development life cycle (SDLC)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</a:rPr>
                        <a:t>Pro Level:</a:t>
                      </a:r>
                    </a:p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</a:rPr>
                        <a:t>- Generate and integrate sub-tasks into Jira or other tools.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1499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Resources</a:t>
                      </a:r>
                      <a:endParaRPr lang="en-GB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hlinkClick r:id="rId2"/>
                        </a:rPr>
                        <a:t>https://help.taskade.com/en/collections/8400799-taskade-ai</a:t>
                      </a:r>
                      <a:endParaRPr lang="en-GB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256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464DEB-5416-DC89-4520-8B7C04AF9000}"/>
              </a:ext>
            </a:extLst>
          </p:cNvPr>
          <p:cNvSpPr txBox="1"/>
          <p:nvPr/>
        </p:nvSpPr>
        <p:spPr>
          <a:xfrm>
            <a:off x="223637" y="3926358"/>
            <a:ext cx="4121944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Study Guidelines: A quick prototype example of a task-based approach to developing technical competencies for software project management using GenAI-based tools.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7153E-04E8-EDB9-4D7D-6BA8098106A0}"/>
              </a:ext>
            </a:extLst>
          </p:cNvPr>
          <p:cNvSpPr txBox="1"/>
          <p:nvPr/>
        </p:nvSpPr>
        <p:spPr>
          <a:xfrm>
            <a:off x="5715000" y="4857750"/>
            <a:ext cx="3474252" cy="23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GB" sz="900" dirty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https://help.taskade.com/en/collections/8400799-taskade-ai</a:t>
            </a:r>
            <a:endParaRPr lang="en-GB" sz="9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EF7138C-62B8-4906-FC3C-A9689AA16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B10758-288B-A51F-3F36-C06869C5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618893"/>
            <a:ext cx="3410210" cy="2266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C6FF4-F8CA-2870-D68A-3CD0CCFF0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807" y="1674379"/>
            <a:ext cx="3299480" cy="1951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3C93C4-7166-6B06-110F-CCC8C5044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109779"/>
            <a:ext cx="3579542" cy="4785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D60B5-F9D0-3A76-B6FC-9A2A8E5FC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00" y="2797478"/>
            <a:ext cx="3547170" cy="1855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E1526-D336-62AF-8758-66A312D69DE6}"/>
              </a:ext>
            </a:extLst>
          </p:cNvPr>
          <p:cNvSpPr txBox="1"/>
          <p:nvPr/>
        </p:nvSpPr>
        <p:spPr>
          <a:xfrm>
            <a:off x="8071076" y="231501"/>
            <a:ext cx="635344" cy="2351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Prompt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7936522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FC7F6B"/>
      </a:accent1>
      <a:accent2>
        <a:srgbClr val="FFB96C"/>
      </a:accent2>
      <a:accent3>
        <a:srgbClr val="FBD56B"/>
      </a:accent3>
      <a:accent4>
        <a:srgbClr val="A5C46B"/>
      </a:accent4>
      <a:accent5>
        <a:srgbClr val="294959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4" ma:contentTypeDescription="Create a new document." ma:contentTypeScope="" ma:versionID="2362246c092e56c99fdf4a85df3182f9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8f72a41284c798cb95bf15649be637d8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0F4D84F2-32C6-41BE-9D5E-54BF89736368}"/>
</file>

<file path=customXml/itemProps2.xml><?xml version="1.0" encoding="utf-8"?>
<ds:datastoreItem xmlns:ds="http://schemas.openxmlformats.org/officeDocument/2006/customXml" ds:itemID="{7DF36DD6-8E9F-43DA-9611-5E8E6FD98CA7}"/>
</file>

<file path=customXml/itemProps3.xml><?xml version="1.0" encoding="utf-8"?>
<ds:datastoreItem xmlns:ds="http://schemas.openxmlformats.org/officeDocument/2006/customXml" ds:itemID="{DBFBFB27-0415-4B65-9208-A47DDB88BCA3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1135</Words>
  <Application>Microsoft Office PowerPoint</Application>
  <PresentationFormat>On-screen Show (16:9)</PresentationFormat>
  <Paragraphs>145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Courier New</vt:lpstr>
      <vt:lpstr>Open Sans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2013-12-06T17:56:44Z</dcterms:created>
  <dcterms:modified xsi:type="dcterms:W3CDTF">2024-05-13T16:30:39Z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