
<file path=[Content_Types].xml><?xml version="1.0" encoding="utf-8"?>
<Types xmlns="http://schemas.openxmlformats.org/package/2006/content-types">
  <Default Extension="jpeg" ContentType="image/jpeg"/>
  <Default Extension="jpg" ContentType="image/jp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39D_B64AA2C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76_D9A1F289.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modernComment_103_D2A2E6F5.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comments/modernComment_3A4_C5F2E2E2.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3A6_94C5354E.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871" r:id="rId5"/>
    <p:sldId id="925" r:id="rId6"/>
    <p:sldId id="942" r:id="rId7"/>
    <p:sldId id="630" r:id="rId8"/>
    <p:sldId id="945" r:id="rId9"/>
    <p:sldId id="946" r:id="rId10"/>
    <p:sldId id="259" r:id="rId11"/>
    <p:sldId id="950" r:id="rId12"/>
    <p:sldId id="948" r:id="rId13"/>
    <p:sldId id="949" r:id="rId14"/>
    <p:sldId id="923" r:id="rId15"/>
    <p:sldId id="932" r:id="rId16"/>
    <p:sldId id="933" r:id="rId17"/>
    <p:sldId id="934" r:id="rId18"/>
    <p:sldId id="935" r:id="rId19"/>
    <p:sldId id="937" r:id="rId20"/>
    <p:sldId id="938" r:id="rId21"/>
    <p:sldId id="944" r:id="rId22"/>
    <p:sldId id="939" r:id="rId23"/>
    <p:sldId id="952" r:id="rId24"/>
    <p:sldId id="924" r:id="rId25"/>
    <p:sldId id="940" r:id="rId26"/>
    <p:sldId id="917"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EC5E3E-D822-A56B-10DA-BDD212E0722C}" name="Bayaz Mammadova" initials="BM" userId="S::bm818@bath.ac.uk::4cf36390-895c-4ee9-a0ed-6ee83dd87c47" providerId="AD"/>
  <p188:author id="{7E9A454D-1998-7AD7-E056-D654AAA7CEA3}" name="Monia Mtar" initials="MM" userId="S::mmm51@bath.ac.uk::9a7c3e89-6a8e-4520-bd09-6688f692129b" providerId="AD"/>
  <p188:author id="{EB4D5AC6-7ABF-6DBE-AF35-CE29FE37DDCA}" name="Philip Shields" initials="PS" userId="S::ps229@bath.ac.uk::e717504a-750d-4f56-83d7-99c2db612f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200"/>
    <a:srgbClr val="8D6B00"/>
    <a:srgbClr val="006F33"/>
    <a:srgbClr val="00652E"/>
    <a:srgbClr val="79117F"/>
    <a:srgbClr val="17406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BFA81-B842-6BC8-8985-B5B6BEF937B9}" v="12" dt="2024-05-13T20:25:54.469"/>
    <p1510:client id="{16630A86-BECA-2068-C227-396386E5FB15}" v="12" dt="2024-05-13T20:42:46.255"/>
    <p1510:client id="{65EAA0C3-CED5-4507-B6D4-850355AA9059}" v="309" dt="2024-05-14T06:52:21.407"/>
    <p1510:client id="{6E6632BD-CE67-9F3B-A6F9-2D2EBF440AB4}" v="28" dt="2024-05-13T18:17:01.071"/>
    <p1510:client id="{80948ADD-259E-6DC4-AA4A-6C12FA46160C}" v="7" dt="2024-05-13T19:56:48.703"/>
    <p1510:client id="{ED041B44-5419-C759-1DD6-54AD1298BB4D}" v="28" dt="2024-05-13T21:42:04.963"/>
    <p1510:client id="{EEEF76F9-3AFD-4A40-9166-4335740F751F}" v="297" dt="2024-05-13T17:24:36.596"/>
    <p1510:client id="{F8EE1317-3865-9F04-F2AD-FBD1D51B894E}" v="83" dt="2024-05-13T17:04:40.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omments/modernComment_103_D2A2E6F5.xml><?xml version="1.0" encoding="utf-8"?>
<p188:cmLst xmlns:a="http://schemas.openxmlformats.org/drawingml/2006/main" xmlns:r="http://schemas.openxmlformats.org/officeDocument/2006/relationships" xmlns:p188="http://schemas.microsoft.com/office/powerpoint/2018/8/main">
  <p188:cm id="{C33B29DC-5BC0-453A-872B-4E15A2A99A75}" authorId="{EB4D5AC6-7ABF-6DBE-AF35-CE29FE37DDCA}" status="resolved" created="2024-01-24T21:03:06.280">
    <pc:sldMkLst xmlns:pc="http://schemas.microsoft.com/office/powerpoint/2013/main/command">
      <pc:docMk/>
      <pc:sldMk cId="3533891317" sldId="259"/>
    </pc:sldMkLst>
    <p188:txBody>
      <a:bodyPr/>
      <a:lstStyle/>
      <a:p>
        <a:r>
          <a:rPr lang="en-GB"/>
          <a:t>practices</a:t>
        </a:r>
      </a:p>
    </p188:txBody>
  </p188:cm>
</p188:cmLst>
</file>

<file path=ppt/comments/modernComment_276_D9A1F289.xml><?xml version="1.0" encoding="utf-8"?>
<p188:cmLst xmlns:a="http://schemas.openxmlformats.org/drawingml/2006/main" xmlns:r="http://schemas.openxmlformats.org/officeDocument/2006/relationships" xmlns:p188="http://schemas.microsoft.com/office/powerpoint/2018/8/main">
  <p188:cm id="{D87A7035-2CA7-4AFE-AD53-11B3B066C89E}" authorId="{7E9A454D-1998-7AD7-E056-D654AAA7CEA3}" created="2024-05-13T18:12:25.687">
    <ac:deMkLst xmlns:ac="http://schemas.microsoft.com/office/drawing/2013/main/command">
      <pc:docMk xmlns:pc="http://schemas.microsoft.com/office/powerpoint/2013/main/command"/>
      <pc:sldMk xmlns:pc="http://schemas.microsoft.com/office/powerpoint/2013/main/command" cId="3651269257" sldId="630"/>
      <ac:spMk id="6" creationId="{4816D698-7E2C-6715-D8C0-2FCEDEF1E706}"/>
    </ac:deMkLst>
    <p188:txBody>
      <a:bodyPr/>
      <a:lstStyle/>
      <a:p>
        <a:r>
          <a:rPr lang="en-US"/>
          <a:t>It should be made clear that what is reported on is the two first seed projects</a:t>
        </a:r>
      </a:p>
    </p188:txBody>
  </p188:cm>
</p188:cmLst>
</file>

<file path=ppt/comments/modernComment_39D_B64AA2CE.xml><?xml version="1.0" encoding="utf-8"?>
<p188:cmLst xmlns:a="http://schemas.openxmlformats.org/drawingml/2006/main" xmlns:r="http://schemas.openxmlformats.org/officeDocument/2006/relationships" xmlns:p188="http://schemas.microsoft.com/office/powerpoint/2018/8/main">
  <p188:cm id="{1A654399-48AD-4830-B308-DF86D886E6A6}" authorId="{7E9A454D-1998-7AD7-E056-D654AAA7CEA3}" created="2024-05-13T18:11:50.405">
    <pc:sldMkLst xmlns:pc="http://schemas.microsoft.com/office/powerpoint/2013/main/command">
      <pc:docMk/>
      <pc:sldMk cId="3058344654" sldId="925"/>
    </pc:sldMkLst>
    <p188:txBody>
      <a:bodyPr/>
      <a:lstStyle/>
      <a:p>
        <a:r>
          <a:rPr lang="en-US"/>
          <a:t>Gail name / photo is still to be added</a:t>
        </a:r>
      </a:p>
    </p188:txBody>
  </p188:cm>
</p188:cmLst>
</file>

<file path=ppt/comments/modernComment_3A4_C5F2E2E2.xml><?xml version="1.0" encoding="utf-8"?>
<p188:cmLst xmlns:a="http://schemas.openxmlformats.org/drawingml/2006/main" xmlns:r="http://schemas.openxmlformats.org/officeDocument/2006/relationships" xmlns:p188="http://schemas.microsoft.com/office/powerpoint/2018/8/main">
  <p188:cm id="{025AC7DD-4809-4191-B869-8577A5E96AC7}" authorId="{7E9A454D-1998-7AD7-E056-D654AAA7CEA3}" created="2024-05-13T18:15:09.395">
    <ac:txMkLst xmlns:ac="http://schemas.microsoft.com/office/drawing/2013/main/command">
      <pc:docMk xmlns:pc="http://schemas.microsoft.com/office/powerpoint/2013/main/command"/>
      <pc:sldMk xmlns:pc="http://schemas.microsoft.com/office/powerpoint/2013/main/command" cId="3321029346" sldId="932"/>
      <ac:spMk id="3" creationId="{BFE3596A-DB40-BD88-1197-26FD0D0D874F}"/>
      <ac:txMk cp="0" len="76">
        <ac:context len="382" hash="358766185"/>
      </ac:txMk>
    </ac:txMkLst>
    <p188:pos x="3756338" y="794197"/>
    <p188:txBody>
      <a:bodyPr/>
      <a:lstStyle/>
      <a:p>
        <a:r>
          <a:rPr lang="en-US"/>
          <a:t>The sentences: 'PGwTs in departments primarily: ​
lead seminar​
mark first-year UG assignments '​
are not an accurate description of what goes on in the University, It is only the experience of the respondents.
I would thus rephrase along the line of saying e.g. a respondent's department preferred to use PGwTs to mark first year assignments... </a:t>
        </a:r>
      </a:p>
    </p188:txBody>
  </p188:cm>
</p188:cmLst>
</file>

<file path=ppt/comments/modernComment_3A6_94C5354E.xml><?xml version="1.0" encoding="utf-8"?>
<p188:cmLst xmlns:a="http://schemas.openxmlformats.org/drawingml/2006/main" xmlns:r="http://schemas.openxmlformats.org/officeDocument/2006/relationships" xmlns:p188="http://schemas.microsoft.com/office/powerpoint/2018/8/main">
  <p188:cm id="{9F39A0AC-5F8B-4DA4-81F3-E305FCC0F698}" authorId="{EB4D5AC6-7ABF-6DBE-AF35-CE29FE37DDCA}" status="resolved" created="2024-01-24T21:03:06.280">
    <pc:sldMkLst xmlns:pc="http://schemas.microsoft.com/office/powerpoint/2013/main/command">
      <pc:docMk/>
      <pc:sldMk cId="3533891317" sldId="259"/>
    </pc:sldMkLst>
    <p188:txBody>
      <a:bodyPr/>
      <a:lstStyle/>
      <a:p>
        <a:r>
          <a:rPr lang="en-GB"/>
          <a:t>practices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ata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5.xml.rels><?xml version="1.0" encoding="UTF-8" standalone="yes"?>
<Relationships xmlns="http://schemas.openxmlformats.org/package/2006/relationships"><Relationship Id="rId1" Type="http://schemas.openxmlformats.org/officeDocument/2006/relationships/image" Target="../media/image39.jpeg"/></Relationships>
</file>

<file path=ppt/diagrams/_rels/data6.xml.rels><?xml version="1.0" encoding="UTF-8" standalone="yes"?>
<Relationships xmlns="http://schemas.openxmlformats.org/package/2006/relationships"><Relationship Id="rId1" Type="http://schemas.openxmlformats.org/officeDocument/2006/relationships/image" Target="../media/image40.jpeg"/></Relationships>
</file>

<file path=ppt/diagrams/_rels/data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ata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A365DA-5FF8-439F-905C-8A880EE3957B}"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B394582F-165E-40A4-ADC8-F592B109045A}">
      <dgm:prSet custT="1"/>
      <dgm:spPr/>
      <dgm:t>
        <a:bodyPr/>
        <a:lstStyle/>
        <a:p>
          <a:pPr>
            <a:lnSpc>
              <a:spcPct val="100000"/>
            </a:lnSpc>
            <a:defRPr b="1"/>
          </a:pPr>
          <a:r>
            <a:rPr lang="en-US" sz="2000" b="1" dirty="0"/>
            <a:t>Qualitative Research Approach</a:t>
          </a:r>
          <a:endParaRPr lang="en-US" sz="2000" b="0" dirty="0"/>
        </a:p>
        <a:p>
          <a:pPr rtl="0">
            <a:lnSpc>
              <a:spcPct val="100000"/>
            </a:lnSpc>
            <a:defRPr b="1"/>
          </a:pPr>
          <a:r>
            <a:rPr lang="en-US" sz="2000" b="0" dirty="0">
              <a:latin typeface="Calibri Light" panose="020F0302020204030204"/>
            </a:rPr>
            <a:t>Strength</a:t>
          </a:r>
          <a:r>
            <a:rPr lang="en-US" sz="2000" b="0" dirty="0"/>
            <a:t> in capturing rich, descriptive narratives of</a:t>
          </a:r>
          <a:r>
            <a:rPr lang="en-US" sz="2000" b="0" dirty="0">
              <a:latin typeface="Calibri Light" panose="020F0302020204030204"/>
            </a:rPr>
            <a:t> </a:t>
          </a:r>
          <a:r>
            <a:rPr lang="en-US" sz="2000" b="0" dirty="0"/>
            <a:t> PGwTs across various disciplines.</a:t>
          </a:r>
        </a:p>
      </dgm:t>
    </dgm:pt>
    <dgm:pt modelId="{4BA0C4A5-C6D2-4F69-BC31-2FE172265811}" type="parTrans" cxnId="{8E6DDB2D-10FE-4858-A28A-10880BB7B07E}">
      <dgm:prSet/>
      <dgm:spPr/>
      <dgm:t>
        <a:bodyPr/>
        <a:lstStyle/>
        <a:p>
          <a:endParaRPr lang="en-US" sz="2000"/>
        </a:p>
      </dgm:t>
    </dgm:pt>
    <dgm:pt modelId="{DB07CAC2-48E1-48B5-8FD1-B53A35DC4B61}" type="sibTrans" cxnId="{8E6DDB2D-10FE-4858-A28A-10880BB7B07E}">
      <dgm:prSet/>
      <dgm:spPr/>
      <dgm:t>
        <a:bodyPr/>
        <a:lstStyle/>
        <a:p>
          <a:endParaRPr lang="en-US" sz="2000"/>
        </a:p>
      </dgm:t>
    </dgm:pt>
    <dgm:pt modelId="{D18CEE49-5659-4BD3-872E-6C8B79A022C2}">
      <dgm:prSet custT="1"/>
      <dgm:spPr/>
      <dgm:t>
        <a:bodyPr/>
        <a:lstStyle/>
        <a:p>
          <a:pPr>
            <a:lnSpc>
              <a:spcPct val="100000"/>
            </a:lnSpc>
            <a:defRPr b="1"/>
          </a:pPr>
          <a:r>
            <a:rPr lang="en-US" sz="2000" b="1" dirty="0"/>
            <a:t>Methodology</a:t>
          </a:r>
        </a:p>
        <a:p>
          <a:pPr rtl="0">
            <a:lnSpc>
              <a:spcPct val="100000"/>
            </a:lnSpc>
            <a:defRPr b="1"/>
          </a:pPr>
          <a:r>
            <a:rPr lang="en-US" sz="2000" b="0" dirty="0"/>
            <a:t>Focus groups and follow-up interviews </a:t>
          </a:r>
          <a:r>
            <a:rPr lang="en-US" sz="2000" b="0" dirty="0">
              <a:latin typeface="Calibri Light" panose="020F0302020204030204"/>
            </a:rPr>
            <a:t>- explore </a:t>
          </a:r>
          <a:r>
            <a:rPr lang="en-US" sz="2000" b="0" dirty="0" err="1"/>
            <a:t>PGwTs</a:t>
          </a:r>
          <a:r>
            <a:rPr lang="en-US" sz="2000" b="0" dirty="0"/>
            <a:t>' experiences and teaching philosophies.</a:t>
          </a:r>
        </a:p>
      </dgm:t>
    </dgm:pt>
    <dgm:pt modelId="{FAAB2734-C710-4FEB-AC6A-C7D5B75CB01F}" type="parTrans" cxnId="{2CFDABD7-3462-4816-97DE-EF635518DFCE}">
      <dgm:prSet/>
      <dgm:spPr/>
      <dgm:t>
        <a:bodyPr/>
        <a:lstStyle/>
        <a:p>
          <a:endParaRPr lang="en-US" sz="2000"/>
        </a:p>
      </dgm:t>
    </dgm:pt>
    <dgm:pt modelId="{96EFE0D0-EAD6-4039-8886-A49C1BB43EC2}" type="sibTrans" cxnId="{2CFDABD7-3462-4816-97DE-EF635518DFCE}">
      <dgm:prSet/>
      <dgm:spPr/>
      <dgm:t>
        <a:bodyPr/>
        <a:lstStyle/>
        <a:p>
          <a:endParaRPr lang="en-US" sz="2000"/>
        </a:p>
      </dgm:t>
    </dgm:pt>
    <dgm:pt modelId="{2182B6B5-7D2E-4572-BACE-87153283A4A4}">
      <dgm:prSet custT="1"/>
      <dgm:spPr/>
      <dgm:t>
        <a:bodyPr/>
        <a:lstStyle/>
        <a:p>
          <a:pPr>
            <a:lnSpc>
              <a:spcPct val="100000"/>
            </a:lnSpc>
            <a:defRPr b="1"/>
          </a:pPr>
          <a:r>
            <a:rPr lang="en-US" sz="2000" b="1" dirty="0"/>
            <a:t>Benefits of Qualitative Insights</a:t>
          </a:r>
          <a:endParaRPr lang="en-US" sz="2000" b="0" dirty="0"/>
        </a:p>
        <a:p>
          <a:pPr rtl="0">
            <a:lnSpc>
              <a:spcPct val="100000"/>
            </a:lnSpc>
            <a:defRPr b="1"/>
          </a:pPr>
          <a:r>
            <a:rPr lang="en-US" sz="2000" b="1" dirty="0">
              <a:latin typeface="Calibri Light" panose="020F0302020204030204"/>
            </a:rPr>
            <a:t> </a:t>
          </a:r>
          <a:r>
            <a:rPr lang="en-US" sz="2000" b="0" dirty="0"/>
            <a:t>Allows </a:t>
          </a:r>
          <a:r>
            <a:rPr lang="en-US" sz="2000" b="0" dirty="0" err="1"/>
            <a:t>PGwTs</a:t>
          </a:r>
          <a:r>
            <a:rPr lang="en-US" sz="2000" b="0" dirty="0"/>
            <a:t> to express their perspectives in their own words.</a:t>
          </a:r>
        </a:p>
        <a:p>
          <a:pPr>
            <a:lnSpc>
              <a:spcPct val="100000"/>
            </a:lnSpc>
            <a:defRPr b="1"/>
          </a:pPr>
          <a:r>
            <a:rPr lang="en-US" sz="2000" b="0" dirty="0"/>
            <a:t>Provides a detailed understanding of the nuanced challenges they face.</a:t>
          </a:r>
        </a:p>
      </dgm:t>
    </dgm:pt>
    <dgm:pt modelId="{C9EBC0A0-5888-4B73-88A1-3951D262EBBA}" type="parTrans" cxnId="{F588642F-6A40-408D-9B52-63B5A2ABB754}">
      <dgm:prSet/>
      <dgm:spPr/>
      <dgm:t>
        <a:bodyPr/>
        <a:lstStyle/>
        <a:p>
          <a:endParaRPr lang="en-US" sz="2000"/>
        </a:p>
      </dgm:t>
    </dgm:pt>
    <dgm:pt modelId="{FBE6FC21-D374-4D47-A02E-27D85BB984A7}" type="sibTrans" cxnId="{F588642F-6A40-408D-9B52-63B5A2ABB754}">
      <dgm:prSet/>
      <dgm:spPr/>
      <dgm:t>
        <a:bodyPr/>
        <a:lstStyle/>
        <a:p>
          <a:endParaRPr lang="en-US" sz="2000"/>
        </a:p>
      </dgm:t>
    </dgm:pt>
    <dgm:pt modelId="{CA86992F-90AF-4744-AF43-92A59CCFE146}">
      <dgm:prSet custT="1"/>
      <dgm:spPr/>
      <dgm:t>
        <a:bodyPr/>
        <a:lstStyle/>
        <a:p>
          <a:pPr>
            <a:lnSpc>
              <a:spcPct val="100000"/>
            </a:lnSpc>
          </a:pPr>
          <a:endParaRPr lang="en-US" sz="2000"/>
        </a:p>
      </dgm:t>
    </dgm:pt>
    <dgm:pt modelId="{4D09BC86-182D-43F9-8C20-DC226734E208}" type="parTrans" cxnId="{F528EAD6-45DE-460B-9EA8-C0F2734081A1}">
      <dgm:prSet/>
      <dgm:spPr/>
      <dgm:t>
        <a:bodyPr/>
        <a:lstStyle/>
        <a:p>
          <a:endParaRPr lang="en-US" sz="2000"/>
        </a:p>
      </dgm:t>
    </dgm:pt>
    <dgm:pt modelId="{D24289CA-CC83-42B7-8F64-86C5C3BBA9A9}" type="sibTrans" cxnId="{F528EAD6-45DE-460B-9EA8-C0F2734081A1}">
      <dgm:prSet/>
      <dgm:spPr/>
      <dgm:t>
        <a:bodyPr/>
        <a:lstStyle/>
        <a:p>
          <a:endParaRPr lang="en-US" sz="2000"/>
        </a:p>
      </dgm:t>
    </dgm:pt>
    <dgm:pt modelId="{1661B6A4-7528-49C1-9B23-BA7B4FA4613A}">
      <dgm:prSet custT="1"/>
      <dgm:spPr/>
      <dgm:t>
        <a:bodyPr/>
        <a:lstStyle/>
        <a:p>
          <a:pPr>
            <a:lnSpc>
              <a:spcPct val="100000"/>
            </a:lnSpc>
            <a:defRPr b="1"/>
          </a:pPr>
          <a:r>
            <a:rPr lang="en-US" sz="2000" b="1" dirty="0"/>
            <a:t>Outcome</a:t>
          </a:r>
          <a:endParaRPr lang="en-US" sz="2000" b="0" dirty="0"/>
        </a:p>
        <a:p>
          <a:pPr rtl="0">
            <a:lnSpc>
              <a:spcPct val="100000"/>
            </a:lnSpc>
            <a:defRPr b="1"/>
          </a:pPr>
          <a:r>
            <a:rPr lang="en-US" sz="2000" b="0" dirty="0">
              <a:latin typeface="Calibri Light" panose="020F0302020204030204"/>
            </a:rPr>
            <a:t> Insights</a:t>
          </a:r>
          <a:r>
            <a:rPr lang="en-US" sz="2000" b="0" dirty="0"/>
            <a:t> gained are essential for developing tailored support strategies </a:t>
          </a:r>
          <a:r>
            <a:rPr lang="en-US" sz="2000" b="0" dirty="0">
              <a:latin typeface="Calibri Light" panose="020F0302020204030204"/>
            </a:rPr>
            <a:t>to meet</a:t>
          </a:r>
          <a:r>
            <a:rPr lang="en-US" sz="2000" b="0" dirty="0"/>
            <a:t> the needs of </a:t>
          </a:r>
          <a:r>
            <a:rPr lang="en-US" sz="2000" b="0" dirty="0" err="1"/>
            <a:t>PGwTs</a:t>
          </a:r>
          <a:r>
            <a:rPr lang="en-US" sz="2000" b="0" dirty="0">
              <a:latin typeface="Calibri Light" panose="020F0302020204030204"/>
            </a:rPr>
            <a:t> in</a:t>
          </a:r>
          <a:r>
            <a:rPr lang="en-US" sz="2000" b="0" dirty="0"/>
            <a:t> </a:t>
          </a:r>
          <a:r>
            <a:rPr lang="en-US" sz="2000" b="0" dirty="0">
              <a:latin typeface="Calibri Light" panose="020F0302020204030204"/>
            </a:rPr>
            <a:t>the</a:t>
          </a:r>
          <a:r>
            <a:rPr lang="en-US" sz="2000" b="0" dirty="0"/>
            <a:t> dynamic </a:t>
          </a:r>
          <a:r>
            <a:rPr lang="en-US" sz="2000" b="0" dirty="0">
              <a:latin typeface="Calibri Light" panose="020F0302020204030204"/>
            </a:rPr>
            <a:t>HE environment.</a:t>
          </a:r>
          <a:endParaRPr lang="en-US" sz="2000" b="0" dirty="0"/>
        </a:p>
      </dgm:t>
    </dgm:pt>
    <dgm:pt modelId="{79A115F6-D3AE-446D-9A2D-FCECA257DAB6}" type="parTrans" cxnId="{23A8C38B-2065-4165-A09A-182997D77A2C}">
      <dgm:prSet/>
      <dgm:spPr/>
      <dgm:t>
        <a:bodyPr/>
        <a:lstStyle/>
        <a:p>
          <a:endParaRPr lang="en-US" sz="2000"/>
        </a:p>
      </dgm:t>
    </dgm:pt>
    <dgm:pt modelId="{0E47404F-367F-4201-80BF-4487960C0DE3}" type="sibTrans" cxnId="{23A8C38B-2065-4165-A09A-182997D77A2C}">
      <dgm:prSet/>
      <dgm:spPr/>
      <dgm:t>
        <a:bodyPr/>
        <a:lstStyle/>
        <a:p>
          <a:endParaRPr lang="en-US" sz="2000"/>
        </a:p>
      </dgm:t>
    </dgm:pt>
    <dgm:pt modelId="{6A087E38-9786-41D7-9C97-1E7341A924E1}" type="pres">
      <dgm:prSet presAssocID="{D1A365DA-5FF8-439F-905C-8A880EE3957B}" presName="root" presStyleCnt="0">
        <dgm:presLayoutVars>
          <dgm:dir/>
          <dgm:resizeHandles val="exact"/>
        </dgm:presLayoutVars>
      </dgm:prSet>
      <dgm:spPr/>
    </dgm:pt>
    <dgm:pt modelId="{74DA7798-233A-4FA1-927A-666871AD27D6}" type="pres">
      <dgm:prSet presAssocID="{B394582F-165E-40A4-ADC8-F592B109045A}" presName="compNode" presStyleCnt="0"/>
      <dgm:spPr/>
    </dgm:pt>
    <dgm:pt modelId="{81347308-7B19-4FB9-AB08-DC31D6970304}" type="pres">
      <dgm:prSet presAssocID="{B394582F-165E-40A4-ADC8-F592B10904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AA1AE3F8-9092-44D3-8EDB-897847E0FA4C}" type="pres">
      <dgm:prSet presAssocID="{B394582F-165E-40A4-ADC8-F592B109045A}" presName="iconSpace" presStyleCnt="0"/>
      <dgm:spPr/>
    </dgm:pt>
    <dgm:pt modelId="{7D719C51-7EA3-4E74-82B6-1525935B53E0}" type="pres">
      <dgm:prSet presAssocID="{B394582F-165E-40A4-ADC8-F592B109045A}" presName="parTx" presStyleLbl="revTx" presStyleIdx="0" presStyleCnt="8">
        <dgm:presLayoutVars>
          <dgm:chMax val="0"/>
          <dgm:chPref val="0"/>
        </dgm:presLayoutVars>
      </dgm:prSet>
      <dgm:spPr/>
    </dgm:pt>
    <dgm:pt modelId="{796FF2A2-7F61-416E-910F-3E4D3E34F172}" type="pres">
      <dgm:prSet presAssocID="{B394582F-165E-40A4-ADC8-F592B109045A}" presName="txSpace" presStyleCnt="0"/>
      <dgm:spPr/>
    </dgm:pt>
    <dgm:pt modelId="{664F185E-7509-4101-89F0-BAFF9B803098}" type="pres">
      <dgm:prSet presAssocID="{B394582F-165E-40A4-ADC8-F592B109045A}" presName="desTx" presStyleLbl="revTx" presStyleIdx="1" presStyleCnt="8">
        <dgm:presLayoutVars/>
      </dgm:prSet>
      <dgm:spPr/>
    </dgm:pt>
    <dgm:pt modelId="{5E5B991D-1B26-4F26-8FA4-F334BC573974}" type="pres">
      <dgm:prSet presAssocID="{DB07CAC2-48E1-48B5-8FD1-B53A35DC4B61}" presName="sibTrans" presStyleCnt="0"/>
      <dgm:spPr/>
    </dgm:pt>
    <dgm:pt modelId="{305BD5D4-8861-48DB-9007-4D9C305A8156}" type="pres">
      <dgm:prSet presAssocID="{D18CEE49-5659-4BD3-872E-6C8B79A022C2}" presName="compNode" presStyleCnt="0"/>
      <dgm:spPr/>
    </dgm:pt>
    <dgm:pt modelId="{6461B6A1-AF22-4F2A-AD65-4D6688F2B367}" type="pres">
      <dgm:prSet presAssocID="{D18CEE49-5659-4BD3-872E-6C8B79A022C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B49FFA52-CE7C-4644-B4D0-829DF78AFF65}" type="pres">
      <dgm:prSet presAssocID="{D18CEE49-5659-4BD3-872E-6C8B79A022C2}" presName="iconSpace" presStyleCnt="0"/>
      <dgm:spPr/>
    </dgm:pt>
    <dgm:pt modelId="{FF27D0A1-949C-4766-B1B6-5563D88A89F6}" type="pres">
      <dgm:prSet presAssocID="{D18CEE49-5659-4BD3-872E-6C8B79A022C2}" presName="parTx" presStyleLbl="revTx" presStyleIdx="2" presStyleCnt="8">
        <dgm:presLayoutVars>
          <dgm:chMax val="0"/>
          <dgm:chPref val="0"/>
        </dgm:presLayoutVars>
      </dgm:prSet>
      <dgm:spPr/>
    </dgm:pt>
    <dgm:pt modelId="{E0B1BD94-F2E6-42BE-B59B-3FAD5AB458F4}" type="pres">
      <dgm:prSet presAssocID="{D18CEE49-5659-4BD3-872E-6C8B79A022C2}" presName="txSpace" presStyleCnt="0"/>
      <dgm:spPr/>
    </dgm:pt>
    <dgm:pt modelId="{BE057B84-E5E5-428C-8E2F-C24FA17F1773}" type="pres">
      <dgm:prSet presAssocID="{D18CEE49-5659-4BD3-872E-6C8B79A022C2}" presName="desTx" presStyleLbl="revTx" presStyleIdx="3" presStyleCnt="8">
        <dgm:presLayoutVars/>
      </dgm:prSet>
      <dgm:spPr/>
    </dgm:pt>
    <dgm:pt modelId="{65DC7725-C451-4940-9FF6-0A673AF56631}" type="pres">
      <dgm:prSet presAssocID="{96EFE0D0-EAD6-4039-8886-A49C1BB43EC2}" presName="sibTrans" presStyleCnt="0"/>
      <dgm:spPr/>
    </dgm:pt>
    <dgm:pt modelId="{2BEA2763-E8BF-4DDA-A612-A701D2B70023}" type="pres">
      <dgm:prSet presAssocID="{2182B6B5-7D2E-4572-BACE-87153283A4A4}" presName="compNode" presStyleCnt="0"/>
      <dgm:spPr/>
    </dgm:pt>
    <dgm:pt modelId="{C7B23CB1-EB52-4A78-9398-CFFA1B924995}" type="pres">
      <dgm:prSet presAssocID="{2182B6B5-7D2E-4572-BACE-87153283A4A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rson with Idea"/>
        </a:ext>
      </dgm:extLst>
    </dgm:pt>
    <dgm:pt modelId="{99CF7156-8C28-4B8A-AA4A-C53F3877A791}" type="pres">
      <dgm:prSet presAssocID="{2182B6B5-7D2E-4572-BACE-87153283A4A4}" presName="iconSpace" presStyleCnt="0"/>
      <dgm:spPr/>
    </dgm:pt>
    <dgm:pt modelId="{7E212A73-37E0-40ED-8FF9-47B4B8639C2F}" type="pres">
      <dgm:prSet presAssocID="{2182B6B5-7D2E-4572-BACE-87153283A4A4}" presName="parTx" presStyleLbl="revTx" presStyleIdx="4" presStyleCnt="8">
        <dgm:presLayoutVars>
          <dgm:chMax val="0"/>
          <dgm:chPref val="0"/>
        </dgm:presLayoutVars>
      </dgm:prSet>
      <dgm:spPr/>
    </dgm:pt>
    <dgm:pt modelId="{90BE7250-438E-41C6-8257-437C69A65C5B}" type="pres">
      <dgm:prSet presAssocID="{2182B6B5-7D2E-4572-BACE-87153283A4A4}" presName="txSpace" presStyleCnt="0"/>
      <dgm:spPr/>
    </dgm:pt>
    <dgm:pt modelId="{1CF2E9A5-68B5-47CF-B0CE-2EF4093386F5}" type="pres">
      <dgm:prSet presAssocID="{2182B6B5-7D2E-4572-BACE-87153283A4A4}" presName="desTx" presStyleLbl="revTx" presStyleIdx="5" presStyleCnt="8" custLinFactY="-4331" custLinFactNeighborX="-7058" custLinFactNeighborY="-100000">
        <dgm:presLayoutVars/>
      </dgm:prSet>
      <dgm:spPr/>
    </dgm:pt>
    <dgm:pt modelId="{A9DAA99E-8981-4F9C-A722-31C27E0C4D4E}" type="pres">
      <dgm:prSet presAssocID="{FBE6FC21-D374-4D47-A02E-27D85BB984A7}" presName="sibTrans" presStyleCnt="0"/>
      <dgm:spPr/>
    </dgm:pt>
    <dgm:pt modelId="{E8E39C9F-2D7D-4C0B-8255-161701538CE9}" type="pres">
      <dgm:prSet presAssocID="{1661B6A4-7528-49C1-9B23-BA7B4FA4613A}" presName="compNode" presStyleCnt="0"/>
      <dgm:spPr/>
    </dgm:pt>
    <dgm:pt modelId="{937B14A1-8503-4D1B-8310-D2D5578AFBEF}" type="pres">
      <dgm:prSet presAssocID="{1661B6A4-7528-49C1-9B23-BA7B4FA4613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30B0F60D-C15A-4144-9101-CD5F887C5EAE}" type="pres">
      <dgm:prSet presAssocID="{1661B6A4-7528-49C1-9B23-BA7B4FA4613A}" presName="iconSpace" presStyleCnt="0"/>
      <dgm:spPr/>
    </dgm:pt>
    <dgm:pt modelId="{77A569D7-4AC8-4ADA-AAB3-E130035BE7B5}" type="pres">
      <dgm:prSet presAssocID="{1661B6A4-7528-49C1-9B23-BA7B4FA4613A}" presName="parTx" presStyleLbl="revTx" presStyleIdx="6" presStyleCnt="8">
        <dgm:presLayoutVars>
          <dgm:chMax val="0"/>
          <dgm:chPref val="0"/>
        </dgm:presLayoutVars>
      </dgm:prSet>
      <dgm:spPr/>
    </dgm:pt>
    <dgm:pt modelId="{574718E8-3C48-44EF-A895-5B322248324A}" type="pres">
      <dgm:prSet presAssocID="{1661B6A4-7528-49C1-9B23-BA7B4FA4613A}" presName="txSpace" presStyleCnt="0"/>
      <dgm:spPr/>
    </dgm:pt>
    <dgm:pt modelId="{7B413CBF-E576-40D5-9BFC-3C0A37448383}" type="pres">
      <dgm:prSet presAssocID="{1661B6A4-7528-49C1-9B23-BA7B4FA4613A}" presName="desTx" presStyleLbl="revTx" presStyleIdx="7" presStyleCnt="8">
        <dgm:presLayoutVars/>
      </dgm:prSet>
      <dgm:spPr/>
    </dgm:pt>
  </dgm:ptLst>
  <dgm:cxnLst>
    <dgm:cxn modelId="{B213B429-2035-4B39-9D8E-A6A73A4F032D}" type="presOf" srcId="{D1A365DA-5FF8-439F-905C-8A880EE3957B}" destId="{6A087E38-9786-41D7-9C97-1E7341A924E1}" srcOrd="0" destOrd="0" presId="urn:microsoft.com/office/officeart/2018/5/layout/CenteredIconLabelDescriptionList"/>
    <dgm:cxn modelId="{8E6DDB2D-10FE-4858-A28A-10880BB7B07E}" srcId="{D1A365DA-5FF8-439F-905C-8A880EE3957B}" destId="{B394582F-165E-40A4-ADC8-F592B109045A}" srcOrd="0" destOrd="0" parTransId="{4BA0C4A5-C6D2-4F69-BC31-2FE172265811}" sibTransId="{DB07CAC2-48E1-48B5-8FD1-B53A35DC4B61}"/>
    <dgm:cxn modelId="{F588642F-6A40-408D-9B52-63B5A2ABB754}" srcId="{D1A365DA-5FF8-439F-905C-8A880EE3957B}" destId="{2182B6B5-7D2E-4572-BACE-87153283A4A4}" srcOrd="2" destOrd="0" parTransId="{C9EBC0A0-5888-4B73-88A1-3951D262EBBA}" sibTransId="{FBE6FC21-D374-4D47-A02E-27D85BB984A7}"/>
    <dgm:cxn modelId="{3C73793D-57B4-4A15-A7CB-C7482D50D409}" type="presOf" srcId="{1661B6A4-7528-49C1-9B23-BA7B4FA4613A}" destId="{77A569D7-4AC8-4ADA-AAB3-E130035BE7B5}" srcOrd="0" destOrd="0" presId="urn:microsoft.com/office/officeart/2018/5/layout/CenteredIconLabelDescriptionList"/>
    <dgm:cxn modelId="{23A8C38B-2065-4165-A09A-182997D77A2C}" srcId="{D1A365DA-5FF8-439F-905C-8A880EE3957B}" destId="{1661B6A4-7528-49C1-9B23-BA7B4FA4613A}" srcOrd="3" destOrd="0" parTransId="{79A115F6-D3AE-446D-9A2D-FCECA257DAB6}" sibTransId="{0E47404F-367F-4201-80BF-4487960C0DE3}"/>
    <dgm:cxn modelId="{9D05A89F-F835-45A3-980D-F5BB510B655C}" type="presOf" srcId="{D18CEE49-5659-4BD3-872E-6C8B79A022C2}" destId="{FF27D0A1-949C-4766-B1B6-5563D88A89F6}" srcOrd="0" destOrd="0" presId="urn:microsoft.com/office/officeart/2018/5/layout/CenteredIconLabelDescriptionList"/>
    <dgm:cxn modelId="{9F281AA8-1709-4684-918C-0984B0A0D053}" type="presOf" srcId="{2182B6B5-7D2E-4572-BACE-87153283A4A4}" destId="{7E212A73-37E0-40ED-8FF9-47B4B8639C2F}" srcOrd="0" destOrd="0" presId="urn:microsoft.com/office/officeart/2018/5/layout/CenteredIconLabelDescriptionList"/>
    <dgm:cxn modelId="{7A7FECAF-E5DC-468F-B4A1-7D90EA5977AB}" type="presOf" srcId="{B394582F-165E-40A4-ADC8-F592B109045A}" destId="{7D719C51-7EA3-4E74-82B6-1525935B53E0}" srcOrd="0" destOrd="0" presId="urn:microsoft.com/office/officeart/2018/5/layout/CenteredIconLabelDescriptionList"/>
    <dgm:cxn modelId="{F528EAD6-45DE-460B-9EA8-C0F2734081A1}" srcId="{2182B6B5-7D2E-4572-BACE-87153283A4A4}" destId="{CA86992F-90AF-4744-AF43-92A59CCFE146}" srcOrd="0" destOrd="0" parTransId="{4D09BC86-182D-43F9-8C20-DC226734E208}" sibTransId="{D24289CA-CC83-42B7-8F64-86C5C3BBA9A9}"/>
    <dgm:cxn modelId="{2CFDABD7-3462-4816-97DE-EF635518DFCE}" srcId="{D1A365DA-5FF8-439F-905C-8A880EE3957B}" destId="{D18CEE49-5659-4BD3-872E-6C8B79A022C2}" srcOrd="1" destOrd="0" parTransId="{FAAB2734-C710-4FEB-AC6A-C7D5B75CB01F}" sibTransId="{96EFE0D0-EAD6-4039-8886-A49C1BB43EC2}"/>
    <dgm:cxn modelId="{27CA4EED-F1F1-4CA0-A61C-180D31AA9F3C}" type="presOf" srcId="{CA86992F-90AF-4744-AF43-92A59CCFE146}" destId="{1CF2E9A5-68B5-47CF-B0CE-2EF4093386F5}" srcOrd="0" destOrd="0" presId="urn:microsoft.com/office/officeart/2018/5/layout/CenteredIconLabelDescriptionList"/>
    <dgm:cxn modelId="{98CEB728-BFA2-46DD-98BB-3617347E134E}" type="presParOf" srcId="{6A087E38-9786-41D7-9C97-1E7341A924E1}" destId="{74DA7798-233A-4FA1-927A-666871AD27D6}" srcOrd="0" destOrd="0" presId="urn:microsoft.com/office/officeart/2018/5/layout/CenteredIconLabelDescriptionList"/>
    <dgm:cxn modelId="{64B50109-A0ED-43FD-A0DC-02F80B2DA829}" type="presParOf" srcId="{74DA7798-233A-4FA1-927A-666871AD27D6}" destId="{81347308-7B19-4FB9-AB08-DC31D6970304}" srcOrd="0" destOrd="0" presId="urn:microsoft.com/office/officeart/2018/5/layout/CenteredIconLabelDescriptionList"/>
    <dgm:cxn modelId="{E7BE02C9-336D-4B90-B4C0-15D5FBC1C1E5}" type="presParOf" srcId="{74DA7798-233A-4FA1-927A-666871AD27D6}" destId="{AA1AE3F8-9092-44D3-8EDB-897847E0FA4C}" srcOrd="1" destOrd="0" presId="urn:microsoft.com/office/officeart/2018/5/layout/CenteredIconLabelDescriptionList"/>
    <dgm:cxn modelId="{04F6D551-B7EC-48D4-8399-FB130F7DBEE4}" type="presParOf" srcId="{74DA7798-233A-4FA1-927A-666871AD27D6}" destId="{7D719C51-7EA3-4E74-82B6-1525935B53E0}" srcOrd="2" destOrd="0" presId="urn:microsoft.com/office/officeart/2018/5/layout/CenteredIconLabelDescriptionList"/>
    <dgm:cxn modelId="{583BEE05-9600-4DA5-8C77-5A51DFA76464}" type="presParOf" srcId="{74DA7798-233A-4FA1-927A-666871AD27D6}" destId="{796FF2A2-7F61-416E-910F-3E4D3E34F172}" srcOrd="3" destOrd="0" presId="urn:microsoft.com/office/officeart/2018/5/layout/CenteredIconLabelDescriptionList"/>
    <dgm:cxn modelId="{1F8CEFDA-8B1A-4F33-BB92-581BD4A1CC5E}" type="presParOf" srcId="{74DA7798-233A-4FA1-927A-666871AD27D6}" destId="{664F185E-7509-4101-89F0-BAFF9B803098}" srcOrd="4" destOrd="0" presId="urn:microsoft.com/office/officeart/2018/5/layout/CenteredIconLabelDescriptionList"/>
    <dgm:cxn modelId="{AF82C6B6-69D8-4700-A8CE-204CEAE5C7BE}" type="presParOf" srcId="{6A087E38-9786-41D7-9C97-1E7341A924E1}" destId="{5E5B991D-1B26-4F26-8FA4-F334BC573974}" srcOrd="1" destOrd="0" presId="urn:microsoft.com/office/officeart/2018/5/layout/CenteredIconLabelDescriptionList"/>
    <dgm:cxn modelId="{75E782A4-3916-4401-AF96-06106D3F0F6F}" type="presParOf" srcId="{6A087E38-9786-41D7-9C97-1E7341A924E1}" destId="{305BD5D4-8861-48DB-9007-4D9C305A8156}" srcOrd="2" destOrd="0" presId="urn:microsoft.com/office/officeart/2018/5/layout/CenteredIconLabelDescriptionList"/>
    <dgm:cxn modelId="{BE23C45A-9967-4D2E-AD5C-0EA64207BAEF}" type="presParOf" srcId="{305BD5D4-8861-48DB-9007-4D9C305A8156}" destId="{6461B6A1-AF22-4F2A-AD65-4D6688F2B367}" srcOrd="0" destOrd="0" presId="urn:microsoft.com/office/officeart/2018/5/layout/CenteredIconLabelDescriptionList"/>
    <dgm:cxn modelId="{604C35BD-6E07-4D8B-8392-E5A6F9CC4DB6}" type="presParOf" srcId="{305BD5D4-8861-48DB-9007-4D9C305A8156}" destId="{B49FFA52-CE7C-4644-B4D0-829DF78AFF65}" srcOrd="1" destOrd="0" presId="urn:microsoft.com/office/officeart/2018/5/layout/CenteredIconLabelDescriptionList"/>
    <dgm:cxn modelId="{ACB3CFAC-CE8F-4B0A-9235-EE9F2EC7C566}" type="presParOf" srcId="{305BD5D4-8861-48DB-9007-4D9C305A8156}" destId="{FF27D0A1-949C-4766-B1B6-5563D88A89F6}" srcOrd="2" destOrd="0" presId="urn:microsoft.com/office/officeart/2018/5/layout/CenteredIconLabelDescriptionList"/>
    <dgm:cxn modelId="{8895B968-E1DE-4FA7-8F30-5E8DBAA0D832}" type="presParOf" srcId="{305BD5D4-8861-48DB-9007-4D9C305A8156}" destId="{E0B1BD94-F2E6-42BE-B59B-3FAD5AB458F4}" srcOrd="3" destOrd="0" presId="urn:microsoft.com/office/officeart/2018/5/layout/CenteredIconLabelDescriptionList"/>
    <dgm:cxn modelId="{07B7BBFC-A9A0-4A18-B26B-DC52270862DA}" type="presParOf" srcId="{305BD5D4-8861-48DB-9007-4D9C305A8156}" destId="{BE057B84-E5E5-428C-8E2F-C24FA17F1773}" srcOrd="4" destOrd="0" presId="urn:microsoft.com/office/officeart/2018/5/layout/CenteredIconLabelDescriptionList"/>
    <dgm:cxn modelId="{C77A0434-50A1-4CE2-8ACF-259A4F48CA3C}" type="presParOf" srcId="{6A087E38-9786-41D7-9C97-1E7341A924E1}" destId="{65DC7725-C451-4940-9FF6-0A673AF56631}" srcOrd="3" destOrd="0" presId="urn:microsoft.com/office/officeart/2018/5/layout/CenteredIconLabelDescriptionList"/>
    <dgm:cxn modelId="{D7B9FD18-0B34-4DFD-8AF1-5E283FF86132}" type="presParOf" srcId="{6A087E38-9786-41D7-9C97-1E7341A924E1}" destId="{2BEA2763-E8BF-4DDA-A612-A701D2B70023}" srcOrd="4" destOrd="0" presId="urn:microsoft.com/office/officeart/2018/5/layout/CenteredIconLabelDescriptionList"/>
    <dgm:cxn modelId="{0962FC15-1904-4DB1-B75C-C308E1C46FCC}" type="presParOf" srcId="{2BEA2763-E8BF-4DDA-A612-A701D2B70023}" destId="{C7B23CB1-EB52-4A78-9398-CFFA1B924995}" srcOrd="0" destOrd="0" presId="urn:microsoft.com/office/officeart/2018/5/layout/CenteredIconLabelDescriptionList"/>
    <dgm:cxn modelId="{02A4EBBD-EF96-4ED9-B751-2B3B22837A00}" type="presParOf" srcId="{2BEA2763-E8BF-4DDA-A612-A701D2B70023}" destId="{99CF7156-8C28-4B8A-AA4A-C53F3877A791}" srcOrd="1" destOrd="0" presId="urn:microsoft.com/office/officeart/2018/5/layout/CenteredIconLabelDescriptionList"/>
    <dgm:cxn modelId="{E61E87E6-C4EC-4D55-9755-76B45296458A}" type="presParOf" srcId="{2BEA2763-E8BF-4DDA-A612-A701D2B70023}" destId="{7E212A73-37E0-40ED-8FF9-47B4B8639C2F}" srcOrd="2" destOrd="0" presId="urn:microsoft.com/office/officeart/2018/5/layout/CenteredIconLabelDescriptionList"/>
    <dgm:cxn modelId="{48CEB384-132D-4880-BE4F-8E376F813C50}" type="presParOf" srcId="{2BEA2763-E8BF-4DDA-A612-A701D2B70023}" destId="{90BE7250-438E-41C6-8257-437C69A65C5B}" srcOrd="3" destOrd="0" presId="urn:microsoft.com/office/officeart/2018/5/layout/CenteredIconLabelDescriptionList"/>
    <dgm:cxn modelId="{456E8BB1-DFC0-4097-8719-A4B3AA7F6263}" type="presParOf" srcId="{2BEA2763-E8BF-4DDA-A612-A701D2B70023}" destId="{1CF2E9A5-68B5-47CF-B0CE-2EF4093386F5}" srcOrd="4" destOrd="0" presId="urn:microsoft.com/office/officeart/2018/5/layout/CenteredIconLabelDescriptionList"/>
    <dgm:cxn modelId="{30336117-10A1-4ACF-ADDE-7AE64395285B}" type="presParOf" srcId="{6A087E38-9786-41D7-9C97-1E7341A924E1}" destId="{A9DAA99E-8981-4F9C-A722-31C27E0C4D4E}" srcOrd="5" destOrd="0" presId="urn:microsoft.com/office/officeart/2018/5/layout/CenteredIconLabelDescriptionList"/>
    <dgm:cxn modelId="{2DD5D3AF-43D2-4094-8472-7956C9AA5029}" type="presParOf" srcId="{6A087E38-9786-41D7-9C97-1E7341A924E1}" destId="{E8E39C9F-2D7D-4C0B-8255-161701538CE9}" srcOrd="6" destOrd="0" presId="urn:microsoft.com/office/officeart/2018/5/layout/CenteredIconLabelDescriptionList"/>
    <dgm:cxn modelId="{6F0D9D72-1EAC-4FA1-A1BD-95E48A5980AE}" type="presParOf" srcId="{E8E39C9F-2D7D-4C0B-8255-161701538CE9}" destId="{937B14A1-8503-4D1B-8310-D2D5578AFBEF}" srcOrd="0" destOrd="0" presId="urn:microsoft.com/office/officeart/2018/5/layout/CenteredIconLabelDescriptionList"/>
    <dgm:cxn modelId="{5E00A072-CEDF-4FAA-9DE7-EDA51888C27F}" type="presParOf" srcId="{E8E39C9F-2D7D-4C0B-8255-161701538CE9}" destId="{30B0F60D-C15A-4144-9101-CD5F887C5EAE}" srcOrd="1" destOrd="0" presId="urn:microsoft.com/office/officeart/2018/5/layout/CenteredIconLabelDescriptionList"/>
    <dgm:cxn modelId="{F06FC7BA-0101-4521-BD63-3A236EF859AD}" type="presParOf" srcId="{E8E39C9F-2D7D-4C0B-8255-161701538CE9}" destId="{77A569D7-4AC8-4ADA-AAB3-E130035BE7B5}" srcOrd="2" destOrd="0" presId="urn:microsoft.com/office/officeart/2018/5/layout/CenteredIconLabelDescriptionList"/>
    <dgm:cxn modelId="{E2DBC1A4-C725-4375-AE81-7CE2805ACC6D}" type="presParOf" srcId="{E8E39C9F-2D7D-4C0B-8255-161701538CE9}" destId="{574718E8-3C48-44EF-A895-5B322248324A}" srcOrd="3" destOrd="0" presId="urn:microsoft.com/office/officeart/2018/5/layout/CenteredIconLabelDescriptionList"/>
    <dgm:cxn modelId="{816967C8-0ED1-4693-8D61-9486E34C58D6}" type="presParOf" srcId="{E8E39C9F-2D7D-4C0B-8255-161701538CE9}" destId="{7B413CBF-E576-40D5-9BFC-3C0A3744838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F14982-75AD-4EA0-8C9D-BD2F39C605A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D8A7D45-AA5B-489B-9A4C-CB62C251ABA6}">
      <dgm:prSet/>
      <dgm:spPr/>
      <dgm:t>
        <a:bodyPr/>
        <a:lstStyle/>
        <a:p>
          <a:pPr rtl="0"/>
          <a:r>
            <a:rPr lang="en-US" b="1"/>
            <a:t>Balancing </a:t>
          </a:r>
          <a:r>
            <a:rPr lang="en-US" b="1">
              <a:latin typeface="Calibri Light" panose="020F0302020204030204"/>
            </a:rPr>
            <a:t>teaching autonomy</a:t>
          </a:r>
          <a:r>
            <a:rPr lang="en-US" b="1"/>
            <a:t>: Encourage innovation </a:t>
          </a:r>
          <a:r>
            <a:rPr lang="en-US" b="1">
              <a:latin typeface="Calibri Light" panose="020F0302020204030204"/>
            </a:rPr>
            <a:t>&amp; development through</a:t>
          </a:r>
          <a:r>
            <a:rPr lang="en-US" b="1"/>
            <a:t> structured support</a:t>
          </a:r>
          <a:r>
            <a:rPr lang="en-US" b="1">
              <a:latin typeface="Calibri Light" panose="020F0302020204030204"/>
            </a:rPr>
            <a:t> </a:t>
          </a:r>
          <a:endParaRPr lang="en-US"/>
        </a:p>
      </dgm:t>
    </dgm:pt>
    <dgm:pt modelId="{1E75ED38-5D47-4A16-BA3D-FD58B298DB09}" type="parTrans" cxnId="{D5832361-0CFD-4471-A71A-611AA1279F98}">
      <dgm:prSet/>
      <dgm:spPr/>
      <dgm:t>
        <a:bodyPr/>
        <a:lstStyle/>
        <a:p>
          <a:endParaRPr lang="en-US"/>
        </a:p>
      </dgm:t>
    </dgm:pt>
    <dgm:pt modelId="{0F90C207-F0CE-4A9E-839D-BF18B484A5B5}" type="sibTrans" cxnId="{D5832361-0CFD-4471-A71A-611AA1279F98}">
      <dgm:prSet/>
      <dgm:spPr/>
      <dgm:t>
        <a:bodyPr/>
        <a:lstStyle/>
        <a:p>
          <a:endParaRPr lang="en-US"/>
        </a:p>
      </dgm:t>
    </dgm:pt>
    <dgm:pt modelId="{AAAAE6C5-EF1F-49F4-BA53-901B99555556}">
      <dgm:prSet/>
      <dgm:spPr/>
      <dgm:t>
        <a:bodyPr/>
        <a:lstStyle/>
        <a:p>
          <a:pPr rtl="0"/>
          <a:r>
            <a:rPr lang="en-US" b="1"/>
            <a:t>Enhance </a:t>
          </a:r>
          <a:r>
            <a:rPr lang="en-US" b="1">
              <a:latin typeface="Calibri Light" panose="020F0302020204030204"/>
            </a:rPr>
            <a:t>communication</a:t>
          </a:r>
          <a:r>
            <a:rPr lang="en-US" b="1"/>
            <a:t> </a:t>
          </a:r>
          <a:r>
            <a:rPr lang="en-US" b="1">
              <a:latin typeface="Calibri Light" panose="020F0302020204030204"/>
            </a:rPr>
            <a:t>channels</a:t>
          </a:r>
          <a:r>
            <a:rPr lang="en-US" b="1"/>
            <a:t> </a:t>
          </a:r>
          <a:r>
            <a:rPr lang="en-US" b="1">
              <a:latin typeface="Calibri Light" panose="020F0302020204030204"/>
            </a:rPr>
            <a:t>– Strength Unit Convenor, DoS &amp;</a:t>
          </a:r>
          <a:r>
            <a:rPr lang="en-US" b="1"/>
            <a:t> PGwT </a:t>
          </a:r>
          <a:r>
            <a:rPr lang="en-US" b="1">
              <a:latin typeface="Calibri Light" panose="020F0302020204030204"/>
            </a:rPr>
            <a:t>communication</a:t>
          </a:r>
          <a:endParaRPr lang="en-US"/>
        </a:p>
      </dgm:t>
    </dgm:pt>
    <dgm:pt modelId="{E7A004E0-9A0A-4357-9DC0-08CB1E4CF97A}" type="parTrans" cxnId="{C5E14058-4E05-4F21-B4C3-4F8EC97C0C99}">
      <dgm:prSet/>
      <dgm:spPr/>
      <dgm:t>
        <a:bodyPr/>
        <a:lstStyle/>
        <a:p>
          <a:endParaRPr lang="en-US"/>
        </a:p>
      </dgm:t>
    </dgm:pt>
    <dgm:pt modelId="{E6270072-46C3-4779-9E2C-4D077B8B6495}" type="sibTrans" cxnId="{C5E14058-4E05-4F21-B4C3-4F8EC97C0C99}">
      <dgm:prSet/>
      <dgm:spPr/>
      <dgm:t>
        <a:bodyPr/>
        <a:lstStyle/>
        <a:p>
          <a:endParaRPr lang="en-US"/>
        </a:p>
      </dgm:t>
    </dgm:pt>
    <dgm:pt modelId="{DE100D90-C41D-4B4E-9542-D4BEFD02D8D9}">
      <dgm:prSet/>
      <dgm:spPr/>
      <dgm:t>
        <a:bodyPr/>
        <a:lstStyle/>
        <a:p>
          <a:endParaRPr lang="en-US" b="1"/>
        </a:p>
        <a:p>
          <a:pPr rtl="0"/>
          <a:r>
            <a:rPr lang="en-US" b="1"/>
            <a:t>Call to Action: Adopt </a:t>
          </a:r>
          <a:r>
            <a:rPr lang="en-US" b="1">
              <a:latin typeface="Calibri Light" panose="020F0302020204030204"/>
            </a:rPr>
            <a:t>best practices</a:t>
          </a:r>
          <a:r>
            <a:rPr lang="en-US" b="1"/>
            <a:t> from across campus using evidenced based strategies</a:t>
          </a:r>
          <a:r>
            <a:rPr lang="en-US" b="1">
              <a:latin typeface="Calibri Light" panose="020F0302020204030204"/>
            </a:rPr>
            <a:t> </a:t>
          </a:r>
          <a:endParaRPr lang="en-US"/>
        </a:p>
      </dgm:t>
    </dgm:pt>
    <dgm:pt modelId="{5F54BFEB-D851-4648-AE24-E1913ACA93E8}" type="parTrans" cxnId="{70E1B64C-A090-4071-861B-5B9EC583ECB8}">
      <dgm:prSet/>
      <dgm:spPr/>
      <dgm:t>
        <a:bodyPr/>
        <a:lstStyle/>
        <a:p>
          <a:endParaRPr lang="en-US"/>
        </a:p>
      </dgm:t>
    </dgm:pt>
    <dgm:pt modelId="{DAB6867B-9132-46EB-9C92-A8093B225D8A}" type="sibTrans" cxnId="{70E1B64C-A090-4071-861B-5B9EC583ECB8}">
      <dgm:prSet/>
      <dgm:spPr/>
      <dgm:t>
        <a:bodyPr/>
        <a:lstStyle/>
        <a:p>
          <a:endParaRPr lang="en-US"/>
        </a:p>
      </dgm:t>
    </dgm:pt>
    <dgm:pt modelId="{781289C0-EAF4-4294-A1BE-D6613B7522FF}">
      <dgm:prSet/>
      <dgm:spPr/>
      <dgm:t>
        <a:bodyPr/>
        <a:lstStyle/>
        <a:p>
          <a:pPr rtl="0"/>
          <a:r>
            <a:rPr lang="en-US" b="1"/>
            <a:t>These are exploratory findings</a:t>
          </a:r>
          <a:r>
            <a:rPr lang="en-US" b="1">
              <a:latin typeface="Calibri Light" panose="020F0302020204030204"/>
            </a:rPr>
            <a:t>: Shape TDF to follow</a:t>
          </a:r>
          <a:endParaRPr lang="en-US"/>
        </a:p>
      </dgm:t>
    </dgm:pt>
    <dgm:pt modelId="{53C653F6-C37C-435D-B23E-2AA51789DEE0}" type="parTrans" cxnId="{04051685-CB98-4BE7-B944-471FA7C35FE9}">
      <dgm:prSet/>
      <dgm:spPr/>
      <dgm:t>
        <a:bodyPr/>
        <a:lstStyle/>
        <a:p>
          <a:endParaRPr lang="en-US"/>
        </a:p>
      </dgm:t>
    </dgm:pt>
    <dgm:pt modelId="{6AA1AC13-6C91-4A2B-9921-7F35EE045117}" type="sibTrans" cxnId="{04051685-CB98-4BE7-B944-471FA7C35FE9}">
      <dgm:prSet/>
      <dgm:spPr/>
      <dgm:t>
        <a:bodyPr/>
        <a:lstStyle/>
        <a:p>
          <a:endParaRPr lang="en-US"/>
        </a:p>
      </dgm:t>
    </dgm:pt>
    <dgm:pt modelId="{F9F6E715-8056-44C8-B216-5E2825641FB5}" type="pres">
      <dgm:prSet presAssocID="{85F14982-75AD-4EA0-8C9D-BD2F39C605A6}" presName="Name0" presStyleCnt="0">
        <dgm:presLayoutVars>
          <dgm:dir/>
          <dgm:animLvl val="lvl"/>
          <dgm:resizeHandles val="exact"/>
        </dgm:presLayoutVars>
      </dgm:prSet>
      <dgm:spPr/>
    </dgm:pt>
    <dgm:pt modelId="{511F8925-1ACD-41D8-9776-56BA70D8E9A4}" type="pres">
      <dgm:prSet presAssocID="{DD8A7D45-AA5B-489B-9A4C-CB62C251ABA6}" presName="linNode" presStyleCnt="0"/>
      <dgm:spPr/>
    </dgm:pt>
    <dgm:pt modelId="{E868B8DB-9DC8-4D2D-BEAC-3D9843C133D2}" type="pres">
      <dgm:prSet presAssocID="{DD8A7D45-AA5B-489B-9A4C-CB62C251ABA6}" presName="parentText" presStyleLbl="node1" presStyleIdx="0" presStyleCnt="4" custScaleX="277778">
        <dgm:presLayoutVars>
          <dgm:chMax val="1"/>
          <dgm:bulletEnabled val="1"/>
        </dgm:presLayoutVars>
      </dgm:prSet>
      <dgm:spPr/>
    </dgm:pt>
    <dgm:pt modelId="{03473A6F-3619-4F3F-A493-9BF4B90A4F3D}" type="pres">
      <dgm:prSet presAssocID="{0F90C207-F0CE-4A9E-839D-BF18B484A5B5}" presName="sp" presStyleCnt="0"/>
      <dgm:spPr/>
    </dgm:pt>
    <dgm:pt modelId="{8C1ECF27-47FD-4E8C-828B-DB8D757243E9}" type="pres">
      <dgm:prSet presAssocID="{AAAAE6C5-EF1F-49F4-BA53-901B99555556}" presName="linNode" presStyleCnt="0"/>
      <dgm:spPr/>
    </dgm:pt>
    <dgm:pt modelId="{84C2E01E-41B7-4024-B37A-6FC063A140EC}" type="pres">
      <dgm:prSet presAssocID="{AAAAE6C5-EF1F-49F4-BA53-901B99555556}" presName="parentText" presStyleLbl="node1" presStyleIdx="1" presStyleCnt="4" custScaleX="277778">
        <dgm:presLayoutVars>
          <dgm:chMax val="1"/>
          <dgm:bulletEnabled val="1"/>
        </dgm:presLayoutVars>
      </dgm:prSet>
      <dgm:spPr/>
    </dgm:pt>
    <dgm:pt modelId="{100F7524-DD99-452C-957B-A7F750D08703}" type="pres">
      <dgm:prSet presAssocID="{E6270072-46C3-4779-9E2C-4D077B8B6495}" presName="sp" presStyleCnt="0"/>
      <dgm:spPr/>
    </dgm:pt>
    <dgm:pt modelId="{47CACED9-DAED-4BD2-A300-87C5952F5DBF}" type="pres">
      <dgm:prSet presAssocID="{DE100D90-C41D-4B4E-9542-D4BEFD02D8D9}" presName="linNode" presStyleCnt="0"/>
      <dgm:spPr/>
    </dgm:pt>
    <dgm:pt modelId="{9217E7D1-54B7-4D1F-9EA5-191486C411AA}" type="pres">
      <dgm:prSet presAssocID="{DE100D90-C41D-4B4E-9542-D4BEFD02D8D9}" presName="parentText" presStyleLbl="node1" presStyleIdx="2" presStyleCnt="4" custScaleX="277778">
        <dgm:presLayoutVars>
          <dgm:chMax val="1"/>
          <dgm:bulletEnabled val="1"/>
        </dgm:presLayoutVars>
      </dgm:prSet>
      <dgm:spPr/>
    </dgm:pt>
    <dgm:pt modelId="{2BD5BCFE-80A5-4412-8DF2-5BA99026F6FA}" type="pres">
      <dgm:prSet presAssocID="{DAB6867B-9132-46EB-9C92-A8093B225D8A}" presName="sp" presStyleCnt="0"/>
      <dgm:spPr/>
    </dgm:pt>
    <dgm:pt modelId="{6EE6A16A-23FB-4B03-AF74-ACC4F069EE05}" type="pres">
      <dgm:prSet presAssocID="{781289C0-EAF4-4294-A1BE-D6613B7522FF}" presName="linNode" presStyleCnt="0"/>
      <dgm:spPr/>
    </dgm:pt>
    <dgm:pt modelId="{87701A79-082C-4673-9121-2B07C55CE027}" type="pres">
      <dgm:prSet presAssocID="{781289C0-EAF4-4294-A1BE-D6613B7522FF}" presName="parentText" presStyleLbl="node1" presStyleIdx="3" presStyleCnt="4" custScaleX="277778">
        <dgm:presLayoutVars>
          <dgm:chMax val="1"/>
          <dgm:bulletEnabled val="1"/>
        </dgm:presLayoutVars>
      </dgm:prSet>
      <dgm:spPr/>
    </dgm:pt>
  </dgm:ptLst>
  <dgm:cxnLst>
    <dgm:cxn modelId="{D3FF4522-F96C-4299-B497-C5791528DDB3}" type="presOf" srcId="{DD8A7D45-AA5B-489B-9A4C-CB62C251ABA6}" destId="{E868B8DB-9DC8-4D2D-BEAC-3D9843C133D2}" srcOrd="0" destOrd="0" presId="urn:microsoft.com/office/officeart/2005/8/layout/vList5"/>
    <dgm:cxn modelId="{E493FD5E-1C6C-4F08-8DC6-F58702A09B09}" type="presOf" srcId="{85F14982-75AD-4EA0-8C9D-BD2F39C605A6}" destId="{F9F6E715-8056-44C8-B216-5E2825641FB5}" srcOrd="0" destOrd="0" presId="urn:microsoft.com/office/officeart/2005/8/layout/vList5"/>
    <dgm:cxn modelId="{D5832361-0CFD-4471-A71A-611AA1279F98}" srcId="{85F14982-75AD-4EA0-8C9D-BD2F39C605A6}" destId="{DD8A7D45-AA5B-489B-9A4C-CB62C251ABA6}" srcOrd="0" destOrd="0" parTransId="{1E75ED38-5D47-4A16-BA3D-FD58B298DB09}" sibTransId="{0F90C207-F0CE-4A9E-839D-BF18B484A5B5}"/>
    <dgm:cxn modelId="{70E1B64C-A090-4071-861B-5B9EC583ECB8}" srcId="{85F14982-75AD-4EA0-8C9D-BD2F39C605A6}" destId="{DE100D90-C41D-4B4E-9542-D4BEFD02D8D9}" srcOrd="2" destOrd="0" parTransId="{5F54BFEB-D851-4648-AE24-E1913ACA93E8}" sibTransId="{DAB6867B-9132-46EB-9C92-A8093B225D8A}"/>
    <dgm:cxn modelId="{C5E14058-4E05-4F21-B4C3-4F8EC97C0C99}" srcId="{85F14982-75AD-4EA0-8C9D-BD2F39C605A6}" destId="{AAAAE6C5-EF1F-49F4-BA53-901B99555556}" srcOrd="1" destOrd="0" parTransId="{E7A004E0-9A0A-4357-9DC0-08CB1E4CF97A}" sibTransId="{E6270072-46C3-4779-9E2C-4D077B8B6495}"/>
    <dgm:cxn modelId="{04051685-CB98-4BE7-B944-471FA7C35FE9}" srcId="{85F14982-75AD-4EA0-8C9D-BD2F39C605A6}" destId="{781289C0-EAF4-4294-A1BE-D6613B7522FF}" srcOrd="3" destOrd="0" parTransId="{53C653F6-C37C-435D-B23E-2AA51789DEE0}" sibTransId="{6AA1AC13-6C91-4A2B-9921-7F35EE045117}"/>
    <dgm:cxn modelId="{BCE8E785-F06C-466D-B9BF-55122A42F869}" type="presOf" srcId="{781289C0-EAF4-4294-A1BE-D6613B7522FF}" destId="{87701A79-082C-4673-9121-2B07C55CE027}" srcOrd="0" destOrd="0" presId="urn:microsoft.com/office/officeart/2005/8/layout/vList5"/>
    <dgm:cxn modelId="{13188FB0-C127-4207-B907-4DA12B825682}" type="presOf" srcId="{AAAAE6C5-EF1F-49F4-BA53-901B99555556}" destId="{84C2E01E-41B7-4024-B37A-6FC063A140EC}" srcOrd="0" destOrd="0" presId="urn:microsoft.com/office/officeart/2005/8/layout/vList5"/>
    <dgm:cxn modelId="{16DD3FE3-570A-4CD2-869D-289F19007B08}" type="presOf" srcId="{DE100D90-C41D-4B4E-9542-D4BEFD02D8D9}" destId="{9217E7D1-54B7-4D1F-9EA5-191486C411AA}" srcOrd="0" destOrd="0" presId="urn:microsoft.com/office/officeart/2005/8/layout/vList5"/>
    <dgm:cxn modelId="{37BBC7F3-9071-452C-92FB-CB903EB1A2A0}" type="presParOf" srcId="{F9F6E715-8056-44C8-B216-5E2825641FB5}" destId="{511F8925-1ACD-41D8-9776-56BA70D8E9A4}" srcOrd="0" destOrd="0" presId="urn:microsoft.com/office/officeart/2005/8/layout/vList5"/>
    <dgm:cxn modelId="{C806B225-3197-4B45-8AB6-4D2F3D5B8F13}" type="presParOf" srcId="{511F8925-1ACD-41D8-9776-56BA70D8E9A4}" destId="{E868B8DB-9DC8-4D2D-BEAC-3D9843C133D2}" srcOrd="0" destOrd="0" presId="urn:microsoft.com/office/officeart/2005/8/layout/vList5"/>
    <dgm:cxn modelId="{A806FD36-CC76-4032-846E-2EB595708358}" type="presParOf" srcId="{F9F6E715-8056-44C8-B216-5E2825641FB5}" destId="{03473A6F-3619-4F3F-A493-9BF4B90A4F3D}" srcOrd="1" destOrd="0" presId="urn:microsoft.com/office/officeart/2005/8/layout/vList5"/>
    <dgm:cxn modelId="{38D824D8-82D4-4405-B395-5E504F4A8E74}" type="presParOf" srcId="{F9F6E715-8056-44C8-B216-5E2825641FB5}" destId="{8C1ECF27-47FD-4E8C-828B-DB8D757243E9}" srcOrd="2" destOrd="0" presId="urn:microsoft.com/office/officeart/2005/8/layout/vList5"/>
    <dgm:cxn modelId="{3CEDD679-300A-4C35-A59E-2F407B999704}" type="presParOf" srcId="{8C1ECF27-47FD-4E8C-828B-DB8D757243E9}" destId="{84C2E01E-41B7-4024-B37A-6FC063A140EC}" srcOrd="0" destOrd="0" presId="urn:microsoft.com/office/officeart/2005/8/layout/vList5"/>
    <dgm:cxn modelId="{2BDBB9FD-82C1-4BFA-852B-9696EA6B6A79}" type="presParOf" srcId="{F9F6E715-8056-44C8-B216-5E2825641FB5}" destId="{100F7524-DD99-452C-957B-A7F750D08703}" srcOrd="3" destOrd="0" presId="urn:microsoft.com/office/officeart/2005/8/layout/vList5"/>
    <dgm:cxn modelId="{9C81CA28-4326-4282-880B-64FB190F3390}" type="presParOf" srcId="{F9F6E715-8056-44C8-B216-5E2825641FB5}" destId="{47CACED9-DAED-4BD2-A300-87C5952F5DBF}" srcOrd="4" destOrd="0" presId="urn:microsoft.com/office/officeart/2005/8/layout/vList5"/>
    <dgm:cxn modelId="{DD3F012D-16FA-437B-A67A-A8CBDD1DF25F}" type="presParOf" srcId="{47CACED9-DAED-4BD2-A300-87C5952F5DBF}" destId="{9217E7D1-54B7-4D1F-9EA5-191486C411AA}" srcOrd="0" destOrd="0" presId="urn:microsoft.com/office/officeart/2005/8/layout/vList5"/>
    <dgm:cxn modelId="{235EB9C3-D089-4EF3-A40B-C7C883F9726C}" type="presParOf" srcId="{F9F6E715-8056-44C8-B216-5E2825641FB5}" destId="{2BD5BCFE-80A5-4412-8DF2-5BA99026F6FA}" srcOrd="5" destOrd="0" presId="urn:microsoft.com/office/officeart/2005/8/layout/vList5"/>
    <dgm:cxn modelId="{CCADA8B5-EA3A-4AF4-B267-9EB19E108DBE}" type="presParOf" srcId="{F9F6E715-8056-44C8-B216-5E2825641FB5}" destId="{6EE6A16A-23FB-4B03-AF74-ACC4F069EE05}" srcOrd="6" destOrd="0" presId="urn:microsoft.com/office/officeart/2005/8/layout/vList5"/>
    <dgm:cxn modelId="{4C34AB90-ED79-475C-BBF9-BA85D1A05C7E}" type="presParOf" srcId="{6EE6A16A-23FB-4B03-AF74-ACC4F069EE05}" destId="{87701A79-082C-4673-9121-2B07C55CE02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758536-031D-4660-BF9A-C4D7C8CC22D6}" type="doc">
      <dgm:prSet loTypeId="urn:microsoft.com/office/officeart/2018/2/layout/IconLabelList" loCatId="icon" qsTypeId="urn:microsoft.com/office/officeart/2005/8/quickstyle/3d1" qsCatId="3D" csTypeId="urn:microsoft.com/office/officeart/2005/8/colors/accent6_5" csCatId="accent6" phldr="1"/>
      <dgm:spPr/>
      <dgm:t>
        <a:bodyPr/>
        <a:lstStyle/>
        <a:p>
          <a:endParaRPr lang="en-US"/>
        </a:p>
      </dgm:t>
    </dgm:pt>
    <dgm:pt modelId="{06E3D059-7381-4114-AAD5-7351F8012868}">
      <dgm:prSet custT="1"/>
      <dgm:spPr/>
      <dgm:t>
        <a:bodyPr/>
        <a:lstStyle/>
        <a:p>
          <a:pPr>
            <a:lnSpc>
              <a:spcPct val="100000"/>
            </a:lnSpc>
          </a:pPr>
          <a:r>
            <a:rPr lang="en-US" sz="2400" b="0" i="0"/>
            <a:t>Flexibility and Adaptability in Teaching</a:t>
          </a:r>
          <a:endParaRPr lang="en-US" sz="2400"/>
        </a:p>
      </dgm:t>
    </dgm:pt>
    <dgm:pt modelId="{E22C71A3-8B3D-4DD2-8D16-942849FE0FA8}" type="parTrans" cxnId="{7B2CF20C-0426-4E6F-88AD-040B7665D529}">
      <dgm:prSet/>
      <dgm:spPr/>
      <dgm:t>
        <a:bodyPr/>
        <a:lstStyle/>
        <a:p>
          <a:endParaRPr lang="en-US"/>
        </a:p>
      </dgm:t>
    </dgm:pt>
    <dgm:pt modelId="{46F94C4E-F89D-4B09-A296-43B068C15007}" type="sibTrans" cxnId="{7B2CF20C-0426-4E6F-88AD-040B7665D529}">
      <dgm:prSet/>
      <dgm:spPr/>
      <dgm:t>
        <a:bodyPr/>
        <a:lstStyle/>
        <a:p>
          <a:endParaRPr lang="en-US"/>
        </a:p>
      </dgm:t>
    </dgm:pt>
    <dgm:pt modelId="{7E28C6F5-673B-4075-BF8F-AD2E390DEEC5}">
      <dgm:prSet custT="1"/>
      <dgm:spPr/>
      <dgm:t>
        <a:bodyPr/>
        <a:lstStyle/>
        <a:p>
          <a:pPr>
            <a:lnSpc>
              <a:spcPct val="100000"/>
            </a:lnSpc>
          </a:pPr>
          <a:r>
            <a:rPr lang="en-US" sz="2400" b="0" i="0"/>
            <a:t>Peer Support and Resource Sharing</a:t>
          </a:r>
          <a:endParaRPr lang="en-US" sz="2400"/>
        </a:p>
      </dgm:t>
    </dgm:pt>
    <dgm:pt modelId="{B1AF43C8-5216-4784-9E90-685310C30B2F}" type="parTrans" cxnId="{3155FEA0-A2E8-41B6-9E39-256B54CE012D}">
      <dgm:prSet/>
      <dgm:spPr/>
      <dgm:t>
        <a:bodyPr/>
        <a:lstStyle/>
        <a:p>
          <a:endParaRPr lang="en-US"/>
        </a:p>
      </dgm:t>
    </dgm:pt>
    <dgm:pt modelId="{0641EFD8-DCFE-4EC3-B2B6-86D26A197FC5}" type="sibTrans" cxnId="{3155FEA0-A2E8-41B6-9E39-256B54CE012D}">
      <dgm:prSet/>
      <dgm:spPr/>
      <dgm:t>
        <a:bodyPr/>
        <a:lstStyle/>
        <a:p>
          <a:endParaRPr lang="en-US"/>
        </a:p>
      </dgm:t>
    </dgm:pt>
    <dgm:pt modelId="{ED2715FA-B23F-4669-8315-378569CF2844}">
      <dgm:prSet custT="1"/>
      <dgm:spPr/>
      <dgm:t>
        <a:bodyPr/>
        <a:lstStyle/>
        <a:p>
          <a:pPr>
            <a:lnSpc>
              <a:spcPct val="100000"/>
            </a:lnSpc>
          </a:pPr>
          <a:r>
            <a:rPr lang="en-AZ"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Rewarding Teaching Experiences and Personal Development</a:t>
          </a:r>
          <a:endParaRPr lang="en-US" sz="2400"/>
        </a:p>
      </dgm:t>
    </dgm:pt>
    <dgm:pt modelId="{D09D0256-D800-417A-BABF-DB6AFB40C631}" type="parTrans" cxnId="{4B5017A6-2483-428A-BC0D-02C699DE52D8}">
      <dgm:prSet/>
      <dgm:spPr/>
      <dgm:t>
        <a:bodyPr/>
        <a:lstStyle/>
        <a:p>
          <a:endParaRPr lang="en-US"/>
        </a:p>
      </dgm:t>
    </dgm:pt>
    <dgm:pt modelId="{45E86E87-8CAE-44AF-A3B1-037AEC333550}" type="sibTrans" cxnId="{4B5017A6-2483-428A-BC0D-02C699DE52D8}">
      <dgm:prSet/>
      <dgm:spPr/>
      <dgm:t>
        <a:bodyPr/>
        <a:lstStyle/>
        <a:p>
          <a:endParaRPr lang="en-US"/>
        </a:p>
      </dgm:t>
    </dgm:pt>
    <dgm:pt modelId="{8F2245CE-39A3-4D87-A394-2C7348242FD1}" type="pres">
      <dgm:prSet presAssocID="{88758536-031D-4660-BF9A-C4D7C8CC22D6}" presName="root" presStyleCnt="0">
        <dgm:presLayoutVars>
          <dgm:dir/>
          <dgm:resizeHandles val="exact"/>
        </dgm:presLayoutVars>
      </dgm:prSet>
      <dgm:spPr/>
    </dgm:pt>
    <dgm:pt modelId="{58D749CF-080C-45DF-99FA-EE109CD837D5}" type="pres">
      <dgm:prSet presAssocID="{06E3D059-7381-4114-AAD5-7351F8012868}" presName="compNode" presStyleCnt="0"/>
      <dgm:spPr/>
    </dgm:pt>
    <dgm:pt modelId="{DC56D876-2880-450B-B8D7-DC6BA619F80C}" type="pres">
      <dgm:prSet presAssocID="{06E3D059-7381-4114-AAD5-7351F801286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outline"/>
        </a:ext>
      </dgm:extLst>
    </dgm:pt>
    <dgm:pt modelId="{953040CD-7BA6-460A-B2D0-98EEFDF92D03}" type="pres">
      <dgm:prSet presAssocID="{06E3D059-7381-4114-AAD5-7351F8012868}" presName="spaceRect" presStyleCnt="0"/>
      <dgm:spPr/>
    </dgm:pt>
    <dgm:pt modelId="{6069FF9A-C48C-48C8-8082-3A3D4C3EA116}" type="pres">
      <dgm:prSet presAssocID="{06E3D059-7381-4114-AAD5-7351F8012868}" presName="textRect" presStyleLbl="revTx" presStyleIdx="0" presStyleCnt="3">
        <dgm:presLayoutVars>
          <dgm:chMax val="1"/>
          <dgm:chPref val="1"/>
        </dgm:presLayoutVars>
      </dgm:prSet>
      <dgm:spPr/>
    </dgm:pt>
    <dgm:pt modelId="{F0E262BA-4D47-4CE0-9C99-396185F71FFE}" type="pres">
      <dgm:prSet presAssocID="{46F94C4E-F89D-4B09-A296-43B068C15007}" presName="sibTrans" presStyleCnt="0"/>
      <dgm:spPr/>
    </dgm:pt>
    <dgm:pt modelId="{99D5210D-C2A5-485F-B524-851CF646D068}" type="pres">
      <dgm:prSet presAssocID="{7E28C6F5-673B-4075-BF8F-AD2E390DEEC5}" presName="compNode" presStyleCnt="0"/>
      <dgm:spPr/>
    </dgm:pt>
    <dgm:pt modelId="{7CF7BCB5-5773-4D8D-8B58-4ED7D07EDD5C}" type="pres">
      <dgm:prSet presAssocID="{7E28C6F5-673B-4075-BF8F-AD2E390DEEC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outline"/>
        </a:ext>
      </dgm:extLst>
    </dgm:pt>
    <dgm:pt modelId="{BD4C3CCA-D144-4D33-9A8C-3B747BE92D57}" type="pres">
      <dgm:prSet presAssocID="{7E28C6F5-673B-4075-BF8F-AD2E390DEEC5}" presName="spaceRect" presStyleCnt="0"/>
      <dgm:spPr/>
    </dgm:pt>
    <dgm:pt modelId="{3EF9AA5F-D241-429E-9BA7-ABC36BA036E3}" type="pres">
      <dgm:prSet presAssocID="{7E28C6F5-673B-4075-BF8F-AD2E390DEEC5}" presName="textRect" presStyleLbl="revTx" presStyleIdx="1" presStyleCnt="3">
        <dgm:presLayoutVars>
          <dgm:chMax val="1"/>
          <dgm:chPref val="1"/>
        </dgm:presLayoutVars>
      </dgm:prSet>
      <dgm:spPr/>
    </dgm:pt>
    <dgm:pt modelId="{4F1148D2-6A92-4915-88F5-3A6C5D94E607}" type="pres">
      <dgm:prSet presAssocID="{0641EFD8-DCFE-4EC3-B2B6-86D26A197FC5}" presName="sibTrans" presStyleCnt="0"/>
      <dgm:spPr/>
    </dgm:pt>
    <dgm:pt modelId="{3445D0F6-B36F-4DC7-A4DA-82B5A43F0E77}" type="pres">
      <dgm:prSet presAssocID="{ED2715FA-B23F-4669-8315-378569CF2844}" presName="compNode" presStyleCnt="0"/>
      <dgm:spPr/>
    </dgm:pt>
    <dgm:pt modelId="{E0F37DB1-A3D1-4335-9F9D-6F5C40A330CF}" type="pres">
      <dgm:prSet presAssocID="{ED2715FA-B23F-4669-8315-378569CF28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93F2936A-A578-44F7-9775-75566D777C7C}" type="pres">
      <dgm:prSet presAssocID="{ED2715FA-B23F-4669-8315-378569CF2844}" presName="spaceRect" presStyleCnt="0"/>
      <dgm:spPr/>
    </dgm:pt>
    <dgm:pt modelId="{A108FF29-A672-4169-80EC-F7FB3BAF0BA0}" type="pres">
      <dgm:prSet presAssocID="{ED2715FA-B23F-4669-8315-378569CF2844}" presName="textRect" presStyleLbl="revTx" presStyleIdx="2" presStyleCnt="3">
        <dgm:presLayoutVars>
          <dgm:chMax val="1"/>
          <dgm:chPref val="1"/>
        </dgm:presLayoutVars>
      </dgm:prSet>
      <dgm:spPr/>
    </dgm:pt>
  </dgm:ptLst>
  <dgm:cxnLst>
    <dgm:cxn modelId="{A4BD5404-E594-1643-9A1B-3E502E959024}" type="presOf" srcId="{7E28C6F5-673B-4075-BF8F-AD2E390DEEC5}" destId="{3EF9AA5F-D241-429E-9BA7-ABC36BA036E3}" srcOrd="0" destOrd="0" presId="urn:microsoft.com/office/officeart/2018/2/layout/IconLabelList"/>
    <dgm:cxn modelId="{7B2CF20C-0426-4E6F-88AD-040B7665D529}" srcId="{88758536-031D-4660-BF9A-C4D7C8CC22D6}" destId="{06E3D059-7381-4114-AAD5-7351F8012868}" srcOrd="0" destOrd="0" parTransId="{E22C71A3-8B3D-4DD2-8D16-942849FE0FA8}" sibTransId="{46F94C4E-F89D-4B09-A296-43B068C15007}"/>
    <dgm:cxn modelId="{6F258937-74DA-6941-9221-D2A616AEC6A9}" type="presOf" srcId="{88758536-031D-4660-BF9A-C4D7C8CC22D6}" destId="{8F2245CE-39A3-4D87-A394-2C7348242FD1}" srcOrd="0" destOrd="0" presId="urn:microsoft.com/office/officeart/2018/2/layout/IconLabelList"/>
    <dgm:cxn modelId="{92BCA854-CAD2-F844-9CAE-2187BE18585C}" type="presOf" srcId="{06E3D059-7381-4114-AAD5-7351F8012868}" destId="{6069FF9A-C48C-48C8-8082-3A3D4C3EA116}" srcOrd="0" destOrd="0" presId="urn:microsoft.com/office/officeart/2018/2/layout/IconLabelList"/>
    <dgm:cxn modelId="{3155FEA0-A2E8-41B6-9E39-256B54CE012D}" srcId="{88758536-031D-4660-BF9A-C4D7C8CC22D6}" destId="{7E28C6F5-673B-4075-BF8F-AD2E390DEEC5}" srcOrd="1" destOrd="0" parTransId="{B1AF43C8-5216-4784-9E90-685310C30B2F}" sibTransId="{0641EFD8-DCFE-4EC3-B2B6-86D26A197FC5}"/>
    <dgm:cxn modelId="{4B5017A6-2483-428A-BC0D-02C699DE52D8}" srcId="{88758536-031D-4660-BF9A-C4D7C8CC22D6}" destId="{ED2715FA-B23F-4669-8315-378569CF2844}" srcOrd="2" destOrd="0" parTransId="{D09D0256-D800-417A-BABF-DB6AFB40C631}" sibTransId="{45E86E87-8CAE-44AF-A3B1-037AEC333550}"/>
    <dgm:cxn modelId="{C380ACC4-73CB-7449-85EC-722738DFA3F2}" type="presOf" srcId="{ED2715FA-B23F-4669-8315-378569CF2844}" destId="{A108FF29-A672-4169-80EC-F7FB3BAF0BA0}" srcOrd="0" destOrd="0" presId="urn:microsoft.com/office/officeart/2018/2/layout/IconLabelList"/>
    <dgm:cxn modelId="{4CFC3A41-DFDE-E946-AE28-D6AF416D2966}" type="presParOf" srcId="{8F2245CE-39A3-4D87-A394-2C7348242FD1}" destId="{58D749CF-080C-45DF-99FA-EE109CD837D5}" srcOrd="0" destOrd="0" presId="urn:microsoft.com/office/officeart/2018/2/layout/IconLabelList"/>
    <dgm:cxn modelId="{CD71F697-F736-9842-9371-4C80CD6385F7}" type="presParOf" srcId="{58D749CF-080C-45DF-99FA-EE109CD837D5}" destId="{DC56D876-2880-450B-B8D7-DC6BA619F80C}" srcOrd="0" destOrd="0" presId="urn:microsoft.com/office/officeart/2018/2/layout/IconLabelList"/>
    <dgm:cxn modelId="{90DEF7DB-543A-7641-9202-1FD41DBBD898}" type="presParOf" srcId="{58D749CF-080C-45DF-99FA-EE109CD837D5}" destId="{953040CD-7BA6-460A-B2D0-98EEFDF92D03}" srcOrd="1" destOrd="0" presId="urn:microsoft.com/office/officeart/2018/2/layout/IconLabelList"/>
    <dgm:cxn modelId="{4BC351AC-A8C8-6944-A8E3-231E4E23CEC8}" type="presParOf" srcId="{58D749CF-080C-45DF-99FA-EE109CD837D5}" destId="{6069FF9A-C48C-48C8-8082-3A3D4C3EA116}" srcOrd="2" destOrd="0" presId="urn:microsoft.com/office/officeart/2018/2/layout/IconLabelList"/>
    <dgm:cxn modelId="{06AAAF4B-0AB4-DF4B-888C-791F4165BD0B}" type="presParOf" srcId="{8F2245CE-39A3-4D87-A394-2C7348242FD1}" destId="{F0E262BA-4D47-4CE0-9C99-396185F71FFE}" srcOrd="1" destOrd="0" presId="urn:microsoft.com/office/officeart/2018/2/layout/IconLabelList"/>
    <dgm:cxn modelId="{71695ED4-CACB-4347-B212-9E824E1C9807}" type="presParOf" srcId="{8F2245CE-39A3-4D87-A394-2C7348242FD1}" destId="{99D5210D-C2A5-485F-B524-851CF646D068}" srcOrd="2" destOrd="0" presId="urn:microsoft.com/office/officeart/2018/2/layout/IconLabelList"/>
    <dgm:cxn modelId="{47CB11E2-8D78-5947-819E-89C479F03110}" type="presParOf" srcId="{99D5210D-C2A5-485F-B524-851CF646D068}" destId="{7CF7BCB5-5773-4D8D-8B58-4ED7D07EDD5C}" srcOrd="0" destOrd="0" presId="urn:microsoft.com/office/officeart/2018/2/layout/IconLabelList"/>
    <dgm:cxn modelId="{06CD1A56-DA1A-6849-A9F4-FC52D0A35379}" type="presParOf" srcId="{99D5210D-C2A5-485F-B524-851CF646D068}" destId="{BD4C3CCA-D144-4D33-9A8C-3B747BE92D57}" srcOrd="1" destOrd="0" presId="urn:microsoft.com/office/officeart/2018/2/layout/IconLabelList"/>
    <dgm:cxn modelId="{1C50D949-A1D9-9345-996B-AEAEF9D2C62E}" type="presParOf" srcId="{99D5210D-C2A5-485F-B524-851CF646D068}" destId="{3EF9AA5F-D241-429E-9BA7-ABC36BA036E3}" srcOrd="2" destOrd="0" presId="urn:microsoft.com/office/officeart/2018/2/layout/IconLabelList"/>
    <dgm:cxn modelId="{B44913AB-A8B8-6948-B10B-0E7A53F0F5C8}" type="presParOf" srcId="{8F2245CE-39A3-4D87-A394-2C7348242FD1}" destId="{4F1148D2-6A92-4915-88F5-3A6C5D94E607}" srcOrd="3" destOrd="0" presId="urn:microsoft.com/office/officeart/2018/2/layout/IconLabelList"/>
    <dgm:cxn modelId="{215030A2-0327-D640-86C2-5E001A99634F}" type="presParOf" srcId="{8F2245CE-39A3-4D87-A394-2C7348242FD1}" destId="{3445D0F6-B36F-4DC7-A4DA-82B5A43F0E77}" srcOrd="4" destOrd="0" presId="urn:microsoft.com/office/officeart/2018/2/layout/IconLabelList"/>
    <dgm:cxn modelId="{12D12C63-B8AD-8347-8C5C-C023E356C5C0}" type="presParOf" srcId="{3445D0F6-B36F-4DC7-A4DA-82B5A43F0E77}" destId="{E0F37DB1-A3D1-4335-9F9D-6F5C40A330CF}" srcOrd="0" destOrd="0" presId="urn:microsoft.com/office/officeart/2018/2/layout/IconLabelList"/>
    <dgm:cxn modelId="{4E82EE4D-D751-D44A-8F06-2AEA4B2F2FCA}" type="presParOf" srcId="{3445D0F6-B36F-4DC7-A4DA-82B5A43F0E77}" destId="{93F2936A-A578-44F7-9775-75566D777C7C}" srcOrd="1" destOrd="0" presId="urn:microsoft.com/office/officeart/2018/2/layout/IconLabelList"/>
    <dgm:cxn modelId="{81E9E6FC-7C8E-A64D-8B2F-4FC1E8D0B7C0}" type="presParOf" srcId="{3445D0F6-B36F-4DC7-A4DA-82B5A43F0E77}" destId="{A108FF29-A672-4169-80EC-F7FB3BAF0BA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DDECD0-242D-E245-BDDA-59551498D29F}" type="doc">
      <dgm:prSet loTypeId="urn:microsoft.com/office/officeart/2005/8/layout/vList4" loCatId="icon" qsTypeId="urn:microsoft.com/office/officeart/2005/8/quickstyle/simple3" qsCatId="simple" csTypeId="urn:microsoft.com/office/officeart/2005/8/colors/accent1_2" csCatId="accent1" phldr="1"/>
      <dgm:spPr/>
      <dgm:t>
        <a:bodyPr/>
        <a:lstStyle/>
        <a:p>
          <a:endParaRPr lang="en-US"/>
        </a:p>
      </dgm:t>
    </dgm:pt>
    <dgm:pt modelId="{193653CE-02C0-4E45-BB7D-93D002451DA8}">
      <dgm:prSet/>
      <dgm:spPr/>
      <dgm:t>
        <a:bodyPr/>
        <a:lstStyle/>
        <a:p>
          <a:pPr algn="ctr">
            <a:buNone/>
          </a:pPr>
          <a:r>
            <a:rPr lang="en-US" sz="2000" b="1"/>
            <a:t>Adapting Teaching Methods to Student Needs </a:t>
          </a:r>
          <a:endParaRPr lang="en-AZ" sz="2000"/>
        </a:p>
      </dgm:t>
    </dgm:pt>
    <dgm:pt modelId="{9787AC21-6F7A-7142-BB85-47AA0D46C17A}" type="parTrans" cxnId="{82901F45-FB70-A646-8E5B-BF26C253790F}">
      <dgm:prSet/>
      <dgm:spPr/>
      <dgm:t>
        <a:bodyPr/>
        <a:lstStyle/>
        <a:p>
          <a:endParaRPr lang="en-US"/>
        </a:p>
      </dgm:t>
    </dgm:pt>
    <dgm:pt modelId="{544D408F-5400-F443-9096-F5BF5EA1A774}" type="sibTrans" cxnId="{82901F45-FB70-A646-8E5B-BF26C253790F}">
      <dgm:prSet/>
      <dgm:spPr/>
      <dgm:t>
        <a:bodyPr/>
        <a:lstStyle/>
        <a:p>
          <a:endParaRPr lang="en-US"/>
        </a:p>
      </dgm:t>
    </dgm:pt>
    <dgm:pt modelId="{A0A256DB-DFA5-AF48-A5DE-46B015E3BA31}">
      <dgm:prSet custT="1"/>
      <dgm:spPr/>
      <dgm:t>
        <a:bodyPr/>
        <a:lstStyle/>
        <a:p>
          <a:pPr algn="ctr">
            <a:buNone/>
          </a:pPr>
          <a:r>
            <a:rPr lang="en-US" sz="2000"/>
            <a:t>Ice-breakers</a:t>
          </a:r>
          <a:endParaRPr lang="en-AZ" sz="2000"/>
        </a:p>
      </dgm:t>
    </dgm:pt>
    <dgm:pt modelId="{576E8E53-B3F0-9445-ABF4-C37414BBB596}" type="parTrans" cxnId="{C34F9E6D-97BE-2A44-A204-C464EA409F90}">
      <dgm:prSet/>
      <dgm:spPr/>
      <dgm:t>
        <a:bodyPr/>
        <a:lstStyle/>
        <a:p>
          <a:endParaRPr lang="en-US"/>
        </a:p>
      </dgm:t>
    </dgm:pt>
    <dgm:pt modelId="{9006C352-1301-724E-AB1D-32F9C008565C}" type="sibTrans" cxnId="{C34F9E6D-97BE-2A44-A204-C464EA409F90}">
      <dgm:prSet/>
      <dgm:spPr/>
      <dgm:t>
        <a:bodyPr/>
        <a:lstStyle/>
        <a:p>
          <a:endParaRPr lang="en-US"/>
        </a:p>
      </dgm:t>
    </dgm:pt>
    <dgm:pt modelId="{D20BBF09-5F49-B54A-B28D-5482BCF2BC93}">
      <dgm:prSet custT="1"/>
      <dgm:spPr/>
      <dgm:t>
        <a:bodyPr/>
        <a:lstStyle/>
        <a:p>
          <a:pPr algn="ctr">
            <a:buNone/>
          </a:pPr>
          <a:r>
            <a:rPr lang="en-US" sz="2000"/>
            <a:t>Oxford-style debates</a:t>
          </a:r>
          <a:endParaRPr lang="en-AZ" sz="2000"/>
        </a:p>
      </dgm:t>
    </dgm:pt>
    <dgm:pt modelId="{335D9325-7B37-2948-AB72-971B8F475A7F}" type="parTrans" cxnId="{006718E0-D978-FA48-A9A2-08F5330B9224}">
      <dgm:prSet/>
      <dgm:spPr/>
      <dgm:t>
        <a:bodyPr/>
        <a:lstStyle/>
        <a:p>
          <a:endParaRPr lang="en-US"/>
        </a:p>
      </dgm:t>
    </dgm:pt>
    <dgm:pt modelId="{679FDCED-E619-B147-8D80-B1699CD587F7}" type="sibTrans" cxnId="{006718E0-D978-FA48-A9A2-08F5330B9224}">
      <dgm:prSet/>
      <dgm:spPr/>
      <dgm:t>
        <a:bodyPr/>
        <a:lstStyle/>
        <a:p>
          <a:endParaRPr lang="en-US"/>
        </a:p>
      </dgm:t>
    </dgm:pt>
    <dgm:pt modelId="{FEA4F388-FB69-2545-95A6-EA2956017191}">
      <dgm:prSet custT="1"/>
      <dgm:spPr/>
      <dgm:t>
        <a:bodyPr/>
        <a:lstStyle/>
        <a:p>
          <a:pPr algn="ctr">
            <a:buNone/>
          </a:pPr>
          <a:r>
            <a:rPr lang="en-US" sz="2000"/>
            <a:t>Feedback forms</a:t>
          </a:r>
          <a:endParaRPr lang="en-AZ" sz="2000"/>
        </a:p>
      </dgm:t>
    </dgm:pt>
    <dgm:pt modelId="{99519B37-C0B7-0D48-9AF4-18CF218BEBEF}" type="parTrans" cxnId="{D0E94F51-A265-6246-A055-667041E58565}">
      <dgm:prSet/>
      <dgm:spPr/>
      <dgm:t>
        <a:bodyPr/>
        <a:lstStyle/>
        <a:p>
          <a:endParaRPr lang="en-US"/>
        </a:p>
      </dgm:t>
    </dgm:pt>
    <dgm:pt modelId="{D940F245-B15E-A042-A8BC-BF0CA8E679ED}" type="sibTrans" cxnId="{D0E94F51-A265-6246-A055-667041E58565}">
      <dgm:prSet/>
      <dgm:spPr/>
      <dgm:t>
        <a:bodyPr/>
        <a:lstStyle/>
        <a:p>
          <a:endParaRPr lang="en-US"/>
        </a:p>
      </dgm:t>
    </dgm:pt>
    <dgm:pt modelId="{8BE624F9-7F46-9946-BDB3-D96907B1CC3A}">
      <dgm:prSet custT="1"/>
      <dgm:spPr/>
      <dgm:t>
        <a:bodyPr/>
        <a:lstStyle/>
        <a:p>
          <a:pPr algn="ctr"/>
          <a:r>
            <a:rPr lang="en-US" sz="2000" b="1"/>
            <a:t>Use of Technology and Innovative Tools in Teaching</a:t>
          </a:r>
          <a:endParaRPr lang="en-AZ" sz="2000"/>
        </a:p>
      </dgm:t>
    </dgm:pt>
    <dgm:pt modelId="{1611F6B9-CBFD-4A4A-9686-E89AD457F9CE}" type="parTrans" cxnId="{B783E29C-9BD8-A643-A1CE-84A540FC3F9A}">
      <dgm:prSet/>
      <dgm:spPr/>
      <dgm:t>
        <a:bodyPr/>
        <a:lstStyle/>
        <a:p>
          <a:endParaRPr lang="en-US"/>
        </a:p>
      </dgm:t>
    </dgm:pt>
    <dgm:pt modelId="{C68BADF9-000B-E849-8BEF-7A6A44E05F41}" type="sibTrans" cxnId="{B783E29C-9BD8-A643-A1CE-84A540FC3F9A}">
      <dgm:prSet/>
      <dgm:spPr/>
      <dgm:t>
        <a:bodyPr/>
        <a:lstStyle/>
        <a:p>
          <a:endParaRPr lang="en-US"/>
        </a:p>
      </dgm:t>
    </dgm:pt>
    <dgm:pt modelId="{DF26001F-E2FC-774B-A1E0-AAA9C27C2064}" type="pres">
      <dgm:prSet presAssocID="{65DDECD0-242D-E245-BDDA-59551498D29F}" presName="linear" presStyleCnt="0">
        <dgm:presLayoutVars>
          <dgm:dir/>
          <dgm:resizeHandles val="exact"/>
        </dgm:presLayoutVars>
      </dgm:prSet>
      <dgm:spPr/>
    </dgm:pt>
    <dgm:pt modelId="{7D960716-5BE0-5141-83DC-53AD46EAA75C}" type="pres">
      <dgm:prSet presAssocID="{193653CE-02C0-4E45-BB7D-93D002451DA8}" presName="comp" presStyleCnt="0"/>
      <dgm:spPr/>
    </dgm:pt>
    <dgm:pt modelId="{29330E5D-8B9A-1043-9EEA-5552D77DDB7F}" type="pres">
      <dgm:prSet presAssocID="{193653CE-02C0-4E45-BB7D-93D002451DA8}" presName="box" presStyleLbl="node1" presStyleIdx="0" presStyleCnt="2"/>
      <dgm:spPr/>
    </dgm:pt>
    <dgm:pt modelId="{93B27896-D351-4543-91AB-D573A2252988}" type="pres">
      <dgm:prSet presAssocID="{193653CE-02C0-4E45-BB7D-93D002451DA8}" presName="img" presStyleLbl="fgImgPlace1" presStyleIdx="0" presStyleCnt="2"/>
      <dgm:spPr>
        <a:blipFill>
          <a:blip xmlns:r="http://schemas.openxmlformats.org/officeDocument/2006/relationships" r:embed="rId1"/>
          <a:srcRect/>
          <a:stretch>
            <a:fillRect l="-21000" r="-21000"/>
          </a:stretch>
        </a:blipFill>
      </dgm:spPr>
      <dgm:extLst>
        <a:ext uri="{E40237B7-FDA0-4F09-8148-C483321AD2D9}">
          <dgm14:cNvPr xmlns:dgm14="http://schemas.microsoft.com/office/drawing/2010/diagram" id="0" name="" descr="Group of standing people looking at whiteboard on classroom wall, man wearing glasses holding whiteboard marker and writing"/>
        </a:ext>
      </dgm:extLst>
    </dgm:pt>
    <dgm:pt modelId="{FE7CEC67-8764-664B-B952-46C2CDB1BF33}" type="pres">
      <dgm:prSet presAssocID="{193653CE-02C0-4E45-BB7D-93D002451DA8}" presName="text" presStyleLbl="node1" presStyleIdx="0" presStyleCnt="2">
        <dgm:presLayoutVars>
          <dgm:bulletEnabled val="1"/>
        </dgm:presLayoutVars>
      </dgm:prSet>
      <dgm:spPr/>
    </dgm:pt>
    <dgm:pt modelId="{B1DFDFD6-1A5C-1743-8474-49F687C5C2DC}" type="pres">
      <dgm:prSet presAssocID="{544D408F-5400-F443-9096-F5BF5EA1A774}" presName="spacer" presStyleCnt="0"/>
      <dgm:spPr/>
    </dgm:pt>
    <dgm:pt modelId="{CAE57F7B-AC54-964B-A011-1AC4E76294CA}" type="pres">
      <dgm:prSet presAssocID="{8BE624F9-7F46-9946-BDB3-D96907B1CC3A}" presName="comp" presStyleCnt="0"/>
      <dgm:spPr/>
    </dgm:pt>
    <dgm:pt modelId="{7BF9DEF6-B2A1-8643-893C-B66114408333}" type="pres">
      <dgm:prSet presAssocID="{8BE624F9-7F46-9946-BDB3-D96907B1CC3A}" presName="box" presStyleLbl="node1" presStyleIdx="1" presStyleCnt="2"/>
      <dgm:spPr/>
    </dgm:pt>
    <dgm:pt modelId="{C673186A-B461-CD43-B91B-999377601EA1}" type="pres">
      <dgm:prSet presAssocID="{8BE624F9-7F46-9946-BDB3-D96907B1CC3A}" presName="img" presStyleLbl="fgImgPlac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extLst>
        <a:ext uri="{E40237B7-FDA0-4F09-8148-C483321AD2D9}">
          <dgm14:cNvPr xmlns:dgm14="http://schemas.microsoft.com/office/drawing/2010/diagram" id="0" name="" descr="Group working on graphs"/>
        </a:ext>
      </dgm:extLst>
    </dgm:pt>
    <dgm:pt modelId="{BD1891EB-A172-BC41-A1D1-66F2C927F374}" type="pres">
      <dgm:prSet presAssocID="{8BE624F9-7F46-9946-BDB3-D96907B1CC3A}" presName="text" presStyleLbl="node1" presStyleIdx="1" presStyleCnt="2">
        <dgm:presLayoutVars>
          <dgm:bulletEnabled val="1"/>
        </dgm:presLayoutVars>
      </dgm:prSet>
      <dgm:spPr/>
    </dgm:pt>
  </dgm:ptLst>
  <dgm:cxnLst>
    <dgm:cxn modelId="{82901F45-FB70-A646-8E5B-BF26C253790F}" srcId="{65DDECD0-242D-E245-BDDA-59551498D29F}" destId="{193653CE-02C0-4E45-BB7D-93D002451DA8}" srcOrd="0" destOrd="0" parTransId="{9787AC21-6F7A-7142-BB85-47AA0D46C17A}" sibTransId="{544D408F-5400-F443-9096-F5BF5EA1A774}"/>
    <dgm:cxn modelId="{C34F9E6D-97BE-2A44-A204-C464EA409F90}" srcId="{193653CE-02C0-4E45-BB7D-93D002451DA8}" destId="{A0A256DB-DFA5-AF48-A5DE-46B015E3BA31}" srcOrd="0" destOrd="0" parTransId="{576E8E53-B3F0-9445-ABF4-C37414BBB596}" sibTransId="{9006C352-1301-724E-AB1D-32F9C008565C}"/>
    <dgm:cxn modelId="{D0E94F51-A265-6246-A055-667041E58565}" srcId="{193653CE-02C0-4E45-BB7D-93D002451DA8}" destId="{FEA4F388-FB69-2545-95A6-EA2956017191}" srcOrd="2" destOrd="0" parTransId="{99519B37-C0B7-0D48-9AF4-18CF218BEBEF}" sibTransId="{D940F245-B15E-A042-A8BC-BF0CA8E679ED}"/>
    <dgm:cxn modelId="{2B7D1D58-B5B6-7F42-86A5-C4CF980D5057}" type="presOf" srcId="{193653CE-02C0-4E45-BB7D-93D002451DA8}" destId="{FE7CEC67-8764-664B-B952-46C2CDB1BF33}" srcOrd="1" destOrd="0" presId="urn:microsoft.com/office/officeart/2005/8/layout/vList4"/>
    <dgm:cxn modelId="{EE489F59-1572-E24C-94E7-F2F9E9A7E051}" type="presOf" srcId="{D20BBF09-5F49-B54A-B28D-5482BCF2BC93}" destId="{FE7CEC67-8764-664B-B952-46C2CDB1BF33}" srcOrd="1" destOrd="2" presId="urn:microsoft.com/office/officeart/2005/8/layout/vList4"/>
    <dgm:cxn modelId="{0EE9F079-3BCA-F342-BCD3-EC5CBDE92412}" type="presOf" srcId="{D20BBF09-5F49-B54A-B28D-5482BCF2BC93}" destId="{29330E5D-8B9A-1043-9EEA-5552D77DDB7F}" srcOrd="0" destOrd="2" presId="urn:microsoft.com/office/officeart/2005/8/layout/vList4"/>
    <dgm:cxn modelId="{ED581682-B715-EF43-B380-400B9B1B10DF}" type="presOf" srcId="{A0A256DB-DFA5-AF48-A5DE-46B015E3BA31}" destId="{29330E5D-8B9A-1043-9EEA-5552D77DDB7F}" srcOrd="0" destOrd="1" presId="urn:microsoft.com/office/officeart/2005/8/layout/vList4"/>
    <dgm:cxn modelId="{3B36E88A-745F-D949-B686-09D6FE9F3400}" type="presOf" srcId="{FEA4F388-FB69-2545-95A6-EA2956017191}" destId="{29330E5D-8B9A-1043-9EEA-5552D77DDB7F}" srcOrd="0" destOrd="3" presId="urn:microsoft.com/office/officeart/2005/8/layout/vList4"/>
    <dgm:cxn modelId="{2C9BF78E-BAAA-6F46-96D3-4BDE4C757BAB}" type="presOf" srcId="{8BE624F9-7F46-9946-BDB3-D96907B1CC3A}" destId="{7BF9DEF6-B2A1-8643-893C-B66114408333}" srcOrd="0" destOrd="0" presId="urn:microsoft.com/office/officeart/2005/8/layout/vList4"/>
    <dgm:cxn modelId="{B783E29C-9BD8-A643-A1CE-84A540FC3F9A}" srcId="{65DDECD0-242D-E245-BDDA-59551498D29F}" destId="{8BE624F9-7F46-9946-BDB3-D96907B1CC3A}" srcOrd="1" destOrd="0" parTransId="{1611F6B9-CBFD-4A4A-9686-E89AD457F9CE}" sibTransId="{C68BADF9-000B-E849-8BEF-7A6A44E05F41}"/>
    <dgm:cxn modelId="{699A629E-CDBF-564E-B80D-EE4440AB8475}" type="presOf" srcId="{8BE624F9-7F46-9946-BDB3-D96907B1CC3A}" destId="{BD1891EB-A172-BC41-A1D1-66F2C927F374}" srcOrd="1" destOrd="0" presId="urn:microsoft.com/office/officeart/2005/8/layout/vList4"/>
    <dgm:cxn modelId="{7762B0A8-5838-8A4C-93C9-6135B9199C5B}" type="presOf" srcId="{A0A256DB-DFA5-AF48-A5DE-46B015E3BA31}" destId="{FE7CEC67-8764-664B-B952-46C2CDB1BF33}" srcOrd="1" destOrd="1" presId="urn:microsoft.com/office/officeart/2005/8/layout/vList4"/>
    <dgm:cxn modelId="{D3AB4FBE-BA3B-6143-83A2-BC165442A97F}" type="presOf" srcId="{193653CE-02C0-4E45-BB7D-93D002451DA8}" destId="{29330E5D-8B9A-1043-9EEA-5552D77DDB7F}" srcOrd="0" destOrd="0" presId="urn:microsoft.com/office/officeart/2005/8/layout/vList4"/>
    <dgm:cxn modelId="{93E185C1-CBC1-084C-95E5-2FA3E86458F6}" type="presOf" srcId="{65DDECD0-242D-E245-BDDA-59551498D29F}" destId="{DF26001F-E2FC-774B-A1E0-AAA9C27C2064}" srcOrd="0" destOrd="0" presId="urn:microsoft.com/office/officeart/2005/8/layout/vList4"/>
    <dgm:cxn modelId="{006718E0-D978-FA48-A9A2-08F5330B9224}" srcId="{193653CE-02C0-4E45-BB7D-93D002451DA8}" destId="{D20BBF09-5F49-B54A-B28D-5482BCF2BC93}" srcOrd="1" destOrd="0" parTransId="{335D9325-7B37-2948-AB72-971B8F475A7F}" sibTransId="{679FDCED-E619-B147-8D80-B1699CD587F7}"/>
    <dgm:cxn modelId="{1DCF0DF5-BECB-724F-BF5E-DFB35D34854B}" type="presOf" srcId="{FEA4F388-FB69-2545-95A6-EA2956017191}" destId="{FE7CEC67-8764-664B-B952-46C2CDB1BF33}" srcOrd="1" destOrd="3" presId="urn:microsoft.com/office/officeart/2005/8/layout/vList4"/>
    <dgm:cxn modelId="{D448285D-1623-8343-8149-E096A779DCFD}" type="presParOf" srcId="{DF26001F-E2FC-774B-A1E0-AAA9C27C2064}" destId="{7D960716-5BE0-5141-83DC-53AD46EAA75C}" srcOrd="0" destOrd="0" presId="urn:microsoft.com/office/officeart/2005/8/layout/vList4"/>
    <dgm:cxn modelId="{068C64F8-C682-1343-8AC4-659A4A5E55D0}" type="presParOf" srcId="{7D960716-5BE0-5141-83DC-53AD46EAA75C}" destId="{29330E5D-8B9A-1043-9EEA-5552D77DDB7F}" srcOrd="0" destOrd="0" presId="urn:microsoft.com/office/officeart/2005/8/layout/vList4"/>
    <dgm:cxn modelId="{9DB23B96-C9EB-F640-8564-D6782A962534}" type="presParOf" srcId="{7D960716-5BE0-5141-83DC-53AD46EAA75C}" destId="{93B27896-D351-4543-91AB-D573A2252988}" srcOrd="1" destOrd="0" presId="urn:microsoft.com/office/officeart/2005/8/layout/vList4"/>
    <dgm:cxn modelId="{57331C01-F627-F942-AFD0-F6743B43EFE8}" type="presParOf" srcId="{7D960716-5BE0-5141-83DC-53AD46EAA75C}" destId="{FE7CEC67-8764-664B-B952-46C2CDB1BF33}" srcOrd="2" destOrd="0" presId="urn:microsoft.com/office/officeart/2005/8/layout/vList4"/>
    <dgm:cxn modelId="{0518F044-EDA6-B347-8E7A-BAD46EB88366}" type="presParOf" srcId="{DF26001F-E2FC-774B-A1E0-AAA9C27C2064}" destId="{B1DFDFD6-1A5C-1743-8474-49F687C5C2DC}" srcOrd="1" destOrd="0" presId="urn:microsoft.com/office/officeart/2005/8/layout/vList4"/>
    <dgm:cxn modelId="{27F399D8-548A-E846-9B6D-762897F40D02}" type="presParOf" srcId="{DF26001F-E2FC-774B-A1E0-AAA9C27C2064}" destId="{CAE57F7B-AC54-964B-A011-1AC4E76294CA}" srcOrd="2" destOrd="0" presId="urn:microsoft.com/office/officeart/2005/8/layout/vList4"/>
    <dgm:cxn modelId="{A7CBB8D7-EAD2-4941-894C-346ADD86804D}" type="presParOf" srcId="{CAE57F7B-AC54-964B-A011-1AC4E76294CA}" destId="{7BF9DEF6-B2A1-8643-893C-B66114408333}" srcOrd="0" destOrd="0" presId="urn:microsoft.com/office/officeart/2005/8/layout/vList4"/>
    <dgm:cxn modelId="{0FA10A9D-9BAF-B74C-9219-3A309554590D}" type="presParOf" srcId="{CAE57F7B-AC54-964B-A011-1AC4E76294CA}" destId="{C673186A-B461-CD43-B91B-999377601EA1}" srcOrd="1" destOrd="0" presId="urn:microsoft.com/office/officeart/2005/8/layout/vList4"/>
    <dgm:cxn modelId="{13FAFD4A-670D-E342-851E-D02A2ED48A2B}" type="presParOf" srcId="{CAE57F7B-AC54-964B-A011-1AC4E76294CA}" destId="{BD1891EB-A172-BC41-A1D1-66F2C927F37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ADA16B-1680-4494-866F-C260551BEB59}"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8CAD91A-6FCF-4707-84A3-BC0E5FE0C18C}">
      <dgm:prSet custT="1"/>
      <dgm:spPr/>
      <dgm:t>
        <a:bodyPr/>
        <a:lstStyle/>
        <a:p>
          <a:r>
            <a:rPr lang="en-US" sz="2400"/>
            <a:t>Shadowing experienced peers </a:t>
          </a:r>
        </a:p>
      </dgm:t>
    </dgm:pt>
    <dgm:pt modelId="{3698FA49-D1E4-44F2-BCF8-560082C6C887}" type="parTrans" cxnId="{108C81D9-CC83-45CD-8834-EFD5075DB880}">
      <dgm:prSet/>
      <dgm:spPr/>
      <dgm:t>
        <a:bodyPr/>
        <a:lstStyle/>
        <a:p>
          <a:endParaRPr lang="en-US"/>
        </a:p>
      </dgm:t>
    </dgm:pt>
    <dgm:pt modelId="{5DD9253B-755C-4D94-950F-CC9601B69D24}" type="sibTrans" cxnId="{108C81D9-CC83-45CD-8834-EFD5075DB880}">
      <dgm:prSet/>
      <dgm:spPr/>
      <dgm:t>
        <a:bodyPr/>
        <a:lstStyle/>
        <a:p>
          <a:endParaRPr lang="en-US"/>
        </a:p>
      </dgm:t>
    </dgm:pt>
    <dgm:pt modelId="{7BD63CEB-5002-447C-BFED-9FE9441473E4}">
      <dgm:prSet custT="1"/>
      <dgm:spPr/>
      <dgm:t>
        <a:bodyPr/>
        <a:lstStyle/>
        <a:p>
          <a:r>
            <a:rPr lang="en-US" sz="2400"/>
            <a:t>Pairing with peer mentors</a:t>
          </a:r>
        </a:p>
      </dgm:t>
    </dgm:pt>
    <dgm:pt modelId="{5FA23BFA-9BA6-4B8B-B8C4-EB9288152BF5}" type="parTrans" cxnId="{C122B27A-7695-4BAB-A705-A1613DA9300A}">
      <dgm:prSet/>
      <dgm:spPr/>
      <dgm:t>
        <a:bodyPr/>
        <a:lstStyle/>
        <a:p>
          <a:endParaRPr lang="en-US"/>
        </a:p>
      </dgm:t>
    </dgm:pt>
    <dgm:pt modelId="{D2A69852-499E-47D3-A0B8-6C8A84471305}" type="sibTrans" cxnId="{C122B27A-7695-4BAB-A705-A1613DA9300A}">
      <dgm:prSet/>
      <dgm:spPr/>
      <dgm:t>
        <a:bodyPr/>
        <a:lstStyle/>
        <a:p>
          <a:endParaRPr lang="en-US"/>
        </a:p>
      </dgm:t>
    </dgm:pt>
    <dgm:pt modelId="{740A9964-6141-4171-B091-3A8FA524CF3F}">
      <dgm:prSet custT="1"/>
      <dgm:spPr/>
      <dgm:t>
        <a:bodyPr/>
        <a:lstStyle/>
        <a:p>
          <a:r>
            <a:rPr lang="en-US" sz="2400"/>
            <a:t>Peer-led discussions </a:t>
          </a:r>
        </a:p>
      </dgm:t>
    </dgm:pt>
    <dgm:pt modelId="{00AF3851-1051-4285-91DA-B1BA4BEE135B}" type="parTrans" cxnId="{7DF7C5E5-558B-49AF-91FC-EAED839BE405}">
      <dgm:prSet/>
      <dgm:spPr/>
      <dgm:t>
        <a:bodyPr/>
        <a:lstStyle/>
        <a:p>
          <a:endParaRPr lang="en-US"/>
        </a:p>
      </dgm:t>
    </dgm:pt>
    <dgm:pt modelId="{54D13B5F-B1C7-4028-AC7F-559DFD860EE2}" type="sibTrans" cxnId="{7DF7C5E5-558B-49AF-91FC-EAED839BE405}">
      <dgm:prSet/>
      <dgm:spPr/>
      <dgm:t>
        <a:bodyPr/>
        <a:lstStyle/>
        <a:p>
          <a:endParaRPr lang="en-US"/>
        </a:p>
      </dgm:t>
    </dgm:pt>
    <dgm:pt modelId="{13815DD8-2C42-40D9-92E0-40DCAD25A960}">
      <dgm:prSet custT="1"/>
      <dgm:spPr/>
      <dgm:t>
        <a:bodyPr/>
        <a:lstStyle/>
        <a:p>
          <a:r>
            <a:rPr lang="en-US" sz="2400"/>
            <a:t>Marking calibration workshops</a:t>
          </a:r>
        </a:p>
      </dgm:t>
    </dgm:pt>
    <dgm:pt modelId="{35F0548E-AF7E-4534-AD9D-5B200A441ABF}" type="parTrans" cxnId="{C7EAE44D-F129-4D4B-918E-0D289D75B670}">
      <dgm:prSet/>
      <dgm:spPr/>
      <dgm:t>
        <a:bodyPr/>
        <a:lstStyle/>
        <a:p>
          <a:endParaRPr lang="en-US"/>
        </a:p>
      </dgm:t>
    </dgm:pt>
    <dgm:pt modelId="{5EB8E8E4-F0FD-414D-AAEF-BFD48CF2F6E8}" type="sibTrans" cxnId="{C7EAE44D-F129-4D4B-918E-0D289D75B670}">
      <dgm:prSet/>
      <dgm:spPr/>
      <dgm:t>
        <a:bodyPr/>
        <a:lstStyle/>
        <a:p>
          <a:endParaRPr lang="en-US"/>
        </a:p>
      </dgm:t>
    </dgm:pt>
    <dgm:pt modelId="{0C6EC0FB-EF8A-4580-9D30-2B8AFE2597F3}">
      <dgm:prSet custT="1"/>
      <dgm:spPr/>
      <dgm:t>
        <a:bodyPr/>
        <a:lstStyle/>
        <a:p>
          <a:r>
            <a:rPr lang="en-US" sz="2400"/>
            <a:t>Group Chats</a:t>
          </a:r>
        </a:p>
      </dgm:t>
    </dgm:pt>
    <dgm:pt modelId="{2A1D90EE-031B-446C-9C4D-7B10802C5BD8}" type="parTrans" cxnId="{5418C0AF-E1C2-49F4-9A63-E2B0EAD678F6}">
      <dgm:prSet/>
      <dgm:spPr/>
      <dgm:t>
        <a:bodyPr/>
        <a:lstStyle/>
        <a:p>
          <a:endParaRPr lang="en-US"/>
        </a:p>
      </dgm:t>
    </dgm:pt>
    <dgm:pt modelId="{185B8192-3D8B-4CDC-9ADD-4529D8FB945C}" type="sibTrans" cxnId="{5418C0AF-E1C2-49F4-9A63-E2B0EAD678F6}">
      <dgm:prSet/>
      <dgm:spPr/>
      <dgm:t>
        <a:bodyPr/>
        <a:lstStyle/>
        <a:p>
          <a:endParaRPr lang="en-US"/>
        </a:p>
      </dgm:t>
    </dgm:pt>
    <dgm:pt modelId="{CCCC0127-E0B6-46BF-9E57-1CBCAC13A303}" type="pres">
      <dgm:prSet presAssocID="{9FADA16B-1680-4494-866F-C260551BEB59}" presName="root" presStyleCnt="0">
        <dgm:presLayoutVars>
          <dgm:dir/>
          <dgm:resizeHandles val="exact"/>
        </dgm:presLayoutVars>
      </dgm:prSet>
      <dgm:spPr/>
    </dgm:pt>
    <dgm:pt modelId="{6139D7C9-369A-4C0B-B2EC-645B482A1D30}" type="pres">
      <dgm:prSet presAssocID="{9FADA16B-1680-4494-866F-C260551BEB59}" presName="container" presStyleCnt="0">
        <dgm:presLayoutVars>
          <dgm:dir/>
          <dgm:resizeHandles val="exact"/>
        </dgm:presLayoutVars>
      </dgm:prSet>
      <dgm:spPr/>
    </dgm:pt>
    <dgm:pt modelId="{DF26C7B3-3B82-49A4-BD56-BF6FA7C821B9}" type="pres">
      <dgm:prSet presAssocID="{18CAD91A-6FCF-4707-84A3-BC0E5FE0C18C}" presName="compNode" presStyleCnt="0"/>
      <dgm:spPr/>
    </dgm:pt>
    <dgm:pt modelId="{3F62561A-7CA9-4432-91ED-7110656693BF}" type="pres">
      <dgm:prSet presAssocID="{18CAD91A-6FCF-4707-84A3-BC0E5FE0C18C}" presName="iconBgRect" presStyleLbl="bgShp" presStyleIdx="0" presStyleCnt="5"/>
      <dgm:spPr/>
    </dgm:pt>
    <dgm:pt modelId="{7785A9B8-45CD-42D6-9F82-C3D179DA0635}" type="pres">
      <dgm:prSet presAssocID="{18CAD91A-6FCF-4707-84A3-BC0E5FE0C1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A8F2758E-5A7C-4B50-8F56-B93CC7E8CBDA}" type="pres">
      <dgm:prSet presAssocID="{18CAD91A-6FCF-4707-84A3-BC0E5FE0C18C}" presName="spaceRect" presStyleCnt="0"/>
      <dgm:spPr/>
    </dgm:pt>
    <dgm:pt modelId="{C37E2780-6D28-4E87-87E0-36973E056F50}" type="pres">
      <dgm:prSet presAssocID="{18CAD91A-6FCF-4707-84A3-BC0E5FE0C18C}" presName="textRect" presStyleLbl="revTx" presStyleIdx="0" presStyleCnt="5">
        <dgm:presLayoutVars>
          <dgm:chMax val="1"/>
          <dgm:chPref val="1"/>
        </dgm:presLayoutVars>
      </dgm:prSet>
      <dgm:spPr/>
    </dgm:pt>
    <dgm:pt modelId="{27CE0730-CA39-47CA-89B7-029E9D066F77}" type="pres">
      <dgm:prSet presAssocID="{5DD9253B-755C-4D94-950F-CC9601B69D24}" presName="sibTrans" presStyleLbl="sibTrans2D1" presStyleIdx="0" presStyleCnt="0"/>
      <dgm:spPr/>
    </dgm:pt>
    <dgm:pt modelId="{335DDB7B-29F7-43C7-ABB5-172494004529}" type="pres">
      <dgm:prSet presAssocID="{7BD63CEB-5002-447C-BFED-9FE9441473E4}" presName="compNode" presStyleCnt="0"/>
      <dgm:spPr/>
    </dgm:pt>
    <dgm:pt modelId="{80BE7214-F6D6-47E4-82A8-ADBEA52CFC7C}" type="pres">
      <dgm:prSet presAssocID="{7BD63CEB-5002-447C-BFED-9FE9441473E4}" presName="iconBgRect" presStyleLbl="bgShp" presStyleIdx="1" presStyleCnt="5"/>
      <dgm:spPr/>
    </dgm:pt>
    <dgm:pt modelId="{FDACD2FF-B9D0-4DC0-9647-FB1BDC4A7408}" type="pres">
      <dgm:prSet presAssocID="{7BD63CEB-5002-447C-BFED-9FE9441473E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8A41316B-50C7-4D15-8622-0C60CA930EF7}" type="pres">
      <dgm:prSet presAssocID="{7BD63CEB-5002-447C-BFED-9FE9441473E4}" presName="spaceRect" presStyleCnt="0"/>
      <dgm:spPr/>
    </dgm:pt>
    <dgm:pt modelId="{C5F18303-2943-4269-B2E8-2109554A4680}" type="pres">
      <dgm:prSet presAssocID="{7BD63CEB-5002-447C-BFED-9FE9441473E4}" presName="textRect" presStyleLbl="revTx" presStyleIdx="1" presStyleCnt="5">
        <dgm:presLayoutVars>
          <dgm:chMax val="1"/>
          <dgm:chPref val="1"/>
        </dgm:presLayoutVars>
      </dgm:prSet>
      <dgm:spPr/>
    </dgm:pt>
    <dgm:pt modelId="{1C2BAB36-3170-493F-A76E-315C796FB5F1}" type="pres">
      <dgm:prSet presAssocID="{D2A69852-499E-47D3-A0B8-6C8A84471305}" presName="sibTrans" presStyleLbl="sibTrans2D1" presStyleIdx="0" presStyleCnt="0"/>
      <dgm:spPr/>
    </dgm:pt>
    <dgm:pt modelId="{28A75BC3-996C-4363-9E05-DAFEA9BC3B6D}" type="pres">
      <dgm:prSet presAssocID="{740A9964-6141-4171-B091-3A8FA524CF3F}" presName="compNode" presStyleCnt="0"/>
      <dgm:spPr/>
    </dgm:pt>
    <dgm:pt modelId="{A2FEEC78-088A-4EA1-9E52-B7F8439A66E6}" type="pres">
      <dgm:prSet presAssocID="{740A9964-6141-4171-B091-3A8FA524CF3F}" presName="iconBgRect" presStyleLbl="bgShp" presStyleIdx="2" presStyleCnt="5"/>
      <dgm:spPr/>
    </dgm:pt>
    <dgm:pt modelId="{B8015690-1745-4D63-9DDB-D127C7FEFE06}" type="pres">
      <dgm:prSet presAssocID="{740A9964-6141-4171-B091-3A8FA524CF3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B331E12E-6AA8-4962-A0F2-A64AAEDD363A}" type="pres">
      <dgm:prSet presAssocID="{740A9964-6141-4171-B091-3A8FA524CF3F}" presName="spaceRect" presStyleCnt="0"/>
      <dgm:spPr/>
    </dgm:pt>
    <dgm:pt modelId="{8BF0AB35-8242-4FA2-9778-531778BAF80B}" type="pres">
      <dgm:prSet presAssocID="{740A9964-6141-4171-B091-3A8FA524CF3F}" presName="textRect" presStyleLbl="revTx" presStyleIdx="2" presStyleCnt="5">
        <dgm:presLayoutVars>
          <dgm:chMax val="1"/>
          <dgm:chPref val="1"/>
        </dgm:presLayoutVars>
      </dgm:prSet>
      <dgm:spPr/>
    </dgm:pt>
    <dgm:pt modelId="{5C1A43FC-803F-4FF5-8750-EF0C8FD16F89}" type="pres">
      <dgm:prSet presAssocID="{54D13B5F-B1C7-4028-AC7F-559DFD860EE2}" presName="sibTrans" presStyleLbl="sibTrans2D1" presStyleIdx="0" presStyleCnt="0"/>
      <dgm:spPr/>
    </dgm:pt>
    <dgm:pt modelId="{A4B4DBC1-FDDB-4956-8475-3B3223C0CB84}" type="pres">
      <dgm:prSet presAssocID="{13815DD8-2C42-40D9-92E0-40DCAD25A960}" presName="compNode" presStyleCnt="0"/>
      <dgm:spPr/>
    </dgm:pt>
    <dgm:pt modelId="{33E54126-2DB7-4659-B371-FD998A4143CC}" type="pres">
      <dgm:prSet presAssocID="{13815DD8-2C42-40D9-92E0-40DCAD25A960}" presName="iconBgRect" presStyleLbl="bgShp" presStyleIdx="3" presStyleCnt="5"/>
      <dgm:spPr/>
    </dgm:pt>
    <dgm:pt modelId="{BE034923-029C-40FF-8DBD-B92A36598442}" type="pres">
      <dgm:prSet presAssocID="{13815DD8-2C42-40D9-92E0-40DCAD25A96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7B7DF037-CF66-4810-8A20-2DC77802878D}" type="pres">
      <dgm:prSet presAssocID="{13815DD8-2C42-40D9-92E0-40DCAD25A960}" presName="spaceRect" presStyleCnt="0"/>
      <dgm:spPr/>
    </dgm:pt>
    <dgm:pt modelId="{91491D8F-F85F-4D1B-92AE-7DA1EF7830B2}" type="pres">
      <dgm:prSet presAssocID="{13815DD8-2C42-40D9-92E0-40DCAD25A960}" presName="textRect" presStyleLbl="revTx" presStyleIdx="3" presStyleCnt="5" custLinFactNeighborX="1012" custLinFactNeighborY="0">
        <dgm:presLayoutVars>
          <dgm:chMax val="1"/>
          <dgm:chPref val="1"/>
        </dgm:presLayoutVars>
      </dgm:prSet>
      <dgm:spPr/>
    </dgm:pt>
    <dgm:pt modelId="{C6988305-1948-479E-8A6A-69B974A89FB7}" type="pres">
      <dgm:prSet presAssocID="{5EB8E8E4-F0FD-414D-AAEF-BFD48CF2F6E8}" presName="sibTrans" presStyleLbl="sibTrans2D1" presStyleIdx="0" presStyleCnt="0"/>
      <dgm:spPr/>
    </dgm:pt>
    <dgm:pt modelId="{9102B38E-4E8F-4CD5-ADBE-FD4D2A1E2005}" type="pres">
      <dgm:prSet presAssocID="{0C6EC0FB-EF8A-4580-9D30-2B8AFE2597F3}" presName="compNode" presStyleCnt="0"/>
      <dgm:spPr/>
    </dgm:pt>
    <dgm:pt modelId="{0C14E1B6-75DE-40F3-B199-1287C9BBC9B4}" type="pres">
      <dgm:prSet presAssocID="{0C6EC0FB-EF8A-4580-9D30-2B8AFE2597F3}" presName="iconBgRect" presStyleLbl="bgShp" presStyleIdx="4" presStyleCnt="5"/>
      <dgm:spPr/>
    </dgm:pt>
    <dgm:pt modelId="{F176A2F1-17AC-4CC0-AA08-64392796C59C}" type="pres">
      <dgm:prSet presAssocID="{0C6EC0FB-EF8A-4580-9D30-2B8AFE2597F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ech"/>
        </a:ext>
      </dgm:extLst>
    </dgm:pt>
    <dgm:pt modelId="{3063A73D-5099-4C40-AA17-BC326B06CC66}" type="pres">
      <dgm:prSet presAssocID="{0C6EC0FB-EF8A-4580-9D30-2B8AFE2597F3}" presName="spaceRect" presStyleCnt="0"/>
      <dgm:spPr/>
    </dgm:pt>
    <dgm:pt modelId="{1FFD113C-73E9-4F4E-80CE-7B7F1E1B3146}" type="pres">
      <dgm:prSet presAssocID="{0C6EC0FB-EF8A-4580-9D30-2B8AFE2597F3}" presName="textRect" presStyleLbl="revTx" presStyleIdx="4" presStyleCnt="5">
        <dgm:presLayoutVars>
          <dgm:chMax val="1"/>
          <dgm:chPref val="1"/>
        </dgm:presLayoutVars>
      </dgm:prSet>
      <dgm:spPr/>
    </dgm:pt>
  </dgm:ptLst>
  <dgm:cxnLst>
    <dgm:cxn modelId="{1F18B82B-8F11-4FF6-842F-7A0716A45D35}" type="presOf" srcId="{18CAD91A-6FCF-4707-84A3-BC0E5FE0C18C}" destId="{C37E2780-6D28-4E87-87E0-36973E056F50}" srcOrd="0" destOrd="0" presId="urn:microsoft.com/office/officeart/2018/2/layout/IconCircleList"/>
    <dgm:cxn modelId="{99FBA56C-7EDB-416D-94BE-C76BC8BF4CE7}" type="presOf" srcId="{13815DD8-2C42-40D9-92E0-40DCAD25A960}" destId="{91491D8F-F85F-4D1B-92AE-7DA1EF7830B2}" srcOrd="0" destOrd="0" presId="urn:microsoft.com/office/officeart/2018/2/layout/IconCircleList"/>
    <dgm:cxn modelId="{C7EAE44D-F129-4D4B-918E-0D289D75B670}" srcId="{9FADA16B-1680-4494-866F-C260551BEB59}" destId="{13815DD8-2C42-40D9-92E0-40DCAD25A960}" srcOrd="3" destOrd="0" parTransId="{35F0548E-AF7E-4534-AD9D-5B200A441ABF}" sibTransId="{5EB8E8E4-F0FD-414D-AAEF-BFD48CF2F6E8}"/>
    <dgm:cxn modelId="{C122B27A-7695-4BAB-A705-A1613DA9300A}" srcId="{9FADA16B-1680-4494-866F-C260551BEB59}" destId="{7BD63CEB-5002-447C-BFED-9FE9441473E4}" srcOrd="1" destOrd="0" parTransId="{5FA23BFA-9BA6-4B8B-B8C4-EB9288152BF5}" sibTransId="{D2A69852-499E-47D3-A0B8-6C8A84471305}"/>
    <dgm:cxn modelId="{263A3387-29F4-4D94-9D18-35E38827E6D7}" type="presOf" srcId="{54D13B5F-B1C7-4028-AC7F-559DFD860EE2}" destId="{5C1A43FC-803F-4FF5-8750-EF0C8FD16F89}" srcOrd="0" destOrd="0" presId="urn:microsoft.com/office/officeart/2018/2/layout/IconCircleList"/>
    <dgm:cxn modelId="{47C62894-7732-477C-BEE9-2BB6A5DFE96E}" type="presOf" srcId="{7BD63CEB-5002-447C-BFED-9FE9441473E4}" destId="{C5F18303-2943-4269-B2E8-2109554A4680}" srcOrd="0" destOrd="0" presId="urn:microsoft.com/office/officeart/2018/2/layout/IconCircleList"/>
    <dgm:cxn modelId="{944FA5A2-D8AE-450C-9BE7-4ABDD92F7CEA}" type="presOf" srcId="{5DD9253B-755C-4D94-950F-CC9601B69D24}" destId="{27CE0730-CA39-47CA-89B7-029E9D066F77}" srcOrd="0" destOrd="0" presId="urn:microsoft.com/office/officeart/2018/2/layout/IconCircleList"/>
    <dgm:cxn modelId="{5418C0AF-E1C2-49F4-9A63-E2B0EAD678F6}" srcId="{9FADA16B-1680-4494-866F-C260551BEB59}" destId="{0C6EC0FB-EF8A-4580-9D30-2B8AFE2597F3}" srcOrd="4" destOrd="0" parTransId="{2A1D90EE-031B-446C-9C4D-7B10802C5BD8}" sibTransId="{185B8192-3D8B-4CDC-9ADD-4529D8FB945C}"/>
    <dgm:cxn modelId="{819223B6-7CFA-45A4-A063-25BDBCD7A752}" type="presOf" srcId="{5EB8E8E4-F0FD-414D-AAEF-BFD48CF2F6E8}" destId="{C6988305-1948-479E-8A6A-69B974A89FB7}" srcOrd="0" destOrd="0" presId="urn:microsoft.com/office/officeart/2018/2/layout/IconCircleList"/>
    <dgm:cxn modelId="{B555CBC2-D273-4F0A-925D-22F30A916C58}" type="presOf" srcId="{0C6EC0FB-EF8A-4580-9D30-2B8AFE2597F3}" destId="{1FFD113C-73E9-4F4E-80CE-7B7F1E1B3146}" srcOrd="0" destOrd="0" presId="urn:microsoft.com/office/officeart/2018/2/layout/IconCircleList"/>
    <dgm:cxn modelId="{1B84AAC4-CEB0-44E6-A3D5-2FC75EEB8524}" type="presOf" srcId="{D2A69852-499E-47D3-A0B8-6C8A84471305}" destId="{1C2BAB36-3170-493F-A76E-315C796FB5F1}" srcOrd="0" destOrd="0" presId="urn:microsoft.com/office/officeart/2018/2/layout/IconCircleList"/>
    <dgm:cxn modelId="{2FD7A5D4-3A4B-4096-AC01-9D48DEF6DC68}" type="presOf" srcId="{740A9964-6141-4171-B091-3A8FA524CF3F}" destId="{8BF0AB35-8242-4FA2-9778-531778BAF80B}" srcOrd="0" destOrd="0" presId="urn:microsoft.com/office/officeart/2018/2/layout/IconCircleList"/>
    <dgm:cxn modelId="{108C81D9-CC83-45CD-8834-EFD5075DB880}" srcId="{9FADA16B-1680-4494-866F-C260551BEB59}" destId="{18CAD91A-6FCF-4707-84A3-BC0E5FE0C18C}" srcOrd="0" destOrd="0" parTransId="{3698FA49-D1E4-44F2-BCF8-560082C6C887}" sibTransId="{5DD9253B-755C-4D94-950F-CC9601B69D24}"/>
    <dgm:cxn modelId="{EB34E9D9-36C3-4F27-8675-803BA6830D55}" type="presOf" srcId="{9FADA16B-1680-4494-866F-C260551BEB59}" destId="{CCCC0127-E0B6-46BF-9E57-1CBCAC13A303}" srcOrd="0" destOrd="0" presId="urn:microsoft.com/office/officeart/2018/2/layout/IconCircleList"/>
    <dgm:cxn modelId="{7DF7C5E5-558B-49AF-91FC-EAED839BE405}" srcId="{9FADA16B-1680-4494-866F-C260551BEB59}" destId="{740A9964-6141-4171-B091-3A8FA524CF3F}" srcOrd="2" destOrd="0" parTransId="{00AF3851-1051-4285-91DA-B1BA4BEE135B}" sibTransId="{54D13B5F-B1C7-4028-AC7F-559DFD860EE2}"/>
    <dgm:cxn modelId="{5D3B7A83-6850-42EF-8892-82C258B1812E}" type="presParOf" srcId="{CCCC0127-E0B6-46BF-9E57-1CBCAC13A303}" destId="{6139D7C9-369A-4C0B-B2EC-645B482A1D30}" srcOrd="0" destOrd="0" presId="urn:microsoft.com/office/officeart/2018/2/layout/IconCircleList"/>
    <dgm:cxn modelId="{429D495B-89AD-4288-B234-65D90FF7449F}" type="presParOf" srcId="{6139D7C9-369A-4C0B-B2EC-645B482A1D30}" destId="{DF26C7B3-3B82-49A4-BD56-BF6FA7C821B9}" srcOrd="0" destOrd="0" presId="urn:microsoft.com/office/officeart/2018/2/layout/IconCircleList"/>
    <dgm:cxn modelId="{16A2EA39-C22F-482E-9A4C-C1D045A9AE53}" type="presParOf" srcId="{DF26C7B3-3B82-49A4-BD56-BF6FA7C821B9}" destId="{3F62561A-7CA9-4432-91ED-7110656693BF}" srcOrd="0" destOrd="0" presId="urn:microsoft.com/office/officeart/2018/2/layout/IconCircleList"/>
    <dgm:cxn modelId="{D5B54D31-FDBF-4D7E-A524-1E1D4DC59EB9}" type="presParOf" srcId="{DF26C7B3-3B82-49A4-BD56-BF6FA7C821B9}" destId="{7785A9B8-45CD-42D6-9F82-C3D179DA0635}" srcOrd="1" destOrd="0" presId="urn:microsoft.com/office/officeart/2018/2/layout/IconCircleList"/>
    <dgm:cxn modelId="{D073DE6C-3F5B-4DEF-8974-0900859A7DF4}" type="presParOf" srcId="{DF26C7B3-3B82-49A4-BD56-BF6FA7C821B9}" destId="{A8F2758E-5A7C-4B50-8F56-B93CC7E8CBDA}" srcOrd="2" destOrd="0" presId="urn:microsoft.com/office/officeart/2018/2/layout/IconCircleList"/>
    <dgm:cxn modelId="{1ED7ECCE-A5A5-44D2-BE7A-9385C1F653CE}" type="presParOf" srcId="{DF26C7B3-3B82-49A4-BD56-BF6FA7C821B9}" destId="{C37E2780-6D28-4E87-87E0-36973E056F50}" srcOrd="3" destOrd="0" presId="urn:microsoft.com/office/officeart/2018/2/layout/IconCircleList"/>
    <dgm:cxn modelId="{E08272E2-2C7B-4CA1-BBF5-ED643325495F}" type="presParOf" srcId="{6139D7C9-369A-4C0B-B2EC-645B482A1D30}" destId="{27CE0730-CA39-47CA-89B7-029E9D066F77}" srcOrd="1" destOrd="0" presId="urn:microsoft.com/office/officeart/2018/2/layout/IconCircleList"/>
    <dgm:cxn modelId="{FF72F162-E2B0-47AD-97DD-84E17CC37BA0}" type="presParOf" srcId="{6139D7C9-369A-4C0B-B2EC-645B482A1D30}" destId="{335DDB7B-29F7-43C7-ABB5-172494004529}" srcOrd="2" destOrd="0" presId="urn:microsoft.com/office/officeart/2018/2/layout/IconCircleList"/>
    <dgm:cxn modelId="{3B446619-2CDB-4156-83B5-C1046ACA45D4}" type="presParOf" srcId="{335DDB7B-29F7-43C7-ABB5-172494004529}" destId="{80BE7214-F6D6-47E4-82A8-ADBEA52CFC7C}" srcOrd="0" destOrd="0" presId="urn:microsoft.com/office/officeart/2018/2/layout/IconCircleList"/>
    <dgm:cxn modelId="{FBEACCC3-D7AA-4554-9E22-CEB028F62516}" type="presParOf" srcId="{335DDB7B-29F7-43C7-ABB5-172494004529}" destId="{FDACD2FF-B9D0-4DC0-9647-FB1BDC4A7408}" srcOrd="1" destOrd="0" presId="urn:microsoft.com/office/officeart/2018/2/layout/IconCircleList"/>
    <dgm:cxn modelId="{08CF5C74-D18B-45EB-8799-7B80790682BA}" type="presParOf" srcId="{335DDB7B-29F7-43C7-ABB5-172494004529}" destId="{8A41316B-50C7-4D15-8622-0C60CA930EF7}" srcOrd="2" destOrd="0" presId="urn:microsoft.com/office/officeart/2018/2/layout/IconCircleList"/>
    <dgm:cxn modelId="{C5477F29-BA6D-4241-9A86-C0B3BD553DDC}" type="presParOf" srcId="{335DDB7B-29F7-43C7-ABB5-172494004529}" destId="{C5F18303-2943-4269-B2E8-2109554A4680}" srcOrd="3" destOrd="0" presId="urn:microsoft.com/office/officeart/2018/2/layout/IconCircleList"/>
    <dgm:cxn modelId="{1C0589D6-5E83-49FC-911B-9E0B6048F3C2}" type="presParOf" srcId="{6139D7C9-369A-4C0B-B2EC-645B482A1D30}" destId="{1C2BAB36-3170-493F-A76E-315C796FB5F1}" srcOrd="3" destOrd="0" presId="urn:microsoft.com/office/officeart/2018/2/layout/IconCircleList"/>
    <dgm:cxn modelId="{72166C86-BF89-4C2E-B1FE-64A331B85ED1}" type="presParOf" srcId="{6139D7C9-369A-4C0B-B2EC-645B482A1D30}" destId="{28A75BC3-996C-4363-9E05-DAFEA9BC3B6D}" srcOrd="4" destOrd="0" presId="urn:microsoft.com/office/officeart/2018/2/layout/IconCircleList"/>
    <dgm:cxn modelId="{3B65FA42-C8DE-4E59-AB95-0BBD707B1DCB}" type="presParOf" srcId="{28A75BC3-996C-4363-9E05-DAFEA9BC3B6D}" destId="{A2FEEC78-088A-4EA1-9E52-B7F8439A66E6}" srcOrd="0" destOrd="0" presId="urn:microsoft.com/office/officeart/2018/2/layout/IconCircleList"/>
    <dgm:cxn modelId="{7D615BA5-7FBF-4B64-BDE7-025E56CBA898}" type="presParOf" srcId="{28A75BC3-996C-4363-9E05-DAFEA9BC3B6D}" destId="{B8015690-1745-4D63-9DDB-D127C7FEFE06}" srcOrd="1" destOrd="0" presId="urn:microsoft.com/office/officeart/2018/2/layout/IconCircleList"/>
    <dgm:cxn modelId="{3B0CB14A-9D6A-480C-BED2-EF151FD7C49D}" type="presParOf" srcId="{28A75BC3-996C-4363-9E05-DAFEA9BC3B6D}" destId="{B331E12E-6AA8-4962-A0F2-A64AAEDD363A}" srcOrd="2" destOrd="0" presId="urn:microsoft.com/office/officeart/2018/2/layout/IconCircleList"/>
    <dgm:cxn modelId="{47A96926-B463-4A50-8841-A5741A3B1F98}" type="presParOf" srcId="{28A75BC3-996C-4363-9E05-DAFEA9BC3B6D}" destId="{8BF0AB35-8242-4FA2-9778-531778BAF80B}" srcOrd="3" destOrd="0" presId="urn:microsoft.com/office/officeart/2018/2/layout/IconCircleList"/>
    <dgm:cxn modelId="{63696E2C-CCC8-4ECB-AFB0-02CDA4F18815}" type="presParOf" srcId="{6139D7C9-369A-4C0B-B2EC-645B482A1D30}" destId="{5C1A43FC-803F-4FF5-8750-EF0C8FD16F89}" srcOrd="5" destOrd="0" presId="urn:microsoft.com/office/officeart/2018/2/layout/IconCircleList"/>
    <dgm:cxn modelId="{37DEB67C-898E-4F6D-8D88-0D7A9A61754A}" type="presParOf" srcId="{6139D7C9-369A-4C0B-B2EC-645B482A1D30}" destId="{A4B4DBC1-FDDB-4956-8475-3B3223C0CB84}" srcOrd="6" destOrd="0" presId="urn:microsoft.com/office/officeart/2018/2/layout/IconCircleList"/>
    <dgm:cxn modelId="{E3C1893A-4D65-4408-926E-3BA043EBE0F0}" type="presParOf" srcId="{A4B4DBC1-FDDB-4956-8475-3B3223C0CB84}" destId="{33E54126-2DB7-4659-B371-FD998A4143CC}" srcOrd="0" destOrd="0" presId="urn:microsoft.com/office/officeart/2018/2/layout/IconCircleList"/>
    <dgm:cxn modelId="{E6C0A4D1-9413-413A-920D-EB448AD36A19}" type="presParOf" srcId="{A4B4DBC1-FDDB-4956-8475-3B3223C0CB84}" destId="{BE034923-029C-40FF-8DBD-B92A36598442}" srcOrd="1" destOrd="0" presId="urn:microsoft.com/office/officeart/2018/2/layout/IconCircleList"/>
    <dgm:cxn modelId="{9E5A95C9-8A70-4316-975B-C0E2D6763F33}" type="presParOf" srcId="{A4B4DBC1-FDDB-4956-8475-3B3223C0CB84}" destId="{7B7DF037-CF66-4810-8A20-2DC77802878D}" srcOrd="2" destOrd="0" presId="urn:microsoft.com/office/officeart/2018/2/layout/IconCircleList"/>
    <dgm:cxn modelId="{58CD5FB6-307B-4A68-8372-3948ADB15D69}" type="presParOf" srcId="{A4B4DBC1-FDDB-4956-8475-3B3223C0CB84}" destId="{91491D8F-F85F-4D1B-92AE-7DA1EF7830B2}" srcOrd="3" destOrd="0" presId="urn:microsoft.com/office/officeart/2018/2/layout/IconCircleList"/>
    <dgm:cxn modelId="{626FE0F3-F2A0-4034-A3AA-44D29A1852FD}" type="presParOf" srcId="{6139D7C9-369A-4C0B-B2EC-645B482A1D30}" destId="{C6988305-1948-479E-8A6A-69B974A89FB7}" srcOrd="7" destOrd="0" presId="urn:microsoft.com/office/officeart/2018/2/layout/IconCircleList"/>
    <dgm:cxn modelId="{7E4456B3-0745-4500-8058-05864B1E3722}" type="presParOf" srcId="{6139D7C9-369A-4C0B-B2EC-645B482A1D30}" destId="{9102B38E-4E8F-4CD5-ADBE-FD4D2A1E2005}" srcOrd="8" destOrd="0" presId="urn:microsoft.com/office/officeart/2018/2/layout/IconCircleList"/>
    <dgm:cxn modelId="{78EA08C7-F3D6-40FB-BD9E-D9D8B543DF85}" type="presParOf" srcId="{9102B38E-4E8F-4CD5-ADBE-FD4D2A1E2005}" destId="{0C14E1B6-75DE-40F3-B199-1287C9BBC9B4}" srcOrd="0" destOrd="0" presId="urn:microsoft.com/office/officeart/2018/2/layout/IconCircleList"/>
    <dgm:cxn modelId="{6C29289B-DDAA-4F6C-86B4-9ABFF2B23CDE}" type="presParOf" srcId="{9102B38E-4E8F-4CD5-ADBE-FD4D2A1E2005}" destId="{F176A2F1-17AC-4CC0-AA08-64392796C59C}" srcOrd="1" destOrd="0" presId="urn:microsoft.com/office/officeart/2018/2/layout/IconCircleList"/>
    <dgm:cxn modelId="{EFAA6AD4-6083-4CEF-993D-675C48347172}" type="presParOf" srcId="{9102B38E-4E8F-4CD5-ADBE-FD4D2A1E2005}" destId="{3063A73D-5099-4C40-AA17-BC326B06CC66}" srcOrd="2" destOrd="0" presId="urn:microsoft.com/office/officeart/2018/2/layout/IconCircleList"/>
    <dgm:cxn modelId="{AAA14A1A-72B3-44C9-8CA8-6399F1476161}" type="presParOf" srcId="{9102B38E-4E8F-4CD5-ADBE-FD4D2A1E2005}" destId="{1FFD113C-73E9-4F4E-80CE-7B7F1E1B314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C58EFA-3769-F04B-9399-37319D31360C}" type="doc">
      <dgm:prSet loTypeId="urn:microsoft.com/office/officeart/2005/8/layout/vList3" loCatId="list" qsTypeId="urn:microsoft.com/office/officeart/2005/8/quickstyle/simple3" qsCatId="simple" csTypeId="urn:microsoft.com/office/officeart/2005/8/colors/accent1_2" csCatId="accent1" phldr="1"/>
      <dgm:spPr/>
      <dgm:t>
        <a:bodyPr/>
        <a:lstStyle/>
        <a:p>
          <a:endParaRPr lang="en-US"/>
        </a:p>
      </dgm:t>
    </dgm:pt>
    <dgm:pt modelId="{7BE23DEE-759A-AF49-AC5B-37AA0D93314B}">
      <dgm:prSet custT="1"/>
      <dgm:spPr/>
      <dgm:t>
        <a:bodyPr/>
        <a:lstStyle/>
        <a:p>
          <a:r>
            <a:rPr lang="en-AZ" sz="2000" b="1"/>
            <a:t>Personal development</a:t>
          </a:r>
          <a:r>
            <a:rPr lang="en-AZ" sz="2000"/>
            <a:t> </a:t>
          </a:r>
        </a:p>
      </dgm:t>
    </dgm:pt>
    <dgm:pt modelId="{C246A33C-ABAC-5540-B569-9BB9B240C24F}" type="parTrans" cxnId="{84500100-0C0B-094F-8452-C49C5238277D}">
      <dgm:prSet/>
      <dgm:spPr/>
      <dgm:t>
        <a:bodyPr/>
        <a:lstStyle/>
        <a:p>
          <a:endParaRPr lang="en-US"/>
        </a:p>
      </dgm:t>
    </dgm:pt>
    <dgm:pt modelId="{A59DEE24-6660-E74B-8FD9-64C959549920}" type="sibTrans" cxnId="{84500100-0C0B-094F-8452-C49C5238277D}">
      <dgm:prSet/>
      <dgm:spPr/>
      <dgm:t>
        <a:bodyPr/>
        <a:lstStyle/>
        <a:p>
          <a:endParaRPr lang="en-US"/>
        </a:p>
      </dgm:t>
    </dgm:pt>
    <dgm:pt modelId="{6D9C4D0C-49B8-0C4E-9DDC-0F840430843A}">
      <dgm:prSet custT="1"/>
      <dgm:spPr/>
      <dgm:t>
        <a:bodyPr/>
        <a:lstStyle/>
        <a:p>
          <a:r>
            <a:rPr lang="en-AZ" sz="2000"/>
            <a:t>Increased self-awareness in teaching practices </a:t>
          </a:r>
        </a:p>
      </dgm:t>
    </dgm:pt>
    <dgm:pt modelId="{D93BF172-4D4E-0D4C-9C7B-7A6D98A9A01D}" type="parTrans" cxnId="{5A44FF94-D320-9B41-B35C-6F8968968E50}">
      <dgm:prSet/>
      <dgm:spPr/>
      <dgm:t>
        <a:bodyPr/>
        <a:lstStyle/>
        <a:p>
          <a:endParaRPr lang="en-US"/>
        </a:p>
      </dgm:t>
    </dgm:pt>
    <dgm:pt modelId="{62A93F21-CD4C-064F-9E31-186399DB4B96}" type="sibTrans" cxnId="{5A44FF94-D320-9B41-B35C-6F8968968E50}">
      <dgm:prSet/>
      <dgm:spPr/>
      <dgm:t>
        <a:bodyPr/>
        <a:lstStyle/>
        <a:p>
          <a:endParaRPr lang="en-US"/>
        </a:p>
      </dgm:t>
    </dgm:pt>
    <dgm:pt modelId="{4228DFF8-17BD-6443-8C04-7B3F959AB2F0}">
      <dgm:prSet custT="1"/>
      <dgm:spPr/>
      <dgm:t>
        <a:bodyPr/>
        <a:lstStyle/>
        <a:p>
          <a:r>
            <a:rPr lang="en-AZ" sz="2000"/>
            <a:t>Improved adaptability to different teaching scenarios​​</a:t>
          </a:r>
          <a:r>
            <a:rPr lang="en-AZ" sz="1400"/>
            <a:t>. </a:t>
          </a:r>
        </a:p>
      </dgm:t>
    </dgm:pt>
    <dgm:pt modelId="{ABBF438B-732E-8640-AD8F-E6EF51A1C314}" type="parTrans" cxnId="{359B143D-92A0-7F47-8D03-D1A631E5E80F}">
      <dgm:prSet/>
      <dgm:spPr/>
      <dgm:t>
        <a:bodyPr/>
        <a:lstStyle/>
        <a:p>
          <a:endParaRPr lang="en-US"/>
        </a:p>
      </dgm:t>
    </dgm:pt>
    <dgm:pt modelId="{D3B302C9-1272-9640-9A15-4718827A9001}" type="sibTrans" cxnId="{359B143D-92A0-7F47-8D03-D1A631E5E80F}">
      <dgm:prSet/>
      <dgm:spPr/>
      <dgm:t>
        <a:bodyPr/>
        <a:lstStyle/>
        <a:p>
          <a:endParaRPr lang="en-US"/>
        </a:p>
      </dgm:t>
    </dgm:pt>
    <dgm:pt modelId="{2B1F1D3E-256A-164B-989C-3538B9F48840}" type="pres">
      <dgm:prSet presAssocID="{70C58EFA-3769-F04B-9399-37319D31360C}" presName="linearFlow" presStyleCnt="0">
        <dgm:presLayoutVars>
          <dgm:dir/>
          <dgm:resizeHandles val="exact"/>
        </dgm:presLayoutVars>
      </dgm:prSet>
      <dgm:spPr/>
    </dgm:pt>
    <dgm:pt modelId="{A36D34E7-2C5B-0343-937E-766EDDDCA5B1}" type="pres">
      <dgm:prSet presAssocID="{7BE23DEE-759A-AF49-AC5B-37AA0D93314B}" presName="composite" presStyleCnt="0"/>
      <dgm:spPr/>
    </dgm:pt>
    <dgm:pt modelId="{E3B5FD05-0AC6-CC4B-BBB8-DC280D6AB303}" type="pres">
      <dgm:prSet presAssocID="{7BE23DEE-759A-AF49-AC5B-37AA0D93314B}" presName="imgShp" presStyleLbl="fgImgPlace1" presStyleIdx="0" presStyleCnt="1"/>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Office worker writing on glass panel"/>
        </a:ext>
      </dgm:extLst>
    </dgm:pt>
    <dgm:pt modelId="{6BD12992-03F9-C844-BA0A-90CA0B35983C}" type="pres">
      <dgm:prSet presAssocID="{7BE23DEE-759A-AF49-AC5B-37AA0D93314B}" presName="txShp" presStyleLbl="node1" presStyleIdx="0" presStyleCnt="1" custScaleX="105474" custScaleY="117969">
        <dgm:presLayoutVars>
          <dgm:bulletEnabled val="1"/>
        </dgm:presLayoutVars>
      </dgm:prSet>
      <dgm:spPr/>
    </dgm:pt>
  </dgm:ptLst>
  <dgm:cxnLst>
    <dgm:cxn modelId="{84500100-0C0B-094F-8452-C49C5238277D}" srcId="{70C58EFA-3769-F04B-9399-37319D31360C}" destId="{7BE23DEE-759A-AF49-AC5B-37AA0D93314B}" srcOrd="0" destOrd="0" parTransId="{C246A33C-ABAC-5540-B569-9BB9B240C24F}" sibTransId="{A59DEE24-6660-E74B-8FD9-64C959549920}"/>
    <dgm:cxn modelId="{359B143D-92A0-7F47-8D03-D1A631E5E80F}" srcId="{7BE23DEE-759A-AF49-AC5B-37AA0D93314B}" destId="{4228DFF8-17BD-6443-8C04-7B3F959AB2F0}" srcOrd="1" destOrd="0" parTransId="{ABBF438B-732E-8640-AD8F-E6EF51A1C314}" sibTransId="{D3B302C9-1272-9640-9A15-4718827A9001}"/>
    <dgm:cxn modelId="{BE590C6D-48D2-CE4A-898D-9D99691AF1CE}" type="presOf" srcId="{70C58EFA-3769-F04B-9399-37319D31360C}" destId="{2B1F1D3E-256A-164B-989C-3538B9F48840}" srcOrd="0" destOrd="0" presId="urn:microsoft.com/office/officeart/2005/8/layout/vList3"/>
    <dgm:cxn modelId="{CC30668A-7F20-E14F-A56E-E828B2468CD4}" type="presOf" srcId="{4228DFF8-17BD-6443-8C04-7B3F959AB2F0}" destId="{6BD12992-03F9-C844-BA0A-90CA0B35983C}" srcOrd="0" destOrd="2" presId="urn:microsoft.com/office/officeart/2005/8/layout/vList3"/>
    <dgm:cxn modelId="{5A44FF94-D320-9B41-B35C-6F8968968E50}" srcId="{7BE23DEE-759A-AF49-AC5B-37AA0D93314B}" destId="{6D9C4D0C-49B8-0C4E-9DDC-0F840430843A}" srcOrd="0" destOrd="0" parTransId="{D93BF172-4D4E-0D4C-9C7B-7A6D98A9A01D}" sibTransId="{62A93F21-CD4C-064F-9E31-186399DB4B96}"/>
    <dgm:cxn modelId="{BCD31895-53DB-3E4E-A38E-8DC4C8C7AB67}" type="presOf" srcId="{6D9C4D0C-49B8-0C4E-9DDC-0F840430843A}" destId="{6BD12992-03F9-C844-BA0A-90CA0B35983C}" srcOrd="0" destOrd="1" presId="urn:microsoft.com/office/officeart/2005/8/layout/vList3"/>
    <dgm:cxn modelId="{F6FA60EF-5AB1-1449-B8B3-C748996DFB45}" type="presOf" srcId="{7BE23DEE-759A-AF49-AC5B-37AA0D93314B}" destId="{6BD12992-03F9-C844-BA0A-90CA0B35983C}" srcOrd="0" destOrd="0" presId="urn:microsoft.com/office/officeart/2005/8/layout/vList3"/>
    <dgm:cxn modelId="{2796488D-80E7-614F-8BDD-3C8CB00D6B45}" type="presParOf" srcId="{2B1F1D3E-256A-164B-989C-3538B9F48840}" destId="{A36D34E7-2C5B-0343-937E-766EDDDCA5B1}" srcOrd="0" destOrd="0" presId="urn:microsoft.com/office/officeart/2005/8/layout/vList3"/>
    <dgm:cxn modelId="{BA822D0B-5E93-0C40-A2FC-764C6A7D83DF}" type="presParOf" srcId="{A36D34E7-2C5B-0343-937E-766EDDDCA5B1}" destId="{E3B5FD05-0AC6-CC4B-BBB8-DC280D6AB303}" srcOrd="0" destOrd="0" presId="urn:microsoft.com/office/officeart/2005/8/layout/vList3"/>
    <dgm:cxn modelId="{F8FA3FD2-4240-3348-A962-F11CDDECC60C}" type="presParOf" srcId="{A36D34E7-2C5B-0343-937E-766EDDDCA5B1}" destId="{6BD12992-03F9-C844-BA0A-90CA0B35983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D9F5D7-7D11-0244-932D-D1DB135A2113}" type="doc">
      <dgm:prSet loTypeId="urn:microsoft.com/office/officeart/2005/8/layout/vList3" loCatId="list" qsTypeId="urn:microsoft.com/office/officeart/2005/8/quickstyle/simple3" qsCatId="simple" csTypeId="urn:microsoft.com/office/officeart/2005/8/colors/accent1_2" csCatId="accent1" phldr="1"/>
      <dgm:spPr/>
      <dgm:t>
        <a:bodyPr/>
        <a:lstStyle/>
        <a:p>
          <a:endParaRPr lang="en-US"/>
        </a:p>
      </dgm:t>
    </dgm:pt>
    <dgm:pt modelId="{5630D008-1F15-AB48-91FF-A4E55126CFEF}">
      <dgm:prSet custT="1"/>
      <dgm:spPr/>
      <dgm:t>
        <a:bodyPr/>
        <a:lstStyle/>
        <a:p>
          <a:r>
            <a:rPr lang="en-AZ" sz="2000" b="1"/>
            <a:t>Rewarding Teaching Experiences:</a:t>
          </a:r>
          <a:endParaRPr lang="en-AZ" sz="2000"/>
        </a:p>
      </dgm:t>
    </dgm:pt>
    <dgm:pt modelId="{6B65EB65-8012-0E45-B1A0-AB0696A13211}" type="parTrans" cxnId="{D50D2649-2EB0-024D-8B4D-652374C0312C}">
      <dgm:prSet/>
      <dgm:spPr/>
      <dgm:t>
        <a:bodyPr/>
        <a:lstStyle/>
        <a:p>
          <a:endParaRPr lang="en-US"/>
        </a:p>
      </dgm:t>
    </dgm:pt>
    <dgm:pt modelId="{57AA1FD2-3F71-6F43-9884-8B8448AE8F46}" type="sibTrans" cxnId="{D50D2649-2EB0-024D-8B4D-652374C0312C}">
      <dgm:prSet/>
      <dgm:spPr/>
      <dgm:t>
        <a:bodyPr/>
        <a:lstStyle/>
        <a:p>
          <a:endParaRPr lang="en-US"/>
        </a:p>
      </dgm:t>
    </dgm:pt>
    <dgm:pt modelId="{A2DB052A-35F0-4B42-85A9-093971990672}">
      <dgm:prSet custT="1"/>
      <dgm:spPr/>
      <dgm:t>
        <a:bodyPr/>
        <a:lstStyle/>
        <a:p>
          <a:r>
            <a:rPr lang="en-AZ" sz="2000"/>
            <a:t>Student progression</a:t>
          </a:r>
        </a:p>
      </dgm:t>
    </dgm:pt>
    <dgm:pt modelId="{0F264882-D310-DA49-A74F-E54A598F7D27}" type="parTrans" cxnId="{8DD83AF5-BE17-0A40-ADBE-39B6EC26688E}">
      <dgm:prSet/>
      <dgm:spPr/>
      <dgm:t>
        <a:bodyPr/>
        <a:lstStyle/>
        <a:p>
          <a:endParaRPr lang="en-US"/>
        </a:p>
      </dgm:t>
    </dgm:pt>
    <dgm:pt modelId="{F6233A76-2F6D-164F-8757-57D50258E198}" type="sibTrans" cxnId="{8DD83AF5-BE17-0A40-ADBE-39B6EC26688E}">
      <dgm:prSet/>
      <dgm:spPr/>
      <dgm:t>
        <a:bodyPr/>
        <a:lstStyle/>
        <a:p>
          <a:endParaRPr lang="en-US"/>
        </a:p>
      </dgm:t>
    </dgm:pt>
    <dgm:pt modelId="{630BC8A4-36A2-584F-BB95-FA88073301AA}">
      <dgm:prSet custT="1"/>
      <dgm:spPr/>
      <dgm:t>
        <a:bodyPr/>
        <a:lstStyle/>
        <a:p>
          <a:r>
            <a:rPr lang="en-AZ" sz="2000"/>
            <a:t>Teaching with confidence</a:t>
          </a:r>
        </a:p>
      </dgm:t>
    </dgm:pt>
    <dgm:pt modelId="{531671BE-0FED-EC48-A291-758A222DBF16}" type="parTrans" cxnId="{E5A55818-42AE-5345-A4B3-C32EEA0C4482}">
      <dgm:prSet/>
      <dgm:spPr/>
      <dgm:t>
        <a:bodyPr/>
        <a:lstStyle/>
        <a:p>
          <a:endParaRPr lang="en-US"/>
        </a:p>
      </dgm:t>
    </dgm:pt>
    <dgm:pt modelId="{9928CDBA-D305-9349-8790-D0CC9E05CBC2}" type="sibTrans" cxnId="{E5A55818-42AE-5345-A4B3-C32EEA0C4482}">
      <dgm:prSet/>
      <dgm:spPr/>
      <dgm:t>
        <a:bodyPr/>
        <a:lstStyle/>
        <a:p>
          <a:endParaRPr lang="en-US"/>
        </a:p>
      </dgm:t>
    </dgm:pt>
    <dgm:pt modelId="{F5A61AF3-41E3-3649-B7A0-F4D4DDDB0C58}">
      <dgm:prSet custT="1"/>
      <dgm:spPr/>
      <dgm:t>
        <a:bodyPr/>
        <a:lstStyle/>
        <a:p>
          <a:r>
            <a:rPr lang="en-AZ" sz="2000"/>
            <a:t>Benefits to their own research work</a:t>
          </a:r>
        </a:p>
      </dgm:t>
    </dgm:pt>
    <dgm:pt modelId="{734EA48E-F4D1-E340-BC32-CAD2B8BCCDB0}" type="parTrans" cxnId="{752B5621-7E3A-EB4A-A1D6-72A99ED085BE}">
      <dgm:prSet/>
      <dgm:spPr/>
      <dgm:t>
        <a:bodyPr/>
        <a:lstStyle/>
        <a:p>
          <a:endParaRPr lang="en-US"/>
        </a:p>
      </dgm:t>
    </dgm:pt>
    <dgm:pt modelId="{5E151108-0895-A149-89E9-44673629FC9F}" type="sibTrans" cxnId="{752B5621-7E3A-EB4A-A1D6-72A99ED085BE}">
      <dgm:prSet/>
      <dgm:spPr/>
      <dgm:t>
        <a:bodyPr/>
        <a:lstStyle/>
        <a:p>
          <a:endParaRPr lang="en-US"/>
        </a:p>
      </dgm:t>
    </dgm:pt>
    <dgm:pt modelId="{04EEAA65-2F3A-B444-85DF-9570849FC8C6}" type="pres">
      <dgm:prSet presAssocID="{69D9F5D7-7D11-0244-932D-D1DB135A2113}" presName="linearFlow" presStyleCnt="0">
        <dgm:presLayoutVars>
          <dgm:dir/>
          <dgm:resizeHandles val="exact"/>
        </dgm:presLayoutVars>
      </dgm:prSet>
      <dgm:spPr/>
    </dgm:pt>
    <dgm:pt modelId="{C3BD13EC-956F-AC44-81F7-469D502AA54D}" type="pres">
      <dgm:prSet presAssocID="{5630D008-1F15-AB48-91FF-A4E55126CFEF}" presName="composite" presStyleCnt="0"/>
      <dgm:spPr/>
    </dgm:pt>
    <dgm:pt modelId="{8FB77E14-E8DE-3B4C-AF59-877F332A33FC}" type="pres">
      <dgm:prSet presAssocID="{5630D008-1F15-AB48-91FF-A4E55126CFEF}" presName="imgShp" presStyleLbl="fgImgPlace1" presStyleIdx="0" presStyleCnt="1"/>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Teacher assisting student"/>
        </a:ext>
      </dgm:extLst>
    </dgm:pt>
    <dgm:pt modelId="{6CD4BDB1-A0D1-EE4C-B301-36794914C284}" type="pres">
      <dgm:prSet presAssocID="{5630D008-1F15-AB48-91FF-A4E55126CFEF}" presName="txShp" presStyleLbl="node1" presStyleIdx="0" presStyleCnt="1" custScaleX="102054" custScaleY="105749">
        <dgm:presLayoutVars>
          <dgm:bulletEnabled val="1"/>
        </dgm:presLayoutVars>
      </dgm:prSet>
      <dgm:spPr/>
    </dgm:pt>
  </dgm:ptLst>
  <dgm:cxnLst>
    <dgm:cxn modelId="{E5A55818-42AE-5345-A4B3-C32EEA0C4482}" srcId="{5630D008-1F15-AB48-91FF-A4E55126CFEF}" destId="{630BC8A4-36A2-584F-BB95-FA88073301AA}" srcOrd="1" destOrd="0" parTransId="{531671BE-0FED-EC48-A291-758A222DBF16}" sibTransId="{9928CDBA-D305-9349-8790-D0CC9E05CBC2}"/>
    <dgm:cxn modelId="{FB364A1F-394C-9E4A-9412-0BE0A8DA26E2}" type="presOf" srcId="{F5A61AF3-41E3-3649-B7A0-F4D4DDDB0C58}" destId="{6CD4BDB1-A0D1-EE4C-B301-36794914C284}" srcOrd="0" destOrd="3" presId="urn:microsoft.com/office/officeart/2005/8/layout/vList3"/>
    <dgm:cxn modelId="{752B5621-7E3A-EB4A-A1D6-72A99ED085BE}" srcId="{5630D008-1F15-AB48-91FF-A4E55126CFEF}" destId="{F5A61AF3-41E3-3649-B7A0-F4D4DDDB0C58}" srcOrd="2" destOrd="0" parTransId="{734EA48E-F4D1-E340-BC32-CAD2B8BCCDB0}" sibTransId="{5E151108-0895-A149-89E9-44673629FC9F}"/>
    <dgm:cxn modelId="{40EF6A67-EECD-1F4D-8823-C7F01BE98A02}" type="presOf" srcId="{630BC8A4-36A2-584F-BB95-FA88073301AA}" destId="{6CD4BDB1-A0D1-EE4C-B301-36794914C284}" srcOrd="0" destOrd="2" presId="urn:microsoft.com/office/officeart/2005/8/layout/vList3"/>
    <dgm:cxn modelId="{D50D2649-2EB0-024D-8B4D-652374C0312C}" srcId="{69D9F5D7-7D11-0244-932D-D1DB135A2113}" destId="{5630D008-1F15-AB48-91FF-A4E55126CFEF}" srcOrd="0" destOrd="0" parTransId="{6B65EB65-8012-0E45-B1A0-AB0696A13211}" sibTransId="{57AA1FD2-3F71-6F43-9884-8B8448AE8F46}"/>
    <dgm:cxn modelId="{74DF7692-B82E-C740-8624-D96CAB5207EC}" type="presOf" srcId="{A2DB052A-35F0-4B42-85A9-093971990672}" destId="{6CD4BDB1-A0D1-EE4C-B301-36794914C284}" srcOrd="0" destOrd="1" presId="urn:microsoft.com/office/officeart/2005/8/layout/vList3"/>
    <dgm:cxn modelId="{A0B20795-FEB5-984F-AAF8-ADC16D0BC185}" type="presOf" srcId="{5630D008-1F15-AB48-91FF-A4E55126CFEF}" destId="{6CD4BDB1-A0D1-EE4C-B301-36794914C284}" srcOrd="0" destOrd="0" presId="urn:microsoft.com/office/officeart/2005/8/layout/vList3"/>
    <dgm:cxn modelId="{8735F5B6-150A-BB49-A27D-128F472244C4}" type="presOf" srcId="{69D9F5D7-7D11-0244-932D-D1DB135A2113}" destId="{04EEAA65-2F3A-B444-85DF-9570849FC8C6}" srcOrd="0" destOrd="0" presId="urn:microsoft.com/office/officeart/2005/8/layout/vList3"/>
    <dgm:cxn modelId="{8DD83AF5-BE17-0A40-ADBE-39B6EC26688E}" srcId="{5630D008-1F15-AB48-91FF-A4E55126CFEF}" destId="{A2DB052A-35F0-4B42-85A9-093971990672}" srcOrd="0" destOrd="0" parTransId="{0F264882-D310-DA49-A74F-E54A598F7D27}" sibTransId="{F6233A76-2F6D-164F-8757-57D50258E198}"/>
    <dgm:cxn modelId="{BC02AF01-EE3D-EB45-8E65-09B209A129A9}" type="presParOf" srcId="{04EEAA65-2F3A-B444-85DF-9570849FC8C6}" destId="{C3BD13EC-956F-AC44-81F7-469D502AA54D}" srcOrd="0" destOrd="0" presId="urn:microsoft.com/office/officeart/2005/8/layout/vList3"/>
    <dgm:cxn modelId="{881DD558-07C0-0945-99A2-327DAFA5BFC9}" type="presParOf" srcId="{C3BD13EC-956F-AC44-81F7-469D502AA54D}" destId="{8FB77E14-E8DE-3B4C-AF59-877F332A33FC}" srcOrd="0" destOrd="0" presId="urn:microsoft.com/office/officeart/2005/8/layout/vList3"/>
    <dgm:cxn modelId="{305C9A57-DABC-4D44-A1F8-F003B6F75D22}" type="presParOf" srcId="{C3BD13EC-956F-AC44-81F7-469D502AA54D}" destId="{6CD4BDB1-A0D1-EE4C-B301-36794914C284}"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758536-031D-4660-BF9A-C4D7C8CC22D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6E3D059-7381-4114-AAD5-7351F8012868}">
      <dgm:prSet custT="1"/>
      <dgm:spPr/>
      <dgm:t>
        <a:bodyPr/>
        <a:lstStyle/>
        <a:p>
          <a:pPr>
            <a:lnSpc>
              <a:spcPct val="100000"/>
            </a:lnSpc>
          </a:pPr>
          <a:r>
            <a:rPr lang="en-US" sz="2400"/>
            <a:t>Marking for First Year Undergraduates</a:t>
          </a:r>
        </a:p>
      </dgm:t>
    </dgm:pt>
    <dgm:pt modelId="{E22C71A3-8B3D-4DD2-8D16-942849FE0FA8}" type="parTrans" cxnId="{7B2CF20C-0426-4E6F-88AD-040B7665D529}">
      <dgm:prSet/>
      <dgm:spPr/>
      <dgm:t>
        <a:bodyPr/>
        <a:lstStyle/>
        <a:p>
          <a:endParaRPr lang="en-US" sz="2400"/>
        </a:p>
      </dgm:t>
    </dgm:pt>
    <dgm:pt modelId="{46F94C4E-F89D-4B09-A296-43B068C15007}" type="sibTrans" cxnId="{7B2CF20C-0426-4E6F-88AD-040B7665D529}">
      <dgm:prSet/>
      <dgm:spPr/>
      <dgm:t>
        <a:bodyPr/>
        <a:lstStyle/>
        <a:p>
          <a:endParaRPr lang="en-US" sz="2400"/>
        </a:p>
      </dgm:t>
    </dgm:pt>
    <dgm:pt modelId="{7E28C6F5-673B-4075-BF8F-AD2E390DEEC5}">
      <dgm:prSet custT="1"/>
      <dgm:spPr/>
      <dgm:t>
        <a:bodyPr/>
        <a:lstStyle/>
        <a:p>
          <a:pPr>
            <a:lnSpc>
              <a:spcPct val="100000"/>
            </a:lnSpc>
          </a:pPr>
          <a:r>
            <a:rPr lang="en-US" sz="2400"/>
            <a:t>Marking with a clear criterion</a:t>
          </a:r>
        </a:p>
      </dgm:t>
    </dgm:pt>
    <dgm:pt modelId="{B1AF43C8-5216-4784-9E90-685310C30B2F}" type="parTrans" cxnId="{3155FEA0-A2E8-41B6-9E39-256B54CE012D}">
      <dgm:prSet/>
      <dgm:spPr/>
      <dgm:t>
        <a:bodyPr/>
        <a:lstStyle/>
        <a:p>
          <a:endParaRPr lang="en-US" sz="2400"/>
        </a:p>
      </dgm:t>
    </dgm:pt>
    <dgm:pt modelId="{0641EFD8-DCFE-4EC3-B2B6-86D26A197FC5}" type="sibTrans" cxnId="{3155FEA0-A2E8-41B6-9E39-256B54CE012D}">
      <dgm:prSet/>
      <dgm:spPr/>
      <dgm:t>
        <a:bodyPr/>
        <a:lstStyle/>
        <a:p>
          <a:endParaRPr lang="en-US" sz="2400"/>
        </a:p>
      </dgm:t>
    </dgm:pt>
    <dgm:pt modelId="{C7D041AE-70EF-4AF9-BFB7-5C5C8036D6F8}" type="pres">
      <dgm:prSet presAssocID="{88758536-031D-4660-BF9A-C4D7C8CC22D6}" presName="root" presStyleCnt="0">
        <dgm:presLayoutVars>
          <dgm:dir/>
          <dgm:resizeHandles val="exact"/>
        </dgm:presLayoutVars>
      </dgm:prSet>
      <dgm:spPr/>
    </dgm:pt>
    <dgm:pt modelId="{42F5A54E-5896-44C6-8758-6D86D121B80B}" type="pres">
      <dgm:prSet presAssocID="{06E3D059-7381-4114-AAD5-7351F8012868}" presName="compNode" presStyleCnt="0"/>
      <dgm:spPr/>
    </dgm:pt>
    <dgm:pt modelId="{666A9969-E24F-461B-B73F-3A47BE0663F4}" type="pres">
      <dgm:prSet presAssocID="{06E3D059-7381-4114-AAD5-7351F8012868}" presName="iconRect" presStyleLbl="node1" presStyleIdx="0" presStyleCnt="2" custScaleY="9998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Tick with solid fill"/>
        </a:ext>
      </dgm:extLst>
    </dgm:pt>
    <dgm:pt modelId="{E6B30C39-EE2D-4B07-AF05-3FEAC22D6EE6}" type="pres">
      <dgm:prSet presAssocID="{06E3D059-7381-4114-AAD5-7351F8012868}" presName="spaceRect" presStyleCnt="0"/>
      <dgm:spPr/>
    </dgm:pt>
    <dgm:pt modelId="{AE4C5871-134A-4B8B-AA12-9BD594D8D3E1}" type="pres">
      <dgm:prSet presAssocID="{06E3D059-7381-4114-AAD5-7351F8012868}" presName="textRect" presStyleLbl="revTx" presStyleIdx="0" presStyleCnt="2">
        <dgm:presLayoutVars>
          <dgm:chMax val="1"/>
          <dgm:chPref val="1"/>
        </dgm:presLayoutVars>
      </dgm:prSet>
      <dgm:spPr/>
    </dgm:pt>
    <dgm:pt modelId="{AD635EB7-F07D-46F8-AA0C-1E8F5E39B11F}" type="pres">
      <dgm:prSet presAssocID="{46F94C4E-F89D-4B09-A296-43B068C15007}" presName="sibTrans" presStyleCnt="0"/>
      <dgm:spPr/>
    </dgm:pt>
    <dgm:pt modelId="{1FA39241-228E-4FD5-ACEF-A4B2B30EBF08}" type="pres">
      <dgm:prSet presAssocID="{7E28C6F5-673B-4075-BF8F-AD2E390DEEC5}" presName="compNode" presStyleCnt="0"/>
      <dgm:spPr/>
    </dgm:pt>
    <dgm:pt modelId="{23C69AB5-C6C2-41DD-BA68-663CECD42DCC}" type="pres">
      <dgm:prSet presAssocID="{7E28C6F5-673B-4075-BF8F-AD2E390DEEC5}" presName="iconRect" presStyleLbl="node1" presStyleIdx="1" presStyleCnt="2" custScaleY="9998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ignature with solid fill"/>
        </a:ext>
      </dgm:extLst>
    </dgm:pt>
    <dgm:pt modelId="{031C2AFC-F2B7-43CC-B628-CF385F3AA3A2}" type="pres">
      <dgm:prSet presAssocID="{7E28C6F5-673B-4075-BF8F-AD2E390DEEC5}" presName="spaceRect" presStyleCnt="0"/>
      <dgm:spPr/>
    </dgm:pt>
    <dgm:pt modelId="{20E2B51B-8802-48F1-A99B-357512C8081D}" type="pres">
      <dgm:prSet presAssocID="{7E28C6F5-673B-4075-BF8F-AD2E390DEEC5}" presName="textRect" presStyleLbl="revTx" presStyleIdx="1" presStyleCnt="2">
        <dgm:presLayoutVars>
          <dgm:chMax val="1"/>
          <dgm:chPref val="1"/>
        </dgm:presLayoutVars>
      </dgm:prSet>
      <dgm:spPr/>
    </dgm:pt>
  </dgm:ptLst>
  <dgm:cxnLst>
    <dgm:cxn modelId="{7B2CF20C-0426-4E6F-88AD-040B7665D529}" srcId="{88758536-031D-4660-BF9A-C4D7C8CC22D6}" destId="{06E3D059-7381-4114-AAD5-7351F8012868}" srcOrd="0" destOrd="0" parTransId="{E22C71A3-8B3D-4DD2-8D16-942849FE0FA8}" sibTransId="{46F94C4E-F89D-4B09-A296-43B068C15007}"/>
    <dgm:cxn modelId="{5155B67F-6134-4793-B5CA-10F6F4DD7260}" type="presOf" srcId="{88758536-031D-4660-BF9A-C4D7C8CC22D6}" destId="{C7D041AE-70EF-4AF9-BFB7-5C5C8036D6F8}" srcOrd="0" destOrd="0" presId="urn:microsoft.com/office/officeart/2018/2/layout/IconLabelList"/>
    <dgm:cxn modelId="{3155FEA0-A2E8-41B6-9E39-256B54CE012D}" srcId="{88758536-031D-4660-BF9A-C4D7C8CC22D6}" destId="{7E28C6F5-673B-4075-BF8F-AD2E390DEEC5}" srcOrd="1" destOrd="0" parTransId="{B1AF43C8-5216-4784-9E90-685310C30B2F}" sibTransId="{0641EFD8-DCFE-4EC3-B2B6-86D26A197FC5}"/>
    <dgm:cxn modelId="{F4D2ECC4-7E22-4384-B64E-4D0EF2CACF79}" type="presOf" srcId="{7E28C6F5-673B-4075-BF8F-AD2E390DEEC5}" destId="{20E2B51B-8802-48F1-A99B-357512C8081D}" srcOrd="0" destOrd="0" presId="urn:microsoft.com/office/officeart/2018/2/layout/IconLabelList"/>
    <dgm:cxn modelId="{3188E3DC-D1EC-43F9-A029-FC8DD36D32EE}" type="presOf" srcId="{06E3D059-7381-4114-AAD5-7351F8012868}" destId="{AE4C5871-134A-4B8B-AA12-9BD594D8D3E1}" srcOrd="0" destOrd="0" presId="urn:microsoft.com/office/officeart/2018/2/layout/IconLabelList"/>
    <dgm:cxn modelId="{C387D2BD-2080-4B72-AD8A-394C154E12B2}" type="presParOf" srcId="{C7D041AE-70EF-4AF9-BFB7-5C5C8036D6F8}" destId="{42F5A54E-5896-44C6-8758-6D86D121B80B}" srcOrd="0" destOrd="0" presId="urn:microsoft.com/office/officeart/2018/2/layout/IconLabelList"/>
    <dgm:cxn modelId="{20CE4F58-20F4-4A15-850C-B10541380002}" type="presParOf" srcId="{42F5A54E-5896-44C6-8758-6D86D121B80B}" destId="{666A9969-E24F-461B-B73F-3A47BE0663F4}" srcOrd="0" destOrd="0" presId="urn:microsoft.com/office/officeart/2018/2/layout/IconLabelList"/>
    <dgm:cxn modelId="{D21F3EF3-DBC3-4F01-B958-09EAB28F82D1}" type="presParOf" srcId="{42F5A54E-5896-44C6-8758-6D86D121B80B}" destId="{E6B30C39-EE2D-4B07-AF05-3FEAC22D6EE6}" srcOrd="1" destOrd="0" presId="urn:microsoft.com/office/officeart/2018/2/layout/IconLabelList"/>
    <dgm:cxn modelId="{C3650547-CE27-427C-A63F-E1C8DC3A6AB9}" type="presParOf" srcId="{42F5A54E-5896-44C6-8758-6D86D121B80B}" destId="{AE4C5871-134A-4B8B-AA12-9BD594D8D3E1}" srcOrd="2" destOrd="0" presId="urn:microsoft.com/office/officeart/2018/2/layout/IconLabelList"/>
    <dgm:cxn modelId="{C9A37EDA-A980-4C95-8CBB-28021EBD7386}" type="presParOf" srcId="{C7D041AE-70EF-4AF9-BFB7-5C5C8036D6F8}" destId="{AD635EB7-F07D-46F8-AA0C-1E8F5E39B11F}" srcOrd="1" destOrd="0" presId="urn:microsoft.com/office/officeart/2018/2/layout/IconLabelList"/>
    <dgm:cxn modelId="{C3F0B520-487D-44B1-A927-4144D7E26E29}" type="presParOf" srcId="{C7D041AE-70EF-4AF9-BFB7-5C5C8036D6F8}" destId="{1FA39241-228E-4FD5-ACEF-A4B2B30EBF08}" srcOrd="2" destOrd="0" presId="urn:microsoft.com/office/officeart/2018/2/layout/IconLabelList"/>
    <dgm:cxn modelId="{4F330C2B-E876-41F6-AD08-CD53CB76DB5A}" type="presParOf" srcId="{1FA39241-228E-4FD5-ACEF-A4B2B30EBF08}" destId="{23C69AB5-C6C2-41DD-BA68-663CECD42DCC}" srcOrd="0" destOrd="0" presId="urn:microsoft.com/office/officeart/2018/2/layout/IconLabelList"/>
    <dgm:cxn modelId="{D286EB1E-9E36-4AEF-9CE1-BB95B6F53CC6}" type="presParOf" srcId="{1FA39241-228E-4FD5-ACEF-A4B2B30EBF08}" destId="{031C2AFC-F2B7-43CC-B628-CF385F3AA3A2}" srcOrd="1" destOrd="0" presId="urn:microsoft.com/office/officeart/2018/2/layout/IconLabelList"/>
    <dgm:cxn modelId="{9764B9DB-FDEB-4CB7-816C-1C9D4AC526C8}" type="presParOf" srcId="{1FA39241-228E-4FD5-ACEF-A4B2B30EBF08}" destId="{20E2B51B-8802-48F1-A99B-357512C8081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758536-031D-4660-BF9A-C4D7C8CC22D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D2715FA-B23F-4669-8315-378569CF2844}">
      <dgm:prSet custT="1"/>
      <dgm:spPr/>
      <dgm:t>
        <a:bodyPr/>
        <a:lstStyle/>
        <a:p>
          <a:pPr>
            <a:lnSpc>
              <a:spcPct val="100000"/>
            </a:lnSpc>
          </a:pPr>
          <a:r>
            <a:rPr lang="en-US" sz="2400"/>
            <a:t>Regular Meetings</a:t>
          </a:r>
        </a:p>
      </dgm:t>
    </dgm:pt>
    <dgm:pt modelId="{D09D0256-D800-417A-BABF-DB6AFB40C631}" type="parTrans" cxnId="{4B5017A6-2483-428A-BC0D-02C699DE52D8}">
      <dgm:prSet/>
      <dgm:spPr/>
      <dgm:t>
        <a:bodyPr/>
        <a:lstStyle/>
        <a:p>
          <a:endParaRPr lang="en-US" sz="2400"/>
        </a:p>
      </dgm:t>
    </dgm:pt>
    <dgm:pt modelId="{45E86E87-8CAE-44AF-A3B1-037AEC333550}" type="sibTrans" cxnId="{4B5017A6-2483-428A-BC0D-02C699DE52D8}">
      <dgm:prSet/>
      <dgm:spPr/>
      <dgm:t>
        <a:bodyPr/>
        <a:lstStyle/>
        <a:p>
          <a:endParaRPr lang="en-US" sz="2400"/>
        </a:p>
      </dgm:t>
    </dgm:pt>
    <dgm:pt modelId="{7DE0BF24-4F7F-4B06-AB3D-A0F1B97F3306}">
      <dgm:prSet custT="1"/>
      <dgm:spPr/>
      <dgm:t>
        <a:bodyPr/>
        <a:lstStyle/>
        <a:p>
          <a:pPr>
            <a:lnSpc>
              <a:spcPct val="100000"/>
            </a:lnSpc>
          </a:pPr>
          <a:r>
            <a:rPr lang="en-US" sz="2400"/>
            <a:t>Observations of </a:t>
          </a:r>
          <a:r>
            <a:rPr lang="en-US" sz="2400" err="1"/>
            <a:t>PGwTs</a:t>
          </a:r>
          <a:r>
            <a:rPr lang="en-US" sz="2400"/>
            <a:t>’ Teaching Activities</a:t>
          </a:r>
        </a:p>
      </dgm:t>
    </dgm:pt>
    <dgm:pt modelId="{5A71722E-A573-4F7E-AD33-1DF678845069}" type="parTrans" cxnId="{41ACC074-42C0-4530-B8B3-041FE6F7B4D8}">
      <dgm:prSet/>
      <dgm:spPr/>
      <dgm:t>
        <a:bodyPr/>
        <a:lstStyle/>
        <a:p>
          <a:endParaRPr lang="en-US" sz="2400"/>
        </a:p>
      </dgm:t>
    </dgm:pt>
    <dgm:pt modelId="{6BC5698E-4517-4247-9B42-492B5CC34D25}" type="sibTrans" cxnId="{41ACC074-42C0-4530-B8B3-041FE6F7B4D8}">
      <dgm:prSet/>
      <dgm:spPr/>
      <dgm:t>
        <a:bodyPr/>
        <a:lstStyle/>
        <a:p>
          <a:endParaRPr lang="en-US" sz="2400"/>
        </a:p>
      </dgm:t>
    </dgm:pt>
    <dgm:pt modelId="{C7D041AE-70EF-4AF9-BFB7-5C5C8036D6F8}" type="pres">
      <dgm:prSet presAssocID="{88758536-031D-4660-BF9A-C4D7C8CC22D6}" presName="root" presStyleCnt="0">
        <dgm:presLayoutVars>
          <dgm:dir/>
          <dgm:resizeHandles val="exact"/>
        </dgm:presLayoutVars>
      </dgm:prSet>
      <dgm:spPr/>
    </dgm:pt>
    <dgm:pt modelId="{48C5F697-0F29-41C4-B8BC-18596730B1C8}" type="pres">
      <dgm:prSet presAssocID="{ED2715FA-B23F-4669-8315-378569CF2844}" presName="compNode" presStyleCnt="0"/>
      <dgm:spPr/>
    </dgm:pt>
    <dgm:pt modelId="{3064CBB2-D4B9-4B60-AA2B-EAD655142533}" type="pres">
      <dgm:prSet presAssocID="{ED2715FA-B23F-4669-8315-378569CF2844}" presName="iconRect" presStyleLbl="node1" presStyleIdx="0" presStyleCnt="2" custScaleY="9998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5ACCD83E-3A78-431C-9F55-D316D4A46671}" type="pres">
      <dgm:prSet presAssocID="{ED2715FA-B23F-4669-8315-378569CF2844}" presName="spaceRect" presStyleCnt="0"/>
      <dgm:spPr/>
    </dgm:pt>
    <dgm:pt modelId="{48B627E5-46C2-4BA0-81E0-0E834B4E72CF}" type="pres">
      <dgm:prSet presAssocID="{ED2715FA-B23F-4669-8315-378569CF2844}" presName="textRect" presStyleLbl="revTx" presStyleIdx="0" presStyleCnt="2">
        <dgm:presLayoutVars>
          <dgm:chMax val="1"/>
          <dgm:chPref val="1"/>
        </dgm:presLayoutVars>
      </dgm:prSet>
      <dgm:spPr/>
    </dgm:pt>
    <dgm:pt modelId="{62872F59-A856-47AD-8913-7E7324F04A4B}" type="pres">
      <dgm:prSet presAssocID="{45E86E87-8CAE-44AF-A3B1-037AEC333550}" presName="sibTrans" presStyleCnt="0"/>
      <dgm:spPr/>
    </dgm:pt>
    <dgm:pt modelId="{7BFF12F1-FF90-4B43-8E33-92B1A256D792}" type="pres">
      <dgm:prSet presAssocID="{7DE0BF24-4F7F-4B06-AB3D-A0F1B97F3306}" presName="compNode" presStyleCnt="0"/>
      <dgm:spPr/>
    </dgm:pt>
    <dgm:pt modelId="{A64905C0-3B5E-40FD-8949-B9B1FFFDDBFA}" type="pres">
      <dgm:prSet presAssocID="{7DE0BF24-4F7F-4B06-AB3D-A0F1B97F3306}" presName="iconRect" presStyleLbl="node1" presStyleIdx="1" presStyleCnt="2" custScaleY="9998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lasses with solid fill"/>
        </a:ext>
      </dgm:extLst>
    </dgm:pt>
    <dgm:pt modelId="{98E62709-EB49-4497-ACB3-F192A5F0C673}" type="pres">
      <dgm:prSet presAssocID="{7DE0BF24-4F7F-4B06-AB3D-A0F1B97F3306}" presName="spaceRect" presStyleCnt="0"/>
      <dgm:spPr/>
    </dgm:pt>
    <dgm:pt modelId="{33B4F955-2A99-4B03-9E25-1F5C36ED4B2B}" type="pres">
      <dgm:prSet presAssocID="{7DE0BF24-4F7F-4B06-AB3D-A0F1B97F3306}" presName="textRect" presStyleLbl="revTx" presStyleIdx="1" presStyleCnt="2">
        <dgm:presLayoutVars>
          <dgm:chMax val="1"/>
          <dgm:chPref val="1"/>
        </dgm:presLayoutVars>
      </dgm:prSet>
      <dgm:spPr/>
    </dgm:pt>
  </dgm:ptLst>
  <dgm:cxnLst>
    <dgm:cxn modelId="{41ACC074-42C0-4530-B8B3-041FE6F7B4D8}" srcId="{88758536-031D-4660-BF9A-C4D7C8CC22D6}" destId="{7DE0BF24-4F7F-4B06-AB3D-A0F1B97F3306}" srcOrd="1" destOrd="0" parTransId="{5A71722E-A573-4F7E-AD33-1DF678845069}" sibTransId="{6BC5698E-4517-4247-9B42-492B5CC34D25}"/>
    <dgm:cxn modelId="{5155B67F-6134-4793-B5CA-10F6F4DD7260}" type="presOf" srcId="{88758536-031D-4660-BF9A-C4D7C8CC22D6}" destId="{C7D041AE-70EF-4AF9-BFB7-5C5C8036D6F8}" srcOrd="0" destOrd="0" presId="urn:microsoft.com/office/officeart/2018/2/layout/IconLabelList"/>
    <dgm:cxn modelId="{B77BE995-5F2F-4694-8B9C-CFEF436DACD0}" type="presOf" srcId="{7DE0BF24-4F7F-4B06-AB3D-A0F1B97F3306}" destId="{33B4F955-2A99-4B03-9E25-1F5C36ED4B2B}" srcOrd="0" destOrd="0" presId="urn:microsoft.com/office/officeart/2018/2/layout/IconLabelList"/>
    <dgm:cxn modelId="{40AAF0A3-8F25-43F1-AB0A-6279A75EEB33}" type="presOf" srcId="{ED2715FA-B23F-4669-8315-378569CF2844}" destId="{48B627E5-46C2-4BA0-81E0-0E834B4E72CF}" srcOrd="0" destOrd="0" presId="urn:microsoft.com/office/officeart/2018/2/layout/IconLabelList"/>
    <dgm:cxn modelId="{4B5017A6-2483-428A-BC0D-02C699DE52D8}" srcId="{88758536-031D-4660-BF9A-C4D7C8CC22D6}" destId="{ED2715FA-B23F-4669-8315-378569CF2844}" srcOrd="0" destOrd="0" parTransId="{D09D0256-D800-417A-BABF-DB6AFB40C631}" sibTransId="{45E86E87-8CAE-44AF-A3B1-037AEC333550}"/>
    <dgm:cxn modelId="{7389E84D-9359-4A80-A51B-C024F5031241}" type="presParOf" srcId="{C7D041AE-70EF-4AF9-BFB7-5C5C8036D6F8}" destId="{48C5F697-0F29-41C4-B8BC-18596730B1C8}" srcOrd="0" destOrd="0" presId="urn:microsoft.com/office/officeart/2018/2/layout/IconLabelList"/>
    <dgm:cxn modelId="{A485E09D-098D-4A85-B7B3-1935FC85430B}" type="presParOf" srcId="{48C5F697-0F29-41C4-B8BC-18596730B1C8}" destId="{3064CBB2-D4B9-4B60-AA2B-EAD655142533}" srcOrd="0" destOrd="0" presId="urn:microsoft.com/office/officeart/2018/2/layout/IconLabelList"/>
    <dgm:cxn modelId="{A5005894-40E9-4828-878D-EBCFA8C03E33}" type="presParOf" srcId="{48C5F697-0F29-41C4-B8BC-18596730B1C8}" destId="{5ACCD83E-3A78-431C-9F55-D316D4A46671}" srcOrd="1" destOrd="0" presId="urn:microsoft.com/office/officeart/2018/2/layout/IconLabelList"/>
    <dgm:cxn modelId="{95F6007D-DCFD-4692-8162-E5C896B8865A}" type="presParOf" srcId="{48C5F697-0F29-41C4-B8BC-18596730B1C8}" destId="{48B627E5-46C2-4BA0-81E0-0E834B4E72CF}" srcOrd="2" destOrd="0" presId="urn:microsoft.com/office/officeart/2018/2/layout/IconLabelList"/>
    <dgm:cxn modelId="{7126148D-40AF-4CBA-9364-AD488B5E0E32}" type="presParOf" srcId="{C7D041AE-70EF-4AF9-BFB7-5C5C8036D6F8}" destId="{62872F59-A856-47AD-8913-7E7324F04A4B}" srcOrd="1" destOrd="0" presId="urn:microsoft.com/office/officeart/2018/2/layout/IconLabelList"/>
    <dgm:cxn modelId="{7EBA1F83-1939-4787-B14C-377DB84C7F40}" type="presParOf" srcId="{C7D041AE-70EF-4AF9-BFB7-5C5C8036D6F8}" destId="{7BFF12F1-FF90-4B43-8E33-92B1A256D792}" srcOrd="2" destOrd="0" presId="urn:microsoft.com/office/officeart/2018/2/layout/IconLabelList"/>
    <dgm:cxn modelId="{96081331-94F5-417D-BC66-83524A6D920B}" type="presParOf" srcId="{7BFF12F1-FF90-4B43-8E33-92B1A256D792}" destId="{A64905C0-3B5E-40FD-8949-B9B1FFFDDBFA}" srcOrd="0" destOrd="0" presId="urn:microsoft.com/office/officeart/2018/2/layout/IconLabelList"/>
    <dgm:cxn modelId="{C99B2670-D98E-45D6-A857-C52092625B16}" type="presParOf" srcId="{7BFF12F1-FF90-4B43-8E33-92B1A256D792}" destId="{98E62709-EB49-4497-ACB3-F192A5F0C673}" srcOrd="1" destOrd="0" presId="urn:microsoft.com/office/officeart/2018/2/layout/IconLabelList"/>
    <dgm:cxn modelId="{6AF004BB-D6B6-46B7-AA0B-AC3E7017ADED}" type="presParOf" srcId="{7BFF12F1-FF90-4B43-8E33-92B1A256D792}" destId="{33B4F955-2A99-4B03-9E25-1F5C36ED4B2B}"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336038-1540-4BB1-95C4-7EEC771D849F}"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3A8EADA-2050-4482-BFCD-26E3C20E2AE5}">
      <dgm:prSet custT="1"/>
      <dgm:spPr/>
      <dgm:t>
        <a:bodyPr/>
        <a:lstStyle/>
        <a:p>
          <a:pPr>
            <a:defRPr cap="all"/>
          </a:pPr>
          <a:r>
            <a:rPr lang="en-US" sz="2400" b="0" i="0">
              <a:latin typeface="+mn-lt"/>
            </a:rPr>
            <a:t>Structured guidelines and training for PGwT roles</a:t>
          </a:r>
          <a:endParaRPr lang="en-US" sz="2400">
            <a:latin typeface="+mn-lt"/>
          </a:endParaRPr>
        </a:p>
      </dgm:t>
    </dgm:pt>
    <dgm:pt modelId="{0497DE65-D1BA-4C21-99B6-1336383A2DAB}" type="parTrans" cxnId="{5624774E-4DB5-4DEA-B0F7-1A9DF8CE4275}">
      <dgm:prSet/>
      <dgm:spPr/>
      <dgm:t>
        <a:bodyPr/>
        <a:lstStyle/>
        <a:p>
          <a:endParaRPr lang="en-US"/>
        </a:p>
      </dgm:t>
    </dgm:pt>
    <dgm:pt modelId="{C2661B7E-2FC4-4E23-A321-2B11B7893853}" type="sibTrans" cxnId="{5624774E-4DB5-4DEA-B0F7-1A9DF8CE4275}">
      <dgm:prSet/>
      <dgm:spPr/>
      <dgm:t>
        <a:bodyPr/>
        <a:lstStyle/>
        <a:p>
          <a:endParaRPr lang="en-US"/>
        </a:p>
      </dgm:t>
    </dgm:pt>
    <dgm:pt modelId="{2A745EBE-9D29-4EF9-97C6-A23040296FAF}">
      <dgm:prSet custT="1"/>
      <dgm:spPr/>
      <dgm:t>
        <a:bodyPr/>
        <a:lstStyle/>
        <a:p>
          <a:pPr>
            <a:defRPr cap="all"/>
          </a:pPr>
          <a:r>
            <a:rPr lang="en-US" sz="2400" b="0">
              <a:effectLst/>
              <a:latin typeface="+mn-lt"/>
              <a:ea typeface="Calibri" panose="020F0502020204030204" pitchFamily="34" charset="0"/>
              <a:cs typeface="Times New Roman" panose="02020603050405020304" pitchFamily="18" charset="0"/>
            </a:rPr>
            <a:t>Enhanced Communication and Guidelines for Responsibilities</a:t>
          </a:r>
          <a:endParaRPr lang="en-US" sz="2400" b="0">
            <a:latin typeface="+mn-lt"/>
          </a:endParaRPr>
        </a:p>
      </dgm:t>
    </dgm:pt>
    <dgm:pt modelId="{19E00761-6781-4829-81C0-C2A0AB38FDEA}" type="parTrans" cxnId="{33964334-7B7F-4069-BD4E-7A03064D4C6F}">
      <dgm:prSet/>
      <dgm:spPr/>
      <dgm:t>
        <a:bodyPr/>
        <a:lstStyle/>
        <a:p>
          <a:endParaRPr lang="en-US"/>
        </a:p>
      </dgm:t>
    </dgm:pt>
    <dgm:pt modelId="{5AFA9C92-33B7-4C50-81F1-4C9D299E709E}" type="sibTrans" cxnId="{33964334-7B7F-4069-BD4E-7A03064D4C6F}">
      <dgm:prSet/>
      <dgm:spPr/>
      <dgm:t>
        <a:bodyPr/>
        <a:lstStyle/>
        <a:p>
          <a:endParaRPr lang="en-US"/>
        </a:p>
      </dgm:t>
    </dgm:pt>
    <dgm:pt modelId="{39AA1F91-A7C8-4394-9479-AB85AD37503C}">
      <dgm:prSet custT="1"/>
      <dgm:spPr/>
      <dgm:t>
        <a:bodyPr/>
        <a:lstStyle/>
        <a:p>
          <a:pPr>
            <a:defRPr cap="all"/>
          </a:pPr>
          <a:r>
            <a:rPr lang="en-US" sz="2400" b="0">
              <a:effectLst/>
              <a:latin typeface="+mn-lt"/>
              <a:ea typeface="Calibri" panose="020F0502020204030204" pitchFamily="34" charset="0"/>
              <a:cs typeface="Times New Roman" panose="02020603050405020304" pitchFamily="18" charset="0"/>
            </a:rPr>
            <a:t>Accessible and Well-Organized Resources</a:t>
          </a:r>
          <a:endParaRPr lang="en-US" sz="2400" b="0">
            <a:latin typeface="+mn-lt"/>
          </a:endParaRPr>
        </a:p>
      </dgm:t>
    </dgm:pt>
    <dgm:pt modelId="{07038FDB-DB86-4FA4-BEA8-B4CB900EC3E7}" type="parTrans" cxnId="{7A85F447-FAE0-4B40-8B27-92B330D42D43}">
      <dgm:prSet/>
      <dgm:spPr/>
      <dgm:t>
        <a:bodyPr/>
        <a:lstStyle/>
        <a:p>
          <a:endParaRPr lang="en-US"/>
        </a:p>
      </dgm:t>
    </dgm:pt>
    <dgm:pt modelId="{8DCBCED9-909B-43EB-A369-5E6A468D20CE}" type="sibTrans" cxnId="{7A85F447-FAE0-4B40-8B27-92B330D42D43}">
      <dgm:prSet/>
      <dgm:spPr/>
      <dgm:t>
        <a:bodyPr/>
        <a:lstStyle/>
        <a:p>
          <a:endParaRPr lang="en-US"/>
        </a:p>
      </dgm:t>
    </dgm:pt>
    <dgm:pt modelId="{FD8EB899-3544-40FE-BA68-744E97CC60DF}" type="pres">
      <dgm:prSet presAssocID="{60336038-1540-4BB1-95C4-7EEC771D849F}" presName="root" presStyleCnt="0">
        <dgm:presLayoutVars>
          <dgm:dir/>
          <dgm:resizeHandles val="exact"/>
        </dgm:presLayoutVars>
      </dgm:prSet>
      <dgm:spPr/>
    </dgm:pt>
    <dgm:pt modelId="{1397E90C-25C3-4865-95C5-25C108CA6BD1}" type="pres">
      <dgm:prSet presAssocID="{E3A8EADA-2050-4482-BFCD-26E3C20E2AE5}" presName="compNode" presStyleCnt="0"/>
      <dgm:spPr/>
    </dgm:pt>
    <dgm:pt modelId="{95C24413-CF4A-4063-9BEF-CC1D1C164923}" type="pres">
      <dgm:prSet presAssocID="{E3A8EADA-2050-4482-BFCD-26E3C20E2AE5}" presName="iconBgRect" presStyleLbl="bgShp" presStyleIdx="0" presStyleCnt="3"/>
      <dgm:spPr>
        <a:prstGeom prst="round2DiagRect">
          <a:avLst/>
        </a:prstGeom>
      </dgm:spPr>
    </dgm:pt>
    <dgm:pt modelId="{EA35A0FE-5491-45F0-8590-775564E4C813}" type="pres">
      <dgm:prSet presAssocID="{E3A8EADA-2050-4482-BFCD-26E3C20E2AE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3CAFD480-12CF-40F9-960A-0075F4BB87FB}" type="pres">
      <dgm:prSet presAssocID="{E3A8EADA-2050-4482-BFCD-26E3C20E2AE5}" presName="spaceRect" presStyleCnt="0"/>
      <dgm:spPr/>
    </dgm:pt>
    <dgm:pt modelId="{8ED42D05-44D8-40C1-894E-C35A789D1B2E}" type="pres">
      <dgm:prSet presAssocID="{E3A8EADA-2050-4482-BFCD-26E3C20E2AE5}" presName="textRect" presStyleLbl="revTx" presStyleIdx="0" presStyleCnt="3">
        <dgm:presLayoutVars>
          <dgm:chMax val="1"/>
          <dgm:chPref val="1"/>
        </dgm:presLayoutVars>
      </dgm:prSet>
      <dgm:spPr/>
    </dgm:pt>
    <dgm:pt modelId="{6ABC8194-8814-49FC-9BD6-DDC0DB1F5923}" type="pres">
      <dgm:prSet presAssocID="{C2661B7E-2FC4-4E23-A321-2B11B7893853}" presName="sibTrans" presStyleCnt="0"/>
      <dgm:spPr/>
    </dgm:pt>
    <dgm:pt modelId="{EA2ECF38-B771-4580-9EAD-3C832622AD5A}" type="pres">
      <dgm:prSet presAssocID="{2A745EBE-9D29-4EF9-97C6-A23040296FAF}" presName="compNode" presStyleCnt="0"/>
      <dgm:spPr/>
    </dgm:pt>
    <dgm:pt modelId="{7E2A89B9-F107-4139-9322-C8A7169AB10D}" type="pres">
      <dgm:prSet presAssocID="{2A745EBE-9D29-4EF9-97C6-A23040296FAF}" presName="iconBgRect" presStyleLbl="bgShp" presStyleIdx="1" presStyleCnt="3"/>
      <dgm:spPr>
        <a:prstGeom prst="round2DiagRect">
          <a:avLst>
            <a:gd name="adj1" fmla="val 29727"/>
            <a:gd name="adj2" fmla="val 0"/>
          </a:avLst>
        </a:prstGeom>
      </dgm:spPr>
    </dgm:pt>
    <dgm:pt modelId="{1E7B8217-307A-4319-B52A-3EB612494A12}" type="pres">
      <dgm:prSet presAssocID="{2A745EBE-9D29-4EF9-97C6-A23040296F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8866242B-B858-4499-AF38-EA74703EA6F6}" type="pres">
      <dgm:prSet presAssocID="{2A745EBE-9D29-4EF9-97C6-A23040296FAF}" presName="spaceRect" presStyleCnt="0"/>
      <dgm:spPr/>
    </dgm:pt>
    <dgm:pt modelId="{15DD0366-DA95-4865-8657-32A1A5EFD085}" type="pres">
      <dgm:prSet presAssocID="{2A745EBE-9D29-4EF9-97C6-A23040296FAF}" presName="textRect" presStyleLbl="revTx" presStyleIdx="1" presStyleCnt="3">
        <dgm:presLayoutVars>
          <dgm:chMax val="1"/>
          <dgm:chPref val="1"/>
        </dgm:presLayoutVars>
      </dgm:prSet>
      <dgm:spPr/>
    </dgm:pt>
    <dgm:pt modelId="{4E5467C7-A9CF-48E2-BBC3-33AA428B91D2}" type="pres">
      <dgm:prSet presAssocID="{5AFA9C92-33B7-4C50-81F1-4C9D299E709E}" presName="sibTrans" presStyleCnt="0"/>
      <dgm:spPr/>
    </dgm:pt>
    <dgm:pt modelId="{1F043755-1077-480E-AA72-F4AFAED4F6BC}" type="pres">
      <dgm:prSet presAssocID="{39AA1F91-A7C8-4394-9479-AB85AD37503C}" presName="compNode" presStyleCnt="0"/>
      <dgm:spPr/>
    </dgm:pt>
    <dgm:pt modelId="{2F0056A8-1AA8-4C15-A483-F7734F639A83}" type="pres">
      <dgm:prSet presAssocID="{39AA1F91-A7C8-4394-9479-AB85AD37503C}" presName="iconBgRect" presStyleLbl="bgShp" presStyleIdx="2" presStyleCnt="3"/>
      <dgm:spPr>
        <a:prstGeom prst="round2DiagRect">
          <a:avLst>
            <a:gd name="adj1" fmla="val 29727"/>
            <a:gd name="adj2" fmla="val 0"/>
          </a:avLst>
        </a:prstGeom>
      </dgm:spPr>
    </dgm:pt>
    <dgm:pt modelId="{20E3E155-6E43-495F-B2A6-AA3D29E364A6}" type="pres">
      <dgm:prSet presAssocID="{39AA1F91-A7C8-4394-9479-AB85AD3750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3CF51C88-61FA-4D0C-BF43-CFEC83B48B46}" type="pres">
      <dgm:prSet presAssocID="{39AA1F91-A7C8-4394-9479-AB85AD37503C}" presName="spaceRect" presStyleCnt="0"/>
      <dgm:spPr/>
    </dgm:pt>
    <dgm:pt modelId="{DECC07AF-1142-48B6-922D-61969D1FB031}" type="pres">
      <dgm:prSet presAssocID="{39AA1F91-A7C8-4394-9479-AB85AD37503C}" presName="textRect" presStyleLbl="revTx" presStyleIdx="2" presStyleCnt="3">
        <dgm:presLayoutVars>
          <dgm:chMax val="1"/>
          <dgm:chPref val="1"/>
        </dgm:presLayoutVars>
      </dgm:prSet>
      <dgm:spPr/>
    </dgm:pt>
  </dgm:ptLst>
  <dgm:cxnLst>
    <dgm:cxn modelId="{01352F0B-E5D5-4F8D-BCBB-E73FAC327F59}" type="presOf" srcId="{39AA1F91-A7C8-4394-9479-AB85AD37503C}" destId="{DECC07AF-1142-48B6-922D-61969D1FB031}" srcOrd="0" destOrd="0" presId="urn:microsoft.com/office/officeart/2018/5/layout/IconLeafLabelList"/>
    <dgm:cxn modelId="{8C286B19-9991-4782-8D7A-0AAFF618D43D}" type="presOf" srcId="{2A745EBE-9D29-4EF9-97C6-A23040296FAF}" destId="{15DD0366-DA95-4865-8657-32A1A5EFD085}" srcOrd="0" destOrd="0" presId="urn:microsoft.com/office/officeart/2018/5/layout/IconLeafLabelList"/>
    <dgm:cxn modelId="{0860F720-E683-4CC0-8E56-C7593943662D}" type="presOf" srcId="{60336038-1540-4BB1-95C4-7EEC771D849F}" destId="{FD8EB899-3544-40FE-BA68-744E97CC60DF}" srcOrd="0" destOrd="0" presId="urn:microsoft.com/office/officeart/2018/5/layout/IconLeafLabelList"/>
    <dgm:cxn modelId="{33964334-7B7F-4069-BD4E-7A03064D4C6F}" srcId="{60336038-1540-4BB1-95C4-7EEC771D849F}" destId="{2A745EBE-9D29-4EF9-97C6-A23040296FAF}" srcOrd="1" destOrd="0" parTransId="{19E00761-6781-4829-81C0-C2A0AB38FDEA}" sibTransId="{5AFA9C92-33B7-4C50-81F1-4C9D299E709E}"/>
    <dgm:cxn modelId="{FD5CDD67-A835-4740-975F-7A13B0F6B60A}" type="presOf" srcId="{E3A8EADA-2050-4482-BFCD-26E3C20E2AE5}" destId="{8ED42D05-44D8-40C1-894E-C35A789D1B2E}" srcOrd="0" destOrd="0" presId="urn:microsoft.com/office/officeart/2018/5/layout/IconLeafLabelList"/>
    <dgm:cxn modelId="{7A85F447-FAE0-4B40-8B27-92B330D42D43}" srcId="{60336038-1540-4BB1-95C4-7EEC771D849F}" destId="{39AA1F91-A7C8-4394-9479-AB85AD37503C}" srcOrd="2" destOrd="0" parTransId="{07038FDB-DB86-4FA4-BEA8-B4CB900EC3E7}" sibTransId="{8DCBCED9-909B-43EB-A369-5E6A468D20CE}"/>
    <dgm:cxn modelId="{5624774E-4DB5-4DEA-B0F7-1A9DF8CE4275}" srcId="{60336038-1540-4BB1-95C4-7EEC771D849F}" destId="{E3A8EADA-2050-4482-BFCD-26E3C20E2AE5}" srcOrd="0" destOrd="0" parTransId="{0497DE65-D1BA-4C21-99B6-1336383A2DAB}" sibTransId="{C2661B7E-2FC4-4E23-A321-2B11B7893853}"/>
    <dgm:cxn modelId="{D96A4A8A-9F8F-42DC-B19D-BEFC1B22D566}" type="presParOf" srcId="{FD8EB899-3544-40FE-BA68-744E97CC60DF}" destId="{1397E90C-25C3-4865-95C5-25C108CA6BD1}" srcOrd="0" destOrd="0" presId="urn:microsoft.com/office/officeart/2018/5/layout/IconLeafLabelList"/>
    <dgm:cxn modelId="{D4CCFCB0-0547-4A14-BFA2-F6078A2E0B61}" type="presParOf" srcId="{1397E90C-25C3-4865-95C5-25C108CA6BD1}" destId="{95C24413-CF4A-4063-9BEF-CC1D1C164923}" srcOrd="0" destOrd="0" presId="urn:microsoft.com/office/officeart/2018/5/layout/IconLeafLabelList"/>
    <dgm:cxn modelId="{C4C7F6EE-6BBD-4E78-A823-197EA0A863E5}" type="presParOf" srcId="{1397E90C-25C3-4865-95C5-25C108CA6BD1}" destId="{EA35A0FE-5491-45F0-8590-775564E4C813}" srcOrd="1" destOrd="0" presId="urn:microsoft.com/office/officeart/2018/5/layout/IconLeafLabelList"/>
    <dgm:cxn modelId="{25A445A6-C323-4DF4-8C17-55D8145A02ED}" type="presParOf" srcId="{1397E90C-25C3-4865-95C5-25C108CA6BD1}" destId="{3CAFD480-12CF-40F9-960A-0075F4BB87FB}" srcOrd="2" destOrd="0" presId="urn:microsoft.com/office/officeart/2018/5/layout/IconLeafLabelList"/>
    <dgm:cxn modelId="{87C85178-FDF2-41C5-AE00-5BF4E2186537}" type="presParOf" srcId="{1397E90C-25C3-4865-95C5-25C108CA6BD1}" destId="{8ED42D05-44D8-40C1-894E-C35A789D1B2E}" srcOrd="3" destOrd="0" presId="urn:microsoft.com/office/officeart/2018/5/layout/IconLeafLabelList"/>
    <dgm:cxn modelId="{B183298C-2B28-40C0-89EA-175776207CCE}" type="presParOf" srcId="{FD8EB899-3544-40FE-BA68-744E97CC60DF}" destId="{6ABC8194-8814-49FC-9BD6-DDC0DB1F5923}" srcOrd="1" destOrd="0" presId="urn:microsoft.com/office/officeart/2018/5/layout/IconLeafLabelList"/>
    <dgm:cxn modelId="{7662611D-05E9-49AD-BCD7-BD304BE4302E}" type="presParOf" srcId="{FD8EB899-3544-40FE-BA68-744E97CC60DF}" destId="{EA2ECF38-B771-4580-9EAD-3C832622AD5A}" srcOrd="2" destOrd="0" presId="urn:microsoft.com/office/officeart/2018/5/layout/IconLeafLabelList"/>
    <dgm:cxn modelId="{5DBDD45F-625A-481C-9622-27404A056820}" type="presParOf" srcId="{EA2ECF38-B771-4580-9EAD-3C832622AD5A}" destId="{7E2A89B9-F107-4139-9322-C8A7169AB10D}" srcOrd="0" destOrd="0" presId="urn:microsoft.com/office/officeart/2018/5/layout/IconLeafLabelList"/>
    <dgm:cxn modelId="{9E26CF80-A8B0-4521-AFAE-F0663E70330B}" type="presParOf" srcId="{EA2ECF38-B771-4580-9EAD-3C832622AD5A}" destId="{1E7B8217-307A-4319-B52A-3EB612494A12}" srcOrd="1" destOrd="0" presId="urn:microsoft.com/office/officeart/2018/5/layout/IconLeafLabelList"/>
    <dgm:cxn modelId="{1E5AFC6C-66D8-4E8C-8BEF-D69326BA805D}" type="presParOf" srcId="{EA2ECF38-B771-4580-9EAD-3C832622AD5A}" destId="{8866242B-B858-4499-AF38-EA74703EA6F6}" srcOrd="2" destOrd="0" presId="urn:microsoft.com/office/officeart/2018/5/layout/IconLeafLabelList"/>
    <dgm:cxn modelId="{CCCEA25F-DF76-4265-8C0C-B8F72EDCEE22}" type="presParOf" srcId="{EA2ECF38-B771-4580-9EAD-3C832622AD5A}" destId="{15DD0366-DA95-4865-8657-32A1A5EFD085}" srcOrd="3" destOrd="0" presId="urn:microsoft.com/office/officeart/2018/5/layout/IconLeafLabelList"/>
    <dgm:cxn modelId="{4560610B-725E-40D9-AE5F-EBD8A5D4B32F}" type="presParOf" srcId="{FD8EB899-3544-40FE-BA68-744E97CC60DF}" destId="{4E5467C7-A9CF-48E2-BBC3-33AA428B91D2}" srcOrd="3" destOrd="0" presId="urn:microsoft.com/office/officeart/2018/5/layout/IconLeafLabelList"/>
    <dgm:cxn modelId="{88C69A80-2C3D-4B2C-97D7-D07C62340CE5}" type="presParOf" srcId="{FD8EB899-3544-40FE-BA68-744E97CC60DF}" destId="{1F043755-1077-480E-AA72-F4AFAED4F6BC}" srcOrd="4" destOrd="0" presId="urn:microsoft.com/office/officeart/2018/5/layout/IconLeafLabelList"/>
    <dgm:cxn modelId="{8AD7C61E-4A7A-4277-B888-2A1C3D8F63CD}" type="presParOf" srcId="{1F043755-1077-480E-AA72-F4AFAED4F6BC}" destId="{2F0056A8-1AA8-4C15-A483-F7734F639A83}" srcOrd="0" destOrd="0" presId="urn:microsoft.com/office/officeart/2018/5/layout/IconLeafLabelList"/>
    <dgm:cxn modelId="{218E854E-10C7-4457-ACA8-BACBC3078FA8}" type="presParOf" srcId="{1F043755-1077-480E-AA72-F4AFAED4F6BC}" destId="{20E3E155-6E43-495F-B2A6-AA3D29E364A6}" srcOrd="1" destOrd="0" presId="urn:microsoft.com/office/officeart/2018/5/layout/IconLeafLabelList"/>
    <dgm:cxn modelId="{B9B248AE-6B14-4033-9AB0-B4BEC1BDB8A7}" type="presParOf" srcId="{1F043755-1077-480E-AA72-F4AFAED4F6BC}" destId="{3CF51C88-61FA-4D0C-BF43-CFEC83B48B46}" srcOrd="2" destOrd="0" presId="urn:microsoft.com/office/officeart/2018/5/layout/IconLeafLabelList"/>
    <dgm:cxn modelId="{64061632-3862-471F-9958-A559C5474708}" type="presParOf" srcId="{1F043755-1077-480E-AA72-F4AFAED4F6BC}" destId="{DECC07AF-1142-48B6-922D-61969D1FB03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47308-7B19-4FB9-AB08-DC31D6970304}">
      <dsp:nvSpPr>
        <dsp:cNvPr id="0" name=""/>
        <dsp:cNvSpPr/>
      </dsp:nvSpPr>
      <dsp:spPr>
        <a:xfrm>
          <a:off x="842479" y="184444"/>
          <a:ext cx="903656" cy="9036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19C51-7EA3-4E74-82B6-1525935B53E0}">
      <dsp:nvSpPr>
        <dsp:cNvPr id="0" name=""/>
        <dsp:cNvSpPr/>
      </dsp:nvSpPr>
      <dsp:spPr>
        <a:xfrm>
          <a:off x="3369" y="1275102"/>
          <a:ext cx="2581875" cy="3016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t>Qualitative Research Approach</a:t>
          </a:r>
          <a:endParaRPr lang="en-US" sz="2000" b="0" kern="1200" dirty="0"/>
        </a:p>
        <a:p>
          <a:pPr marL="0" lvl="0" indent="0" algn="ctr" defTabSz="889000" rtl="0">
            <a:lnSpc>
              <a:spcPct val="100000"/>
            </a:lnSpc>
            <a:spcBef>
              <a:spcPct val="0"/>
            </a:spcBef>
            <a:spcAft>
              <a:spcPct val="35000"/>
            </a:spcAft>
            <a:buNone/>
            <a:defRPr b="1"/>
          </a:pPr>
          <a:r>
            <a:rPr lang="en-US" sz="2000" b="0" kern="1200" dirty="0">
              <a:latin typeface="Calibri Light" panose="020F0302020204030204"/>
            </a:rPr>
            <a:t>Strength</a:t>
          </a:r>
          <a:r>
            <a:rPr lang="en-US" sz="2000" b="0" kern="1200" dirty="0"/>
            <a:t> in capturing rich, descriptive narratives of</a:t>
          </a:r>
          <a:r>
            <a:rPr lang="en-US" sz="2000" b="0" kern="1200" dirty="0">
              <a:latin typeface="Calibri Light" panose="020F0302020204030204"/>
            </a:rPr>
            <a:t> </a:t>
          </a:r>
          <a:r>
            <a:rPr lang="en-US" sz="2000" b="0" kern="1200" dirty="0"/>
            <a:t> PGwTs across various disciplines.</a:t>
          </a:r>
        </a:p>
      </dsp:txBody>
      <dsp:txXfrm>
        <a:off x="3369" y="1275102"/>
        <a:ext cx="2581875" cy="3016888"/>
      </dsp:txXfrm>
    </dsp:sp>
    <dsp:sp modelId="{664F185E-7509-4101-89F0-BAFF9B803098}">
      <dsp:nvSpPr>
        <dsp:cNvPr id="0" name=""/>
        <dsp:cNvSpPr/>
      </dsp:nvSpPr>
      <dsp:spPr>
        <a:xfrm>
          <a:off x="3369" y="4378969"/>
          <a:ext cx="2581875" cy="154360"/>
        </a:xfrm>
        <a:prstGeom prst="rect">
          <a:avLst/>
        </a:prstGeom>
        <a:noFill/>
        <a:ln>
          <a:noFill/>
        </a:ln>
        <a:effectLst/>
      </dsp:spPr>
      <dsp:style>
        <a:lnRef idx="0">
          <a:scrgbClr r="0" g="0" b="0"/>
        </a:lnRef>
        <a:fillRef idx="0">
          <a:scrgbClr r="0" g="0" b="0"/>
        </a:fillRef>
        <a:effectRef idx="0">
          <a:scrgbClr r="0" g="0" b="0"/>
        </a:effectRef>
        <a:fontRef idx="minor"/>
      </dsp:style>
    </dsp:sp>
    <dsp:sp modelId="{6461B6A1-AF22-4F2A-AD65-4D6688F2B367}">
      <dsp:nvSpPr>
        <dsp:cNvPr id="0" name=""/>
        <dsp:cNvSpPr/>
      </dsp:nvSpPr>
      <dsp:spPr>
        <a:xfrm>
          <a:off x="3876182" y="184444"/>
          <a:ext cx="903656" cy="9036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27D0A1-949C-4766-B1B6-5563D88A89F6}">
      <dsp:nvSpPr>
        <dsp:cNvPr id="0" name=""/>
        <dsp:cNvSpPr/>
      </dsp:nvSpPr>
      <dsp:spPr>
        <a:xfrm>
          <a:off x="3037072" y="1275102"/>
          <a:ext cx="2581875" cy="3016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t>Methodology</a:t>
          </a:r>
        </a:p>
        <a:p>
          <a:pPr marL="0" lvl="0" indent="0" algn="ctr" defTabSz="889000" rtl="0">
            <a:lnSpc>
              <a:spcPct val="100000"/>
            </a:lnSpc>
            <a:spcBef>
              <a:spcPct val="0"/>
            </a:spcBef>
            <a:spcAft>
              <a:spcPct val="35000"/>
            </a:spcAft>
            <a:buNone/>
            <a:defRPr b="1"/>
          </a:pPr>
          <a:r>
            <a:rPr lang="en-US" sz="2000" b="0" kern="1200" dirty="0"/>
            <a:t>Focus groups and follow-up interviews </a:t>
          </a:r>
          <a:r>
            <a:rPr lang="en-US" sz="2000" b="0" kern="1200" dirty="0">
              <a:latin typeface="Calibri Light" panose="020F0302020204030204"/>
            </a:rPr>
            <a:t>- explore </a:t>
          </a:r>
          <a:r>
            <a:rPr lang="en-US" sz="2000" b="0" kern="1200" dirty="0" err="1"/>
            <a:t>PGwTs</a:t>
          </a:r>
          <a:r>
            <a:rPr lang="en-US" sz="2000" b="0" kern="1200" dirty="0"/>
            <a:t>' experiences and teaching philosophies.</a:t>
          </a:r>
        </a:p>
      </dsp:txBody>
      <dsp:txXfrm>
        <a:off x="3037072" y="1275102"/>
        <a:ext cx="2581875" cy="3016888"/>
      </dsp:txXfrm>
    </dsp:sp>
    <dsp:sp modelId="{BE057B84-E5E5-428C-8E2F-C24FA17F1773}">
      <dsp:nvSpPr>
        <dsp:cNvPr id="0" name=""/>
        <dsp:cNvSpPr/>
      </dsp:nvSpPr>
      <dsp:spPr>
        <a:xfrm>
          <a:off x="3037072" y="4378969"/>
          <a:ext cx="2581875" cy="154360"/>
        </a:xfrm>
        <a:prstGeom prst="rect">
          <a:avLst/>
        </a:prstGeom>
        <a:noFill/>
        <a:ln>
          <a:noFill/>
        </a:ln>
        <a:effectLst/>
      </dsp:spPr>
      <dsp:style>
        <a:lnRef idx="0">
          <a:scrgbClr r="0" g="0" b="0"/>
        </a:lnRef>
        <a:fillRef idx="0">
          <a:scrgbClr r="0" g="0" b="0"/>
        </a:fillRef>
        <a:effectRef idx="0">
          <a:scrgbClr r="0" g="0" b="0"/>
        </a:effectRef>
        <a:fontRef idx="minor"/>
      </dsp:style>
    </dsp:sp>
    <dsp:sp modelId="{C7B23CB1-EB52-4A78-9398-CFFA1B924995}">
      <dsp:nvSpPr>
        <dsp:cNvPr id="0" name=""/>
        <dsp:cNvSpPr/>
      </dsp:nvSpPr>
      <dsp:spPr>
        <a:xfrm>
          <a:off x="6909885" y="184444"/>
          <a:ext cx="903656" cy="9036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12A73-37E0-40ED-8FF9-47B4B8639C2F}">
      <dsp:nvSpPr>
        <dsp:cNvPr id="0" name=""/>
        <dsp:cNvSpPr/>
      </dsp:nvSpPr>
      <dsp:spPr>
        <a:xfrm>
          <a:off x="6070776" y="1275102"/>
          <a:ext cx="2581875" cy="3016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t>Benefits of Qualitative Insights</a:t>
          </a:r>
          <a:endParaRPr lang="en-US" sz="2000" b="0" kern="1200" dirty="0"/>
        </a:p>
        <a:p>
          <a:pPr marL="0" lvl="0" indent="0" algn="ctr" defTabSz="889000" rtl="0">
            <a:lnSpc>
              <a:spcPct val="100000"/>
            </a:lnSpc>
            <a:spcBef>
              <a:spcPct val="0"/>
            </a:spcBef>
            <a:spcAft>
              <a:spcPct val="35000"/>
            </a:spcAft>
            <a:buNone/>
            <a:defRPr b="1"/>
          </a:pPr>
          <a:r>
            <a:rPr lang="en-US" sz="2000" b="1" kern="1200" dirty="0">
              <a:latin typeface="Calibri Light" panose="020F0302020204030204"/>
            </a:rPr>
            <a:t> </a:t>
          </a:r>
          <a:r>
            <a:rPr lang="en-US" sz="2000" b="0" kern="1200" dirty="0"/>
            <a:t>Allows </a:t>
          </a:r>
          <a:r>
            <a:rPr lang="en-US" sz="2000" b="0" kern="1200" dirty="0" err="1"/>
            <a:t>PGwTs</a:t>
          </a:r>
          <a:r>
            <a:rPr lang="en-US" sz="2000" b="0" kern="1200" dirty="0"/>
            <a:t> to express their perspectives in their own words.</a:t>
          </a:r>
        </a:p>
        <a:p>
          <a:pPr marL="0" lvl="0" indent="0" algn="ctr" defTabSz="889000">
            <a:lnSpc>
              <a:spcPct val="100000"/>
            </a:lnSpc>
            <a:spcBef>
              <a:spcPct val="0"/>
            </a:spcBef>
            <a:spcAft>
              <a:spcPct val="35000"/>
            </a:spcAft>
            <a:buNone/>
            <a:defRPr b="1"/>
          </a:pPr>
          <a:r>
            <a:rPr lang="en-US" sz="2000" b="0" kern="1200" dirty="0"/>
            <a:t>Provides a detailed understanding of the nuanced challenges they face.</a:t>
          </a:r>
        </a:p>
      </dsp:txBody>
      <dsp:txXfrm>
        <a:off x="6070776" y="1275102"/>
        <a:ext cx="2581875" cy="3016888"/>
      </dsp:txXfrm>
    </dsp:sp>
    <dsp:sp modelId="{1CF2E9A5-68B5-47CF-B0CE-2EF4093386F5}">
      <dsp:nvSpPr>
        <dsp:cNvPr id="0" name=""/>
        <dsp:cNvSpPr/>
      </dsp:nvSpPr>
      <dsp:spPr>
        <a:xfrm>
          <a:off x="5888547" y="4217924"/>
          <a:ext cx="2581875" cy="1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endParaRPr lang="en-US" sz="2000" kern="1200"/>
        </a:p>
      </dsp:txBody>
      <dsp:txXfrm>
        <a:off x="5888547" y="4217924"/>
        <a:ext cx="2581875" cy="154360"/>
      </dsp:txXfrm>
    </dsp:sp>
    <dsp:sp modelId="{937B14A1-8503-4D1B-8310-D2D5578AFBEF}">
      <dsp:nvSpPr>
        <dsp:cNvPr id="0" name=""/>
        <dsp:cNvSpPr/>
      </dsp:nvSpPr>
      <dsp:spPr>
        <a:xfrm>
          <a:off x="9943588" y="184444"/>
          <a:ext cx="903656" cy="9036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569D7-4AC8-4ADA-AAB3-E130035BE7B5}">
      <dsp:nvSpPr>
        <dsp:cNvPr id="0" name=""/>
        <dsp:cNvSpPr/>
      </dsp:nvSpPr>
      <dsp:spPr>
        <a:xfrm>
          <a:off x="9104479" y="1275102"/>
          <a:ext cx="2581875" cy="3016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t>Outcome</a:t>
          </a:r>
          <a:endParaRPr lang="en-US" sz="2000" b="0" kern="1200" dirty="0"/>
        </a:p>
        <a:p>
          <a:pPr marL="0" lvl="0" indent="0" algn="ctr" defTabSz="889000" rtl="0">
            <a:lnSpc>
              <a:spcPct val="100000"/>
            </a:lnSpc>
            <a:spcBef>
              <a:spcPct val="0"/>
            </a:spcBef>
            <a:spcAft>
              <a:spcPct val="35000"/>
            </a:spcAft>
            <a:buNone/>
            <a:defRPr b="1"/>
          </a:pPr>
          <a:r>
            <a:rPr lang="en-US" sz="2000" b="0" kern="1200" dirty="0">
              <a:latin typeface="Calibri Light" panose="020F0302020204030204"/>
            </a:rPr>
            <a:t> Insights</a:t>
          </a:r>
          <a:r>
            <a:rPr lang="en-US" sz="2000" b="0" kern="1200" dirty="0"/>
            <a:t> gained are essential for developing tailored support strategies </a:t>
          </a:r>
          <a:r>
            <a:rPr lang="en-US" sz="2000" b="0" kern="1200" dirty="0">
              <a:latin typeface="Calibri Light" panose="020F0302020204030204"/>
            </a:rPr>
            <a:t>to meet</a:t>
          </a:r>
          <a:r>
            <a:rPr lang="en-US" sz="2000" b="0" kern="1200" dirty="0"/>
            <a:t> the needs of </a:t>
          </a:r>
          <a:r>
            <a:rPr lang="en-US" sz="2000" b="0" kern="1200" dirty="0" err="1"/>
            <a:t>PGwTs</a:t>
          </a:r>
          <a:r>
            <a:rPr lang="en-US" sz="2000" b="0" kern="1200" dirty="0">
              <a:latin typeface="Calibri Light" panose="020F0302020204030204"/>
            </a:rPr>
            <a:t> in</a:t>
          </a:r>
          <a:r>
            <a:rPr lang="en-US" sz="2000" b="0" kern="1200" dirty="0"/>
            <a:t> </a:t>
          </a:r>
          <a:r>
            <a:rPr lang="en-US" sz="2000" b="0" kern="1200" dirty="0">
              <a:latin typeface="Calibri Light" panose="020F0302020204030204"/>
            </a:rPr>
            <a:t>the</a:t>
          </a:r>
          <a:r>
            <a:rPr lang="en-US" sz="2000" b="0" kern="1200" dirty="0"/>
            <a:t> dynamic </a:t>
          </a:r>
          <a:r>
            <a:rPr lang="en-US" sz="2000" b="0" kern="1200" dirty="0">
              <a:latin typeface="Calibri Light" panose="020F0302020204030204"/>
            </a:rPr>
            <a:t>HE environment.</a:t>
          </a:r>
          <a:endParaRPr lang="en-US" sz="2000" b="0" kern="1200" dirty="0"/>
        </a:p>
      </dsp:txBody>
      <dsp:txXfrm>
        <a:off x="9104479" y="1275102"/>
        <a:ext cx="2581875" cy="3016888"/>
      </dsp:txXfrm>
    </dsp:sp>
    <dsp:sp modelId="{7B413CBF-E576-40D5-9BFC-3C0A37448383}">
      <dsp:nvSpPr>
        <dsp:cNvPr id="0" name=""/>
        <dsp:cNvSpPr/>
      </dsp:nvSpPr>
      <dsp:spPr>
        <a:xfrm>
          <a:off x="9104479" y="4378969"/>
          <a:ext cx="2581875" cy="15436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8B8DB-9DC8-4D2D-BEAC-3D9843C133D2}">
      <dsp:nvSpPr>
        <dsp:cNvPr id="0" name=""/>
        <dsp:cNvSpPr/>
      </dsp:nvSpPr>
      <dsp:spPr>
        <a:xfrm>
          <a:off x="5362" y="2284"/>
          <a:ext cx="10981528" cy="1098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b="1" kern="1200"/>
            <a:t>Balancing </a:t>
          </a:r>
          <a:r>
            <a:rPr lang="en-US" sz="2200" b="1" kern="1200">
              <a:latin typeface="Calibri Light" panose="020F0302020204030204"/>
            </a:rPr>
            <a:t>teaching autonomy</a:t>
          </a:r>
          <a:r>
            <a:rPr lang="en-US" sz="2200" b="1" kern="1200"/>
            <a:t>: Encourage innovation </a:t>
          </a:r>
          <a:r>
            <a:rPr lang="en-US" sz="2200" b="1" kern="1200">
              <a:latin typeface="Calibri Light" panose="020F0302020204030204"/>
            </a:rPr>
            <a:t>&amp; development through</a:t>
          </a:r>
          <a:r>
            <a:rPr lang="en-US" sz="2200" b="1" kern="1200"/>
            <a:t> structured support</a:t>
          </a:r>
          <a:r>
            <a:rPr lang="en-US" sz="2200" b="1" kern="1200">
              <a:latin typeface="Calibri Light" panose="020F0302020204030204"/>
            </a:rPr>
            <a:t> </a:t>
          </a:r>
          <a:endParaRPr lang="en-US" sz="2200" kern="1200"/>
        </a:p>
      </dsp:txBody>
      <dsp:txXfrm>
        <a:off x="58991" y="55913"/>
        <a:ext cx="10874270" cy="991332"/>
      </dsp:txXfrm>
    </dsp:sp>
    <dsp:sp modelId="{84C2E01E-41B7-4024-B37A-6FC063A140EC}">
      <dsp:nvSpPr>
        <dsp:cNvPr id="0" name=""/>
        <dsp:cNvSpPr/>
      </dsp:nvSpPr>
      <dsp:spPr>
        <a:xfrm>
          <a:off x="5362" y="1155803"/>
          <a:ext cx="10981528" cy="1098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b="1" kern="1200"/>
            <a:t>Enhance </a:t>
          </a:r>
          <a:r>
            <a:rPr lang="en-US" sz="2200" b="1" kern="1200">
              <a:latin typeface="Calibri Light" panose="020F0302020204030204"/>
            </a:rPr>
            <a:t>communication</a:t>
          </a:r>
          <a:r>
            <a:rPr lang="en-US" sz="2200" b="1" kern="1200"/>
            <a:t> </a:t>
          </a:r>
          <a:r>
            <a:rPr lang="en-US" sz="2200" b="1" kern="1200">
              <a:latin typeface="Calibri Light" panose="020F0302020204030204"/>
            </a:rPr>
            <a:t>channels</a:t>
          </a:r>
          <a:r>
            <a:rPr lang="en-US" sz="2200" b="1" kern="1200"/>
            <a:t> </a:t>
          </a:r>
          <a:r>
            <a:rPr lang="en-US" sz="2200" b="1" kern="1200">
              <a:latin typeface="Calibri Light" panose="020F0302020204030204"/>
            </a:rPr>
            <a:t>– Strength Unit Convenor, DoS &amp;</a:t>
          </a:r>
          <a:r>
            <a:rPr lang="en-US" sz="2200" b="1" kern="1200"/>
            <a:t> PGwT </a:t>
          </a:r>
          <a:r>
            <a:rPr lang="en-US" sz="2200" b="1" kern="1200">
              <a:latin typeface="Calibri Light" panose="020F0302020204030204"/>
            </a:rPr>
            <a:t>communication</a:t>
          </a:r>
          <a:endParaRPr lang="en-US" sz="2200" kern="1200"/>
        </a:p>
      </dsp:txBody>
      <dsp:txXfrm>
        <a:off x="58991" y="1209432"/>
        <a:ext cx="10874270" cy="991332"/>
      </dsp:txXfrm>
    </dsp:sp>
    <dsp:sp modelId="{9217E7D1-54B7-4D1F-9EA5-191486C411AA}">
      <dsp:nvSpPr>
        <dsp:cNvPr id="0" name=""/>
        <dsp:cNvSpPr/>
      </dsp:nvSpPr>
      <dsp:spPr>
        <a:xfrm>
          <a:off x="5362" y="2309323"/>
          <a:ext cx="10981528" cy="1098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endParaRPr lang="en-US" sz="2200" b="1" kern="1200"/>
        </a:p>
        <a:p>
          <a:pPr marL="0" lvl="0" indent="0" algn="ctr" defTabSz="977900" rtl="0">
            <a:lnSpc>
              <a:spcPct val="90000"/>
            </a:lnSpc>
            <a:spcBef>
              <a:spcPct val="0"/>
            </a:spcBef>
            <a:spcAft>
              <a:spcPct val="35000"/>
            </a:spcAft>
            <a:buNone/>
          </a:pPr>
          <a:r>
            <a:rPr lang="en-US" sz="2200" b="1" kern="1200"/>
            <a:t>Call to Action: Adopt </a:t>
          </a:r>
          <a:r>
            <a:rPr lang="en-US" sz="2200" b="1" kern="1200">
              <a:latin typeface="Calibri Light" panose="020F0302020204030204"/>
            </a:rPr>
            <a:t>best practices</a:t>
          </a:r>
          <a:r>
            <a:rPr lang="en-US" sz="2200" b="1" kern="1200"/>
            <a:t> from across campus using evidenced based strategies</a:t>
          </a:r>
          <a:r>
            <a:rPr lang="en-US" sz="2200" b="1" kern="1200">
              <a:latin typeface="Calibri Light" panose="020F0302020204030204"/>
            </a:rPr>
            <a:t> </a:t>
          </a:r>
          <a:endParaRPr lang="en-US" sz="2200" kern="1200"/>
        </a:p>
      </dsp:txBody>
      <dsp:txXfrm>
        <a:off x="58991" y="2362952"/>
        <a:ext cx="10874270" cy="991332"/>
      </dsp:txXfrm>
    </dsp:sp>
    <dsp:sp modelId="{87701A79-082C-4673-9121-2B07C55CE027}">
      <dsp:nvSpPr>
        <dsp:cNvPr id="0" name=""/>
        <dsp:cNvSpPr/>
      </dsp:nvSpPr>
      <dsp:spPr>
        <a:xfrm>
          <a:off x="5362" y="3462843"/>
          <a:ext cx="10981528" cy="1098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b="1" kern="1200"/>
            <a:t>These are exploratory findings</a:t>
          </a:r>
          <a:r>
            <a:rPr lang="en-US" sz="2200" b="1" kern="1200">
              <a:latin typeface="Calibri Light" panose="020F0302020204030204"/>
            </a:rPr>
            <a:t>: Shape TDF to follow</a:t>
          </a:r>
          <a:endParaRPr lang="en-US" sz="2200" kern="1200"/>
        </a:p>
      </dsp:txBody>
      <dsp:txXfrm>
        <a:off x="58991" y="3516472"/>
        <a:ext cx="10874270" cy="991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6D876-2880-450B-B8D7-DC6BA619F80C}">
      <dsp:nvSpPr>
        <dsp:cNvPr id="0" name=""/>
        <dsp:cNvSpPr/>
      </dsp:nvSpPr>
      <dsp:spPr>
        <a:xfrm>
          <a:off x="1302749" y="372367"/>
          <a:ext cx="1540687" cy="15406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69FF9A-C48C-48C8-8082-3A3D4C3EA116}">
      <dsp:nvSpPr>
        <dsp:cNvPr id="0" name=""/>
        <dsp:cNvSpPr/>
      </dsp:nvSpPr>
      <dsp:spPr>
        <a:xfrm>
          <a:off x="361218" y="2383359"/>
          <a:ext cx="3423749"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0" i="0" kern="1200"/>
            <a:t>Flexibility and Adaptability in Teaching</a:t>
          </a:r>
          <a:endParaRPr lang="en-US" sz="2400" kern="1200"/>
        </a:p>
      </dsp:txBody>
      <dsp:txXfrm>
        <a:off x="361218" y="2383359"/>
        <a:ext cx="3423749" cy="1123593"/>
      </dsp:txXfrm>
    </dsp:sp>
    <dsp:sp modelId="{7CF7BCB5-5773-4D8D-8B58-4ED7D07EDD5C}">
      <dsp:nvSpPr>
        <dsp:cNvPr id="0" name=""/>
        <dsp:cNvSpPr/>
      </dsp:nvSpPr>
      <dsp:spPr>
        <a:xfrm>
          <a:off x="5325655" y="372367"/>
          <a:ext cx="1540687" cy="15406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F9AA5F-D241-429E-9BA7-ABC36BA036E3}">
      <dsp:nvSpPr>
        <dsp:cNvPr id="0" name=""/>
        <dsp:cNvSpPr/>
      </dsp:nvSpPr>
      <dsp:spPr>
        <a:xfrm>
          <a:off x="4384124" y="2383359"/>
          <a:ext cx="3423749"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0" i="0" kern="1200"/>
            <a:t>Peer Support and Resource Sharing</a:t>
          </a:r>
          <a:endParaRPr lang="en-US" sz="2400" kern="1200"/>
        </a:p>
      </dsp:txBody>
      <dsp:txXfrm>
        <a:off x="4384124" y="2383359"/>
        <a:ext cx="3423749" cy="1123593"/>
      </dsp:txXfrm>
    </dsp:sp>
    <dsp:sp modelId="{E0F37DB1-A3D1-4335-9F9D-6F5C40A330CF}">
      <dsp:nvSpPr>
        <dsp:cNvPr id="0" name=""/>
        <dsp:cNvSpPr/>
      </dsp:nvSpPr>
      <dsp:spPr>
        <a:xfrm>
          <a:off x="9348561" y="372367"/>
          <a:ext cx="1540687" cy="1540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08FF29-A672-4169-80EC-F7FB3BAF0BA0}">
      <dsp:nvSpPr>
        <dsp:cNvPr id="0" name=""/>
        <dsp:cNvSpPr/>
      </dsp:nvSpPr>
      <dsp:spPr>
        <a:xfrm>
          <a:off x="8407030" y="2383359"/>
          <a:ext cx="3423749"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AZ" sz="24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Rewarding Teaching Experiences and Personal Development</a:t>
          </a:r>
          <a:endParaRPr lang="en-US" sz="2400" kern="1200"/>
        </a:p>
      </dsp:txBody>
      <dsp:txXfrm>
        <a:off x="8407030" y="2383359"/>
        <a:ext cx="3423749" cy="1123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30E5D-8B9A-1043-9EEA-5552D77DDB7F}">
      <dsp:nvSpPr>
        <dsp:cNvPr id="0" name=""/>
        <dsp:cNvSpPr/>
      </dsp:nvSpPr>
      <dsp:spPr>
        <a:xfrm>
          <a:off x="0" y="0"/>
          <a:ext cx="6505526" cy="15316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a:t>Adapting Teaching Methods to Student Needs </a:t>
          </a:r>
          <a:endParaRPr lang="en-AZ" sz="2000" kern="1200"/>
        </a:p>
        <a:p>
          <a:pPr marL="228600" lvl="1" indent="-228600" algn="ctr" defTabSz="889000">
            <a:lnSpc>
              <a:spcPct val="90000"/>
            </a:lnSpc>
            <a:spcBef>
              <a:spcPct val="0"/>
            </a:spcBef>
            <a:spcAft>
              <a:spcPct val="15000"/>
            </a:spcAft>
            <a:buNone/>
          </a:pPr>
          <a:r>
            <a:rPr lang="en-US" sz="2000" kern="1200"/>
            <a:t>Ice-breakers</a:t>
          </a:r>
          <a:endParaRPr lang="en-AZ" sz="2000" kern="1200"/>
        </a:p>
        <a:p>
          <a:pPr marL="228600" lvl="1" indent="-228600" algn="ctr" defTabSz="889000">
            <a:lnSpc>
              <a:spcPct val="90000"/>
            </a:lnSpc>
            <a:spcBef>
              <a:spcPct val="0"/>
            </a:spcBef>
            <a:spcAft>
              <a:spcPct val="15000"/>
            </a:spcAft>
            <a:buNone/>
          </a:pPr>
          <a:r>
            <a:rPr lang="en-US" sz="2000" kern="1200"/>
            <a:t>Oxford-style debates</a:t>
          </a:r>
          <a:endParaRPr lang="en-AZ" sz="2000" kern="1200"/>
        </a:p>
        <a:p>
          <a:pPr marL="228600" lvl="1" indent="-228600" algn="ctr" defTabSz="889000">
            <a:lnSpc>
              <a:spcPct val="90000"/>
            </a:lnSpc>
            <a:spcBef>
              <a:spcPct val="0"/>
            </a:spcBef>
            <a:spcAft>
              <a:spcPct val="15000"/>
            </a:spcAft>
            <a:buNone/>
          </a:pPr>
          <a:r>
            <a:rPr lang="en-US" sz="2000" kern="1200"/>
            <a:t>Feedback forms</a:t>
          </a:r>
          <a:endParaRPr lang="en-AZ" sz="2000" kern="1200"/>
        </a:p>
      </dsp:txBody>
      <dsp:txXfrm>
        <a:off x="1454274" y="0"/>
        <a:ext cx="5051251" cy="1531689"/>
      </dsp:txXfrm>
    </dsp:sp>
    <dsp:sp modelId="{93B27896-D351-4543-91AB-D573A2252988}">
      <dsp:nvSpPr>
        <dsp:cNvPr id="0" name=""/>
        <dsp:cNvSpPr/>
      </dsp:nvSpPr>
      <dsp:spPr>
        <a:xfrm>
          <a:off x="153168" y="153168"/>
          <a:ext cx="1301105" cy="1225351"/>
        </a:xfrm>
        <a:prstGeom prst="roundRect">
          <a:avLst>
            <a:gd name="adj" fmla="val 10000"/>
          </a:avLst>
        </a:prstGeom>
        <a:blipFill>
          <a:blip xmlns:r="http://schemas.openxmlformats.org/officeDocument/2006/relationships" r:embed="rId1"/>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BF9DEF6-B2A1-8643-893C-B66114408333}">
      <dsp:nvSpPr>
        <dsp:cNvPr id="0" name=""/>
        <dsp:cNvSpPr/>
      </dsp:nvSpPr>
      <dsp:spPr>
        <a:xfrm>
          <a:off x="0" y="1684858"/>
          <a:ext cx="6505526" cy="15316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Use of Technology and Innovative Tools in Teaching</a:t>
          </a:r>
          <a:endParaRPr lang="en-AZ" sz="2000" kern="1200"/>
        </a:p>
      </dsp:txBody>
      <dsp:txXfrm>
        <a:off x="1454274" y="1684858"/>
        <a:ext cx="5051251" cy="1531689"/>
      </dsp:txXfrm>
    </dsp:sp>
    <dsp:sp modelId="{C673186A-B461-CD43-B91B-999377601EA1}">
      <dsp:nvSpPr>
        <dsp:cNvPr id="0" name=""/>
        <dsp:cNvSpPr/>
      </dsp:nvSpPr>
      <dsp:spPr>
        <a:xfrm>
          <a:off x="153168" y="1838027"/>
          <a:ext cx="1301105" cy="122535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2561A-7CA9-4432-91ED-7110656693BF}">
      <dsp:nvSpPr>
        <dsp:cNvPr id="0" name=""/>
        <dsp:cNvSpPr/>
      </dsp:nvSpPr>
      <dsp:spPr>
        <a:xfrm>
          <a:off x="404127" y="44382"/>
          <a:ext cx="710120" cy="7101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85A9B8-45CD-42D6-9F82-C3D179DA0635}">
      <dsp:nvSpPr>
        <dsp:cNvPr id="0" name=""/>
        <dsp:cNvSpPr/>
      </dsp:nvSpPr>
      <dsp:spPr>
        <a:xfrm>
          <a:off x="553253" y="193508"/>
          <a:ext cx="411869" cy="411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7E2780-6D28-4E87-87E0-36973E056F50}">
      <dsp:nvSpPr>
        <dsp:cNvPr id="0" name=""/>
        <dsp:cNvSpPr/>
      </dsp:nvSpPr>
      <dsp:spPr>
        <a:xfrm>
          <a:off x="1266416" y="44382"/>
          <a:ext cx="1673854" cy="7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Shadowing experienced peers </a:t>
          </a:r>
        </a:p>
      </dsp:txBody>
      <dsp:txXfrm>
        <a:off x="1266416" y="44382"/>
        <a:ext cx="1673854" cy="710120"/>
      </dsp:txXfrm>
    </dsp:sp>
    <dsp:sp modelId="{80BE7214-F6D6-47E4-82A8-ADBEA52CFC7C}">
      <dsp:nvSpPr>
        <dsp:cNvPr id="0" name=""/>
        <dsp:cNvSpPr/>
      </dsp:nvSpPr>
      <dsp:spPr>
        <a:xfrm>
          <a:off x="3231928" y="44382"/>
          <a:ext cx="710120" cy="7101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ACD2FF-B9D0-4DC0-9647-FB1BDC4A7408}">
      <dsp:nvSpPr>
        <dsp:cNvPr id="0" name=""/>
        <dsp:cNvSpPr/>
      </dsp:nvSpPr>
      <dsp:spPr>
        <a:xfrm>
          <a:off x="3381053" y="193508"/>
          <a:ext cx="411869" cy="411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F18303-2943-4269-B2E8-2109554A4680}">
      <dsp:nvSpPr>
        <dsp:cNvPr id="0" name=""/>
        <dsp:cNvSpPr/>
      </dsp:nvSpPr>
      <dsp:spPr>
        <a:xfrm>
          <a:off x="4094217" y="44382"/>
          <a:ext cx="1673854" cy="7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Pairing with peer mentors</a:t>
          </a:r>
        </a:p>
      </dsp:txBody>
      <dsp:txXfrm>
        <a:off x="4094217" y="44382"/>
        <a:ext cx="1673854" cy="710120"/>
      </dsp:txXfrm>
    </dsp:sp>
    <dsp:sp modelId="{A2FEEC78-088A-4EA1-9E52-B7F8439A66E6}">
      <dsp:nvSpPr>
        <dsp:cNvPr id="0" name=""/>
        <dsp:cNvSpPr/>
      </dsp:nvSpPr>
      <dsp:spPr>
        <a:xfrm>
          <a:off x="404127" y="1326096"/>
          <a:ext cx="710120" cy="7101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15690-1745-4D63-9DDB-D127C7FEFE06}">
      <dsp:nvSpPr>
        <dsp:cNvPr id="0" name=""/>
        <dsp:cNvSpPr/>
      </dsp:nvSpPr>
      <dsp:spPr>
        <a:xfrm>
          <a:off x="553253" y="1475221"/>
          <a:ext cx="411869" cy="411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0AB35-8242-4FA2-9778-531778BAF80B}">
      <dsp:nvSpPr>
        <dsp:cNvPr id="0" name=""/>
        <dsp:cNvSpPr/>
      </dsp:nvSpPr>
      <dsp:spPr>
        <a:xfrm>
          <a:off x="1266416" y="1326096"/>
          <a:ext cx="1673854" cy="7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Peer-led discussions </a:t>
          </a:r>
        </a:p>
      </dsp:txBody>
      <dsp:txXfrm>
        <a:off x="1266416" y="1326096"/>
        <a:ext cx="1673854" cy="710120"/>
      </dsp:txXfrm>
    </dsp:sp>
    <dsp:sp modelId="{33E54126-2DB7-4659-B371-FD998A4143CC}">
      <dsp:nvSpPr>
        <dsp:cNvPr id="0" name=""/>
        <dsp:cNvSpPr/>
      </dsp:nvSpPr>
      <dsp:spPr>
        <a:xfrm>
          <a:off x="3231928" y="1326096"/>
          <a:ext cx="710120" cy="7101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034923-029C-40FF-8DBD-B92A36598442}">
      <dsp:nvSpPr>
        <dsp:cNvPr id="0" name=""/>
        <dsp:cNvSpPr/>
      </dsp:nvSpPr>
      <dsp:spPr>
        <a:xfrm>
          <a:off x="3381053" y="1475221"/>
          <a:ext cx="411869" cy="411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491D8F-F85F-4D1B-92AE-7DA1EF7830B2}">
      <dsp:nvSpPr>
        <dsp:cNvPr id="0" name=""/>
        <dsp:cNvSpPr/>
      </dsp:nvSpPr>
      <dsp:spPr>
        <a:xfrm>
          <a:off x="4111156" y="1326096"/>
          <a:ext cx="1673854" cy="7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Marking calibration workshops</a:t>
          </a:r>
        </a:p>
      </dsp:txBody>
      <dsp:txXfrm>
        <a:off x="4111156" y="1326096"/>
        <a:ext cx="1673854" cy="710120"/>
      </dsp:txXfrm>
    </dsp:sp>
    <dsp:sp modelId="{0C14E1B6-75DE-40F3-B199-1287C9BBC9B4}">
      <dsp:nvSpPr>
        <dsp:cNvPr id="0" name=""/>
        <dsp:cNvSpPr/>
      </dsp:nvSpPr>
      <dsp:spPr>
        <a:xfrm>
          <a:off x="404127" y="2607809"/>
          <a:ext cx="710120" cy="7101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6A2F1-17AC-4CC0-AA08-64392796C59C}">
      <dsp:nvSpPr>
        <dsp:cNvPr id="0" name=""/>
        <dsp:cNvSpPr/>
      </dsp:nvSpPr>
      <dsp:spPr>
        <a:xfrm>
          <a:off x="553253" y="2756935"/>
          <a:ext cx="411869" cy="4118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FD113C-73E9-4F4E-80CE-7B7F1E1B3146}">
      <dsp:nvSpPr>
        <dsp:cNvPr id="0" name=""/>
        <dsp:cNvSpPr/>
      </dsp:nvSpPr>
      <dsp:spPr>
        <a:xfrm>
          <a:off x="1266416" y="2607809"/>
          <a:ext cx="1673854" cy="7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Group Chats</a:t>
          </a:r>
        </a:p>
      </dsp:txBody>
      <dsp:txXfrm>
        <a:off x="1266416" y="2607809"/>
        <a:ext cx="1673854" cy="710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12992-03F9-C844-BA0A-90CA0B35983C}">
      <dsp:nvSpPr>
        <dsp:cNvPr id="0" name=""/>
        <dsp:cNvSpPr/>
      </dsp:nvSpPr>
      <dsp:spPr>
        <a:xfrm rot="10800000">
          <a:off x="1314915" y="425401"/>
          <a:ext cx="4119795" cy="2318979"/>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6843" tIns="76200" rIns="142240" bIns="76200" numCol="1" spcCol="1270" anchor="t" anchorCtr="0">
          <a:noAutofit/>
        </a:bodyPr>
        <a:lstStyle/>
        <a:p>
          <a:pPr marL="0" lvl="0" indent="0" algn="l" defTabSz="889000">
            <a:lnSpc>
              <a:spcPct val="90000"/>
            </a:lnSpc>
            <a:spcBef>
              <a:spcPct val="0"/>
            </a:spcBef>
            <a:spcAft>
              <a:spcPct val="35000"/>
            </a:spcAft>
            <a:buNone/>
          </a:pPr>
          <a:r>
            <a:rPr lang="en-AZ" sz="2000" b="1" kern="1200"/>
            <a:t>Personal development</a:t>
          </a:r>
          <a:r>
            <a:rPr lang="en-AZ" sz="2000" kern="1200"/>
            <a:t> </a:t>
          </a:r>
        </a:p>
        <a:p>
          <a:pPr marL="228600" lvl="1" indent="-228600" algn="l" defTabSz="889000">
            <a:lnSpc>
              <a:spcPct val="90000"/>
            </a:lnSpc>
            <a:spcBef>
              <a:spcPct val="0"/>
            </a:spcBef>
            <a:spcAft>
              <a:spcPct val="15000"/>
            </a:spcAft>
            <a:buChar char="•"/>
          </a:pPr>
          <a:r>
            <a:rPr lang="en-AZ" sz="2000" kern="1200"/>
            <a:t>Increased self-awareness in teaching practices </a:t>
          </a:r>
        </a:p>
        <a:p>
          <a:pPr marL="228600" lvl="1" indent="-228600" algn="l" defTabSz="889000">
            <a:lnSpc>
              <a:spcPct val="90000"/>
            </a:lnSpc>
            <a:spcBef>
              <a:spcPct val="0"/>
            </a:spcBef>
            <a:spcAft>
              <a:spcPct val="15000"/>
            </a:spcAft>
            <a:buChar char="•"/>
          </a:pPr>
          <a:r>
            <a:rPr lang="en-AZ" sz="2000" kern="1200"/>
            <a:t>Improved adaptability to different teaching scenarios​​</a:t>
          </a:r>
          <a:r>
            <a:rPr lang="en-AZ" sz="1400" kern="1200"/>
            <a:t>. </a:t>
          </a:r>
        </a:p>
      </dsp:txBody>
      <dsp:txXfrm rot="10800000">
        <a:off x="1894660" y="425401"/>
        <a:ext cx="3540050" cy="2318979"/>
      </dsp:txXfrm>
    </dsp:sp>
    <dsp:sp modelId="{E3B5FD05-0AC6-CC4B-BBB8-DC280D6AB303}">
      <dsp:nvSpPr>
        <dsp:cNvPr id="0" name=""/>
        <dsp:cNvSpPr/>
      </dsp:nvSpPr>
      <dsp:spPr>
        <a:xfrm>
          <a:off x="438945" y="602014"/>
          <a:ext cx="1965753" cy="1965753"/>
        </a:xfrm>
        <a:prstGeom prst="ellipse">
          <a:avLst/>
        </a:prstGeom>
        <a:blipFill>
          <a:blip xmlns:r="http://schemas.openxmlformats.org/officeDocument/2006/relationships" r:embed="rId1"/>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4BDB1-A0D1-EE4C-B301-36794914C284}">
      <dsp:nvSpPr>
        <dsp:cNvPr id="0" name=""/>
        <dsp:cNvSpPr/>
      </dsp:nvSpPr>
      <dsp:spPr>
        <a:xfrm rot="10800000">
          <a:off x="1509468" y="476198"/>
          <a:ext cx="4252025" cy="2217384"/>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647" tIns="76200" rIns="142240" bIns="76200" numCol="1" spcCol="1270" anchor="t" anchorCtr="0">
          <a:noAutofit/>
        </a:bodyPr>
        <a:lstStyle/>
        <a:p>
          <a:pPr marL="0" lvl="0" indent="0" algn="l" defTabSz="889000">
            <a:lnSpc>
              <a:spcPct val="90000"/>
            </a:lnSpc>
            <a:spcBef>
              <a:spcPct val="0"/>
            </a:spcBef>
            <a:spcAft>
              <a:spcPct val="35000"/>
            </a:spcAft>
            <a:buNone/>
          </a:pPr>
          <a:r>
            <a:rPr lang="en-AZ" sz="2000" b="1" kern="1200"/>
            <a:t>Rewarding Teaching Experiences:</a:t>
          </a:r>
          <a:endParaRPr lang="en-AZ" sz="2000" kern="1200"/>
        </a:p>
        <a:p>
          <a:pPr marL="228600" lvl="1" indent="-228600" algn="l" defTabSz="889000">
            <a:lnSpc>
              <a:spcPct val="90000"/>
            </a:lnSpc>
            <a:spcBef>
              <a:spcPct val="0"/>
            </a:spcBef>
            <a:spcAft>
              <a:spcPct val="15000"/>
            </a:spcAft>
            <a:buChar char="•"/>
          </a:pPr>
          <a:r>
            <a:rPr lang="en-AZ" sz="2000" kern="1200"/>
            <a:t>Student progression</a:t>
          </a:r>
        </a:p>
        <a:p>
          <a:pPr marL="228600" lvl="1" indent="-228600" algn="l" defTabSz="889000">
            <a:lnSpc>
              <a:spcPct val="90000"/>
            </a:lnSpc>
            <a:spcBef>
              <a:spcPct val="0"/>
            </a:spcBef>
            <a:spcAft>
              <a:spcPct val="15000"/>
            </a:spcAft>
            <a:buChar char="•"/>
          </a:pPr>
          <a:r>
            <a:rPr lang="en-AZ" sz="2000" kern="1200"/>
            <a:t>Teaching with confidence</a:t>
          </a:r>
        </a:p>
        <a:p>
          <a:pPr marL="228600" lvl="1" indent="-228600" algn="l" defTabSz="889000">
            <a:lnSpc>
              <a:spcPct val="90000"/>
            </a:lnSpc>
            <a:spcBef>
              <a:spcPct val="0"/>
            </a:spcBef>
            <a:spcAft>
              <a:spcPct val="15000"/>
            </a:spcAft>
            <a:buChar char="•"/>
          </a:pPr>
          <a:r>
            <a:rPr lang="en-AZ" sz="2000" kern="1200"/>
            <a:t>Benefits to their own research work</a:t>
          </a:r>
        </a:p>
      </dsp:txBody>
      <dsp:txXfrm rot="10800000">
        <a:off x="2063814" y="476198"/>
        <a:ext cx="3697679" cy="2217384"/>
      </dsp:txXfrm>
    </dsp:sp>
    <dsp:sp modelId="{8FB77E14-E8DE-3B4C-AF59-877F332A33FC}">
      <dsp:nvSpPr>
        <dsp:cNvPr id="0" name=""/>
        <dsp:cNvSpPr/>
      </dsp:nvSpPr>
      <dsp:spPr>
        <a:xfrm>
          <a:off x="503839" y="536472"/>
          <a:ext cx="2096836" cy="2096836"/>
        </a:xfrm>
        <a:prstGeom prst="ellipse">
          <a:avLst/>
        </a:prstGeom>
        <a:blipFill>
          <a:blip xmlns:r="http://schemas.openxmlformats.org/officeDocument/2006/relationships" r:embed="rId1"/>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A9969-E24F-461B-B73F-3A47BE0663F4}">
      <dsp:nvSpPr>
        <dsp:cNvPr id="0" name=""/>
        <dsp:cNvSpPr/>
      </dsp:nvSpPr>
      <dsp:spPr>
        <a:xfrm>
          <a:off x="1747800" y="138618"/>
          <a:ext cx="1944000" cy="194333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4C5871-134A-4B8B-AA12-9BD594D8D3E1}">
      <dsp:nvSpPr>
        <dsp:cNvPr id="0" name=""/>
        <dsp:cNvSpPr/>
      </dsp:nvSpPr>
      <dsp:spPr>
        <a:xfrm>
          <a:off x="559800" y="2560306"/>
          <a:ext cx="432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Marking for First Year Undergraduates</a:t>
          </a:r>
        </a:p>
      </dsp:txBody>
      <dsp:txXfrm>
        <a:off x="559800" y="2560306"/>
        <a:ext cx="4320000" cy="765000"/>
      </dsp:txXfrm>
    </dsp:sp>
    <dsp:sp modelId="{23C69AB5-C6C2-41DD-BA68-663CECD42DCC}">
      <dsp:nvSpPr>
        <dsp:cNvPr id="0" name=""/>
        <dsp:cNvSpPr/>
      </dsp:nvSpPr>
      <dsp:spPr>
        <a:xfrm>
          <a:off x="6823800" y="138453"/>
          <a:ext cx="1944000" cy="19436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2B51B-8802-48F1-A99B-357512C8081D}">
      <dsp:nvSpPr>
        <dsp:cNvPr id="0" name=""/>
        <dsp:cNvSpPr/>
      </dsp:nvSpPr>
      <dsp:spPr>
        <a:xfrm>
          <a:off x="5635800" y="2560471"/>
          <a:ext cx="432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Marking with a clear criterion</a:t>
          </a:r>
        </a:p>
      </dsp:txBody>
      <dsp:txXfrm>
        <a:off x="5635800" y="2560471"/>
        <a:ext cx="4320000" cy="765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4CBB2-D4B9-4B60-AA2B-EAD655142533}">
      <dsp:nvSpPr>
        <dsp:cNvPr id="0" name=""/>
        <dsp:cNvSpPr/>
      </dsp:nvSpPr>
      <dsp:spPr>
        <a:xfrm>
          <a:off x="1747800" y="138679"/>
          <a:ext cx="1944000" cy="194333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627E5-46C2-4BA0-81E0-0E834B4E72CF}">
      <dsp:nvSpPr>
        <dsp:cNvPr id="0" name=""/>
        <dsp:cNvSpPr/>
      </dsp:nvSpPr>
      <dsp:spPr>
        <a:xfrm>
          <a:off x="559800" y="2560245"/>
          <a:ext cx="432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Regular Meetings</a:t>
          </a:r>
        </a:p>
      </dsp:txBody>
      <dsp:txXfrm>
        <a:off x="559800" y="2560245"/>
        <a:ext cx="4320000" cy="765000"/>
      </dsp:txXfrm>
    </dsp:sp>
    <dsp:sp modelId="{A64905C0-3B5E-40FD-8949-B9B1FFFDDBFA}">
      <dsp:nvSpPr>
        <dsp:cNvPr id="0" name=""/>
        <dsp:cNvSpPr/>
      </dsp:nvSpPr>
      <dsp:spPr>
        <a:xfrm>
          <a:off x="6823800" y="138679"/>
          <a:ext cx="1944000" cy="194333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B4F955-2A99-4B03-9E25-1F5C36ED4B2B}">
      <dsp:nvSpPr>
        <dsp:cNvPr id="0" name=""/>
        <dsp:cNvSpPr/>
      </dsp:nvSpPr>
      <dsp:spPr>
        <a:xfrm>
          <a:off x="5635800" y="2560245"/>
          <a:ext cx="432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Observations of </a:t>
          </a:r>
          <a:r>
            <a:rPr lang="en-US" sz="2400" kern="1200" err="1"/>
            <a:t>PGwTs</a:t>
          </a:r>
          <a:r>
            <a:rPr lang="en-US" sz="2400" kern="1200"/>
            <a:t>’ Teaching Activities</a:t>
          </a:r>
        </a:p>
      </dsp:txBody>
      <dsp:txXfrm>
        <a:off x="5635800" y="2560245"/>
        <a:ext cx="4320000" cy="765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24413-CF4A-4063-9BEF-CC1D1C164923}">
      <dsp:nvSpPr>
        <dsp:cNvPr id="0" name=""/>
        <dsp:cNvSpPr/>
      </dsp:nvSpPr>
      <dsp:spPr>
        <a:xfrm>
          <a:off x="580249" y="337763"/>
          <a:ext cx="1749937" cy="1749937"/>
        </a:xfrm>
        <a:prstGeom prst="round2DiagRect">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5A0FE-5491-45F0-8590-775564E4C813}">
      <dsp:nvSpPr>
        <dsp:cNvPr id="0" name=""/>
        <dsp:cNvSpPr/>
      </dsp:nvSpPr>
      <dsp:spPr>
        <a:xfrm>
          <a:off x="953187" y="710700"/>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42D05-44D8-40C1-894E-C35A789D1B2E}">
      <dsp:nvSpPr>
        <dsp:cNvPr id="0" name=""/>
        <dsp:cNvSpPr/>
      </dsp:nvSpPr>
      <dsp:spPr>
        <a:xfrm>
          <a:off x="20843" y="2632763"/>
          <a:ext cx="2868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i="0" kern="1200">
              <a:latin typeface="+mn-lt"/>
            </a:rPr>
            <a:t>Structured guidelines and training for PGwT roles</a:t>
          </a:r>
          <a:endParaRPr lang="en-US" sz="2400" kern="1200">
            <a:latin typeface="+mn-lt"/>
          </a:endParaRPr>
        </a:p>
      </dsp:txBody>
      <dsp:txXfrm>
        <a:off x="20843" y="2632763"/>
        <a:ext cx="2868750" cy="1350000"/>
      </dsp:txXfrm>
    </dsp:sp>
    <dsp:sp modelId="{7E2A89B9-F107-4139-9322-C8A7169AB10D}">
      <dsp:nvSpPr>
        <dsp:cNvPr id="0" name=""/>
        <dsp:cNvSpPr/>
      </dsp:nvSpPr>
      <dsp:spPr>
        <a:xfrm>
          <a:off x="3951030" y="337763"/>
          <a:ext cx="1749937" cy="17499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B8217-307A-4319-B52A-3EB612494A12}">
      <dsp:nvSpPr>
        <dsp:cNvPr id="0" name=""/>
        <dsp:cNvSpPr/>
      </dsp:nvSpPr>
      <dsp:spPr>
        <a:xfrm>
          <a:off x="4323968" y="710700"/>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DD0366-DA95-4865-8657-32A1A5EFD085}">
      <dsp:nvSpPr>
        <dsp:cNvPr id="0" name=""/>
        <dsp:cNvSpPr/>
      </dsp:nvSpPr>
      <dsp:spPr>
        <a:xfrm>
          <a:off x="3391624" y="2632763"/>
          <a:ext cx="2868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kern="1200">
              <a:effectLst/>
              <a:latin typeface="+mn-lt"/>
              <a:ea typeface="Calibri" panose="020F0502020204030204" pitchFamily="34" charset="0"/>
              <a:cs typeface="Times New Roman" panose="02020603050405020304" pitchFamily="18" charset="0"/>
            </a:rPr>
            <a:t>Enhanced Communication and Guidelines for Responsibilities</a:t>
          </a:r>
          <a:endParaRPr lang="en-US" sz="2400" b="0" kern="1200">
            <a:latin typeface="+mn-lt"/>
          </a:endParaRPr>
        </a:p>
      </dsp:txBody>
      <dsp:txXfrm>
        <a:off x="3391624" y="2632763"/>
        <a:ext cx="2868750" cy="1350000"/>
      </dsp:txXfrm>
    </dsp:sp>
    <dsp:sp modelId="{2F0056A8-1AA8-4C15-A483-F7734F639A83}">
      <dsp:nvSpPr>
        <dsp:cNvPr id="0" name=""/>
        <dsp:cNvSpPr/>
      </dsp:nvSpPr>
      <dsp:spPr>
        <a:xfrm>
          <a:off x="7321812" y="337763"/>
          <a:ext cx="1749937" cy="17499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E3E155-6E43-495F-B2A6-AA3D29E364A6}">
      <dsp:nvSpPr>
        <dsp:cNvPr id="0" name=""/>
        <dsp:cNvSpPr/>
      </dsp:nvSpPr>
      <dsp:spPr>
        <a:xfrm>
          <a:off x="7694749" y="710700"/>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CC07AF-1142-48B6-922D-61969D1FB031}">
      <dsp:nvSpPr>
        <dsp:cNvPr id="0" name=""/>
        <dsp:cNvSpPr/>
      </dsp:nvSpPr>
      <dsp:spPr>
        <a:xfrm>
          <a:off x="6762405" y="2632763"/>
          <a:ext cx="2868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kern="1200">
              <a:effectLst/>
              <a:latin typeface="+mn-lt"/>
              <a:ea typeface="Calibri" panose="020F0502020204030204" pitchFamily="34" charset="0"/>
              <a:cs typeface="Times New Roman" panose="02020603050405020304" pitchFamily="18" charset="0"/>
            </a:rPr>
            <a:t>Accessible and Well-Organized Resources</a:t>
          </a:r>
          <a:endParaRPr lang="en-US" sz="2400" b="0" kern="1200">
            <a:latin typeface="+mn-lt"/>
          </a:endParaRPr>
        </a:p>
      </dsp:txBody>
      <dsp:txXfrm>
        <a:off x="6762405" y="2632763"/>
        <a:ext cx="2868750" cy="135000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71237-EC5F-0947-808C-017D88A3C1FA}"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FFF3F-0FD2-B943-A251-830642533C6B}" type="slidenum">
              <a:rPr lang="en-US" smtClean="0"/>
              <a:t>‹#›</a:t>
            </a:fld>
            <a:endParaRPr lang="en-US"/>
          </a:p>
        </p:txBody>
      </p:sp>
    </p:spTree>
    <p:extLst>
      <p:ext uri="{BB962C8B-B14F-4D97-AF65-F5344CB8AC3E}">
        <p14:creationId xmlns:p14="http://schemas.microsoft.com/office/powerpoint/2010/main" val="318252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Gail</a:t>
            </a:r>
          </a:p>
        </p:txBody>
      </p:sp>
      <p:sp>
        <p:nvSpPr>
          <p:cNvPr id="4" name="Slide Number Placeholder 3"/>
          <p:cNvSpPr>
            <a:spLocks noGrp="1"/>
          </p:cNvSpPr>
          <p:nvPr>
            <p:ph type="sldNum" sz="quarter" idx="5"/>
          </p:nvPr>
        </p:nvSpPr>
        <p:spPr/>
        <p:txBody>
          <a:bodyPr/>
          <a:lstStyle/>
          <a:p>
            <a:fld id="{C04FFF3F-0FD2-B943-A251-830642533C6B}" type="slidenum">
              <a:rPr lang="en-US" smtClean="0"/>
              <a:t>1</a:t>
            </a:fld>
            <a:endParaRPr lang="en-US"/>
          </a:p>
        </p:txBody>
      </p:sp>
    </p:spTree>
    <p:extLst>
      <p:ext uri="{BB962C8B-B14F-4D97-AF65-F5344CB8AC3E}">
        <p14:creationId xmlns:p14="http://schemas.microsoft.com/office/powerpoint/2010/main" val="268059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solidFill>
                  <a:schemeClr val="tx1"/>
                </a:solidFill>
                <a:latin typeface="Söhne"/>
                <a:ea typeface="+mn-lt"/>
                <a:cs typeface="+mn-lt"/>
              </a:rPr>
              <a:t>Dan</a:t>
            </a:r>
          </a:p>
          <a:p>
            <a:pPr algn="just"/>
            <a:r>
              <a:rPr lang="en-US" sz="1200">
                <a:solidFill>
                  <a:schemeClr val="tx1"/>
                </a:solidFill>
                <a:latin typeface="Söhne"/>
                <a:ea typeface="+mn-lt"/>
                <a:cs typeface="+mn-lt"/>
              </a:rPr>
              <a:t>Marking for First Year Undergraduates</a:t>
            </a:r>
            <a:endParaRPr lang="en-US" sz="1200">
              <a:solidFill>
                <a:schemeClr val="tx1"/>
              </a:solidFill>
              <a:latin typeface="Söhne"/>
            </a:endParaRPr>
          </a:p>
          <a:p>
            <a:pPr algn="just"/>
            <a:endParaRPr lang="en-US">
              <a:solidFill>
                <a:schemeClr val="tx1"/>
              </a:solidFill>
              <a:latin typeface="Söhne"/>
            </a:endParaRPr>
          </a:p>
          <a:p>
            <a:pPr marL="0" indent="0" algn="just">
              <a:buNone/>
            </a:pPr>
            <a:r>
              <a:rPr lang="en-US" sz="1200" err="1">
                <a:solidFill>
                  <a:schemeClr val="tx1"/>
                </a:solidFill>
                <a:latin typeface="Söhne"/>
                <a:ea typeface="+mn-lt"/>
                <a:cs typeface="+mn-lt"/>
              </a:rPr>
              <a:t>PGwTs</a:t>
            </a:r>
            <a:r>
              <a:rPr lang="en-US" sz="1200">
                <a:solidFill>
                  <a:schemeClr val="tx1"/>
                </a:solidFill>
                <a:latin typeface="Söhne"/>
                <a:ea typeface="+mn-lt"/>
                <a:cs typeface="+mn-lt"/>
              </a:rPr>
              <a:t> in multiple departments primarily lead seminars and undertake the task of marking assignments for first-year undergraduates. This arrangement is due to the fact that the performance of first-year undergraduates does not affect their final transcripts. As a result, this approach reduces stress for </a:t>
            </a:r>
            <a:r>
              <a:rPr lang="en-US" sz="1200" err="1">
                <a:solidFill>
                  <a:schemeClr val="tx1"/>
                </a:solidFill>
                <a:latin typeface="Söhne"/>
                <a:ea typeface="+mn-lt"/>
                <a:cs typeface="+mn-lt"/>
              </a:rPr>
              <a:t>PGwTs</a:t>
            </a:r>
            <a:r>
              <a:rPr lang="en-US" sz="1200">
                <a:solidFill>
                  <a:schemeClr val="tx1"/>
                </a:solidFill>
                <a:latin typeface="Söhne"/>
                <a:ea typeface="+mn-lt"/>
                <a:cs typeface="+mn-lt"/>
              </a:rPr>
              <a:t> and provides them with valuable opportunities to enhance their marking skills, particularly advantageous for those with aspirations of pursuing academia post-graduation.</a:t>
            </a:r>
            <a:endParaRPr lang="en-US" sz="1200">
              <a:solidFill>
                <a:schemeClr val="tx1"/>
              </a:solidFill>
              <a:latin typeface="Söhne"/>
              <a:ea typeface="+mn-lt"/>
              <a:cs typeface="Times New Roman"/>
            </a:endParaRPr>
          </a:p>
          <a:p>
            <a:pPr algn="just"/>
            <a:endParaRPr lang="en-US" sz="1050">
              <a:solidFill>
                <a:schemeClr val="tx1"/>
              </a:solidFill>
              <a:latin typeface="Söhne"/>
              <a:cs typeface="Times New Roman"/>
            </a:endParaRPr>
          </a:p>
          <a:p>
            <a:pPr algn="just">
              <a:buNone/>
            </a:pPr>
            <a:r>
              <a:rPr lang="en-US" sz="1200" i="1">
                <a:solidFill>
                  <a:schemeClr val="tx1"/>
                </a:solidFill>
                <a:latin typeface="Söhne"/>
                <a:cs typeface="Times New Roman"/>
              </a:rPr>
              <a:t>e.g. </a:t>
            </a:r>
            <a:endParaRPr lang="en-US" sz="1200">
              <a:solidFill>
                <a:schemeClr val="tx1"/>
              </a:solidFill>
              <a:latin typeface="Söhne"/>
            </a:endParaRPr>
          </a:p>
          <a:p>
            <a:pPr algn="just">
              <a:buNone/>
            </a:pPr>
            <a:r>
              <a:rPr lang="en-US" sz="1200" i="1">
                <a:solidFill>
                  <a:schemeClr val="tx1"/>
                </a:solidFill>
                <a:latin typeface="Söhne"/>
                <a:cs typeface="Times New Roman"/>
              </a:rPr>
              <a:t>Participant HOD 2:</a:t>
            </a:r>
            <a:r>
              <a:rPr lang="en-US" sz="1200">
                <a:solidFill>
                  <a:schemeClr val="tx1"/>
                </a:solidFill>
                <a:latin typeface="Söhne"/>
                <a:cs typeface="Times New Roman"/>
              </a:rPr>
              <a:t> </a:t>
            </a:r>
            <a:endParaRPr lang="en-US" sz="1200">
              <a:solidFill>
                <a:schemeClr val="tx1"/>
              </a:solidFill>
              <a:latin typeface="Söhne"/>
            </a:endParaRPr>
          </a:p>
          <a:p>
            <a:pPr algn="just">
              <a:buNone/>
            </a:pPr>
            <a:r>
              <a:rPr lang="en-US" sz="1200" i="1">
                <a:solidFill>
                  <a:schemeClr val="tx1"/>
                </a:solidFill>
                <a:latin typeface="Söhne"/>
                <a:cs typeface="Times New Roman"/>
              </a:rPr>
              <a:t>They are mainly responsible for first year undergraduate seminars and the marking, again, part of the reason for that is first year marks don’t count, so it gives the </a:t>
            </a:r>
            <a:r>
              <a:rPr lang="en-US" sz="1200" i="1" err="1">
                <a:solidFill>
                  <a:schemeClr val="tx1"/>
                </a:solidFill>
                <a:latin typeface="Söhne"/>
                <a:cs typeface="Times New Roman"/>
              </a:rPr>
              <a:t>PGwTs</a:t>
            </a:r>
            <a:r>
              <a:rPr lang="en-US" sz="1200" i="1">
                <a:solidFill>
                  <a:schemeClr val="tx1"/>
                </a:solidFill>
                <a:latin typeface="Söhne"/>
                <a:cs typeface="Times New Roman"/>
              </a:rPr>
              <a:t> little bit more, for safety net and it’s less stressful.</a:t>
            </a:r>
            <a:r>
              <a:rPr lang="en-US" sz="1200">
                <a:solidFill>
                  <a:schemeClr val="tx1"/>
                </a:solidFill>
                <a:latin typeface="Söhne"/>
                <a:cs typeface="Times New Roman"/>
              </a:rPr>
              <a:t> </a:t>
            </a:r>
            <a:endParaRPr lang="en-US" sz="1050">
              <a:solidFill>
                <a:schemeClr val="tx1"/>
              </a:solidFill>
              <a:latin typeface="Söhne"/>
            </a:endParaRPr>
          </a:p>
          <a:p>
            <a:endParaRPr lang="en-AZ"/>
          </a:p>
          <a:p>
            <a:pPr algn="just"/>
            <a:r>
              <a:rPr lang="en-US" sz="1000">
                <a:solidFill>
                  <a:schemeClr val="tx1"/>
                </a:solidFill>
                <a:latin typeface="Söhne"/>
                <a:ea typeface="+mn-lt"/>
                <a:cs typeface="+mn-lt"/>
              </a:rPr>
              <a:t>Marking with a clear criterion</a:t>
            </a:r>
          </a:p>
          <a:p>
            <a:pPr marL="0" indent="0" algn="just">
              <a:buNone/>
            </a:pPr>
            <a:r>
              <a:rPr lang="en-US">
                <a:solidFill>
                  <a:schemeClr val="tx1"/>
                </a:solidFill>
                <a:latin typeface="Söhne"/>
                <a:ea typeface="+mn-lt"/>
                <a:cs typeface="+mn-lt"/>
              </a:rPr>
              <a:t>Several participants emphasize the importance of providing </a:t>
            </a:r>
            <a:r>
              <a:rPr lang="en-US" err="1">
                <a:solidFill>
                  <a:schemeClr val="tx1"/>
                </a:solidFill>
                <a:latin typeface="Söhne"/>
                <a:ea typeface="+mn-lt"/>
                <a:cs typeface="+mn-lt"/>
              </a:rPr>
              <a:t>PGwTs</a:t>
            </a:r>
            <a:r>
              <a:rPr lang="en-US">
                <a:solidFill>
                  <a:schemeClr val="tx1"/>
                </a:solidFill>
                <a:latin typeface="Söhne"/>
                <a:ea typeface="+mn-lt"/>
                <a:cs typeface="+mn-lt"/>
              </a:rPr>
              <a:t> with a clear marking criterion to ensure accuracy and consistency in evaluations. It is worthy to note that some lecturers assume </a:t>
            </a:r>
            <a:r>
              <a:rPr lang="en-US" err="1">
                <a:solidFill>
                  <a:schemeClr val="tx1"/>
                </a:solidFill>
                <a:latin typeface="Söhne"/>
                <a:ea typeface="+mn-lt"/>
                <a:cs typeface="+mn-lt"/>
              </a:rPr>
              <a:t>PGwTs</a:t>
            </a:r>
            <a:r>
              <a:rPr lang="en-US">
                <a:solidFill>
                  <a:schemeClr val="tx1"/>
                </a:solidFill>
                <a:latin typeface="Söhne"/>
                <a:ea typeface="+mn-lt"/>
                <a:cs typeface="+mn-lt"/>
              </a:rPr>
              <a:t> possess the necessary knowledge to mark coursework effectively, but in reality, many </a:t>
            </a:r>
            <a:r>
              <a:rPr lang="en-US" err="1">
                <a:solidFill>
                  <a:schemeClr val="tx1"/>
                </a:solidFill>
                <a:latin typeface="Söhne"/>
                <a:ea typeface="+mn-lt"/>
                <a:cs typeface="+mn-lt"/>
              </a:rPr>
              <a:t>PGwTs</a:t>
            </a:r>
            <a:r>
              <a:rPr lang="en-US">
                <a:solidFill>
                  <a:schemeClr val="tx1"/>
                </a:solidFill>
                <a:latin typeface="Söhne"/>
                <a:ea typeface="+mn-lt"/>
                <a:cs typeface="+mn-lt"/>
              </a:rPr>
              <a:t> lack clarity in this aspect.</a:t>
            </a:r>
            <a:endParaRPr lang="en-US">
              <a:solidFill>
                <a:schemeClr val="tx1"/>
              </a:solidFill>
              <a:latin typeface="Söhne"/>
            </a:endParaRPr>
          </a:p>
          <a:p>
            <a:pPr algn="just">
              <a:buNone/>
            </a:pPr>
            <a:r>
              <a:rPr lang="en-US" i="1">
                <a:solidFill>
                  <a:schemeClr val="tx1"/>
                </a:solidFill>
                <a:latin typeface="Söhne"/>
                <a:cs typeface="Times New Roman"/>
              </a:rPr>
              <a:t>e.g. </a:t>
            </a:r>
            <a:endParaRPr lang="en-US">
              <a:solidFill>
                <a:schemeClr val="tx1"/>
              </a:solidFill>
              <a:latin typeface="Söhne"/>
            </a:endParaRPr>
          </a:p>
          <a:p>
            <a:pPr algn="just">
              <a:buNone/>
            </a:pPr>
            <a:r>
              <a:rPr lang="en-US" i="1">
                <a:solidFill>
                  <a:schemeClr val="tx1"/>
                </a:solidFill>
                <a:latin typeface="Söhne"/>
                <a:cs typeface="Times New Roman"/>
              </a:rPr>
              <a:t>Participant DOL&amp;T 1:</a:t>
            </a:r>
            <a:r>
              <a:rPr lang="en-US">
                <a:solidFill>
                  <a:schemeClr val="tx1"/>
                </a:solidFill>
                <a:latin typeface="Söhne"/>
                <a:cs typeface="Times New Roman"/>
              </a:rPr>
              <a:t> </a:t>
            </a:r>
            <a:endParaRPr lang="en-US">
              <a:solidFill>
                <a:schemeClr val="tx1"/>
              </a:solidFill>
              <a:latin typeface="Söhne"/>
            </a:endParaRPr>
          </a:p>
          <a:p>
            <a:pPr algn="just">
              <a:buNone/>
            </a:pPr>
            <a:r>
              <a:rPr lang="en-US" i="1">
                <a:solidFill>
                  <a:schemeClr val="tx1"/>
                </a:solidFill>
                <a:latin typeface="Söhne"/>
                <a:cs typeface="Times New Roman"/>
              </a:rPr>
              <a:t>Yeah, I think I would like our PhD students to develop more skills in this respect because again, we might take for granted that the PhD student knows how to mark a piece of coursework. And even if we give them a marking criterion. Probably that's not very clear. Um, so it would be good if again lecturers. Would provide more guidelines to their PhD students on how to Mark and provide feedback to students. So sometimes we had inconsistency in marking across different teaching assistants because of this and students querying why? Why my feedback is so different than my friend’s feedback. So, to try to </a:t>
            </a:r>
            <a:r>
              <a:rPr lang="en-US" i="1" err="1">
                <a:solidFill>
                  <a:schemeClr val="tx1"/>
                </a:solidFill>
                <a:latin typeface="Söhne"/>
                <a:cs typeface="Times New Roman"/>
              </a:rPr>
              <a:t>homogenise</a:t>
            </a:r>
            <a:r>
              <a:rPr lang="en-US" i="1">
                <a:solidFill>
                  <a:schemeClr val="tx1"/>
                </a:solidFill>
                <a:latin typeface="Söhne"/>
                <a:cs typeface="Times New Roman"/>
              </a:rPr>
              <a:t> a bit the quality of marking. </a:t>
            </a:r>
            <a:r>
              <a:rPr lang="en-US">
                <a:solidFill>
                  <a:schemeClr val="tx1"/>
                </a:solidFill>
                <a:latin typeface="Söhne"/>
                <a:cs typeface="Times New Roman"/>
              </a:rPr>
              <a:t> </a:t>
            </a:r>
          </a:p>
          <a:p>
            <a:pPr algn="just"/>
            <a:r>
              <a:rPr lang="en-US" sz="1000">
                <a:solidFill>
                  <a:schemeClr val="tx1"/>
                </a:solidFill>
                <a:latin typeface="Söhne"/>
                <a:ea typeface="+mn-lt"/>
                <a:cs typeface="+mn-lt"/>
              </a:rPr>
              <a:t>Regular Meetings</a:t>
            </a:r>
            <a:endParaRPr lang="en-US" sz="1000">
              <a:solidFill>
                <a:schemeClr val="tx1"/>
              </a:solidFill>
              <a:latin typeface="Söhne"/>
            </a:endParaRPr>
          </a:p>
          <a:p>
            <a:pPr algn="just">
              <a:buNone/>
            </a:pPr>
            <a:r>
              <a:rPr lang="en-US">
                <a:solidFill>
                  <a:schemeClr val="tx1"/>
                </a:solidFill>
                <a:latin typeface="Söhne"/>
                <a:ea typeface="+mn-lt"/>
                <a:cs typeface="+mn-lt"/>
              </a:rPr>
              <a:t>Several departments have implemented a practice of organizing informal meetings or discussions with </a:t>
            </a:r>
            <a:r>
              <a:rPr lang="en-US" err="1">
                <a:solidFill>
                  <a:schemeClr val="tx1"/>
                </a:solidFill>
                <a:latin typeface="Söhne"/>
                <a:ea typeface="+mn-lt"/>
                <a:cs typeface="+mn-lt"/>
              </a:rPr>
              <a:t>PGwTs</a:t>
            </a:r>
            <a:r>
              <a:rPr lang="en-US">
                <a:solidFill>
                  <a:schemeClr val="tx1"/>
                </a:solidFill>
                <a:latin typeface="Söhne"/>
                <a:ea typeface="+mn-lt"/>
                <a:cs typeface="+mn-lt"/>
              </a:rPr>
              <a:t> on a regular basis, which proves to be highly advantageous. It is worthy to note that the effectiveness of informal gatherings in promoting open dialogue and facilitating the exchange of valuable insights among participants.</a:t>
            </a:r>
          </a:p>
          <a:p>
            <a:pPr algn="just">
              <a:buNone/>
            </a:pPr>
            <a:r>
              <a:rPr lang="en-US" i="1">
                <a:solidFill>
                  <a:schemeClr val="tx1"/>
                </a:solidFill>
                <a:latin typeface="Söhne"/>
                <a:cs typeface="Times New Roman"/>
              </a:rPr>
              <a:t>e.g.</a:t>
            </a:r>
            <a:endParaRPr lang="en-US">
              <a:solidFill>
                <a:schemeClr val="tx1"/>
              </a:solidFill>
              <a:latin typeface="Söhne"/>
            </a:endParaRPr>
          </a:p>
          <a:p>
            <a:pPr algn="just">
              <a:buNone/>
            </a:pPr>
            <a:r>
              <a:rPr lang="en-US">
                <a:solidFill>
                  <a:schemeClr val="tx1"/>
                </a:solidFill>
                <a:latin typeface="Söhne"/>
                <a:cs typeface="Arial"/>
              </a:rPr>
              <a:t>•</a:t>
            </a:r>
            <a:r>
              <a:rPr lang="en-US" i="1">
                <a:solidFill>
                  <a:schemeClr val="tx1"/>
                </a:solidFill>
                <a:latin typeface="Söhne"/>
                <a:cs typeface="Times New Roman"/>
              </a:rPr>
              <a:t> Participant SL 1:</a:t>
            </a:r>
            <a:r>
              <a:rPr lang="en-US">
                <a:solidFill>
                  <a:schemeClr val="tx1"/>
                </a:solidFill>
                <a:latin typeface="Söhne"/>
                <a:cs typeface="Times New Roman"/>
              </a:rPr>
              <a:t> </a:t>
            </a:r>
            <a:endParaRPr lang="en-US">
              <a:solidFill>
                <a:schemeClr val="tx1"/>
              </a:solidFill>
              <a:latin typeface="Söhne"/>
            </a:endParaRPr>
          </a:p>
          <a:p>
            <a:pPr algn="just"/>
            <a:r>
              <a:rPr lang="en-US" i="1">
                <a:solidFill>
                  <a:schemeClr val="tx1"/>
                </a:solidFill>
                <a:latin typeface="Söhne"/>
                <a:cs typeface="Times New Roman"/>
              </a:rPr>
              <a:t>In the Department of Education, they told me about the good practice that happened in psychology that they had coffee mornings, and those informal chats were really, really helpful.</a:t>
            </a:r>
            <a:r>
              <a:rPr lang="en-US">
                <a:solidFill>
                  <a:schemeClr val="tx1"/>
                </a:solidFill>
                <a:latin typeface="Söhne"/>
                <a:cs typeface="Times New Roman"/>
              </a:rPr>
              <a:t> </a:t>
            </a:r>
            <a:br>
              <a:rPr lang="en-US">
                <a:solidFill>
                  <a:schemeClr val="tx1"/>
                </a:solidFill>
                <a:latin typeface="Söhne"/>
                <a:cs typeface="Times New Roman"/>
              </a:rPr>
            </a:br>
            <a:br>
              <a:rPr lang="en-US">
                <a:solidFill>
                  <a:schemeClr val="tx1"/>
                </a:solidFill>
                <a:latin typeface="Söhne"/>
                <a:cs typeface="Times New Roman"/>
              </a:rPr>
            </a:br>
            <a:r>
              <a:rPr lang="en-US" sz="1000">
                <a:solidFill>
                  <a:schemeClr val="tx1"/>
                </a:solidFill>
                <a:latin typeface="Söhne"/>
                <a:ea typeface="+mn-lt"/>
                <a:cs typeface="Arial"/>
              </a:rPr>
              <a:t>Observations of </a:t>
            </a:r>
            <a:r>
              <a:rPr lang="en-US" sz="1000" err="1">
                <a:solidFill>
                  <a:schemeClr val="tx1"/>
                </a:solidFill>
                <a:latin typeface="Söhne"/>
                <a:ea typeface="+mn-lt"/>
                <a:cs typeface="Arial"/>
              </a:rPr>
              <a:t>PGwTs</a:t>
            </a:r>
            <a:r>
              <a:rPr lang="en-US" sz="1000">
                <a:solidFill>
                  <a:schemeClr val="tx1"/>
                </a:solidFill>
                <a:latin typeface="Söhne"/>
                <a:ea typeface="+mn-lt"/>
                <a:cs typeface="Arial"/>
              </a:rPr>
              <a:t>’ Teaching Activities</a:t>
            </a:r>
            <a:endParaRPr lang="en-US" sz="1000">
              <a:solidFill>
                <a:schemeClr val="tx1"/>
              </a:solidFill>
              <a:latin typeface="Söhne"/>
            </a:endParaRPr>
          </a:p>
          <a:p>
            <a:pPr algn="just"/>
            <a:endParaRPr lang="en-US">
              <a:solidFill>
                <a:schemeClr val="tx1"/>
              </a:solidFill>
              <a:latin typeface="Söhne"/>
              <a:ea typeface="+mn-lt"/>
              <a:cs typeface="+mn-lt"/>
            </a:endParaRPr>
          </a:p>
          <a:p>
            <a:pPr algn="just">
              <a:buNone/>
            </a:pPr>
            <a:r>
              <a:rPr lang="en-US">
                <a:solidFill>
                  <a:schemeClr val="tx1"/>
                </a:solidFill>
                <a:latin typeface="Söhne"/>
                <a:ea typeface="+mn-lt"/>
                <a:cs typeface="+mn-lt"/>
              </a:rPr>
              <a:t>Several participants highlight the effectiveness of the observation approach in enabling </a:t>
            </a:r>
            <a:r>
              <a:rPr lang="en-US" err="1">
                <a:solidFill>
                  <a:schemeClr val="tx1"/>
                </a:solidFill>
                <a:latin typeface="Söhne"/>
                <a:ea typeface="+mn-lt"/>
                <a:cs typeface="+mn-lt"/>
              </a:rPr>
              <a:t>PGwTs</a:t>
            </a:r>
            <a:r>
              <a:rPr lang="en-US">
                <a:solidFill>
                  <a:schemeClr val="tx1"/>
                </a:solidFill>
                <a:latin typeface="Söhne"/>
                <a:ea typeface="+mn-lt"/>
                <a:cs typeface="+mn-lt"/>
              </a:rPr>
              <a:t> to identify areas for improvement. Additionally, it provides unit convenors and </a:t>
            </a:r>
            <a:r>
              <a:rPr lang="en-US" err="1">
                <a:solidFill>
                  <a:schemeClr val="tx1"/>
                </a:solidFill>
                <a:latin typeface="Söhne"/>
                <a:ea typeface="+mn-lt"/>
                <a:cs typeface="+mn-lt"/>
              </a:rPr>
              <a:t>PGwT</a:t>
            </a:r>
            <a:r>
              <a:rPr lang="en-US">
                <a:solidFill>
                  <a:schemeClr val="tx1"/>
                </a:solidFill>
                <a:latin typeface="Söhne"/>
                <a:ea typeface="+mn-lt"/>
                <a:cs typeface="+mn-lt"/>
              </a:rPr>
              <a:t> coordinators with valuable insights into the instructional strategies employed by </a:t>
            </a:r>
            <a:r>
              <a:rPr lang="en-US" err="1">
                <a:solidFill>
                  <a:schemeClr val="tx1"/>
                </a:solidFill>
                <a:latin typeface="Söhne"/>
                <a:ea typeface="+mn-lt"/>
                <a:cs typeface="+mn-lt"/>
              </a:rPr>
              <a:t>PGwTs</a:t>
            </a:r>
            <a:r>
              <a:rPr lang="en-US">
                <a:solidFill>
                  <a:schemeClr val="tx1"/>
                </a:solidFill>
                <a:latin typeface="Söhne"/>
                <a:ea typeface="+mn-lt"/>
                <a:cs typeface="+mn-lt"/>
              </a:rPr>
              <a:t> during student sessions. This reciprocal exchange of information is viewed as a mutually beneficial strategy that fosters the professional development of </a:t>
            </a:r>
            <a:r>
              <a:rPr lang="en-US" err="1">
                <a:solidFill>
                  <a:schemeClr val="tx1"/>
                </a:solidFill>
                <a:latin typeface="Söhne"/>
                <a:ea typeface="+mn-lt"/>
                <a:cs typeface="+mn-lt"/>
              </a:rPr>
              <a:t>PGwTs</a:t>
            </a:r>
            <a:r>
              <a:rPr lang="en-US">
                <a:solidFill>
                  <a:schemeClr val="tx1"/>
                </a:solidFill>
                <a:latin typeface="Söhne"/>
                <a:ea typeface="+mn-lt"/>
                <a:cs typeface="+mn-lt"/>
              </a:rPr>
              <a:t> and enhances understanding of teaching practices.</a:t>
            </a:r>
          </a:p>
          <a:p>
            <a:pPr algn="just">
              <a:buNone/>
            </a:pPr>
            <a:endParaRPr lang="en-US">
              <a:solidFill>
                <a:schemeClr val="tx1"/>
              </a:solidFill>
              <a:latin typeface="Söhne"/>
              <a:ea typeface="+mn-lt"/>
              <a:cs typeface="+mn-lt"/>
            </a:endParaRPr>
          </a:p>
          <a:p>
            <a:pPr algn="just">
              <a:buNone/>
            </a:pPr>
            <a:r>
              <a:rPr lang="en-US" i="1">
                <a:solidFill>
                  <a:schemeClr val="tx1"/>
                </a:solidFill>
                <a:latin typeface="Söhne"/>
                <a:cs typeface="Times New Roman"/>
              </a:rPr>
              <a:t>e.g.</a:t>
            </a:r>
            <a:endParaRPr lang="en-US">
              <a:solidFill>
                <a:schemeClr val="tx1"/>
              </a:solidFill>
              <a:latin typeface="Söhne"/>
            </a:endParaRPr>
          </a:p>
          <a:p>
            <a:pPr algn="just">
              <a:buNone/>
            </a:pPr>
            <a:r>
              <a:rPr lang="en-US" i="1">
                <a:solidFill>
                  <a:schemeClr val="tx1"/>
                </a:solidFill>
                <a:latin typeface="Söhne"/>
                <a:cs typeface="Times New Roman"/>
              </a:rPr>
              <a:t>Participant SL 3:</a:t>
            </a:r>
            <a:r>
              <a:rPr lang="en-US">
                <a:solidFill>
                  <a:schemeClr val="tx1"/>
                </a:solidFill>
                <a:latin typeface="Söhne"/>
                <a:cs typeface="Times New Roman"/>
              </a:rPr>
              <a:t> </a:t>
            </a:r>
            <a:endParaRPr lang="en-US">
              <a:solidFill>
                <a:schemeClr val="tx1"/>
              </a:solidFill>
              <a:latin typeface="Söhne"/>
            </a:endParaRPr>
          </a:p>
          <a:p>
            <a:pPr algn="just">
              <a:buNone/>
            </a:pPr>
            <a:r>
              <a:rPr lang="en-US" i="1">
                <a:solidFill>
                  <a:schemeClr val="tx1"/>
                </a:solidFill>
                <a:latin typeface="Söhne"/>
                <a:cs typeface="Times New Roman"/>
              </a:rPr>
              <a:t>And then we do like a 45 minute debrief afterwards as well. So basically, you sort of go through the feedback and you say, well, this was good, that was good. This that's a, this is how you might have dealt with that, something like that. So, you can give them, you know, feedback on what you've done and also, they can answer questions as well.</a:t>
            </a:r>
            <a:r>
              <a:rPr lang="en-US">
                <a:solidFill>
                  <a:schemeClr val="tx1"/>
                </a:solidFill>
                <a:latin typeface="Söhne"/>
                <a:cs typeface="Times New Roman"/>
              </a:rPr>
              <a:t> </a:t>
            </a:r>
            <a:endParaRPr lang="en-US">
              <a:solidFill>
                <a:schemeClr val="tx1"/>
              </a:solidFill>
              <a:latin typeface="Söhne"/>
            </a:endParaRPr>
          </a:p>
          <a:p>
            <a:pPr algn="just">
              <a:buNone/>
            </a:pPr>
            <a:endParaRPr lang="en-US">
              <a:solidFill>
                <a:schemeClr val="tx1"/>
              </a:solidFill>
              <a:latin typeface="Söhne"/>
            </a:endParaRPr>
          </a:p>
          <a:p>
            <a:pPr algn="just">
              <a:buNone/>
            </a:pPr>
            <a:endParaRPr lang="en-US">
              <a:solidFill>
                <a:schemeClr val="tx1"/>
              </a:solidFill>
              <a:latin typeface="Söhne"/>
              <a:cs typeface="Times New Roman"/>
            </a:endParaRPr>
          </a:p>
        </p:txBody>
      </p:sp>
      <p:sp>
        <p:nvSpPr>
          <p:cNvPr id="4" name="Slide Number Placeholder 3"/>
          <p:cNvSpPr>
            <a:spLocks noGrp="1"/>
          </p:cNvSpPr>
          <p:nvPr>
            <p:ph type="sldNum" sz="quarter" idx="5"/>
          </p:nvPr>
        </p:nvSpPr>
        <p:spPr/>
        <p:txBody>
          <a:bodyPr/>
          <a:lstStyle/>
          <a:p>
            <a:fld id="{C04FFF3F-0FD2-B943-A251-830642533C6B}" type="slidenum">
              <a:rPr lang="en-US" smtClean="0"/>
              <a:t>11</a:t>
            </a:fld>
            <a:endParaRPr lang="en-US"/>
          </a:p>
        </p:txBody>
      </p:sp>
    </p:spTree>
    <p:extLst>
      <p:ext uri="{BB962C8B-B14F-4D97-AF65-F5344CB8AC3E}">
        <p14:creationId xmlns:p14="http://schemas.microsoft.com/office/powerpoint/2010/main" val="428927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Dan</a:t>
            </a:r>
          </a:p>
        </p:txBody>
      </p:sp>
      <p:sp>
        <p:nvSpPr>
          <p:cNvPr id="4" name="Slide Number Placeholder 3"/>
          <p:cNvSpPr>
            <a:spLocks noGrp="1"/>
          </p:cNvSpPr>
          <p:nvPr>
            <p:ph type="sldNum" sz="quarter" idx="5"/>
          </p:nvPr>
        </p:nvSpPr>
        <p:spPr/>
        <p:txBody>
          <a:bodyPr/>
          <a:lstStyle/>
          <a:p>
            <a:fld id="{C04FFF3F-0FD2-B943-A251-830642533C6B}" type="slidenum">
              <a:rPr lang="en-US" smtClean="0"/>
              <a:t>12</a:t>
            </a:fld>
            <a:endParaRPr lang="en-US"/>
          </a:p>
        </p:txBody>
      </p:sp>
    </p:spTree>
    <p:extLst>
      <p:ext uri="{BB962C8B-B14F-4D97-AF65-F5344CB8AC3E}">
        <p14:creationId xmlns:p14="http://schemas.microsoft.com/office/powerpoint/2010/main" val="344286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Dan</a:t>
            </a:r>
          </a:p>
        </p:txBody>
      </p:sp>
      <p:sp>
        <p:nvSpPr>
          <p:cNvPr id="4" name="Slide Number Placeholder 3"/>
          <p:cNvSpPr>
            <a:spLocks noGrp="1"/>
          </p:cNvSpPr>
          <p:nvPr>
            <p:ph type="sldNum" sz="quarter" idx="5"/>
          </p:nvPr>
        </p:nvSpPr>
        <p:spPr/>
        <p:txBody>
          <a:bodyPr/>
          <a:lstStyle/>
          <a:p>
            <a:fld id="{C04FFF3F-0FD2-B943-A251-830642533C6B}" type="slidenum">
              <a:rPr lang="en-US" smtClean="0"/>
              <a:t>13</a:t>
            </a:fld>
            <a:endParaRPr lang="en-US"/>
          </a:p>
        </p:txBody>
      </p:sp>
    </p:spTree>
    <p:extLst>
      <p:ext uri="{BB962C8B-B14F-4D97-AF65-F5344CB8AC3E}">
        <p14:creationId xmlns:p14="http://schemas.microsoft.com/office/powerpoint/2010/main" val="2801268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solidFill>
                  <a:schemeClr val="tx1"/>
                </a:solidFill>
                <a:latin typeface="Söhne"/>
                <a:ea typeface="+mn-lt"/>
                <a:cs typeface="+mn-lt"/>
              </a:rPr>
              <a:t>Dan</a:t>
            </a:r>
          </a:p>
          <a:p>
            <a:pPr algn="just"/>
            <a:r>
              <a:rPr lang="en-US" sz="1200">
                <a:solidFill>
                  <a:schemeClr val="tx1"/>
                </a:solidFill>
                <a:latin typeface="Söhne"/>
                <a:ea typeface="+mn-lt"/>
                <a:cs typeface="+mn-lt"/>
              </a:rPr>
              <a:t>Marking for First Year Undergraduates</a:t>
            </a:r>
            <a:endParaRPr lang="en-US" sz="1200">
              <a:solidFill>
                <a:schemeClr val="tx1"/>
              </a:solidFill>
              <a:latin typeface="Söhne"/>
            </a:endParaRPr>
          </a:p>
          <a:p>
            <a:pPr algn="just"/>
            <a:endParaRPr lang="en-US">
              <a:solidFill>
                <a:schemeClr val="tx1"/>
              </a:solidFill>
              <a:latin typeface="Söhne"/>
            </a:endParaRPr>
          </a:p>
          <a:p>
            <a:pPr marL="0" indent="0" algn="just">
              <a:buNone/>
            </a:pPr>
            <a:r>
              <a:rPr lang="en-US" sz="1200">
                <a:solidFill>
                  <a:schemeClr val="tx1"/>
                </a:solidFill>
                <a:latin typeface="Söhne"/>
                <a:ea typeface="+mn-lt"/>
                <a:cs typeface="+mn-lt"/>
              </a:rPr>
              <a:t>PGwTs in multiple departments primarily lead seminars and undertake the task of marking assignments for first-year undergraduates. This arrangement is due to the fact that the performance of first-year undergraduates does not affect their final transcripts. As a result, this approach reduces stress for PGwTs and provides them with valuable opportunities to enhance their marking skills, particularly advantageous for those with aspirations of pursuing academia post-graduation.</a:t>
            </a:r>
            <a:endParaRPr lang="en-US" sz="1200">
              <a:solidFill>
                <a:schemeClr val="tx1"/>
              </a:solidFill>
              <a:latin typeface="Söhne"/>
              <a:ea typeface="+mn-lt"/>
              <a:cs typeface="Times New Roman"/>
            </a:endParaRPr>
          </a:p>
          <a:p>
            <a:pPr algn="just"/>
            <a:endParaRPr lang="en-US" sz="1050">
              <a:solidFill>
                <a:schemeClr val="tx1"/>
              </a:solidFill>
              <a:latin typeface="Söhne"/>
              <a:cs typeface="Times New Roman"/>
            </a:endParaRPr>
          </a:p>
          <a:p>
            <a:pPr algn="just">
              <a:buNone/>
            </a:pPr>
            <a:r>
              <a:rPr lang="en-US" sz="1200" i="1">
                <a:solidFill>
                  <a:schemeClr val="tx1"/>
                </a:solidFill>
                <a:latin typeface="Söhne"/>
                <a:cs typeface="Times New Roman"/>
              </a:rPr>
              <a:t>e.g. </a:t>
            </a:r>
            <a:endParaRPr lang="en-US" sz="1200">
              <a:solidFill>
                <a:schemeClr val="tx1"/>
              </a:solidFill>
              <a:latin typeface="Söhne"/>
            </a:endParaRPr>
          </a:p>
          <a:p>
            <a:pPr algn="just">
              <a:buNone/>
            </a:pPr>
            <a:r>
              <a:rPr lang="en-US" sz="1200" i="1">
                <a:solidFill>
                  <a:schemeClr val="tx1"/>
                </a:solidFill>
                <a:latin typeface="Söhne"/>
                <a:cs typeface="Times New Roman"/>
              </a:rPr>
              <a:t>Participant HOD 2:</a:t>
            </a:r>
            <a:r>
              <a:rPr lang="en-US" sz="1200">
                <a:solidFill>
                  <a:schemeClr val="tx1"/>
                </a:solidFill>
                <a:latin typeface="Söhne"/>
                <a:cs typeface="Times New Roman"/>
              </a:rPr>
              <a:t> </a:t>
            </a:r>
            <a:endParaRPr lang="en-US" sz="1200">
              <a:solidFill>
                <a:schemeClr val="tx1"/>
              </a:solidFill>
              <a:latin typeface="Söhne"/>
            </a:endParaRPr>
          </a:p>
          <a:p>
            <a:pPr algn="just">
              <a:buNone/>
            </a:pPr>
            <a:r>
              <a:rPr lang="en-US" sz="1200" i="1">
                <a:solidFill>
                  <a:schemeClr val="tx1"/>
                </a:solidFill>
                <a:latin typeface="Söhne"/>
                <a:cs typeface="Times New Roman"/>
              </a:rPr>
              <a:t>They are mainly responsible for first year undergraduate seminars and the marking, again, part of the reason for that is first year marks don’t count, so it gives the PGwTs little bit more, for safety net and it’s less stressful.</a:t>
            </a:r>
            <a:r>
              <a:rPr lang="en-US" sz="1200">
                <a:solidFill>
                  <a:schemeClr val="tx1"/>
                </a:solidFill>
                <a:latin typeface="Söhne"/>
                <a:cs typeface="Times New Roman"/>
              </a:rPr>
              <a:t> </a:t>
            </a:r>
            <a:endParaRPr lang="en-US" sz="1050">
              <a:solidFill>
                <a:schemeClr val="tx1"/>
              </a:solidFill>
              <a:latin typeface="Söhne"/>
            </a:endParaRPr>
          </a:p>
          <a:p>
            <a:endParaRPr lang="en-AZ"/>
          </a:p>
          <a:p>
            <a:pPr algn="just"/>
            <a:r>
              <a:rPr lang="en-US" sz="1000">
                <a:solidFill>
                  <a:schemeClr val="tx1"/>
                </a:solidFill>
                <a:latin typeface="Söhne"/>
                <a:ea typeface="+mn-lt"/>
                <a:cs typeface="+mn-lt"/>
              </a:rPr>
              <a:t>Marking with a clear criterion</a:t>
            </a:r>
          </a:p>
          <a:p>
            <a:pPr marL="0" indent="0" algn="just">
              <a:buNone/>
            </a:pPr>
            <a:r>
              <a:rPr lang="en-US">
                <a:solidFill>
                  <a:schemeClr val="tx1"/>
                </a:solidFill>
                <a:latin typeface="Söhne"/>
                <a:ea typeface="+mn-lt"/>
                <a:cs typeface="+mn-lt"/>
              </a:rPr>
              <a:t>Several participants emphasize the importance of providing PGwTs with a clear marking criterion to ensure accuracy and consistency in evaluations. It is worthy to note that some lecturers assume PGwTs possess the necessary knowledge to mark coursework effectively, but in reality, many PGwTs lack clarity in this aspect.</a:t>
            </a:r>
            <a:endParaRPr lang="en-US">
              <a:solidFill>
                <a:schemeClr val="tx1"/>
              </a:solidFill>
              <a:latin typeface="Söhne"/>
            </a:endParaRPr>
          </a:p>
          <a:p>
            <a:pPr algn="just">
              <a:buNone/>
            </a:pPr>
            <a:r>
              <a:rPr lang="en-US" i="1">
                <a:solidFill>
                  <a:schemeClr val="tx1"/>
                </a:solidFill>
                <a:latin typeface="Söhne"/>
                <a:cs typeface="Times New Roman"/>
              </a:rPr>
              <a:t>e.g. </a:t>
            </a:r>
            <a:endParaRPr lang="en-US">
              <a:solidFill>
                <a:schemeClr val="tx1"/>
              </a:solidFill>
              <a:latin typeface="Söhne"/>
            </a:endParaRPr>
          </a:p>
          <a:p>
            <a:pPr algn="just">
              <a:buNone/>
            </a:pPr>
            <a:r>
              <a:rPr lang="en-US" i="1">
                <a:solidFill>
                  <a:schemeClr val="tx1"/>
                </a:solidFill>
                <a:latin typeface="Söhne"/>
                <a:cs typeface="Times New Roman"/>
              </a:rPr>
              <a:t>Participant DOL&amp;T 1:</a:t>
            </a:r>
            <a:r>
              <a:rPr lang="en-US">
                <a:solidFill>
                  <a:schemeClr val="tx1"/>
                </a:solidFill>
                <a:latin typeface="Söhne"/>
                <a:cs typeface="Times New Roman"/>
              </a:rPr>
              <a:t> </a:t>
            </a:r>
            <a:endParaRPr lang="en-US">
              <a:solidFill>
                <a:schemeClr val="tx1"/>
              </a:solidFill>
              <a:latin typeface="Söhne"/>
            </a:endParaRPr>
          </a:p>
          <a:p>
            <a:pPr algn="just">
              <a:buNone/>
            </a:pPr>
            <a:r>
              <a:rPr lang="en-US" i="1">
                <a:solidFill>
                  <a:schemeClr val="tx1"/>
                </a:solidFill>
                <a:latin typeface="Söhne"/>
                <a:cs typeface="Times New Roman"/>
              </a:rPr>
              <a:t>Yeah, I think I would like our PhD students to develop more skills in this respect because again, we might take for granted that the PhD student knows how to mark a piece of coursework. And even if we give them a marking criterion. Probably that's not very clear. Um, so it would be good if again lecturers. Would provide more guidelines to their PhD students on how to Mark and provide feedback to students. So sometimes we had inconsistency in marking across different teaching assistants because of this and students querying why? Why my feedback is so different than my friend’s feedback. So, to try to </a:t>
            </a:r>
            <a:r>
              <a:rPr lang="en-US" i="1" err="1">
                <a:solidFill>
                  <a:schemeClr val="tx1"/>
                </a:solidFill>
                <a:latin typeface="Söhne"/>
                <a:cs typeface="Times New Roman"/>
              </a:rPr>
              <a:t>homogenise</a:t>
            </a:r>
            <a:r>
              <a:rPr lang="en-US" i="1">
                <a:solidFill>
                  <a:schemeClr val="tx1"/>
                </a:solidFill>
                <a:latin typeface="Söhne"/>
                <a:cs typeface="Times New Roman"/>
              </a:rPr>
              <a:t> a bit the quality of marking. </a:t>
            </a:r>
            <a:r>
              <a:rPr lang="en-US">
                <a:solidFill>
                  <a:schemeClr val="tx1"/>
                </a:solidFill>
                <a:latin typeface="Söhne"/>
                <a:cs typeface="Times New Roman"/>
              </a:rPr>
              <a:t> </a:t>
            </a:r>
          </a:p>
          <a:p>
            <a:pPr algn="just"/>
            <a:r>
              <a:rPr lang="en-US" sz="1000">
                <a:solidFill>
                  <a:schemeClr val="tx1"/>
                </a:solidFill>
                <a:latin typeface="Söhne"/>
                <a:ea typeface="+mn-lt"/>
                <a:cs typeface="+mn-lt"/>
              </a:rPr>
              <a:t>Regular Meetings</a:t>
            </a:r>
            <a:endParaRPr lang="en-US" sz="1000">
              <a:solidFill>
                <a:schemeClr val="tx1"/>
              </a:solidFill>
              <a:latin typeface="Söhne"/>
            </a:endParaRPr>
          </a:p>
          <a:p>
            <a:pPr algn="just">
              <a:buNone/>
            </a:pPr>
            <a:r>
              <a:rPr lang="en-US">
                <a:solidFill>
                  <a:schemeClr val="tx1"/>
                </a:solidFill>
                <a:latin typeface="Söhne"/>
                <a:ea typeface="+mn-lt"/>
                <a:cs typeface="+mn-lt"/>
              </a:rPr>
              <a:t>Several departments have implemented a practice of organizing informal meetings or discussions with PGwTs on a regular basis, which proves to be highly advantageous. It is worthy to note that the effectiveness of informal gatherings in promoting open dialogue and facilitating the exchange of valuable insights among participants.</a:t>
            </a:r>
          </a:p>
          <a:p>
            <a:pPr algn="just">
              <a:buNone/>
            </a:pPr>
            <a:r>
              <a:rPr lang="en-US" i="1">
                <a:solidFill>
                  <a:schemeClr val="tx1"/>
                </a:solidFill>
                <a:latin typeface="Söhne"/>
                <a:cs typeface="Times New Roman"/>
              </a:rPr>
              <a:t>e.g.</a:t>
            </a:r>
            <a:endParaRPr lang="en-US">
              <a:solidFill>
                <a:schemeClr val="tx1"/>
              </a:solidFill>
              <a:latin typeface="Söhne"/>
            </a:endParaRPr>
          </a:p>
          <a:p>
            <a:pPr algn="just">
              <a:buNone/>
            </a:pPr>
            <a:r>
              <a:rPr lang="en-US">
                <a:solidFill>
                  <a:schemeClr val="tx1"/>
                </a:solidFill>
                <a:latin typeface="Söhne"/>
                <a:cs typeface="Arial"/>
              </a:rPr>
              <a:t>•</a:t>
            </a:r>
            <a:r>
              <a:rPr lang="en-US" i="1">
                <a:solidFill>
                  <a:schemeClr val="tx1"/>
                </a:solidFill>
                <a:latin typeface="Söhne"/>
                <a:cs typeface="Times New Roman"/>
              </a:rPr>
              <a:t> Participant SL 1:</a:t>
            </a:r>
            <a:r>
              <a:rPr lang="en-US">
                <a:solidFill>
                  <a:schemeClr val="tx1"/>
                </a:solidFill>
                <a:latin typeface="Söhne"/>
                <a:cs typeface="Times New Roman"/>
              </a:rPr>
              <a:t> </a:t>
            </a:r>
            <a:endParaRPr lang="en-US">
              <a:solidFill>
                <a:schemeClr val="tx1"/>
              </a:solidFill>
              <a:latin typeface="Söhne"/>
            </a:endParaRPr>
          </a:p>
          <a:p>
            <a:pPr algn="just"/>
            <a:r>
              <a:rPr lang="en-US" i="1">
                <a:solidFill>
                  <a:schemeClr val="tx1"/>
                </a:solidFill>
                <a:latin typeface="Söhne"/>
                <a:cs typeface="Times New Roman"/>
              </a:rPr>
              <a:t>In the Department of Education, they told me about the good practice that happened in psychology that they had coffee mornings, and those informal chats were really, really helpful.</a:t>
            </a:r>
            <a:r>
              <a:rPr lang="en-US">
                <a:solidFill>
                  <a:schemeClr val="tx1"/>
                </a:solidFill>
                <a:latin typeface="Söhne"/>
                <a:cs typeface="Times New Roman"/>
              </a:rPr>
              <a:t> </a:t>
            </a:r>
            <a:br>
              <a:rPr lang="en-US">
                <a:solidFill>
                  <a:schemeClr val="tx1"/>
                </a:solidFill>
                <a:latin typeface="Söhne"/>
                <a:cs typeface="Times New Roman"/>
              </a:rPr>
            </a:br>
            <a:br>
              <a:rPr lang="en-US">
                <a:solidFill>
                  <a:schemeClr val="tx1"/>
                </a:solidFill>
                <a:latin typeface="Söhne"/>
                <a:cs typeface="Times New Roman"/>
              </a:rPr>
            </a:br>
            <a:r>
              <a:rPr lang="en-US" sz="1000">
                <a:solidFill>
                  <a:schemeClr val="tx1"/>
                </a:solidFill>
                <a:latin typeface="Söhne"/>
                <a:ea typeface="+mn-lt"/>
                <a:cs typeface="Arial"/>
              </a:rPr>
              <a:t>Observations of PGwTs’ Teaching Activities</a:t>
            </a:r>
            <a:endParaRPr lang="en-US" sz="1000">
              <a:solidFill>
                <a:schemeClr val="tx1"/>
              </a:solidFill>
              <a:latin typeface="Söhne"/>
            </a:endParaRPr>
          </a:p>
          <a:p>
            <a:pPr algn="just"/>
            <a:endParaRPr lang="en-US">
              <a:solidFill>
                <a:schemeClr val="tx1"/>
              </a:solidFill>
              <a:latin typeface="Söhne"/>
              <a:ea typeface="+mn-lt"/>
              <a:cs typeface="+mn-lt"/>
            </a:endParaRPr>
          </a:p>
          <a:p>
            <a:pPr algn="just">
              <a:buNone/>
            </a:pPr>
            <a:r>
              <a:rPr lang="en-US">
                <a:solidFill>
                  <a:schemeClr val="tx1"/>
                </a:solidFill>
                <a:latin typeface="Söhne"/>
                <a:ea typeface="+mn-lt"/>
                <a:cs typeface="+mn-lt"/>
              </a:rPr>
              <a:t>Several participants highlight the effectiveness of the observation approach in enabling PGwTs to identify areas for improvement. Additionally, it provides unit convenors and PGwT coordinators with valuable insights into the instructional strategies employed by PGwTs during student sessions. This reciprocal exchange of information is viewed as a mutually beneficial strategy that fosters the professional development of PGwTs and enhances understanding of teaching practices.</a:t>
            </a:r>
          </a:p>
          <a:p>
            <a:pPr algn="just">
              <a:buNone/>
            </a:pPr>
            <a:endParaRPr lang="en-US">
              <a:solidFill>
                <a:schemeClr val="tx1"/>
              </a:solidFill>
              <a:latin typeface="Söhne"/>
              <a:ea typeface="+mn-lt"/>
              <a:cs typeface="+mn-lt"/>
            </a:endParaRPr>
          </a:p>
          <a:p>
            <a:pPr algn="just">
              <a:buNone/>
            </a:pPr>
            <a:r>
              <a:rPr lang="en-US" i="1">
                <a:solidFill>
                  <a:schemeClr val="tx1"/>
                </a:solidFill>
                <a:latin typeface="Söhne"/>
                <a:cs typeface="Times New Roman"/>
              </a:rPr>
              <a:t>e.g.</a:t>
            </a:r>
            <a:endParaRPr lang="en-US">
              <a:solidFill>
                <a:schemeClr val="tx1"/>
              </a:solidFill>
              <a:latin typeface="Söhne"/>
            </a:endParaRPr>
          </a:p>
          <a:p>
            <a:pPr algn="just">
              <a:buNone/>
            </a:pPr>
            <a:r>
              <a:rPr lang="en-US" i="1">
                <a:solidFill>
                  <a:schemeClr val="tx1"/>
                </a:solidFill>
                <a:latin typeface="Söhne"/>
                <a:cs typeface="Times New Roman"/>
              </a:rPr>
              <a:t>Participant SL 3:</a:t>
            </a:r>
            <a:r>
              <a:rPr lang="en-US">
                <a:solidFill>
                  <a:schemeClr val="tx1"/>
                </a:solidFill>
                <a:latin typeface="Söhne"/>
                <a:cs typeface="Times New Roman"/>
              </a:rPr>
              <a:t> </a:t>
            </a:r>
            <a:endParaRPr lang="en-US">
              <a:solidFill>
                <a:schemeClr val="tx1"/>
              </a:solidFill>
              <a:latin typeface="Söhne"/>
            </a:endParaRPr>
          </a:p>
          <a:p>
            <a:pPr algn="just">
              <a:buNone/>
            </a:pPr>
            <a:r>
              <a:rPr lang="en-US" i="1">
                <a:solidFill>
                  <a:schemeClr val="tx1"/>
                </a:solidFill>
                <a:latin typeface="Söhne"/>
                <a:cs typeface="Times New Roman"/>
              </a:rPr>
              <a:t>And then we do like a 45 minute debrief afterwards as well. So basically, you sort of go through the feedback and you say, well, this was good, that was good. This that's a, this is how you might have dealt with that, something like that. So, you can give them, you know, feedback on what you've done and also, they can answer questions as well.</a:t>
            </a:r>
            <a:r>
              <a:rPr lang="en-US">
                <a:solidFill>
                  <a:schemeClr val="tx1"/>
                </a:solidFill>
                <a:latin typeface="Söhne"/>
                <a:cs typeface="Times New Roman"/>
              </a:rPr>
              <a:t> </a:t>
            </a:r>
            <a:endParaRPr lang="en-US">
              <a:solidFill>
                <a:schemeClr val="tx1"/>
              </a:solidFill>
              <a:latin typeface="Söhne"/>
            </a:endParaRPr>
          </a:p>
          <a:p>
            <a:pPr algn="just">
              <a:buNone/>
            </a:pPr>
            <a:endParaRPr lang="en-US">
              <a:solidFill>
                <a:schemeClr val="tx1"/>
              </a:solidFill>
              <a:latin typeface="Söhne"/>
            </a:endParaRPr>
          </a:p>
          <a:p>
            <a:pPr algn="just">
              <a:buNone/>
            </a:pPr>
            <a:endParaRPr lang="en-US">
              <a:solidFill>
                <a:schemeClr val="tx1"/>
              </a:solidFill>
              <a:latin typeface="Söhne"/>
              <a:cs typeface="Times New Roman"/>
            </a:endParaRPr>
          </a:p>
        </p:txBody>
      </p:sp>
      <p:sp>
        <p:nvSpPr>
          <p:cNvPr id="4" name="Slide Number Placeholder 3"/>
          <p:cNvSpPr>
            <a:spLocks noGrp="1"/>
          </p:cNvSpPr>
          <p:nvPr>
            <p:ph type="sldNum" sz="quarter" idx="5"/>
          </p:nvPr>
        </p:nvSpPr>
        <p:spPr/>
        <p:txBody>
          <a:bodyPr/>
          <a:lstStyle/>
          <a:p>
            <a:fld id="{C04FFF3F-0FD2-B943-A251-830642533C6B}" type="slidenum">
              <a:rPr lang="en-US" smtClean="0"/>
              <a:t>14</a:t>
            </a:fld>
            <a:endParaRPr lang="en-US"/>
          </a:p>
        </p:txBody>
      </p:sp>
    </p:spTree>
    <p:extLst>
      <p:ext uri="{BB962C8B-B14F-4D97-AF65-F5344CB8AC3E}">
        <p14:creationId xmlns:p14="http://schemas.microsoft.com/office/powerpoint/2010/main" val="324262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Dan</a:t>
            </a:r>
          </a:p>
        </p:txBody>
      </p:sp>
      <p:sp>
        <p:nvSpPr>
          <p:cNvPr id="4" name="Slide Number Placeholder 3"/>
          <p:cNvSpPr>
            <a:spLocks noGrp="1"/>
          </p:cNvSpPr>
          <p:nvPr>
            <p:ph type="sldNum" sz="quarter" idx="5"/>
          </p:nvPr>
        </p:nvSpPr>
        <p:spPr/>
        <p:txBody>
          <a:bodyPr/>
          <a:lstStyle/>
          <a:p>
            <a:fld id="{C04FFF3F-0FD2-B943-A251-830642533C6B}" type="slidenum">
              <a:rPr lang="en-US" smtClean="0"/>
              <a:t>15</a:t>
            </a:fld>
            <a:endParaRPr lang="en-US"/>
          </a:p>
        </p:txBody>
      </p:sp>
    </p:spTree>
    <p:extLst>
      <p:ext uri="{BB962C8B-B14F-4D97-AF65-F5344CB8AC3E}">
        <p14:creationId xmlns:p14="http://schemas.microsoft.com/office/powerpoint/2010/main" val="157094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Dan</a:t>
            </a:r>
          </a:p>
        </p:txBody>
      </p:sp>
      <p:sp>
        <p:nvSpPr>
          <p:cNvPr id="4" name="Slide Number Placeholder 3"/>
          <p:cNvSpPr>
            <a:spLocks noGrp="1"/>
          </p:cNvSpPr>
          <p:nvPr>
            <p:ph type="sldNum" sz="quarter" idx="5"/>
          </p:nvPr>
        </p:nvSpPr>
        <p:spPr/>
        <p:txBody>
          <a:bodyPr/>
          <a:lstStyle/>
          <a:p>
            <a:fld id="{C04FFF3F-0FD2-B943-A251-830642533C6B}" type="slidenum">
              <a:rPr lang="en-US" smtClean="0"/>
              <a:t>16</a:t>
            </a:fld>
            <a:endParaRPr lang="en-US"/>
          </a:p>
        </p:txBody>
      </p:sp>
    </p:spTree>
    <p:extLst>
      <p:ext uri="{BB962C8B-B14F-4D97-AF65-F5344CB8AC3E}">
        <p14:creationId xmlns:p14="http://schemas.microsoft.com/office/powerpoint/2010/main" val="25419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Dan</a:t>
            </a:r>
          </a:p>
        </p:txBody>
      </p:sp>
      <p:sp>
        <p:nvSpPr>
          <p:cNvPr id="4" name="Slide Number Placeholder 3"/>
          <p:cNvSpPr>
            <a:spLocks noGrp="1"/>
          </p:cNvSpPr>
          <p:nvPr>
            <p:ph type="sldNum" sz="quarter" idx="5"/>
          </p:nvPr>
        </p:nvSpPr>
        <p:spPr/>
        <p:txBody>
          <a:bodyPr/>
          <a:lstStyle/>
          <a:p>
            <a:fld id="{C04FFF3F-0FD2-B943-A251-830642533C6B}" type="slidenum">
              <a:rPr lang="en-US" smtClean="0"/>
              <a:t>17</a:t>
            </a:fld>
            <a:endParaRPr lang="en-US"/>
          </a:p>
        </p:txBody>
      </p:sp>
    </p:spTree>
    <p:extLst>
      <p:ext uri="{BB962C8B-B14F-4D97-AF65-F5344CB8AC3E}">
        <p14:creationId xmlns:p14="http://schemas.microsoft.com/office/powerpoint/2010/main" val="104320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Bayaz</a:t>
            </a:r>
          </a:p>
        </p:txBody>
      </p:sp>
      <p:sp>
        <p:nvSpPr>
          <p:cNvPr id="4" name="Slide Number Placeholder 3"/>
          <p:cNvSpPr>
            <a:spLocks noGrp="1"/>
          </p:cNvSpPr>
          <p:nvPr>
            <p:ph type="sldNum" sz="quarter" idx="5"/>
          </p:nvPr>
        </p:nvSpPr>
        <p:spPr/>
        <p:txBody>
          <a:bodyPr/>
          <a:lstStyle/>
          <a:p>
            <a:fld id="{C04FFF3F-0FD2-B943-A251-830642533C6B}" type="slidenum">
              <a:rPr lang="en-US" smtClean="0"/>
              <a:t>19</a:t>
            </a:fld>
            <a:endParaRPr lang="en-US"/>
          </a:p>
        </p:txBody>
      </p:sp>
    </p:spTree>
    <p:extLst>
      <p:ext uri="{BB962C8B-B14F-4D97-AF65-F5344CB8AC3E}">
        <p14:creationId xmlns:p14="http://schemas.microsoft.com/office/powerpoint/2010/main" val="1111854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Bayaz</a:t>
            </a:r>
            <a:endParaRPr lang="en-GB"/>
          </a:p>
          <a:p>
            <a:endParaRPr lang="en-GB"/>
          </a:p>
          <a:p>
            <a:r>
              <a:rPr lang="en-AZ" sz="1800" b="1" kern="100">
                <a:effectLst/>
                <a:latin typeface="Calibri" panose="020F0502020204030204" pitchFamily="34" charset="0"/>
                <a:ea typeface="Calibri" panose="020F0502020204030204" pitchFamily="34" charset="0"/>
                <a:cs typeface="Times New Roman" panose="02020603050405020304" pitchFamily="18" charset="0"/>
              </a:rPr>
              <a:t>The Need for Better Structured Support and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Z" sz="1800" kern="100">
                <a:effectLst/>
                <a:latin typeface="Calibri" panose="020F0502020204030204" pitchFamily="34" charset="0"/>
                <a:ea typeface="Calibri" panose="020F0502020204030204" pitchFamily="34" charset="0"/>
                <a:cs typeface="Times New Roman" panose="02020603050405020304" pitchFamily="18" charset="0"/>
              </a:rPr>
              <a:t>There is a recurring mention of the need for more structured support and training for GTAs. This includes a desire for clearer guidance on teaching strategies, lesson structuring, and content delivery​​. In some departments </a:t>
            </a:r>
            <a:r>
              <a:rPr lang="en-US" sz="1800">
                <a:effectLst/>
                <a:latin typeface="Calibri" panose="020F0502020204030204" pitchFamily="34" charset="0"/>
                <a:ea typeface="Calibri" panose="020F0502020204030204" pitchFamily="34" charset="0"/>
                <a:cs typeface="Times New Roman" panose="02020603050405020304" pitchFamily="18" charset="0"/>
              </a:rPr>
              <a:t>there is a need for specialized training on effective methods for handling challenging students, conflict resolution, and managing sensitive issues that may arise during teaching sessions. Equipping GTAs with these skills can enhance classroom dynamics and create a more inclusive learning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Streamline contract procedures, ensuring clarity in employment terms and conditions. Simplify the process of logging working hours, whether through fractional or </a:t>
            </a:r>
            <a:r>
              <a:rPr lang="en-US" sz="1800" err="1">
                <a:effectLst/>
                <a:latin typeface="Calibri" panose="020F0502020204030204" pitchFamily="34" charset="0"/>
                <a:ea typeface="Calibri" panose="020F0502020204030204" pitchFamily="34" charset="0"/>
                <a:cs typeface="Times New Roman" panose="02020603050405020304" pitchFamily="18" charset="0"/>
              </a:rPr>
              <a:t>zero-hour</a:t>
            </a:r>
            <a:r>
              <a:rPr lang="en-US" sz="1800">
                <a:effectLst/>
                <a:latin typeface="Calibri" panose="020F0502020204030204" pitchFamily="34" charset="0"/>
                <a:ea typeface="Calibri" panose="020F0502020204030204" pitchFamily="34" charset="0"/>
                <a:cs typeface="Times New Roman" panose="02020603050405020304" pitchFamily="18" charset="0"/>
              </a:rPr>
              <a:t> contracts, to avoid administrative burdens on GTAs.</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endParaRPr lang="en-AZ"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US" sz="1800" b="1">
                <a:effectLst/>
                <a:latin typeface="Calibri" panose="020F0502020204030204" pitchFamily="34" charset="0"/>
                <a:ea typeface="Calibri" panose="020F0502020204030204" pitchFamily="34" charset="0"/>
                <a:cs typeface="Times New Roman" panose="02020603050405020304" pitchFamily="18" charset="0"/>
              </a:rPr>
              <a:t>Enhanced Communication and Guidelines for Responsibilities:</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Z" sz="1800" kern="100">
                <a:effectLst/>
                <a:latin typeface="Calibri" panose="020F0502020204030204" pitchFamily="34" charset="0"/>
                <a:ea typeface="Calibri" panose="020F0502020204030204" pitchFamily="34" charset="0"/>
                <a:cs typeface="Times New Roman" panose="02020603050405020304" pitchFamily="18" charset="0"/>
              </a:rPr>
              <a:t>The feedback process appears to be mostly informal, with GTAs valuing spontaneous and direct feedback from students and peers. Formal evaluation mechanisms are less frequently mentioned, indicating potential areas for improvement in GTA support systems​​​​. </a:t>
            </a:r>
            <a:r>
              <a:rPr lang="en-US" sz="1800">
                <a:effectLst/>
                <a:latin typeface="Calibri" panose="020F0502020204030204" pitchFamily="34" charset="0"/>
                <a:ea typeface="Calibri" panose="020F0502020204030204" pitchFamily="34" charset="0"/>
                <a:cs typeface="Times New Roman" panose="02020603050405020304" pitchFamily="18" charset="0"/>
              </a:rPr>
              <a:t>Organize routine meetings between GTAs and department heads, allowing open discussions about challenges, improvements, and overall experiences could be beneficial. These discussions can foster a collaborative atmosphere and create a platform for voicing concerns.</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Establishing clear and consistent communication channels between unit convenors and GTAs has been mentioned across departments. A need for developing detailed guidelines for marking criteria, expectations for grading, and responsibilities within each unit have also been mentioned. This would help avoid confusion, ensure uniformity in grading, and reduce complaints about final grades.</a:t>
            </a: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panose="020F0502020204030204" pitchFamily="34" charset="0"/>
                <a:ea typeface="Calibri" panose="020F0502020204030204" pitchFamily="34" charset="0"/>
                <a:cs typeface="Times New Roman" panose="02020603050405020304" pitchFamily="18" charset="0"/>
              </a:rPr>
              <a:t>Implement a formalized system for observing GTA sessions by experienced educators or unit convenors. Provide constructive feedback and guidance based on these observations to enhance teaching techniques, address challenges, and foster continuous improvement.</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br>
              <a:rPr lang="en-US" sz="1800">
                <a:effectLst/>
                <a:latin typeface="Calibri" panose="020F0502020204030204" pitchFamily="34" charset="0"/>
                <a:ea typeface="Calibri" panose="020F0502020204030204" pitchFamily="34" charset="0"/>
                <a:cs typeface="Times New Roman" panose="02020603050405020304" pitchFamily="18" charset="0"/>
              </a:rPr>
            </a:b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n-US" sz="1800" b="1">
                <a:effectLst/>
                <a:latin typeface="Calibri" panose="020F0502020204030204" pitchFamily="34" charset="0"/>
                <a:ea typeface="Calibri" panose="020F0502020204030204" pitchFamily="34" charset="0"/>
                <a:cs typeface="Times New Roman" panose="02020603050405020304" pitchFamily="18" charset="0"/>
              </a:rPr>
              <a:t>Accessible and Well-Organized Resources:</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Developing a centralized online repository of teaching resources, including sample lesson plans, assessment templates, and technological tools would ensure that GTAs have easy access to these resources, saving them time and effort in curriculum preparation. Develop standardized marking schemes, especially for complex tasks like lab sessions or essays. Provide GTAs with clear rubrics and exemplars to ensure consistent and fair grading. Centralize resources and materials for teaching to assist GTAs in delivering high-quality sessions.</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04FFF3F-0FD2-B943-A251-830642533C6B}" type="slidenum">
              <a:rPr lang="en-US" smtClean="0"/>
              <a:t>20</a:t>
            </a:fld>
            <a:endParaRPr lang="en-US"/>
          </a:p>
        </p:txBody>
      </p:sp>
    </p:spTree>
    <p:extLst>
      <p:ext uri="{BB962C8B-B14F-4D97-AF65-F5344CB8AC3E}">
        <p14:creationId xmlns:p14="http://schemas.microsoft.com/office/powerpoint/2010/main" val="1298352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a:solidFill>
                  <a:schemeClr val="tx1"/>
                </a:solidFill>
                <a:effectLst/>
                <a:latin typeface="Söhne"/>
              </a:rPr>
              <a:t>Bayaz</a:t>
            </a:r>
          </a:p>
          <a:p>
            <a:pPr lvl="0"/>
            <a:r>
              <a:rPr lang="en-US" b="0" i="0">
                <a:solidFill>
                  <a:schemeClr val="tx1"/>
                </a:solidFill>
                <a:effectLst/>
                <a:latin typeface="+mn-lt"/>
              </a:rPr>
              <a:t>1. </a:t>
            </a:r>
            <a:r>
              <a:rPr lang="en-US" sz="1200"/>
              <a:t>Promote Autonomy: Encourage innovation and personalization in teaching.</a:t>
            </a:r>
          </a:p>
          <a:p>
            <a:pPr lvl="0"/>
            <a:r>
              <a:rPr lang="en-US" sz="1200"/>
              <a:t>Ensure Structured Support: Maintain consistency and clarify expectations.</a:t>
            </a:r>
          </a:p>
          <a:p>
            <a:pPr marL="457200" indent="-457200" algn="l">
              <a:buFont typeface="Arial" panose="020B0604020202020204" pitchFamily="34" charset="0"/>
              <a:buChar char="•"/>
            </a:pPr>
            <a:endParaRPr lang="en-US" b="0" i="0">
              <a:solidFill>
                <a:schemeClr val="tx1"/>
              </a:solidFill>
              <a:effectLst/>
              <a:latin typeface="+mn-lt"/>
            </a:endParaRPr>
          </a:p>
          <a:p>
            <a:pPr marL="457200" indent="-457200" algn="l">
              <a:buFont typeface="Arial" panose="020B0604020202020204" pitchFamily="34" charset="0"/>
              <a:buChar char="•"/>
            </a:pPr>
            <a:r>
              <a:rPr lang="en-US" b="0" i="0">
                <a:solidFill>
                  <a:schemeClr val="tx1"/>
                </a:solidFill>
                <a:effectLst/>
                <a:latin typeface="+mn-lt"/>
              </a:rPr>
              <a:t>In our exploration, the balance between autonomy in teaching and structured support emerged as pivotal for PGwT success. Autonomy fosters innovation and personalization in teaching, while structure ensures consistency and clarity in expectations.</a:t>
            </a:r>
          </a:p>
          <a:p>
            <a:pPr marL="457200" indent="-457200" algn="l">
              <a:buFont typeface="Arial" panose="020B0604020202020204" pitchFamily="34" charset="0"/>
              <a:buChar char="•"/>
            </a:pPr>
            <a:r>
              <a:rPr lang="en-US" b="0" i="0">
                <a:solidFill>
                  <a:schemeClr val="tx1"/>
                </a:solidFill>
                <a:effectLst/>
                <a:latin typeface="+mn-lt"/>
              </a:rPr>
              <a:t>Effective communication stands as the cornerstone for supporting PGwTs, with a clear need for more robust channels. </a:t>
            </a:r>
          </a:p>
          <a:p>
            <a:pPr marL="457200" indent="-457200">
              <a:buFont typeface="Arial" panose="020B0604020202020204" pitchFamily="34" charset="0"/>
              <a:buChar char="•"/>
            </a:pPr>
            <a:r>
              <a:rPr lang="en-US" b="0" i="0">
                <a:solidFill>
                  <a:schemeClr val="tx1"/>
                </a:solidFill>
                <a:effectLst/>
                <a:latin typeface="+mn-lt"/>
              </a:rPr>
              <a:t>This study serves as a call to action for academic departments to implement the best practices seen across various departments, enhancing the learning and teaching experience through informed, evidence-based strategies. </a:t>
            </a:r>
          </a:p>
          <a:p>
            <a:pPr marL="457200" indent="-457200">
              <a:buFont typeface="Arial" panose="020B0604020202020204" pitchFamily="34" charset="0"/>
              <a:buChar char="•"/>
            </a:pPr>
            <a:r>
              <a:rPr lang="en-US" sz="1200">
                <a:solidFill>
                  <a:schemeClr val="tx1"/>
                </a:solidFill>
                <a:latin typeface="+mn-lt"/>
              </a:rPr>
              <a:t>Findings should be treated with caution as this is an exploratory study and a larger scale SHAPE TDF is currently being conducted building on this seed project</a:t>
            </a:r>
            <a:endParaRPr lang="en-AZ"/>
          </a:p>
        </p:txBody>
      </p:sp>
      <p:sp>
        <p:nvSpPr>
          <p:cNvPr id="4" name="Slide Number Placeholder 3"/>
          <p:cNvSpPr>
            <a:spLocks noGrp="1"/>
          </p:cNvSpPr>
          <p:nvPr>
            <p:ph type="sldNum" sz="quarter" idx="5"/>
          </p:nvPr>
        </p:nvSpPr>
        <p:spPr/>
        <p:txBody>
          <a:bodyPr/>
          <a:lstStyle/>
          <a:p>
            <a:fld id="{C04FFF3F-0FD2-B943-A251-830642533C6B}" type="slidenum">
              <a:rPr lang="en-US" smtClean="0"/>
              <a:t>21</a:t>
            </a:fld>
            <a:endParaRPr lang="en-US"/>
          </a:p>
        </p:txBody>
      </p:sp>
    </p:spTree>
    <p:extLst>
      <p:ext uri="{BB962C8B-B14F-4D97-AF65-F5344CB8AC3E}">
        <p14:creationId xmlns:p14="http://schemas.microsoft.com/office/powerpoint/2010/main" val="295340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Gail</a:t>
            </a:r>
          </a:p>
        </p:txBody>
      </p:sp>
      <p:sp>
        <p:nvSpPr>
          <p:cNvPr id="4" name="Slide Number Placeholder 3"/>
          <p:cNvSpPr>
            <a:spLocks noGrp="1"/>
          </p:cNvSpPr>
          <p:nvPr>
            <p:ph type="sldNum" sz="quarter" idx="5"/>
          </p:nvPr>
        </p:nvSpPr>
        <p:spPr/>
        <p:txBody>
          <a:bodyPr/>
          <a:lstStyle/>
          <a:p>
            <a:fld id="{C04FFF3F-0FD2-B943-A251-830642533C6B}" type="slidenum">
              <a:rPr lang="en-US" smtClean="0"/>
              <a:t>2</a:t>
            </a:fld>
            <a:endParaRPr lang="en-US"/>
          </a:p>
        </p:txBody>
      </p:sp>
    </p:spTree>
    <p:extLst>
      <p:ext uri="{BB962C8B-B14F-4D97-AF65-F5344CB8AC3E}">
        <p14:creationId xmlns:p14="http://schemas.microsoft.com/office/powerpoint/2010/main" val="244235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Bayaz</a:t>
            </a:r>
          </a:p>
        </p:txBody>
      </p:sp>
      <p:sp>
        <p:nvSpPr>
          <p:cNvPr id="4" name="Slide Number Placeholder 3"/>
          <p:cNvSpPr>
            <a:spLocks noGrp="1"/>
          </p:cNvSpPr>
          <p:nvPr>
            <p:ph type="sldNum" sz="quarter" idx="5"/>
          </p:nvPr>
        </p:nvSpPr>
        <p:spPr/>
        <p:txBody>
          <a:bodyPr/>
          <a:lstStyle/>
          <a:p>
            <a:fld id="{C04FFF3F-0FD2-B943-A251-830642533C6B}" type="slidenum">
              <a:rPr lang="en-US" smtClean="0"/>
              <a:t>22</a:t>
            </a:fld>
            <a:endParaRPr lang="en-US"/>
          </a:p>
        </p:txBody>
      </p:sp>
    </p:spTree>
    <p:extLst>
      <p:ext uri="{BB962C8B-B14F-4D97-AF65-F5344CB8AC3E}">
        <p14:creationId xmlns:p14="http://schemas.microsoft.com/office/powerpoint/2010/main" val="1237181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Bayaz, Dan &amp; Gail</a:t>
            </a:r>
          </a:p>
        </p:txBody>
      </p:sp>
      <p:sp>
        <p:nvSpPr>
          <p:cNvPr id="4" name="Slide Number Placeholder 3"/>
          <p:cNvSpPr>
            <a:spLocks noGrp="1"/>
          </p:cNvSpPr>
          <p:nvPr>
            <p:ph type="sldNum" sz="quarter" idx="5"/>
          </p:nvPr>
        </p:nvSpPr>
        <p:spPr/>
        <p:txBody>
          <a:bodyPr/>
          <a:lstStyle/>
          <a:p>
            <a:fld id="{5A41C784-68A8-410E-A100-06A48288D9DF}" type="slidenum">
              <a:rPr lang="en-GB" smtClean="0"/>
              <a:t>23</a:t>
            </a:fld>
            <a:endParaRPr lang="en-GB"/>
          </a:p>
        </p:txBody>
      </p:sp>
    </p:spTree>
    <p:extLst>
      <p:ext uri="{BB962C8B-B14F-4D97-AF65-F5344CB8AC3E}">
        <p14:creationId xmlns:p14="http://schemas.microsoft.com/office/powerpoint/2010/main" val="49618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Gail</a:t>
            </a:r>
          </a:p>
        </p:txBody>
      </p:sp>
      <p:sp>
        <p:nvSpPr>
          <p:cNvPr id="4" name="Slide Number Placeholder 3"/>
          <p:cNvSpPr>
            <a:spLocks noGrp="1"/>
          </p:cNvSpPr>
          <p:nvPr>
            <p:ph type="sldNum" sz="quarter" idx="5"/>
          </p:nvPr>
        </p:nvSpPr>
        <p:spPr/>
        <p:txBody>
          <a:bodyPr/>
          <a:lstStyle/>
          <a:p>
            <a:fld id="{C04FFF3F-0FD2-B943-A251-830642533C6B}" type="slidenum">
              <a:rPr lang="en-US" smtClean="0"/>
              <a:t>3</a:t>
            </a:fld>
            <a:endParaRPr lang="en-US"/>
          </a:p>
        </p:txBody>
      </p:sp>
    </p:spTree>
    <p:extLst>
      <p:ext uri="{BB962C8B-B14F-4D97-AF65-F5344CB8AC3E}">
        <p14:creationId xmlns:p14="http://schemas.microsoft.com/office/powerpoint/2010/main" val="33535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Gail</a:t>
            </a:r>
          </a:p>
        </p:txBody>
      </p:sp>
      <p:sp>
        <p:nvSpPr>
          <p:cNvPr id="4" name="Slide Number Placeholder 3"/>
          <p:cNvSpPr>
            <a:spLocks noGrp="1"/>
          </p:cNvSpPr>
          <p:nvPr>
            <p:ph type="sldNum" sz="quarter" idx="5"/>
          </p:nvPr>
        </p:nvSpPr>
        <p:spPr/>
        <p:txBody>
          <a:bodyPr/>
          <a:lstStyle/>
          <a:p>
            <a:fld id="{C04FFF3F-0FD2-B943-A251-830642533C6B}" type="slidenum">
              <a:rPr lang="en-US" smtClean="0"/>
              <a:t>4</a:t>
            </a:fld>
            <a:endParaRPr lang="en-US"/>
          </a:p>
        </p:txBody>
      </p:sp>
    </p:spTree>
    <p:extLst>
      <p:ext uri="{BB962C8B-B14F-4D97-AF65-F5344CB8AC3E}">
        <p14:creationId xmlns:p14="http://schemas.microsoft.com/office/powerpoint/2010/main" val="1179698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CECEC"/>
                </a:solidFill>
                <a:effectLst/>
                <a:highlight>
                  <a:srgbClr val="212121"/>
                </a:highlight>
                <a:latin typeface="Söhne"/>
              </a:rPr>
              <a:t>Bayaz</a:t>
            </a:r>
            <a:br>
              <a:rPr lang="en-US" b="0" i="0">
                <a:solidFill>
                  <a:srgbClr val="ECECEC"/>
                </a:solidFill>
                <a:effectLst/>
                <a:highlight>
                  <a:srgbClr val="212121"/>
                </a:highlight>
                <a:latin typeface="Söhne"/>
              </a:rPr>
            </a:br>
            <a:r>
              <a:rPr lang="en-US" b="0" i="0">
                <a:solidFill>
                  <a:srgbClr val="ECECEC"/>
                </a:solidFill>
                <a:effectLst/>
                <a:highlight>
                  <a:srgbClr val="212121"/>
                </a:highlight>
                <a:latin typeface="Söhne"/>
              </a:rPr>
              <a:t>The qualitative approach, involving focus groups and follow-up interviews, was chosen for its strength in capturing the rich, descriptive narratives of Graduate Teaching Assistants (PGwTs) across disciplines. This methodology allows for an in-depth exploration of PGwTs' experiences, teaching philosophies, and the nuanced challenges they encounter. It provides a platform for PGwTs to voice their perspectives in their own words, offering a more personal and detailed understanding of their roles, which quantitative methods might not fully capture. The insights gathered are crucial for developing tailored support strategies that cater to the specific needs of PGwTs within the dynamic environment of higher education.</a:t>
            </a:r>
            <a:endParaRPr lang="en-AZ"/>
          </a:p>
        </p:txBody>
      </p:sp>
      <p:sp>
        <p:nvSpPr>
          <p:cNvPr id="4" name="Slide Number Placeholder 3"/>
          <p:cNvSpPr>
            <a:spLocks noGrp="1"/>
          </p:cNvSpPr>
          <p:nvPr>
            <p:ph type="sldNum" sz="quarter" idx="5"/>
          </p:nvPr>
        </p:nvSpPr>
        <p:spPr/>
        <p:txBody>
          <a:bodyPr/>
          <a:lstStyle/>
          <a:p>
            <a:fld id="{C04FFF3F-0FD2-B943-A251-830642533C6B}" type="slidenum">
              <a:rPr lang="en-US" smtClean="0"/>
              <a:t>6</a:t>
            </a:fld>
            <a:endParaRPr lang="en-US"/>
          </a:p>
        </p:txBody>
      </p:sp>
    </p:spTree>
    <p:extLst>
      <p:ext uri="{BB962C8B-B14F-4D97-AF65-F5344CB8AC3E}">
        <p14:creationId xmlns:p14="http://schemas.microsoft.com/office/powerpoint/2010/main" val="189776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Bayaz</a:t>
            </a:r>
            <a:endParaRPr lang="en-GB"/>
          </a:p>
          <a:p>
            <a:endParaRPr lang="en-GB"/>
          </a:p>
          <a:p>
            <a:endParaRPr lang="en-AZ" sz="1800" kern="100">
              <a:effectLst/>
              <a:latin typeface="Calibri" panose="020F0502020204030204" pitchFamily="34" charset="0"/>
              <a:ea typeface="Calibri" panose="020F0502020204030204" pitchFamily="34" charset="0"/>
              <a:cs typeface="Times New Roman" panose="02020603050405020304" pitchFamily="18" charset="0"/>
            </a:endParaRPr>
          </a:p>
          <a:p>
            <a:br>
              <a:rPr lang="en-GB"/>
            </a:br>
            <a:endParaRPr lang="en-AZ" sz="1800" kern="100">
              <a:effectLst/>
              <a:latin typeface="Calibri" panose="020F0502020204030204" pitchFamily="34" charset="0"/>
              <a:ea typeface="Calibri" panose="020F0502020204030204" pitchFamily="34" charset="0"/>
              <a:cs typeface="Times New Roman" panose="02020603050405020304" pitchFamily="18" charset="0"/>
            </a:endParaRPr>
          </a:p>
          <a:p>
            <a:br>
              <a:rPr lang="en-US" sz="1800">
                <a:effectLst/>
                <a:latin typeface="Calibri" panose="020F0502020204030204" pitchFamily="34" charset="0"/>
                <a:ea typeface="Calibri" panose="020F0502020204030204" pitchFamily="34" charset="0"/>
                <a:cs typeface="Times New Roman" panose="02020603050405020304" pitchFamily="18" charset="0"/>
              </a:rPr>
            </a:b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endParaRPr lang="en-GB"/>
          </a:p>
        </p:txBody>
      </p:sp>
      <p:sp>
        <p:nvSpPr>
          <p:cNvPr id="4" name="Slide Number Placeholder 3"/>
          <p:cNvSpPr>
            <a:spLocks noGrp="1"/>
          </p:cNvSpPr>
          <p:nvPr>
            <p:ph type="sldNum" sz="quarter" idx="5"/>
          </p:nvPr>
        </p:nvSpPr>
        <p:spPr/>
        <p:txBody>
          <a:bodyPr/>
          <a:lstStyle/>
          <a:p>
            <a:fld id="{C04FFF3F-0FD2-B943-A251-830642533C6B}" type="slidenum">
              <a:rPr lang="en-US" smtClean="0"/>
              <a:t>7</a:t>
            </a:fld>
            <a:endParaRPr lang="en-US"/>
          </a:p>
        </p:txBody>
      </p:sp>
    </p:spTree>
    <p:extLst>
      <p:ext uri="{BB962C8B-B14F-4D97-AF65-F5344CB8AC3E}">
        <p14:creationId xmlns:p14="http://schemas.microsoft.com/office/powerpoint/2010/main" val="3210063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Bayaz</a:t>
            </a:r>
            <a:br>
              <a:rPr lang="en-GB"/>
            </a:br>
            <a:br>
              <a:rPr lang="en-GB"/>
            </a:br>
            <a:r>
              <a:rPr lang="en-AZ" sz="1200" b="1" kern="100">
                <a:effectLst/>
                <a:latin typeface="Calibri" panose="020F0502020204030204" pitchFamily="34" charset="0"/>
                <a:ea typeface="Calibri" panose="020F0502020204030204" pitchFamily="34" charset="0"/>
                <a:cs typeface="Times New Roman" panose="02020603050405020304" pitchFamily="18" charset="0"/>
              </a:rPr>
              <a:t>Effective Teaching Strategies:</a:t>
            </a:r>
            <a:r>
              <a:rPr lang="en-AZ" sz="1200" kern="100">
                <a:effectLst/>
                <a:latin typeface="Calibri" panose="020F0502020204030204" pitchFamily="34" charset="0"/>
                <a:ea typeface="Calibri" panose="020F0502020204030204" pitchFamily="34" charset="0"/>
                <a:cs typeface="Times New Roman" panose="02020603050405020304" pitchFamily="18" charset="0"/>
              </a:rPr>
              <a:t> GTAs have developed various strategies to engage students effectively. These include dedicating time to students, showing genuine interest in their understanding, and using practical examples to relate to theoretical concepts. GTAs have found that adapting their teaching style to students' needs, such as recognizing different mathematical abilities, is crucial​​​​​​.</a:t>
            </a:r>
            <a:br>
              <a:rPr lang="en-AZ" sz="1200" kern="100">
                <a:effectLst/>
                <a:latin typeface="Calibri" panose="020F0502020204030204" pitchFamily="34" charset="0"/>
                <a:ea typeface="Calibri" panose="020F0502020204030204" pitchFamily="34" charset="0"/>
                <a:cs typeface="Times New Roman" panose="02020603050405020304" pitchFamily="18" charset="0"/>
              </a:rPr>
            </a:br>
            <a:br>
              <a:rPr lang="en-AZ" sz="1200" kern="100">
                <a:effectLst/>
                <a:latin typeface="Calibri" panose="020F0502020204030204" pitchFamily="34" charset="0"/>
                <a:ea typeface="Calibri" panose="020F0502020204030204" pitchFamily="34" charset="0"/>
                <a:cs typeface="Times New Roman" panose="02020603050405020304" pitchFamily="18" charset="0"/>
              </a:rPr>
            </a:br>
            <a:r>
              <a:rPr lang="en-AZ" sz="1200" b="1" kern="100">
                <a:effectLst/>
                <a:latin typeface="Calibri" panose="020F0502020204030204" pitchFamily="34" charset="0"/>
                <a:ea typeface="Calibri" panose="020F0502020204030204" pitchFamily="34" charset="0"/>
                <a:cs typeface="Times New Roman" panose="02020603050405020304" pitchFamily="18" charset="0"/>
              </a:rPr>
              <a:t>Adapting Teaching Methods to Student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AZ" sz="1200" kern="100">
                <a:effectLst/>
                <a:latin typeface="Calibri" panose="020F0502020204030204" pitchFamily="34" charset="0"/>
                <a:ea typeface="Calibri" panose="020F0502020204030204" pitchFamily="34" charset="0"/>
                <a:cs typeface="Times New Roman" panose="02020603050405020304" pitchFamily="18" charset="0"/>
              </a:rPr>
              <a:t>GTAs tailor their teaching methods based on student needs and course requirements. This includes sharing personal research experiences to make the material relatable and using different platforms for shy students​​. </a:t>
            </a:r>
            <a:br>
              <a:rPr lang="en-AZ" sz="1800" kern="100">
                <a:effectLst/>
                <a:latin typeface="Calibri" panose="020F0502020204030204" pitchFamily="34" charset="0"/>
                <a:ea typeface="Calibri" panose="020F0502020204030204" pitchFamily="34" charset="0"/>
                <a:cs typeface="Times New Roman" panose="02020603050405020304" pitchFamily="18" charset="0"/>
              </a:rPr>
            </a:br>
            <a:br>
              <a:rPr lang="en-AZ" sz="1800" kern="1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panose="020F0502020204030204" pitchFamily="34" charset="0"/>
                <a:ea typeface="Calibri" panose="020F0502020204030204" pitchFamily="34" charset="0"/>
                <a:cs typeface="Times New Roman" panose="02020603050405020304" pitchFamily="18" charset="0"/>
              </a:rPr>
              <a:t>The findings suggest the following best teaching practices observed in different departments: </a:t>
            </a:r>
          </a:p>
          <a:p>
            <a:r>
              <a:rPr lang="en-US" sz="1800">
                <a:effectLst/>
                <a:latin typeface="Calibri" panose="020F0502020204030204" pitchFamily="34" charset="0"/>
                <a:ea typeface="Calibri" panose="020F0502020204030204" pitchFamily="34" charset="0"/>
                <a:cs typeface="Times New Roman" panose="02020603050405020304" pitchFamily="18" charset="0"/>
              </a:rPr>
              <a:t>Ice breakers were mentioned as a way to establish rapport with students</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Oxford style debates were mentioned as a way to foster discussions</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Furthermore, consistent Stop/Start/Continue feedback forms are effective methods to engage students and promote active learning, as well as using digital tools like Padlet for student questions to </a:t>
            </a:r>
            <a:r>
              <a:rPr lang="en-US" sz="1800" err="1">
                <a:effectLst/>
                <a:latin typeface="Calibri" panose="020F0502020204030204" pitchFamily="34" charset="0"/>
                <a:ea typeface="Calibri" panose="020F0502020204030204" pitchFamily="34" charset="0"/>
                <a:cs typeface="Times New Roman" panose="02020603050405020304" pitchFamily="18" charset="0"/>
              </a:rPr>
              <a:t>enhancee</a:t>
            </a:r>
            <a:r>
              <a:rPr lang="en-US" sz="1800">
                <a:effectLst/>
                <a:latin typeface="Calibri" panose="020F0502020204030204" pitchFamily="34" charset="0"/>
                <a:ea typeface="Calibri" panose="020F0502020204030204" pitchFamily="34" charset="0"/>
                <a:cs typeface="Times New Roman" panose="02020603050405020304" pitchFamily="18" charset="0"/>
              </a:rPr>
              <a:t> communication and interaction in educational settings. The findings in this section suggest that establishing rapport with students fosters a positive learning environment and enhances the overall teaching experience. Further it emphasizes the importance of using ‘ice-breaker’ and informal feedback techniques to check in on how students are feeling about the course.</a:t>
            </a:r>
            <a:endParaRPr lang="en-AZ" sz="1800">
              <a:effectLst/>
              <a:latin typeface="Calibri" panose="020F0502020204030204" pitchFamily="34" charset="0"/>
              <a:ea typeface="Calibri" panose="020F0502020204030204" pitchFamily="34" charset="0"/>
              <a:cs typeface="Times New Roman" panose="02020603050405020304" pitchFamily="18" charset="0"/>
            </a:endParaRPr>
          </a:p>
          <a:p>
            <a:endParaRPr lang="en-AZ"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AZ" sz="1800" b="1" kern="100">
                <a:effectLst/>
                <a:latin typeface="Calibri" panose="020F0502020204030204" pitchFamily="34" charset="0"/>
                <a:ea typeface="Calibri" panose="020F0502020204030204" pitchFamily="34" charset="0"/>
                <a:cs typeface="Times New Roman" panose="02020603050405020304" pitchFamily="18" charset="0"/>
              </a:rPr>
              <a:t>Use of Technology and Innovative Tools in Teaching:</a:t>
            </a:r>
          </a:p>
          <a:p>
            <a:r>
              <a:rPr lang="en-AZ" sz="1800" kern="100">
                <a:effectLst/>
                <a:latin typeface="Calibri" panose="020F0502020204030204" pitchFamily="34" charset="0"/>
                <a:ea typeface="Calibri" panose="020F0502020204030204" pitchFamily="34" charset="0"/>
                <a:cs typeface="Times New Roman" panose="02020603050405020304" pitchFamily="18" charset="0"/>
              </a:rPr>
              <a:t>The use of technology, like Google Forms and Padlet, for collecting feedback and facilitating anonymous questions, indicates an innovative approach to engaging with students and enhancing their learning experience​​.</a:t>
            </a:r>
          </a:p>
          <a:p>
            <a:endParaRPr lang="en-AZ"/>
          </a:p>
        </p:txBody>
      </p:sp>
      <p:sp>
        <p:nvSpPr>
          <p:cNvPr id="4" name="Slide Number Placeholder 3"/>
          <p:cNvSpPr>
            <a:spLocks noGrp="1"/>
          </p:cNvSpPr>
          <p:nvPr>
            <p:ph type="sldNum" sz="quarter" idx="5"/>
          </p:nvPr>
        </p:nvSpPr>
        <p:spPr/>
        <p:txBody>
          <a:bodyPr/>
          <a:lstStyle/>
          <a:p>
            <a:fld id="{C04FFF3F-0FD2-B943-A251-830642533C6B}" type="slidenum">
              <a:rPr lang="en-US" smtClean="0"/>
              <a:t>8</a:t>
            </a:fld>
            <a:endParaRPr lang="en-US"/>
          </a:p>
        </p:txBody>
      </p:sp>
    </p:spTree>
    <p:extLst>
      <p:ext uri="{BB962C8B-B14F-4D97-AF65-F5344CB8AC3E}">
        <p14:creationId xmlns:p14="http://schemas.microsoft.com/office/powerpoint/2010/main" val="101521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err="1">
                <a:effectLst/>
                <a:latin typeface="Calibri" panose="020F0502020204030204" pitchFamily="34" charset="0"/>
                <a:ea typeface="Calibri" panose="020F0502020204030204" pitchFamily="34" charset="0"/>
                <a:cs typeface="Times New Roman" panose="02020603050405020304" pitchFamily="18" charset="0"/>
              </a:rPr>
              <a:t>Bayaz</a:t>
            </a:r>
            <a:br>
              <a:rPr lang="en-US" sz="1200">
                <a:effectLst/>
                <a:latin typeface="Calibri" panose="020F0502020204030204" pitchFamily="34" charset="0"/>
                <a:ea typeface="Calibri" panose="020F0502020204030204" pitchFamily="34" charset="0"/>
                <a:cs typeface="Times New Roman" panose="02020603050405020304" pitchFamily="18" charset="0"/>
              </a:rPr>
            </a:br>
            <a:br>
              <a:rPr lang="en-US" sz="1200">
                <a:effectLst/>
                <a:latin typeface="Calibri" panose="020F0502020204030204" pitchFamily="34" charset="0"/>
                <a:ea typeface="Calibri" panose="020F0502020204030204" pitchFamily="34" charset="0"/>
                <a:cs typeface="Times New Roman" panose="02020603050405020304" pitchFamily="18" charset="0"/>
              </a:rPr>
            </a:br>
            <a:r>
              <a:rPr lang="en-US" sz="1200">
                <a:effectLst/>
                <a:latin typeface="Calibri" panose="020F0502020204030204" pitchFamily="34" charset="0"/>
                <a:ea typeface="Calibri" panose="020F0502020204030204" pitchFamily="34" charset="0"/>
                <a:cs typeface="Times New Roman" panose="02020603050405020304" pitchFamily="18" charset="0"/>
              </a:rPr>
              <a:t>The findings emphasize that GTAs highly value support and feedback from more experienced peers, especially in departments with strong face-to-face interaction. The sharing of teaching techniques, resources, and insights into effective practices contributes significantly to improving teaching quality. This theme underscores the significance of fostering a supportive community among GTAs to enhance their teaching abilities and overall experience. </a:t>
            </a:r>
          </a:p>
          <a:p>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Calibri" panose="020F0502020204030204" pitchFamily="34" charset="0"/>
                <a:cs typeface="Times New Roman" panose="02020603050405020304" pitchFamily="18" charset="0"/>
              </a:rPr>
              <a:t>Feedback from peers plays a crucial role in improving teaching practices for GTAs in most departments, however some departments report stronger need </a:t>
            </a:r>
            <a:r>
              <a:rPr lang="en-AZ" sz="1200" kern="100">
                <a:effectLst/>
                <a:latin typeface="Calibri" panose="020F0502020204030204" pitchFamily="34" charset="0"/>
                <a:ea typeface="Calibri" panose="020F0502020204030204" pitchFamily="34" charset="0"/>
                <a:cs typeface="Times New Roman" panose="02020603050405020304" pitchFamily="18" charset="0"/>
              </a:rPr>
              <a:t>for better support structures, clearer communication regarding contracts and responsibilities, and the value of peer interactions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AZ"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Calibri" panose="020F0502020204030204" pitchFamily="34" charset="0"/>
                <a:cs typeface="Times New Roman" panose="02020603050405020304" pitchFamily="18" charset="0"/>
              </a:rPr>
              <a:t>Shadowing experienced GTAs, pairing with mentors, GTA-led discussions and marking calibration workshops help align grading practices and expectations. Group chats with other GTAs foster collaboration and resource sharing. </a:t>
            </a:r>
            <a:endParaRPr lang="en-AZ" sz="1200">
              <a:effectLst/>
              <a:latin typeface="Calibri" panose="020F0502020204030204" pitchFamily="34" charset="0"/>
              <a:ea typeface="Calibri" panose="020F0502020204030204" pitchFamily="34" charset="0"/>
              <a:cs typeface="Times New Roman" panose="02020603050405020304" pitchFamily="18" charset="0"/>
            </a:endParaRPr>
          </a:p>
          <a:p>
            <a:endParaRPr lang="en-AZ"/>
          </a:p>
        </p:txBody>
      </p:sp>
      <p:sp>
        <p:nvSpPr>
          <p:cNvPr id="4" name="Slide Number Placeholder 3"/>
          <p:cNvSpPr>
            <a:spLocks noGrp="1"/>
          </p:cNvSpPr>
          <p:nvPr>
            <p:ph type="sldNum" sz="quarter" idx="5"/>
          </p:nvPr>
        </p:nvSpPr>
        <p:spPr/>
        <p:txBody>
          <a:bodyPr/>
          <a:lstStyle/>
          <a:p>
            <a:fld id="{C04FFF3F-0FD2-B943-A251-830642533C6B}" type="slidenum">
              <a:rPr lang="en-US" smtClean="0"/>
              <a:t>9</a:t>
            </a:fld>
            <a:endParaRPr lang="en-US"/>
          </a:p>
        </p:txBody>
      </p:sp>
    </p:spTree>
    <p:extLst>
      <p:ext uri="{BB962C8B-B14F-4D97-AF65-F5344CB8AC3E}">
        <p14:creationId xmlns:p14="http://schemas.microsoft.com/office/powerpoint/2010/main" val="1853607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err="1">
                <a:effectLst/>
                <a:latin typeface="Calibri" panose="020F0502020204030204" pitchFamily="34" charset="0"/>
                <a:ea typeface="Calibri" panose="020F0502020204030204" pitchFamily="34" charset="0"/>
                <a:cs typeface="Times New Roman" panose="02020603050405020304" pitchFamily="18" charset="0"/>
              </a:rPr>
              <a:t>Bayaz</a:t>
            </a:r>
            <a:br>
              <a:rPr lang="en-US" sz="1200">
                <a:effectLst/>
                <a:latin typeface="Calibri" panose="020F0502020204030204" pitchFamily="34" charset="0"/>
                <a:ea typeface="Calibri" panose="020F0502020204030204" pitchFamily="34" charset="0"/>
                <a:cs typeface="Times New Roman" panose="02020603050405020304" pitchFamily="18" charset="0"/>
              </a:rPr>
            </a:br>
            <a:br>
              <a:rPr lang="en-US" sz="1200">
                <a:effectLst/>
                <a:latin typeface="Calibri" panose="020F0502020204030204" pitchFamily="34" charset="0"/>
                <a:ea typeface="Calibri" panose="020F0502020204030204" pitchFamily="34" charset="0"/>
                <a:cs typeface="Times New Roman" panose="02020603050405020304" pitchFamily="18" charset="0"/>
              </a:rPr>
            </a:br>
            <a:r>
              <a:rPr lang="en-AZ" sz="1200" b="1" kern="100">
                <a:effectLst/>
                <a:latin typeface="Calibri" panose="020F0502020204030204" pitchFamily="34" charset="0"/>
                <a:ea typeface="Calibri" panose="020F0502020204030204" pitchFamily="34" charset="0"/>
                <a:cs typeface="Times New Roman" panose="02020603050405020304" pitchFamily="18" charset="0"/>
              </a:rPr>
              <a:t>Rewarding Teaching Experiences and Impact on Personal Research:</a:t>
            </a:r>
            <a:r>
              <a:rPr lang="en-AZ" sz="1200" kern="100">
                <a:effectLst/>
                <a:latin typeface="Calibri" panose="020F0502020204030204" pitchFamily="34" charset="0"/>
                <a:ea typeface="Calibri" panose="020F0502020204030204" pitchFamily="34" charset="0"/>
                <a:cs typeface="Times New Roman" panose="02020603050405020304" pitchFamily="18" charset="0"/>
              </a:rPr>
              <a:t> GTAs find teaching rewarding, especially when they see students progress and understand concepts. This is particularly satisfying when GTAs can teach concepts they are confident in and see the direct impact on students' understanding. Some GTAs also find that their teaching experience directly benefits their own research work, particularly when the teaching content aligns with their research area​​</a:t>
            </a:r>
          </a:p>
          <a:p>
            <a:endParaRPr lang="en-AZ" sz="1200" kern="100">
              <a:effectLst/>
              <a:latin typeface="Calibri" panose="020F0502020204030204" pitchFamily="34" charset="0"/>
              <a:ea typeface="Calibri" panose="020F0502020204030204" pitchFamily="34" charset="0"/>
              <a:cs typeface="Times New Roman" panose="02020603050405020304" pitchFamily="18" charset="0"/>
            </a:endParaRPr>
          </a:p>
          <a:p>
            <a:r>
              <a:rPr lang="en-AZ" sz="1200" kern="100">
                <a:effectLst/>
                <a:latin typeface="Calibri" panose="020F0502020204030204" pitchFamily="34" charset="0"/>
                <a:ea typeface="Calibri" panose="020F0502020204030204" pitchFamily="34" charset="0"/>
                <a:cs typeface="Times New Roman" panose="02020603050405020304" pitchFamily="18" charset="0"/>
              </a:rPr>
              <a:t>Personal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Z" sz="1800" b="1" kern="100">
                <a:effectLst/>
                <a:latin typeface="Calibri" panose="020F0502020204030204" pitchFamily="34" charset="0"/>
                <a:ea typeface="Calibri" panose="020F0502020204030204" pitchFamily="34" charset="0"/>
                <a:cs typeface="Times New Roman" panose="02020603050405020304" pitchFamily="18" charset="0"/>
              </a:rPr>
              <a:t>Challenges and Personal Development:</a:t>
            </a:r>
            <a:r>
              <a:rPr lang="en-AZ" sz="1800" kern="100">
                <a:effectLst/>
                <a:latin typeface="Calibri" panose="020F0502020204030204" pitchFamily="34" charset="0"/>
                <a:ea typeface="Calibri" panose="020F0502020204030204" pitchFamily="34" charset="0"/>
                <a:cs typeface="Times New Roman" panose="02020603050405020304" pitchFamily="18" charset="0"/>
              </a:rPr>
              <a:t> GTAs face various challenges, including managing large groups, adapting to different student needs, and dealing with negative feedback. Overcoming these challenges contributes to their personal growth and development as educators. GTAs learn to be adaptable, develop their teaching methods, and learn from both positive and negative experiences​​​​. Working as a GTA contributes to increased self-awareness in teaching practices and improved adaptability to different teaching scenarios​​. </a:t>
            </a:r>
          </a:p>
          <a:p>
            <a:endParaRPr lang="en-AZ"/>
          </a:p>
        </p:txBody>
      </p:sp>
      <p:sp>
        <p:nvSpPr>
          <p:cNvPr id="4" name="Slide Number Placeholder 3"/>
          <p:cNvSpPr>
            <a:spLocks noGrp="1"/>
          </p:cNvSpPr>
          <p:nvPr>
            <p:ph type="sldNum" sz="quarter" idx="5"/>
          </p:nvPr>
        </p:nvSpPr>
        <p:spPr/>
        <p:txBody>
          <a:bodyPr/>
          <a:lstStyle/>
          <a:p>
            <a:fld id="{C04FFF3F-0FD2-B943-A251-830642533C6B}" type="slidenum">
              <a:rPr lang="en-US" smtClean="0"/>
              <a:t>10</a:t>
            </a:fld>
            <a:endParaRPr lang="en-US"/>
          </a:p>
        </p:txBody>
      </p:sp>
    </p:spTree>
    <p:extLst>
      <p:ext uri="{BB962C8B-B14F-4D97-AF65-F5344CB8AC3E}">
        <p14:creationId xmlns:p14="http://schemas.microsoft.com/office/powerpoint/2010/main" val="8763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77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EAB2AF-57CF-DD06-CA5A-7C2243BE1F8B}"/>
              </a:ext>
            </a:extLst>
          </p:cNvPr>
          <p:cNvSpPr/>
          <p:nvPr userDrawn="1"/>
        </p:nvSpPr>
        <p:spPr>
          <a:xfrm rot="5400000">
            <a:off x="9867900" y="4533900"/>
            <a:ext cx="2921000" cy="17272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4"/>
          <p:cNvSpPr>
            <a:spLocks noGrp="1"/>
          </p:cNvSpPr>
          <p:nvPr>
            <p:ph type="pic" sz="quarter" idx="13"/>
          </p:nvPr>
        </p:nvSpPr>
        <p:spPr>
          <a:xfrm>
            <a:off x="702644" y="863600"/>
            <a:ext cx="3099335" cy="2149107"/>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0" name="Picture Placeholder 4"/>
          <p:cNvSpPr>
            <a:spLocks noGrp="1"/>
          </p:cNvSpPr>
          <p:nvPr>
            <p:ph type="pic" sz="quarter" idx="14"/>
          </p:nvPr>
        </p:nvSpPr>
        <p:spPr>
          <a:xfrm>
            <a:off x="4104171" y="863600"/>
            <a:ext cx="3099335" cy="2149107"/>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1" name="Picture Placeholder 4"/>
          <p:cNvSpPr>
            <a:spLocks noGrp="1"/>
          </p:cNvSpPr>
          <p:nvPr>
            <p:ph type="pic" sz="quarter" idx="15"/>
          </p:nvPr>
        </p:nvSpPr>
        <p:spPr>
          <a:xfrm>
            <a:off x="7505699" y="863600"/>
            <a:ext cx="3822700" cy="513080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62650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BA38E1-A1F3-1E83-DEDD-51336185D234}"/>
              </a:ext>
            </a:extLst>
          </p:cNvPr>
          <p:cNvSpPr/>
          <p:nvPr userDrawn="1"/>
        </p:nvSpPr>
        <p:spPr>
          <a:xfrm>
            <a:off x="4673600" y="3759200"/>
            <a:ext cx="3200400" cy="25400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123FCB9A-EA98-6A51-2985-E8953770166B}"/>
              </a:ext>
            </a:extLst>
          </p:cNvPr>
          <p:cNvSpPr/>
          <p:nvPr userDrawn="1"/>
        </p:nvSpPr>
        <p:spPr>
          <a:xfrm>
            <a:off x="8432800" y="3759200"/>
            <a:ext cx="3200400" cy="25400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4"/>
          <p:cNvSpPr>
            <a:spLocks noGrp="1"/>
          </p:cNvSpPr>
          <p:nvPr>
            <p:ph type="pic" sz="quarter" idx="14"/>
          </p:nvPr>
        </p:nvSpPr>
        <p:spPr>
          <a:xfrm>
            <a:off x="660400" y="0"/>
            <a:ext cx="3454399" cy="685800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839995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8115300" cy="2933288"/>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346368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C11966-14E1-74D0-FF4F-BD19DEB0E039}"/>
              </a:ext>
            </a:extLst>
          </p:cNvPr>
          <p:cNvSpPr/>
          <p:nvPr userDrawn="1"/>
        </p:nvSpPr>
        <p:spPr>
          <a:xfrm>
            <a:off x="0" y="0"/>
            <a:ext cx="1308100" cy="68580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4"/>
          <p:cNvSpPr>
            <a:spLocks noGrp="1"/>
          </p:cNvSpPr>
          <p:nvPr>
            <p:ph type="pic" sz="quarter" idx="14"/>
          </p:nvPr>
        </p:nvSpPr>
        <p:spPr>
          <a:xfrm>
            <a:off x="654050" y="654049"/>
            <a:ext cx="3206186" cy="2574361"/>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0" name="Picture Placeholder 4"/>
          <p:cNvSpPr>
            <a:spLocks noGrp="1"/>
          </p:cNvSpPr>
          <p:nvPr>
            <p:ph type="pic" sz="quarter" idx="15"/>
          </p:nvPr>
        </p:nvSpPr>
        <p:spPr>
          <a:xfrm>
            <a:off x="4274114" y="654049"/>
            <a:ext cx="3460186" cy="2574361"/>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1" name="Picture Placeholder 4"/>
          <p:cNvSpPr>
            <a:spLocks noGrp="1"/>
          </p:cNvSpPr>
          <p:nvPr>
            <p:ph type="pic" sz="quarter" idx="16"/>
          </p:nvPr>
        </p:nvSpPr>
        <p:spPr>
          <a:xfrm>
            <a:off x="654050" y="3642289"/>
            <a:ext cx="4400550" cy="2561661"/>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4077095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9D1C6D-1112-8995-E3CC-39B16E6AEB26}"/>
              </a:ext>
            </a:extLst>
          </p:cNvPr>
          <p:cNvSpPr/>
          <p:nvPr userDrawn="1"/>
        </p:nvSpPr>
        <p:spPr>
          <a:xfrm>
            <a:off x="9955213" y="0"/>
            <a:ext cx="2236787" cy="68580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4"/>
          <p:cNvSpPr>
            <a:spLocks noGrp="1"/>
          </p:cNvSpPr>
          <p:nvPr>
            <p:ph type="pic" sz="quarter" idx="14"/>
          </p:nvPr>
        </p:nvSpPr>
        <p:spPr>
          <a:xfrm>
            <a:off x="4330698" y="471739"/>
            <a:ext cx="3387224" cy="2503107"/>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8" name="Picture Placeholder 4"/>
          <p:cNvSpPr>
            <a:spLocks noGrp="1"/>
          </p:cNvSpPr>
          <p:nvPr>
            <p:ph type="pic" sz="quarter" idx="15"/>
          </p:nvPr>
        </p:nvSpPr>
        <p:spPr>
          <a:xfrm>
            <a:off x="8189660" y="471739"/>
            <a:ext cx="3530602" cy="5914523"/>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2813054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4" name="Picture Placeholder 4"/>
          <p:cNvSpPr>
            <a:spLocks noGrp="1"/>
          </p:cNvSpPr>
          <p:nvPr>
            <p:ph type="pic" sz="quarter" idx="14"/>
          </p:nvPr>
        </p:nvSpPr>
        <p:spPr>
          <a:xfrm>
            <a:off x="795336" y="795337"/>
            <a:ext cx="2193925"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5" name="Picture Placeholder 4"/>
          <p:cNvSpPr>
            <a:spLocks noGrp="1"/>
          </p:cNvSpPr>
          <p:nvPr>
            <p:ph type="pic" sz="quarter" idx="15"/>
          </p:nvPr>
        </p:nvSpPr>
        <p:spPr>
          <a:xfrm>
            <a:off x="3265488" y="795337"/>
            <a:ext cx="2193925"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6" name="Picture Placeholder 4"/>
          <p:cNvSpPr>
            <a:spLocks noGrp="1"/>
          </p:cNvSpPr>
          <p:nvPr>
            <p:ph type="pic" sz="quarter" idx="16"/>
          </p:nvPr>
        </p:nvSpPr>
        <p:spPr>
          <a:xfrm>
            <a:off x="5735639" y="795337"/>
            <a:ext cx="2193925"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7" name="Picture Placeholder 4"/>
          <p:cNvSpPr>
            <a:spLocks noGrp="1"/>
          </p:cNvSpPr>
          <p:nvPr>
            <p:ph type="pic" sz="quarter" idx="17"/>
          </p:nvPr>
        </p:nvSpPr>
        <p:spPr>
          <a:xfrm>
            <a:off x="795336" y="3567112"/>
            <a:ext cx="2193925"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8" name="Picture Placeholder 4"/>
          <p:cNvSpPr>
            <a:spLocks noGrp="1"/>
          </p:cNvSpPr>
          <p:nvPr>
            <p:ph type="pic" sz="quarter" idx="18"/>
          </p:nvPr>
        </p:nvSpPr>
        <p:spPr>
          <a:xfrm>
            <a:off x="3265488" y="3567112"/>
            <a:ext cx="2193925"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9" name="Picture Placeholder 4"/>
          <p:cNvSpPr>
            <a:spLocks noGrp="1"/>
          </p:cNvSpPr>
          <p:nvPr>
            <p:ph type="pic" sz="quarter" idx="19"/>
          </p:nvPr>
        </p:nvSpPr>
        <p:spPr>
          <a:xfrm>
            <a:off x="5735639" y="3567112"/>
            <a:ext cx="2193925" cy="249555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2343865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2" name="Picture Placeholder 4"/>
          <p:cNvSpPr>
            <a:spLocks noGrp="1"/>
          </p:cNvSpPr>
          <p:nvPr>
            <p:ph type="pic" sz="quarter" idx="17"/>
          </p:nvPr>
        </p:nvSpPr>
        <p:spPr>
          <a:xfrm>
            <a:off x="611190" y="3759626"/>
            <a:ext cx="2193923"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3" name="Picture Placeholder 4"/>
          <p:cNvSpPr>
            <a:spLocks noGrp="1"/>
          </p:cNvSpPr>
          <p:nvPr>
            <p:ph type="pic" sz="quarter" idx="18"/>
          </p:nvPr>
        </p:nvSpPr>
        <p:spPr>
          <a:xfrm>
            <a:off x="2805114" y="3759626"/>
            <a:ext cx="2193923"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4" name="Picture Placeholder 4"/>
          <p:cNvSpPr>
            <a:spLocks noGrp="1"/>
          </p:cNvSpPr>
          <p:nvPr>
            <p:ph type="pic" sz="quarter" idx="19"/>
          </p:nvPr>
        </p:nvSpPr>
        <p:spPr>
          <a:xfrm>
            <a:off x="4999037" y="3759626"/>
            <a:ext cx="2193923"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5" name="Picture Placeholder 4"/>
          <p:cNvSpPr>
            <a:spLocks noGrp="1"/>
          </p:cNvSpPr>
          <p:nvPr>
            <p:ph type="pic" sz="quarter" idx="20"/>
          </p:nvPr>
        </p:nvSpPr>
        <p:spPr>
          <a:xfrm>
            <a:off x="7192960" y="3759626"/>
            <a:ext cx="2193923" cy="24955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6" name="Picture Placeholder 4"/>
          <p:cNvSpPr>
            <a:spLocks noGrp="1"/>
          </p:cNvSpPr>
          <p:nvPr>
            <p:ph type="pic" sz="quarter" idx="21"/>
          </p:nvPr>
        </p:nvSpPr>
        <p:spPr>
          <a:xfrm>
            <a:off x="9386886" y="3759626"/>
            <a:ext cx="2193923" cy="249555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999369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4"/>
          <p:cNvSpPr>
            <a:spLocks noGrp="1"/>
          </p:cNvSpPr>
          <p:nvPr>
            <p:ph type="pic" sz="quarter" idx="17"/>
          </p:nvPr>
        </p:nvSpPr>
        <p:spPr>
          <a:xfrm>
            <a:off x="4514850" y="1573349"/>
            <a:ext cx="3162300" cy="2198551"/>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7" name="Picture Placeholder 4"/>
          <p:cNvSpPr>
            <a:spLocks noGrp="1"/>
          </p:cNvSpPr>
          <p:nvPr>
            <p:ph type="pic" sz="quarter" idx="18"/>
          </p:nvPr>
        </p:nvSpPr>
        <p:spPr>
          <a:xfrm>
            <a:off x="4514850" y="4185374"/>
            <a:ext cx="3162300" cy="2198551"/>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69713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1" name="Picture Placeholder 4"/>
          <p:cNvSpPr>
            <a:spLocks noGrp="1"/>
          </p:cNvSpPr>
          <p:nvPr>
            <p:ph type="pic" sz="quarter" idx="17"/>
          </p:nvPr>
        </p:nvSpPr>
        <p:spPr>
          <a:xfrm>
            <a:off x="624147" y="3043227"/>
            <a:ext cx="2267815" cy="2276475"/>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2" name="Picture Placeholder 4"/>
          <p:cNvSpPr>
            <a:spLocks noGrp="1"/>
          </p:cNvSpPr>
          <p:nvPr>
            <p:ph type="pic" sz="quarter" idx="18"/>
          </p:nvPr>
        </p:nvSpPr>
        <p:spPr>
          <a:xfrm>
            <a:off x="3516110" y="3043227"/>
            <a:ext cx="2267815" cy="2276475"/>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3" name="Picture Placeholder 4"/>
          <p:cNvSpPr>
            <a:spLocks noGrp="1"/>
          </p:cNvSpPr>
          <p:nvPr>
            <p:ph type="pic" sz="quarter" idx="19"/>
          </p:nvPr>
        </p:nvSpPr>
        <p:spPr>
          <a:xfrm>
            <a:off x="6408073" y="3043227"/>
            <a:ext cx="2267815" cy="2276475"/>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4" name="Picture Placeholder 4"/>
          <p:cNvSpPr>
            <a:spLocks noGrp="1"/>
          </p:cNvSpPr>
          <p:nvPr>
            <p:ph type="pic" sz="quarter" idx="20"/>
          </p:nvPr>
        </p:nvSpPr>
        <p:spPr>
          <a:xfrm>
            <a:off x="9300037" y="3043227"/>
            <a:ext cx="2267815" cy="2276475"/>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1998710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506549" y="506549"/>
            <a:ext cx="2328878" cy="1962211"/>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9" name="Picture Placeholder 4"/>
          <p:cNvSpPr>
            <a:spLocks noGrp="1"/>
          </p:cNvSpPr>
          <p:nvPr>
            <p:ph type="pic" sz="quarter" idx="18"/>
          </p:nvPr>
        </p:nvSpPr>
        <p:spPr>
          <a:xfrm>
            <a:off x="506549" y="3613396"/>
            <a:ext cx="2328878" cy="1962211"/>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0" name="Picture Placeholder 4"/>
          <p:cNvSpPr>
            <a:spLocks noGrp="1"/>
          </p:cNvSpPr>
          <p:nvPr>
            <p:ph type="pic" sz="quarter" idx="19"/>
          </p:nvPr>
        </p:nvSpPr>
        <p:spPr>
          <a:xfrm>
            <a:off x="3341976" y="3613396"/>
            <a:ext cx="2328878" cy="1962211"/>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94106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3D3E50-3A0E-C000-70E2-AC9170BAAFA6}"/>
              </a:ext>
            </a:extLst>
          </p:cNvPr>
          <p:cNvSpPr/>
          <p:nvPr userDrawn="1"/>
        </p:nvSpPr>
        <p:spPr>
          <a:xfrm>
            <a:off x="0" y="6223000"/>
            <a:ext cx="12192000" cy="6350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4"/>
          <p:cNvSpPr>
            <a:spLocks noGrp="1"/>
          </p:cNvSpPr>
          <p:nvPr>
            <p:ph type="pic" sz="quarter" idx="10"/>
          </p:nvPr>
        </p:nvSpPr>
        <p:spPr>
          <a:xfrm>
            <a:off x="6614808" y="0"/>
            <a:ext cx="5577191" cy="622300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973411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1" y="3428999"/>
            <a:ext cx="7639051" cy="3429000"/>
          </a:xfrm>
          <a:custGeom>
            <a:avLst/>
            <a:gdLst>
              <a:gd name="connsiteX0" fmla="*/ 0 w 7639051"/>
              <a:gd name="connsiteY0" fmla="*/ 0 h 3429000"/>
              <a:gd name="connsiteX1" fmla="*/ 263485 w 7639051"/>
              <a:gd name="connsiteY1" fmla="*/ 0 h 3429000"/>
              <a:gd name="connsiteX2" fmla="*/ 6574055 w 7639051"/>
              <a:gd name="connsiteY2" fmla="*/ 0 h 3429000"/>
              <a:gd name="connsiteX3" fmla="*/ 7375567 w 7639051"/>
              <a:gd name="connsiteY3" fmla="*/ 0 h 3429000"/>
              <a:gd name="connsiteX4" fmla="*/ 7639051 w 7639051"/>
              <a:gd name="connsiteY4" fmla="*/ 263484 h 3429000"/>
              <a:gd name="connsiteX5" fmla="*/ 7639051 w 7639051"/>
              <a:gd name="connsiteY5" fmla="*/ 3165516 h 3429000"/>
              <a:gd name="connsiteX6" fmla="*/ 7639050 w 7639051"/>
              <a:gd name="connsiteY6" fmla="*/ 3165521 h 3429000"/>
              <a:gd name="connsiteX7" fmla="*/ 7639050 w 7639051"/>
              <a:gd name="connsiteY7" fmla="*/ 3428999 h 3429000"/>
              <a:gd name="connsiteX8" fmla="*/ 7375577 w 7639051"/>
              <a:gd name="connsiteY8" fmla="*/ 3428999 h 3429000"/>
              <a:gd name="connsiteX9" fmla="*/ 7375567 w 7639051"/>
              <a:gd name="connsiteY9" fmla="*/ 3429000 h 3429000"/>
              <a:gd name="connsiteX10" fmla="*/ 263485 w 7639051"/>
              <a:gd name="connsiteY10" fmla="*/ 3429000 h 3429000"/>
              <a:gd name="connsiteX11" fmla="*/ 263475 w 7639051"/>
              <a:gd name="connsiteY11" fmla="*/ 3428999 h 3429000"/>
              <a:gd name="connsiteX12" fmla="*/ 130203 w 7639051"/>
              <a:gd name="connsiteY12" fmla="*/ 3428999 h 3429000"/>
              <a:gd name="connsiteX13" fmla="*/ 0 w 7639051"/>
              <a:gd name="connsiteY13" fmla="*/ 3428999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39051" h="3429000">
                <a:moveTo>
                  <a:pt x="0" y="0"/>
                </a:moveTo>
                <a:lnTo>
                  <a:pt x="263485" y="0"/>
                </a:lnTo>
                <a:lnTo>
                  <a:pt x="6574055" y="0"/>
                </a:lnTo>
                <a:lnTo>
                  <a:pt x="7375567" y="0"/>
                </a:lnTo>
                <a:cubicBezTo>
                  <a:pt x="7521085" y="0"/>
                  <a:pt x="7639051" y="117966"/>
                  <a:pt x="7639051" y="263484"/>
                </a:cubicBezTo>
                <a:lnTo>
                  <a:pt x="7639051" y="3165516"/>
                </a:lnTo>
                <a:lnTo>
                  <a:pt x="7639050" y="3165521"/>
                </a:lnTo>
                <a:lnTo>
                  <a:pt x="7639050" y="3428999"/>
                </a:lnTo>
                <a:lnTo>
                  <a:pt x="7375577" y="3428999"/>
                </a:lnTo>
                <a:lnTo>
                  <a:pt x="7375567" y="3429000"/>
                </a:lnTo>
                <a:lnTo>
                  <a:pt x="263485" y="3429000"/>
                </a:lnTo>
                <a:lnTo>
                  <a:pt x="263475" y="3428999"/>
                </a:lnTo>
                <a:lnTo>
                  <a:pt x="130203" y="3428999"/>
                </a:lnTo>
                <a:lnTo>
                  <a:pt x="0" y="3428999"/>
                </a:lnTo>
                <a:close/>
              </a:path>
            </a:pathLst>
          </a:custGeom>
          <a:pattFill prst="pct5">
            <a:fgClr>
              <a:schemeClr val="accent1"/>
            </a:fgClr>
            <a:bgClr>
              <a:schemeClr val="bg1"/>
            </a:bgClr>
          </a:pattFill>
        </p:spPr>
        <p:txBody>
          <a:bodyPr rtlCol="0">
            <a:noAutofit/>
          </a:bodyPr>
          <a:lstStyle>
            <a:lvl1pPr>
              <a:defRPr sz="1200"/>
            </a:lvl1pPr>
          </a:lstStyle>
          <a:p>
            <a:pPr lvl="0"/>
            <a:endParaRPr lang="en-US" noProof="0"/>
          </a:p>
        </p:txBody>
      </p:sp>
    </p:spTree>
    <p:extLst>
      <p:ext uri="{BB962C8B-B14F-4D97-AF65-F5344CB8AC3E}">
        <p14:creationId xmlns:p14="http://schemas.microsoft.com/office/powerpoint/2010/main" val="86154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ABCA7-0E7B-9022-698D-573B22AF5BB0}"/>
              </a:ext>
            </a:extLst>
          </p:cNvPr>
          <p:cNvSpPr/>
          <p:nvPr userDrawn="1"/>
        </p:nvSpPr>
        <p:spPr>
          <a:xfrm>
            <a:off x="0" y="6400800"/>
            <a:ext cx="12192000" cy="4572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7"/>
          </p:nvPr>
        </p:nvSpPr>
        <p:spPr>
          <a:xfrm>
            <a:off x="0" y="3217607"/>
            <a:ext cx="5754392" cy="3183123"/>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4224001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28813-567A-D357-5AE2-271AAF1ED27F}"/>
              </a:ext>
            </a:extLst>
          </p:cNvPr>
          <p:cNvSpPr/>
          <p:nvPr userDrawn="1"/>
        </p:nvSpPr>
        <p:spPr>
          <a:xfrm>
            <a:off x="0" y="1285875"/>
            <a:ext cx="5657850" cy="5572125"/>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7"/>
          </p:nvPr>
        </p:nvSpPr>
        <p:spPr>
          <a:xfrm>
            <a:off x="5657850" y="0"/>
            <a:ext cx="6534150" cy="6344065"/>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380284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EE6094-EA15-7A0D-26CA-7BD40686F94F}"/>
              </a:ext>
            </a:extLst>
          </p:cNvPr>
          <p:cNvSpPr/>
          <p:nvPr userDrawn="1"/>
        </p:nvSpPr>
        <p:spPr>
          <a:xfrm>
            <a:off x="5168900" y="6516688"/>
            <a:ext cx="7023100" cy="341312"/>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4"/>
          <p:cNvSpPr>
            <a:spLocks noGrp="1"/>
          </p:cNvSpPr>
          <p:nvPr>
            <p:ph type="pic" sz="quarter" idx="17"/>
          </p:nvPr>
        </p:nvSpPr>
        <p:spPr>
          <a:xfrm>
            <a:off x="5842000" y="0"/>
            <a:ext cx="6350000" cy="3024597"/>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8" name="Picture Placeholder 4"/>
          <p:cNvSpPr>
            <a:spLocks noGrp="1"/>
          </p:cNvSpPr>
          <p:nvPr>
            <p:ph type="pic" sz="quarter" idx="18"/>
          </p:nvPr>
        </p:nvSpPr>
        <p:spPr>
          <a:xfrm>
            <a:off x="0" y="3644900"/>
            <a:ext cx="5168900" cy="321310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2331179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FC728-32F6-D6AB-CEA2-E735A491361B}"/>
              </a:ext>
            </a:extLst>
          </p:cNvPr>
          <p:cNvSpPr/>
          <p:nvPr userDrawn="1"/>
        </p:nvSpPr>
        <p:spPr>
          <a:xfrm>
            <a:off x="0" y="6438900"/>
            <a:ext cx="12192000" cy="4191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5"/>
          <p:cNvSpPr>
            <a:spLocks noGrp="1"/>
          </p:cNvSpPr>
          <p:nvPr>
            <p:ph type="pic" sz="quarter" idx="17"/>
          </p:nvPr>
        </p:nvSpPr>
        <p:spPr>
          <a:xfrm>
            <a:off x="6209286" y="1"/>
            <a:ext cx="5982715" cy="3073400"/>
          </a:xfrm>
          <a:custGeom>
            <a:avLst/>
            <a:gdLst>
              <a:gd name="connsiteX0" fmla="*/ 935969 w 5982715"/>
              <a:gd name="connsiteY0" fmla="*/ 0 h 3073400"/>
              <a:gd name="connsiteX1" fmla="*/ 5982715 w 5982715"/>
              <a:gd name="connsiteY1" fmla="*/ 0 h 3073400"/>
              <a:gd name="connsiteX2" fmla="*/ 5982715 w 5982715"/>
              <a:gd name="connsiteY2" fmla="*/ 3073400 h 3073400"/>
              <a:gd name="connsiteX3" fmla="*/ 0 w 5982715"/>
              <a:gd name="connsiteY3" fmla="*/ 3073400 h 3073400"/>
            </a:gdLst>
            <a:ahLst/>
            <a:cxnLst>
              <a:cxn ang="0">
                <a:pos x="connsiteX0" y="connsiteY0"/>
              </a:cxn>
              <a:cxn ang="0">
                <a:pos x="connsiteX1" y="connsiteY1"/>
              </a:cxn>
              <a:cxn ang="0">
                <a:pos x="connsiteX2" y="connsiteY2"/>
              </a:cxn>
              <a:cxn ang="0">
                <a:pos x="connsiteX3" y="connsiteY3"/>
              </a:cxn>
            </a:cxnLst>
            <a:rect l="l" t="t" r="r" b="b"/>
            <a:pathLst>
              <a:path w="5982715" h="3073400">
                <a:moveTo>
                  <a:pt x="935969" y="0"/>
                </a:moveTo>
                <a:lnTo>
                  <a:pt x="5982715" y="0"/>
                </a:lnTo>
                <a:lnTo>
                  <a:pt x="5982715" y="3073400"/>
                </a:lnTo>
                <a:lnTo>
                  <a:pt x="0" y="3073400"/>
                </a:lnTo>
                <a:close/>
              </a:path>
            </a:pathLst>
          </a:custGeom>
          <a:pattFill prst="pct5">
            <a:fgClr>
              <a:schemeClr val="accent1"/>
            </a:fgClr>
            <a:bgClr>
              <a:schemeClr val="bg1"/>
            </a:bgClr>
          </a:pattFill>
        </p:spPr>
        <p:txBody>
          <a:bodyPr rtlCol="0">
            <a:noAutofit/>
          </a:bodyPr>
          <a:lstStyle>
            <a:lvl1pPr>
              <a:defRPr sz="1200"/>
            </a:lvl1pPr>
          </a:lstStyle>
          <a:p>
            <a:pPr lvl="0"/>
            <a:endParaRPr lang="en-US" noProof="0"/>
          </a:p>
        </p:txBody>
      </p:sp>
      <p:sp>
        <p:nvSpPr>
          <p:cNvPr id="8" name="Picture Placeholder 7"/>
          <p:cNvSpPr>
            <a:spLocks noGrp="1"/>
          </p:cNvSpPr>
          <p:nvPr>
            <p:ph type="pic" sz="quarter" idx="18"/>
          </p:nvPr>
        </p:nvSpPr>
        <p:spPr>
          <a:xfrm>
            <a:off x="5184359" y="3365503"/>
            <a:ext cx="7007641" cy="3073398"/>
          </a:xfrm>
          <a:custGeom>
            <a:avLst/>
            <a:gdLst>
              <a:gd name="connsiteX0" fmla="*/ 935969 w 7007641"/>
              <a:gd name="connsiteY0" fmla="*/ 0 h 3073398"/>
              <a:gd name="connsiteX1" fmla="*/ 7007641 w 7007641"/>
              <a:gd name="connsiteY1" fmla="*/ 0 h 3073398"/>
              <a:gd name="connsiteX2" fmla="*/ 7007641 w 7007641"/>
              <a:gd name="connsiteY2" fmla="*/ 3073398 h 3073398"/>
              <a:gd name="connsiteX3" fmla="*/ 0 w 7007641"/>
              <a:gd name="connsiteY3" fmla="*/ 3073398 h 3073398"/>
            </a:gdLst>
            <a:ahLst/>
            <a:cxnLst>
              <a:cxn ang="0">
                <a:pos x="connsiteX0" y="connsiteY0"/>
              </a:cxn>
              <a:cxn ang="0">
                <a:pos x="connsiteX1" y="connsiteY1"/>
              </a:cxn>
              <a:cxn ang="0">
                <a:pos x="connsiteX2" y="connsiteY2"/>
              </a:cxn>
              <a:cxn ang="0">
                <a:pos x="connsiteX3" y="connsiteY3"/>
              </a:cxn>
            </a:cxnLst>
            <a:rect l="l" t="t" r="r" b="b"/>
            <a:pathLst>
              <a:path w="7007641" h="3073398">
                <a:moveTo>
                  <a:pt x="935969" y="0"/>
                </a:moveTo>
                <a:lnTo>
                  <a:pt x="7007641" y="0"/>
                </a:lnTo>
                <a:lnTo>
                  <a:pt x="7007641" y="3073398"/>
                </a:lnTo>
                <a:lnTo>
                  <a:pt x="0" y="3073398"/>
                </a:lnTo>
                <a:close/>
              </a:path>
            </a:pathLst>
          </a:custGeom>
          <a:pattFill prst="pct5">
            <a:fgClr>
              <a:schemeClr val="accent1"/>
            </a:fgClr>
            <a:bgClr>
              <a:schemeClr val="bg1"/>
            </a:bgClr>
          </a:pattFill>
        </p:spPr>
        <p:txBody>
          <a:bodyPr rtlCol="0">
            <a:noAutofit/>
          </a:bodyPr>
          <a:lstStyle>
            <a:lvl1pPr>
              <a:defRPr sz="1200"/>
            </a:lvl1pPr>
          </a:lstStyle>
          <a:p>
            <a:pPr lvl="0"/>
            <a:endParaRPr lang="en-US" noProof="0"/>
          </a:p>
        </p:txBody>
      </p:sp>
    </p:spTree>
    <p:extLst>
      <p:ext uri="{BB962C8B-B14F-4D97-AF65-F5344CB8AC3E}">
        <p14:creationId xmlns:p14="http://schemas.microsoft.com/office/powerpoint/2010/main" val="3293978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EE5F4D-D405-A3E5-1844-BFE315B68BC9}"/>
              </a:ext>
            </a:extLst>
          </p:cNvPr>
          <p:cNvSpPr/>
          <p:nvPr userDrawn="1"/>
        </p:nvSpPr>
        <p:spPr>
          <a:xfrm>
            <a:off x="4127500" y="6448425"/>
            <a:ext cx="8064500" cy="409575"/>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4"/>
          <p:cNvSpPr>
            <a:spLocks noGrp="1"/>
          </p:cNvSpPr>
          <p:nvPr>
            <p:ph type="pic" sz="quarter" idx="18"/>
          </p:nvPr>
        </p:nvSpPr>
        <p:spPr>
          <a:xfrm>
            <a:off x="0" y="3056466"/>
            <a:ext cx="4127498" cy="3801533"/>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0" name="Picture Placeholder 4"/>
          <p:cNvSpPr>
            <a:spLocks noGrp="1"/>
          </p:cNvSpPr>
          <p:nvPr>
            <p:ph type="pic" sz="quarter" idx="19"/>
          </p:nvPr>
        </p:nvSpPr>
        <p:spPr>
          <a:xfrm>
            <a:off x="4622797" y="1"/>
            <a:ext cx="3289300" cy="3883797"/>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1" name="Picture Placeholder 4"/>
          <p:cNvSpPr>
            <a:spLocks noGrp="1"/>
          </p:cNvSpPr>
          <p:nvPr>
            <p:ph type="pic" sz="quarter" idx="20"/>
          </p:nvPr>
        </p:nvSpPr>
        <p:spPr>
          <a:xfrm>
            <a:off x="8407398" y="1"/>
            <a:ext cx="3289300" cy="3883797"/>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4240566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6ECF7-7309-C406-7179-67917C19097B}"/>
              </a:ext>
            </a:extLst>
          </p:cNvPr>
          <p:cNvSpPr/>
          <p:nvPr userDrawn="1"/>
        </p:nvSpPr>
        <p:spPr>
          <a:xfrm>
            <a:off x="533400" y="3573463"/>
            <a:ext cx="4514850" cy="2536825"/>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4"/>
          <p:cNvSpPr>
            <a:spLocks noGrp="1"/>
          </p:cNvSpPr>
          <p:nvPr>
            <p:ph type="pic" sz="quarter" idx="18"/>
          </p:nvPr>
        </p:nvSpPr>
        <p:spPr>
          <a:xfrm>
            <a:off x="5047881" y="747712"/>
            <a:ext cx="2876917" cy="5362575"/>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8" name="Picture Placeholder 4"/>
          <p:cNvSpPr>
            <a:spLocks noGrp="1"/>
          </p:cNvSpPr>
          <p:nvPr>
            <p:ph type="pic" sz="quarter" idx="19"/>
          </p:nvPr>
        </p:nvSpPr>
        <p:spPr>
          <a:xfrm>
            <a:off x="8458200" y="3572932"/>
            <a:ext cx="3200400" cy="2537355"/>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298107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6" name="Picture Placeholder 4"/>
          <p:cNvSpPr>
            <a:spLocks noGrp="1"/>
          </p:cNvSpPr>
          <p:nvPr>
            <p:ph type="pic" sz="quarter" idx="18"/>
          </p:nvPr>
        </p:nvSpPr>
        <p:spPr>
          <a:xfrm>
            <a:off x="0" y="2686050"/>
            <a:ext cx="6095994" cy="4171950"/>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7" name="Picture Placeholder 4"/>
          <p:cNvSpPr>
            <a:spLocks noGrp="1"/>
          </p:cNvSpPr>
          <p:nvPr>
            <p:ph type="pic" sz="quarter" idx="19"/>
          </p:nvPr>
        </p:nvSpPr>
        <p:spPr>
          <a:xfrm>
            <a:off x="6095994" y="2686050"/>
            <a:ext cx="6095994" cy="417195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2478244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6E84C0-7B17-9D32-8435-DA3A053A98F3}"/>
              </a:ext>
            </a:extLst>
          </p:cNvPr>
          <p:cNvSpPr/>
          <p:nvPr userDrawn="1"/>
        </p:nvSpPr>
        <p:spPr>
          <a:xfrm rot="5400000">
            <a:off x="-2796381" y="2796381"/>
            <a:ext cx="6858000" cy="1265238"/>
          </a:xfrm>
          <a:prstGeom prst="rect">
            <a:avLst/>
          </a:prstGeom>
          <a:solidFill>
            <a:srgbClr val="0060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4"/>
          <p:cNvSpPr>
            <a:spLocks noGrp="1"/>
          </p:cNvSpPr>
          <p:nvPr>
            <p:ph type="pic" sz="quarter" idx="18"/>
          </p:nvPr>
        </p:nvSpPr>
        <p:spPr>
          <a:xfrm>
            <a:off x="632862" y="2880360"/>
            <a:ext cx="5084544" cy="3344779"/>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8" name="Picture Placeholder 4"/>
          <p:cNvSpPr>
            <a:spLocks noGrp="1"/>
          </p:cNvSpPr>
          <p:nvPr>
            <p:ph type="pic" sz="quarter" idx="19"/>
          </p:nvPr>
        </p:nvSpPr>
        <p:spPr>
          <a:xfrm>
            <a:off x="6350270" y="632863"/>
            <a:ext cx="5084544" cy="2796138"/>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2881119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95BE2303-6AB9-342C-55CE-AFA54635D2B8}"/>
              </a:ext>
            </a:extLst>
          </p:cNvPr>
          <p:cNvSpPr/>
          <p:nvPr userDrawn="1"/>
        </p:nvSpPr>
        <p:spPr>
          <a:xfrm>
            <a:off x="4222750" y="690563"/>
            <a:ext cx="3394075" cy="5476875"/>
          </a:xfrm>
          <a:prstGeom prst="roundRect">
            <a:avLst>
              <a:gd name="adj" fmla="val 2985"/>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Rounded Corners 7">
            <a:extLst>
              <a:ext uri="{FF2B5EF4-FFF2-40B4-BE49-F238E27FC236}">
                <a16:creationId xmlns:a16="http://schemas.microsoft.com/office/drawing/2014/main" id="{AFE9D21F-F0B4-8752-844E-FA0437E11BD6}"/>
              </a:ext>
            </a:extLst>
          </p:cNvPr>
          <p:cNvSpPr/>
          <p:nvPr userDrawn="1"/>
        </p:nvSpPr>
        <p:spPr>
          <a:xfrm>
            <a:off x="8108950" y="1143000"/>
            <a:ext cx="3392488" cy="4572000"/>
          </a:xfrm>
          <a:prstGeom prst="roundRect">
            <a:avLst>
              <a:gd name="adj" fmla="val 2985"/>
            </a:avLst>
          </a:prstGeom>
          <a:noFill/>
          <a:ln w="25400">
            <a:solidFill>
              <a:srgbClr val="2F6A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35259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4"/>
          <p:cNvSpPr>
            <a:spLocks noGrp="1"/>
          </p:cNvSpPr>
          <p:nvPr>
            <p:ph type="pic" sz="quarter" idx="10"/>
          </p:nvPr>
        </p:nvSpPr>
        <p:spPr>
          <a:xfrm>
            <a:off x="6269861" y="721894"/>
            <a:ext cx="5234198" cy="2389472"/>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1" name="Picture Placeholder 4"/>
          <p:cNvSpPr>
            <a:spLocks noGrp="1"/>
          </p:cNvSpPr>
          <p:nvPr>
            <p:ph type="pic" sz="quarter" idx="11"/>
          </p:nvPr>
        </p:nvSpPr>
        <p:spPr>
          <a:xfrm>
            <a:off x="687942" y="3746634"/>
            <a:ext cx="5151017" cy="2389472"/>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343022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AC9AA5-E477-8DA6-B56D-F63179DB7B00}"/>
              </a:ext>
            </a:extLst>
          </p:cNvPr>
          <p:cNvSpPr/>
          <p:nvPr userDrawn="1"/>
        </p:nvSpPr>
        <p:spPr>
          <a:xfrm>
            <a:off x="5248275" y="3552825"/>
            <a:ext cx="6029325" cy="2752725"/>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8"/>
          </p:nvPr>
        </p:nvSpPr>
        <p:spPr>
          <a:xfrm>
            <a:off x="914400" y="552450"/>
            <a:ext cx="10363200" cy="3000375"/>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88682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BB7A81-C229-003C-18BF-A042666601D6}"/>
              </a:ext>
            </a:extLst>
          </p:cNvPr>
          <p:cNvSpPr/>
          <p:nvPr userDrawn="1"/>
        </p:nvSpPr>
        <p:spPr>
          <a:xfrm>
            <a:off x="0" y="4533900"/>
            <a:ext cx="12192000" cy="232410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8"/>
          </p:nvPr>
        </p:nvSpPr>
        <p:spPr>
          <a:xfrm>
            <a:off x="0" y="1162050"/>
            <a:ext cx="6464300" cy="453390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1434083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CDE90-773F-469A-A4C5-AF4E1E7C9B53}"/>
              </a:ext>
            </a:extLst>
          </p:cNvPr>
          <p:cNvSpPr>
            <a:spLocks noGrp="1"/>
          </p:cNvSpPr>
          <p:nvPr>
            <p:ph type="title"/>
          </p:nvPr>
        </p:nvSpPr>
        <p:spPr>
          <a:xfrm>
            <a:off x="831850" y="1338263"/>
            <a:ext cx="10515600" cy="2852737"/>
          </a:xfrm>
          <a:prstGeom prst="rect">
            <a:avLst/>
          </a:prstGeom>
        </p:spPr>
        <p:txBody>
          <a:bodyPr anchor="b"/>
          <a:lstStyle>
            <a:lvl1pPr>
              <a:defRPr sz="6000" b="1">
                <a:solidFill>
                  <a:schemeClr val="tx2"/>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02299E9-AF9C-41AF-AB7C-63365B8CEA1E}"/>
              </a:ext>
            </a:extLst>
          </p:cNvPr>
          <p:cNvSpPr>
            <a:spLocks noGrp="1"/>
          </p:cNvSpPr>
          <p:nvPr>
            <p:ph type="body" idx="1"/>
          </p:nvPr>
        </p:nvSpPr>
        <p:spPr>
          <a:xfrm>
            <a:off x="831850" y="4284663"/>
            <a:ext cx="10515600" cy="1500187"/>
          </a:xfrm>
          <a:prstGeom prst="rect">
            <a:avLst/>
          </a:prstGeo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3A846618-F654-2A18-157C-D7BB4A9FB5D2}"/>
              </a:ext>
            </a:extLst>
          </p:cNvPr>
          <p:cNvGrpSpPr/>
          <p:nvPr userDrawn="1"/>
        </p:nvGrpSpPr>
        <p:grpSpPr>
          <a:xfrm>
            <a:off x="0" y="5121218"/>
            <a:ext cx="12192000" cy="1736908"/>
            <a:chOff x="0" y="5121218"/>
            <a:chExt cx="12192000" cy="1736908"/>
          </a:xfrm>
        </p:grpSpPr>
        <p:sp>
          <p:nvSpPr>
            <p:cNvPr id="6" name="object 2">
              <a:extLst>
                <a:ext uri="{FF2B5EF4-FFF2-40B4-BE49-F238E27FC236}">
                  <a16:creationId xmlns:a16="http://schemas.microsoft.com/office/drawing/2014/main" id="{01AC1F7B-D23C-8366-5A02-13FAC5A6B918}"/>
                </a:ext>
              </a:extLst>
            </p:cNvPr>
            <p:cNvSpPr/>
            <p:nvPr/>
          </p:nvSpPr>
          <p:spPr>
            <a:xfrm>
              <a:off x="0" y="5121218"/>
              <a:ext cx="2884479" cy="872673"/>
            </a:xfrm>
            <a:prstGeom prst="rect">
              <a:avLst/>
            </a:prstGeom>
            <a:blipFill>
              <a:blip r:embed="rId2"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51F9E5DD-6603-688E-E808-61D453041FF5}"/>
                </a:ext>
              </a:extLst>
            </p:cNvPr>
            <p:cNvSpPr/>
            <p:nvPr/>
          </p:nvSpPr>
          <p:spPr>
            <a:xfrm>
              <a:off x="0" y="5971032"/>
              <a:ext cx="12192000" cy="887094"/>
            </a:xfrm>
            <a:custGeom>
              <a:avLst/>
              <a:gdLst/>
              <a:ahLst/>
              <a:cxnLst/>
              <a:rect l="l" t="t" r="r" b="b"/>
              <a:pathLst>
                <a:path w="12192000" h="887095">
                  <a:moveTo>
                    <a:pt x="12192000" y="886966"/>
                  </a:moveTo>
                  <a:lnTo>
                    <a:pt x="12192000" y="0"/>
                  </a:lnTo>
                  <a:lnTo>
                    <a:pt x="0" y="0"/>
                  </a:lnTo>
                  <a:lnTo>
                    <a:pt x="0" y="886966"/>
                  </a:lnTo>
                  <a:lnTo>
                    <a:pt x="12192000" y="886966"/>
                  </a:lnTo>
                  <a:close/>
                </a:path>
              </a:pathLst>
            </a:custGeom>
            <a:solidFill>
              <a:srgbClr val="27476F"/>
            </a:solidFill>
          </p:spPr>
          <p:txBody>
            <a:bodyPr wrap="square" lIns="0" tIns="0" rIns="0" bIns="0" rtlCol="0"/>
            <a:lstStyle/>
            <a:p>
              <a:endParaRPr/>
            </a:p>
          </p:txBody>
        </p:sp>
        <p:sp>
          <p:nvSpPr>
            <p:cNvPr id="8" name="object 5">
              <a:extLst>
                <a:ext uri="{FF2B5EF4-FFF2-40B4-BE49-F238E27FC236}">
                  <a16:creationId xmlns:a16="http://schemas.microsoft.com/office/drawing/2014/main" id="{A1ACFED7-5113-E310-3AF5-8DD08DF4274A}"/>
                </a:ext>
              </a:extLst>
            </p:cNvPr>
            <p:cNvSpPr/>
            <p:nvPr/>
          </p:nvSpPr>
          <p:spPr>
            <a:xfrm>
              <a:off x="278891" y="6181344"/>
              <a:ext cx="1687068" cy="504444"/>
            </a:xfrm>
            <a:prstGeom prst="rect">
              <a:avLst/>
            </a:prstGeom>
            <a:blipFill>
              <a:blip r:embed="rId3" cstate="print"/>
              <a:stretch>
                <a:fillRect/>
              </a:stretch>
            </a:blipFill>
          </p:spPr>
          <p:txBody>
            <a:bodyPr wrap="square" lIns="0" tIns="0" rIns="0" bIns="0" rtlCol="0"/>
            <a:lstStyle/>
            <a:p>
              <a:endParaRPr/>
            </a:p>
          </p:txBody>
        </p:sp>
        <p:sp>
          <p:nvSpPr>
            <p:cNvPr id="10" name="object 6">
              <a:extLst>
                <a:ext uri="{FF2B5EF4-FFF2-40B4-BE49-F238E27FC236}">
                  <a16:creationId xmlns:a16="http://schemas.microsoft.com/office/drawing/2014/main" id="{38B282D7-8C99-3513-A4E2-8ADCA1CED6CC}"/>
                </a:ext>
              </a:extLst>
            </p:cNvPr>
            <p:cNvSpPr/>
            <p:nvPr/>
          </p:nvSpPr>
          <p:spPr>
            <a:xfrm>
              <a:off x="10375392" y="6094476"/>
              <a:ext cx="1537716" cy="591312"/>
            </a:xfrm>
            <a:prstGeom prst="rect">
              <a:avLst/>
            </a:prstGeom>
            <a:blipFill>
              <a:blip r:embed="rId4"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4232499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5772-0C2B-4965-89F2-5F353B05DE29}"/>
              </a:ext>
            </a:extLst>
          </p:cNvPr>
          <p:cNvSpPr>
            <a:spLocks noGrp="1"/>
          </p:cNvSpPr>
          <p:nvPr>
            <p:ph type="title"/>
          </p:nvPr>
        </p:nvSpPr>
        <p:spPr>
          <a:xfrm>
            <a:off x="838200" y="2570559"/>
            <a:ext cx="10515600" cy="1325563"/>
          </a:xfrm>
          <a:prstGeom prst="rect">
            <a:avLst/>
          </a:prstGeom>
        </p:spPr>
        <p:txBody>
          <a:bodyPr>
            <a:normAutofit/>
          </a:bodyPr>
          <a:lstStyle>
            <a:lvl1pPr>
              <a:defRPr sz="6000" b="1">
                <a:solidFill>
                  <a:schemeClr val="bg1"/>
                </a:solidFill>
              </a:defRPr>
            </a:lvl1pPr>
          </a:lstStyle>
          <a:p>
            <a:r>
              <a:rPr lang="en-US"/>
              <a:t>Click to edit Master title style</a:t>
            </a:r>
            <a:endParaRPr lang="en-AU"/>
          </a:p>
        </p:txBody>
      </p:sp>
      <p:sp>
        <p:nvSpPr>
          <p:cNvPr id="18" name="Text Placeholder 2">
            <a:extLst>
              <a:ext uri="{FF2B5EF4-FFF2-40B4-BE49-F238E27FC236}">
                <a16:creationId xmlns:a16="http://schemas.microsoft.com/office/drawing/2014/main" id="{E1FEE8EC-E61A-49E2-ADEE-5DDDE810C8D3}"/>
              </a:ext>
            </a:extLst>
          </p:cNvPr>
          <p:cNvSpPr>
            <a:spLocks noGrp="1"/>
          </p:cNvSpPr>
          <p:nvPr>
            <p:ph type="body" idx="1" hasCustomPrompt="1"/>
          </p:nvPr>
        </p:nvSpPr>
        <p:spPr>
          <a:xfrm>
            <a:off x="831850" y="3998913"/>
            <a:ext cx="10515600" cy="515937"/>
          </a:xfrm>
          <a:prstGeom prst="rect">
            <a:avLst/>
          </a:prstGeom>
        </p:spPr>
        <p:txBody>
          <a:bodyPr>
            <a:normAutofit/>
          </a:bodyPr>
          <a:lstStyle>
            <a:lvl1pPr marL="0" inden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a:t>
            </a:r>
          </a:p>
        </p:txBody>
      </p:sp>
      <p:grpSp>
        <p:nvGrpSpPr>
          <p:cNvPr id="17" name="Group 16">
            <a:extLst>
              <a:ext uri="{FF2B5EF4-FFF2-40B4-BE49-F238E27FC236}">
                <a16:creationId xmlns:a16="http://schemas.microsoft.com/office/drawing/2014/main" id="{FC383AD5-B3EE-BD23-8E1A-0A532FF6FA2D}"/>
              </a:ext>
            </a:extLst>
          </p:cNvPr>
          <p:cNvGrpSpPr/>
          <p:nvPr userDrawn="1"/>
        </p:nvGrpSpPr>
        <p:grpSpPr>
          <a:xfrm>
            <a:off x="0" y="5121218"/>
            <a:ext cx="12192000" cy="1736908"/>
            <a:chOff x="0" y="5121218"/>
            <a:chExt cx="12192000" cy="1736908"/>
          </a:xfrm>
        </p:grpSpPr>
        <p:sp>
          <p:nvSpPr>
            <p:cNvPr id="20" name="object 2">
              <a:extLst>
                <a:ext uri="{FF2B5EF4-FFF2-40B4-BE49-F238E27FC236}">
                  <a16:creationId xmlns:a16="http://schemas.microsoft.com/office/drawing/2014/main" id="{110D1BDD-440A-6205-44E1-218DA6053D23}"/>
                </a:ext>
              </a:extLst>
            </p:cNvPr>
            <p:cNvSpPr/>
            <p:nvPr/>
          </p:nvSpPr>
          <p:spPr>
            <a:xfrm>
              <a:off x="0" y="5121218"/>
              <a:ext cx="2884479" cy="872673"/>
            </a:xfrm>
            <a:prstGeom prst="rect">
              <a:avLst/>
            </a:prstGeom>
            <a:blipFill>
              <a:blip r:embed="rId2" cstate="print"/>
              <a:stretch>
                <a:fillRect/>
              </a:stretch>
            </a:blipFill>
          </p:spPr>
          <p:txBody>
            <a:bodyPr wrap="square" lIns="0" tIns="0" rIns="0" bIns="0" rtlCol="0"/>
            <a:lstStyle/>
            <a:p>
              <a:endParaRPr/>
            </a:p>
          </p:txBody>
        </p:sp>
        <p:sp>
          <p:nvSpPr>
            <p:cNvPr id="21" name="object 3">
              <a:extLst>
                <a:ext uri="{FF2B5EF4-FFF2-40B4-BE49-F238E27FC236}">
                  <a16:creationId xmlns:a16="http://schemas.microsoft.com/office/drawing/2014/main" id="{69D29BCD-146F-7829-CDF4-0F684F9AABB0}"/>
                </a:ext>
              </a:extLst>
            </p:cNvPr>
            <p:cNvSpPr/>
            <p:nvPr/>
          </p:nvSpPr>
          <p:spPr>
            <a:xfrm>
              <a:off x="0" y="5971032"/>
              <a:ext cx="12192000" cy="887094"/>
            </a:xfrm>
            <a:custGeom>
              <a:avLst/>
              <a:gdLst/>
              <a:ahLst/>
              <a:cxnLst/>
              <a:rect l="l" t="t" r="r" b="b"/>
              <a:pathLst>
                <a:path w="12192000" h="887095">
                  <a:moveTo>
                    <a:pt x="12192000" y="886966"/>
                  </a:moveTo>
                  <a:lnTo>
                    <a:pt x="12192000" y="0"/>
                  </a:lnTo>
                  <a:lnTo>
                    <a:pt x="0" y="0"/>
                  </a:lnTo>
                  <a:lnTo>
                    <a:pt x="0" y="886966"/>
                  </a:lnTo>
                  <a:lnTo>
                    <a:pt x="12192000" y="886966"/>
                  </a:lnTo>
                  <a:close/>
                </a:path>
              </a:pathLst>
            </a:custGeom>
            <a:solidFill>
              <a:srgbClr val="27476F"/>
            </a:solidFill>
          </p:spPr>
          <p:txBody>
            <a:bodyPr wrap="square" lIns="0" tIns="0" rIns="0" bIns="0" rtlCol="0"/>
            <a:lstStyle/>
            <a:p>
              <a:endParaRPr/>
            </a:p>
          </p:txBody>
        </p:sp>
        <p:sp>
          <p:nvSpPr>
            <p:cNvPr id="22" name="object 5">
              <a:extLst>
                <a:ext uri="{FF2B5EF4-FFF2-40B4-BE49-F238E27FC236}">
                  <a16:creationId xmlns:a16="http://schemas.microsoft.com/office/drawing/2014/main" id="{DEBF3D55-A4BE-4A80-82FF-1C90D1A3CB0D}"/>
                </a:ext>
              </a:extLst>
            </p:cNvPr>
            <p:cNvSpPr/>
            <p:nvPr/>
          </p:nvSpPr>
          <p:spPr>
            <a:xfrm>
              <a:off x="278891" y="6181344"/>
              <a:ext cx="1687068" cy="504444"/>
            </a:xfrm>
            <a:prstGeom prst="rect">
              <a:avLst/>
            </a:prstGeom>
            <a:blipFill>
              <a:blip r:embed="rId3" cstate="print"/>
              <a:stretch>
                <a:fillRect/>
              </a:stretch>
            </a:blipFill>
          </p:spPr>
          <p:txBody>
            <a:bodyPr wrap="square" lIns="0" tIns="0" rIns="0" bIns="0" rtlCol="0"/>
            <a:lstStyle/>
            <a:p>
              <a:endParaRPr/>
            </a:p>
          </p:txBody>
        </p:sp>
        <p:sp>
          <p:nvSpPr>
            <p:cNvPr id="23" name="object 6">
              <a:extLst>
                <a:ext uri="{FF2B5EF4-FFF2-40B4-BE49-F238E27FC236}">
                  <a16:creationId xmlns:a16="http://schemas.microsoft.com/office/drawing/2014/main" id="{3E0DC5F8-6050-4C0F-405C-C08DD0896318}"/>
                </a:ext>
              </a:extLst>
            </p:cNvPr>
            <p:cNvSpPr/>
            <p:nvPr/>
          </p:nvSpPr>
          <p:spPr>
            <a:xfrm>
              <a:off x="10375392" y="6094476"/>
              <a:ext cx="1537716" cy="591312"/>
            </a:xfrm>
            <a:prstGeom prst="rect">
              <a:avLst/>
            </a:prstGeom>
            <a:blipFill>
              <a:blip r:embed="rId4"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307101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371" y="1124744"/>
            <a:ext cx="10972800" cy="648072"/>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31371" y="206915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31371" y="270892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015138" y="206915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15138" y="270892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84346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78368" y="2230438"/>
            <a:ext cx="5323417" cy="4525962"/>
          </a:xfrm>
        </p:spPr>
        <p:txBody>
          <a:bodyPr/>
          <a:lstStyle>
            <a:lvl1pPr>
              <a:defRPr sz="2400"/>
            </a:lvl1pPr>
            <a:lvl2pPr>
              <a:defRPr sz="20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04984" y="2230438"/>
            <a:ext cx="5323416" cy="4525962"/>
          </a:xfrm>
        </p:spPr>
        <p:txBody>
          <a:bodyPr/>
          <a:lstStyle>
            <a:lvl1pPr>
              <a:defRPr sz="2400"/>
            </a:lvl1pPr>
            <a:lvl2pPr>
              <a:defRPr sz="20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465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84E594-2B66-6A39-6DCF-2CAA35F8EAC0}"/>
              </a:ext>
            </a:extLst>
          </p:cNvPr>
          <p:cNvSpPr/>
          <p:nvPr userDrawn="1"/>
        </p:nvSpPr>
        <p:spPr>
          <a:xfrm rot="5400000">
            <a:off x="10291762" y="320676"/>
            <a:ext cx="2220913" cy="1579562"/>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1"/>
          </p:nvPr>
        </p:nvSpPr>
        <p:spPr>
          <a:xfrm>
            <a:off x="6388098" y="790107"/>
            <a:ext cx="5013794" cy="3108793"/>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407981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1917700"/>
            <a:ext cx="6299200" cy="4076700"/>
          </a:xfrm>
          <a:custGeom>
            <a:avLst/>
            <a:gdLst>
              <a:gd name="connsiteX0" fmla="*/ 0 w 6299200"/>
              <a:gd name="connsiteY0" fmla="*/ 0 h 4076700"/>
              <a:gd name="connsiteX1" fmla="*/ 488959 w 6299200"/>
              <a:gd name="connsiteY1" fmla="*/ 0 h 4076700"/>
              <a:gd name="connsiteX2" fmla="*/ 1854200 w 6299200"/>
              <a:gd name="connsiteY2" fmla="*/ 0 h 4076700"/>
              <a:gd name="connsiteX3" fmla="*/ 4203700 w 6299200"/>
              <a:gd name="connsiteY3" fmla="*/ 0 h 4076700"/>
              <a:gd name="connsiteX4" fmla="*/ 5810241 w 6299200"/>
              <a:gd name="connsiteY4" fmla="*/ 0 h 4076700"/>
              <a:gd name="connsiteX5" fmla="*/ 6299200 w 6299200"/>
              <a:gd name="connsiteY5" fmla="*/ 0 h 4076700"/>
              <a:gd name="connsiteX6" fmla="*/ 6299200 w 6299200"/>
              <a:gd name="connsiteY6" fmla="*/ 488959 h 4076700"/>
              <a:gd name="connsiteX7" fmla="*/ 6299200 w 6299200"/>
              <a:gd name="connsiteY7" fmla="*/ 2171700 h 4076700"/>
              <a:gd name="connsiteX8" fmla="*/ 6299200 w 6299200"/>
              <a:gd name="connsiteY8" fmla="*/ 3587741 h 4076700"/>
              <a:gd name="connsiteX9" fmla="*/ 5810241 w 6299200"/>
              <a:gd name="connsiteY9" fmla="*/ 4076700 h 4076700"/>
              <a:gd name="connsiteX10" fmla="*/ 1854200 w 6299200"/>
              <a:gd name="connsiteY10" fmla="*/ 4076700 h 4076700"/>
              <a:gd name="connsiteX11" fmla="*/ 488959 w 6299200"/>
              <a:gd name="connsiteY11" fmla="*/ 4076700 h 4076700"/>
              <a:gd name="connsiteX12" fmla="*/ 0 w 6299200"/>
              <a:gd name="connsiteY12" fmla="*/ 4076700 h 4076700"/>
              <a:gd name="connsiteX13" fmla="*/ 0 w 6299200"/>
              <a:gd name="connsiteY13" fmla="*/ 3587741 h 4076700"/>
              <a:gd name="connsiteX14" fmla="*/ 0 w 6299200"/>
              <a:gd name="connsiteY14" fmla="*/ 488959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9200" h="4076700">
                <a:moveTo>
                  <a:pt x="0" y="0"/>
                </a:moveTo>
                <a:lnTo>
                  <a:pt x="488959" y="0"/>
                </a:lnTo>
                <a:lnTo>
                  <a:pt x="1854200" y="0"/>
                </a:lnTo>
                <a:lnTo>
                  <a:pt x="4203700" y="0"/>
                </a:lnTo>
                <a:lnTo>
                  <a:pt x="5810241" y="0"/>
                </a:lnTo>
                <a:lnTo>
                  <a:pt x="6299200" y="0"/>
                </a:lnTo>
                <a:lnTo>
                  <a:pt x="6299200" y="488959"/>
                </a:lnTo>
                <a:lnTo>
                  <a:pt x="6299200" y="2171700"/>
                </a:lnTo>
                <a:lnTo>
                  <a:pt x="6299200" y="3587741"/>
                </a:lnTo>
                <a:cubicBezTo>
                  <a:pt x="6299200" y="3857786"/>
                  <a:pt x="6080286" y="4076700"/>
                  <a:pt x="5810241" y="4076700"/>
                </a:cubicBezTo>
                <a:lnTo>
                  <a:pt x="1854200" y="4076700"/>
                </a:lnTo>
                <a:lnTo>
                  <a:pt x="488959" y="4076700"/>
                </a:lnTo>
                <a:lnTo>
                  <a:pt x="0" y="4076700"/>
                </a:lnTo>
                <a:lnTo>
                  <a:pt x="0" y="3587741"/>
                </a:lnTo>
                <a:lnTo>
                  <a:pt x="0" y="488959"/>
                </a:lnTo>
                <a:close/>
              </a:path>
            </a:pathLst>
          </a:custGeom>
          <a:pattFill prst="pct5">
            <a:fgClr>
              <a:schemeClr val="accent1"/>
            </a:fgClr>
            <a:bgClr>
              <a:schemeClr val="bg1"/>
            </a:bgClr>
          </a:pattFill>
        </p:spPr>
        <p:txBody>
          <a:bodyPr rtlCol="0">
            <a:noAutofit/>
          </a:bodyPr>
          <a:lstStyle>
            <a:lvl1pPr>
              <a:defRPr sz="1200"/>
            </a:lvl1pPr>
          </a:lstStyle>
          <a:p>
            <a:pPr lvl="0"/>
            <a:endParaRPr lang="en-US" noProof="0"/>
          </a:p>
        </p:txBody>
      </p:sp>
    </p:spTree>
    <p:extLst>
      <p:ext uri="{BB962C8B-B14F-4D97-AF65-F5344CB8AC3E}">
        <p14:creationId xmlns:p14="http://schemas.microsoft.com/office/powerpoint/2010/main" val="391617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9E6F8-E1B0-14C7-6403-D850E2D63B22}"/>
              </a:ext>
            </a:extLst>
          </p:cNvPr>
          <p:cNvSpPr/>
          <p:nvPr userDrawn="1"/>
        </p:nvSpPr>
        <p:spPr>
          <a:xfrm>
            <a:off x="812800" y="4095750"/>
            <a:ext cx="6332538" cy="276225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1"/>
          </p:nvPr>
        </p:nvSpPr>
        <p:spPr>
          <a:xfrm>
            <a:off x="7145332" y="1"/>
            <a:ext cx="4233867" cy="6858000"/>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74856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F159C-34F6-2B23-181D-ADE7301CAE11}"/>
              </a:ext>
            </a:extLst>
          </p:cNvPr>
          <p:cNvSpPr/>
          <p:nvPr userDrawn="1"/>
        </p:nvSpPr>
        <p:spPr>
          <a:xfrm>
            <a:off x="0" y="0"/>
            <a:ext cx="2228850" cy="6858000"/>
          </a:xfrm>
          <a:prstGeom prst="rect">
            <a:avLst/>
          </a:prstGeom>
          <a:solidFill>
            <a:srgbClr val="0060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1"/>
          </p:nvPr>
        </p:nvSpPr>
        <p:spPr>
          <a:xfrm>
            <a:off x="1076325" y="942975"/>
            <a:ext cx="5103094" cy="4972050"/>
          </a:xfrm>
          <a:custGeom>
            <a:avLst/>
            <a:gdLst>
              <a:gd name="connsiteX0" fmla="*/ 0 w 5103094"/>
              <a:gd name="connsiteY0" fmla="*/ 0 h 4972050"/>
              <a:gd name="connsiteX1" fmla="*/ 323879 w 5103094"/>
              <a:gd name="connsiteY1" fmla="*/ 0 h 4972050"/>
              <a:gd name="connsiteX2" fmla="*/ 1684866 w 5103094"/>
              <a:gd name="connsiteY2" fmla="*/ 0 h 4972050"/>
              <a:gd name="connsiteX3" fmla="*/ 4779215 w 5103094"/>
              <a:gd name="connsiteY3" fmla="*/ 0 h 4972050"/>
              <a:gd name="connsiteX4" fmla="*/ 5103094 w 5103094"/>
              <a:gd name="connsiteY4" fmla="*/ 323879 h 4972050"/>
              <a:gd name="connsiteX5" fmla="*/ 5103094 w 5103094"/>
              <a:gd name="connsiteY5" fmla="*/ 4648171 h 4972050"/>
              <a:gd name="connsiteX6" fmla="*/ 4779215 w 5103094"/>
              <a:gd name="connsiteY6" fmla="*/ 4972050 h 4972050"/>
              <a:gd name="connsiteX7" fmla="*/ 1684866 w 5103094"/>
              <a:gd name="connsiteY7" fmla="*/ 4972050 h 4972050"/>
              <a:gd name="connsiteX8" fmla="*/ 323879 w 5103094"/>
              <a:gd name="connsiteY8" fmla="*/ 4972050 h 4972050"/>
              <a:gd name="connsiteX9" fmla="*/ 0 w 5103094"/>
              <a:gd name="connsiteY9" fmla="*/ 4972050 h 4972050"/>
              <a:gd name="connsiteX10" fmla="*/ 0 w 5103094"/>
              <a:gd name="connsiteY10" fmla="*/ 4648171 h 4972050"/>
              <a:gd name="connsiteX11" fmla="*/ 0 w 5103094"/>
              <a:gd name="connsiteY11" fmla="*/ 323879 h 497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3094" h="4972050">
                <a:moveTo>
                  <a:pt x="0" y="0"/>
                </a:moveTo>
                <a:lnTo>
                  <a:pt x="323879" y="0"/>
                </a:lnTo>
                <a:lnTo>
                  <a:pt x="1684866" y="0"/>
                </a:lnTo>
                <a:lnTo>
                  <a:pt x="4779215" y="0"/>
                </a:lnTo>
                <a:cubicBezTo>
                  <a:pt x="4958088" y="0"/>
                  <a:pt x="5103094" y="145006"/>
                  <a:pt x="5103094" y="323879"/>
                </a:cubicBezTo>
                <a:lnTo>
                  <a:pt x="5103094" y="4648171"/>
                </a:lnTo>
                <a:cubicBezTo>
                  <a:pt x="5103094" y="4827044"/>
                  <a:pt x="4958088" y="4972050"/>
                  <a:pt x="4779215" y="4972050"/>
                </a:cubicBezTo>
                <a:lnTo>
                  <a:pt x="1684866" y="4972050"/>
                </a:lnTo>
                <a:lnTo>
                  <a:pt x="323879" y="4972050"/>
                </a:lnTo>
                <a:lnTo>
                  <a:pt x="0" y="4972050"/>
                </a:lnTo>
                <a:lnTo>
                  <a:pt x="0" y="4648171"/>
                </a:lnTo>
                <a:lnTo>
                  <a:pt x="0" y="323879"/>
                </a:lnTo>
                <a:close/>
              </a:path>
            </a:pathLst>
          </a:custGeom>
          <a:pattFill prst="pct5">
            <a:fgClr>
              <a:schemeClr val="accent1"/>
            </a:fgClr>
            <a:bgClr>
              <a:schemeClr val="bg1"/>
            </a:bgClr>
          </a:pattFill>
        </p:spPr>
        <p:txBody>
          <a:bodyPr rtlCol="0">
            <a:noAutofit/>
          </a:bodyPr>
          <a:lstStyle>
            <a:lvl1pPr>
              <a:defRPr sz="1200"/>
            </a:lvl1pPr>
          </a:lstStyle>
          <a:p>
            <a:pPr lvl="0"/>
            <a:endParaRPr lang="en-US" noProof="0"/>
          </a:p>
        </p:txBody>
      </p:sp>
    </p:spTree>
    <p:extLst>
      <p:ext uri="{BB962C8B-B14F-4D97-AF65-F5344CB8AC3E}">
        <p14:creationId xmlns:p14="http://schemas.microsoft.com/office/powerpoint/2010/main" val="418086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Picture Placeholder 4"/>
          <p:cNvSpPr>
            <a:spLocks noGrp="1"/>
          </p:cNvSpPr>
          <p:nvPr>
            <p:ph type="pic" sz="quarter" idx="11"/>
          </p:nvPr>
        </p:nvSpPr>
        <p:spPr>
          <a:xfrm>
            <a:off x="6326818" y="2217041"/>
            <a:ext cx="2186939" cy="1813994"/>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3" name="Picture Placeholder 4"/>
          <p:cNvSpPr>
            <a:spLocks noGrp="1"/>
          </p:cNvSpPr>
          <p:nvPr>
            <p:ph type="pic" sz="quarter" idx="12"/>
          </p:nvPr>
        </p:nvSpPr>
        <p:spPr>
          <a:xfrm>
            <a:off x="6326818" y="4537521"/>
            <a:ext cx="2186939" cy="1813994"/>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4" name="Picture Placeholder 4"/>
          <p:cNvSpPr>
            <a:spLocks noGrp="1"/>
          </p:cNvSpPr>
          <p:nvPr>
            <p:ph type="pic" sz="quarter" idx="13"/>
          </p:nvPr>
        </p:nvSpPr>
        <p:spPr>
          <a:xfrm>
            <a:off x="506486" y="2217041"/>
            <a:ext cx="2186939" cy="1813994"/>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5" name="Picture Placeholder 4"/>
          <p:cNvSpPr>
            <a:spLocks noGrp="1"/>
          </p:cNvSpPr>
          <p:nvPr>
            <p:ph type="pic" sz="quarter" idx="14"/>
          </p:nvPr>
        </p:nvSpPr>
        <p:spPr>
          <a:xfrm>
            <a:off x="506486" y="4537521"/>
            <a:ext cx="2186939" cy="1813994"/>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52673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A520269-1ACE-F4EC-DE0D-BCC58A6D22E4}"/>
              </a:ext>
            </a:extLst>
          </p:cNvPr>
          <p:cNvCxnSpPr>
            <a:cxnSpLocks/>
          </p:cNvCxnSpPr>
          <p:nvPr userDrawn="1"/>
        </p:nvCxnSpPr>
        <p:spPr>
          <a:xfrm>
            <a:off x="0" y="3182938"/>
            <a:ext cx="12192000" cy="0"/>
          </a:xfrm>
          <a:prstGeom prst="line">
            <a:avLst/>
          </a:prstGeom>
          <a:ln w="25400">
            <a:solidFill>
              <a:srgbClr val="2F6A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2F916EE-0707-3479-7706-32EB069F78F3}"/>
              </a:ext>
            </a:extLst>
          </p:cNvPr>
          <p:cNvSpPr/>
          <p:nvPr userDrawn="1"/>
        </p:nvSpPr>
        <p:spPr>
          <a:xfrm>
            <a:off x="0" y="6330950"/>
            <a:ext cx="12192000" cy="527050"/>
          </a:xfrm>
          <a:prstGeom prst="rect">
            <a:avLst/>
          </a:prstGeom>
          <a:solidFill>
            <a:srgbClr val="2F6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4"/>
          <p:cNvSpPr>
            <a:spLocks noGrp="1"/>
          </p:cNvSpPr>
          <p:nvPr>
            <p:ph type="pic" sz="quarter" idx="13"/>
          </p:nvPr>
        </p:nvSpPr>
        <p:spPr>
          <a:xfrm>
            <a:off x="634996" y="2206354"/>
            <a:ext cx="3217333" cy="1952892"/>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1" name="Picture Placeholder 4"/>
          <p:cNvSpPr>
            <a:spLocks noGrp="1"/>
          </p:cNvSpPr>
          <p:nvPr>
            <p:ph type="pic" sz="quarter" idx="14"/>
          </p:nvPr>
        </p:nvSpPr>
        <p:spPr>
          <a:xfrm>
            <a:off x="4487325" y="2206354"/>
            <a:ext cx="3217333" cy="1952892"/>
          </a:xfrm>
          <a:pattFill prst="pct5">
            <a:fgClr>
              <a:schemeClr val="accent1"/>
            </a:fgClr>
            <a:bgClr>
              <a:schemeClr val="bg1"/>
            </a:bgClr>
          </a:pattFill>
        </p:spPr>
        <p:txBody>
          <a:bodyPr rtlCol="0">
            <a:normAutofit/>
          </a:bodyPr>
          <a:lstStyle>
            <a:lvl1pPr>
              <a:defRPr sz="1200"/>
            </a:lvl1pPr>
          </a:lstStyle>
          <a:p>
            <a:pPr lvl="0"/>
            <a:endParaRPr lang="en-US" noProof="0"/>
          </a:p>
        </p:txBody>
      </p:sp>
      <p:sp>
        <p:nvSpPr>
          <p:cNvPr id="12" name="Picture Placeholder 4"/>
          <p:cNvSpPr>
            <a:spLocks noGrp="1"/>
          </p:cNvSpPr>
          <p:nvPr>
            <p:ph type="pic" sz="quarter" idx="15"/>
          </p:nvPr>
        </p:nvSpPr>
        <p:spPr>
          <a:xfrm>
            <a:off x="8339654" y="2206354"/>
            <a:ext cx="3217333" cy="1952892"/>
          </a:xfrm>
          <a:pattFill prst="pct5">
            <a:fgClr>
              <a:schemeClr val="accent1"/>
            </a:fgClr>
            <a:bgClr>
              <a:schemeClr val="bg1"/>
            </a:bgClr>
          </a:patt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5924233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84DCAD-BFEE-3AD1-1A7A-276156EDAD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BAD3109-5AD6-4BFD-A284-8776DE683A9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FAF4C0-F01D-D78B-5F93-3E9BD3A14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fld id="{89F4E41B-610E-5440-87B8-B22D39847F66}" type="datetimeFigureOut">
              <a:rPr lang="en-US"/>
              <a:pPr>
                <a:defRPr/>
              </a:pPr>
              <a:t>5/14/2024</a:t>
            </a:fld>
            <a:endParaRPr lang="en-US"/>
          </a:p>
        </p:txBody>
      </p:sp>
      <p:sp>
        <p:nvSpPr>
          <p:cNvPr id="5" name="Footer Placeholder 4">
            <a:extLst>
              <a:ext uri="{FF2B5EF4-FFF2-40B4-BE49-F238E27FC236}">
                <a16:creationId xmlns:a16="http://schemas.microsoft.com/office/drawing/2014/main" id="{15B621A2-668B-09C7-11E4-6C88A946A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20EA618-1DE0-B99D-329E-CF01B5D6F9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fld id="{3530D93D-81F4-7140-A1CE-8F59F09168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 id="2147484298" r:id="rId30"/>
    <p:sldLayoutId id="2147484299" r:id="rId31"/>
    <p:sldLayoutId id="2147484300" r:id="rId32"/>
    <p:sldLayoutId id="2147484301" r:id="rId33"/>
    <p:sldLayoutId id="2147484302" r:id="rId34"/>
    <p:sldLayoutId id="2147484303" r:id="rId35"/>
  </p:sldLayoutIdLst>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3A4_C5F2E2E2.xml"/><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18/10/relationships/comments" Target="../comments/modernComment_3A6_94C5354E.xml"/><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18/10/relationships/comments" Target="../comments/modernComment_39D_B64AA2CE.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76_D9A1F289.xm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03_D2A2E6F5.xml"/><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0517A1-82D0-6E50-CA30-79FF3AC5DD5D}"/>
              </a:ext>
            </a:extLst>
          </p:cNvPr>
          <p:cNvSpPr>
            <a:spLocks noGrp="1"/>
          </p:cNvSpPr>
          <p:nvPr>
            <p:ph type="title"/>
          </p:nvPr>
        </p:nvSpPr>
        <p:spPr>
          <a:xfrm>
            <a:off x="861347" y="497041"/>
            <a:ext cx="10515600" cy="3502231"/>
          </a:xfrm>
        </p:spPr>
        <p:txBody>
          <a:bodyPr anchor="b">
            <a:normAutofit/>
          </a:bodyPr>
          <a:lstStyle/>
          <a:p>
            <a:r>
              <a:rPr lang="en-US" sz="4800" b="0" i="0" u="none" strike="noStrike" cap="all">
                <a:solidFill>
                  <a:srgbClr val="000000"/>
                </a:solidFill>
                <a:effectLst/>
                <a:latin typeface="Calibri" panose="020F0502020204030204" pitchFamily="34" charset="0"/>
              </a:rPr>
              <a:t>EXPLORING PGwT TEACHING PRACTICES: A QUALITATIVE STUDY</a:t>
            </a:r>
            <a:br>
              <a:rPr lang="en-GB" sz="5100"/>
            </a:br>
            <a:endParaRPr lang="en-US" sz="5100"/>
          </a:p>
        </p:txBody>
      </p:sp>
      <p:sp>
        <p:nvSpPr>
          <p:cNvPr id="7" name="Text Placeholder 5">
            <a:extLst>
              <a:ext uri="{FF2B5EF4-FFF2-40B4-BE49-F238E27FC236}">
                <a16:creationId xmlns:a16="http://schemas.microsoft.com/office/drawing/2014/main" id="{5C1B505E-56C0-6736-F31F-1EA718C84901}"/>
              </a:ext>
            </a:extLst>
          </p:cNvPr>
          <p:cNvSpPr txBox="1">
            <a:spLocks/>
          </p:cNvSpPr>
          <p:nvPr/>
        </p:nvSpPr>
        <p:spPr>
          <a:xfrm>
            <a:off x="814194" y="3749403"/>
            <a:ext cx="4260850" cy="150018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p>
        </p:txBody>
      </p:sp>
      <p:sp>
        <p:nvSpPr>
          <p:cNvPr id="16" name="Text Placeholder 5">
            <a:extLst>
              <a:ext uri="{FF2B5EF4-FFF2-40B4-BE49-F238E27FC236}">
                <a16:creationId xmlns:a16="http://schemas.microsoft.com/office/drawing/2014/main" id="{CF1A0398-7883-C7C7-1BAF-8304DE79AE13}"/>
              </a:ext>
            </a:extLst>
          </p:cNvPr>
          <p:cNvSpPr txBox="1">
            <a:spLocks/>
          </p:cNvSpPr>
          <p:nvPr/>
        </p:nvSpPr>
        <p:spPr>
          <a:xfrm>
            <a:off x="8566484" y="4106780"/>
            <a:ext cx="2868193" cy="1390772"/>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err="1"/>
              <a:t>EduFest</a:t>
            </a:r>
            <a:endParaRPr lang="en-US" sz="1600"/>
          </a:p>
          <a:p>
            <a:r>
              <a:rPr lang="en-US" sz="1600">
                <a:ea typeface="Calibri"/>
                <a:cs typeface="Calibri"/>
              </a:rPr>
              <a:t>University of Bath</a:t>
            </a:r>
            <a:endParaRPr lang="en-US" sz="1600"/>
          </a:p>
          <a:p>
            <a:r>
              <a:rPr lang="en-US" sz="1600"/>
              <a:t>14th May 2024</a:t>
            </a:r>
          </a:p>
        </p:txBody>
      </p:sp>
      <p:sp>
        <p:nvSpPr>
          <p:cNvPr id="2" name="Text Placeholder 5">
            <a:extLst>
              <a:ext uri="{FF2B5EF4-FFF2-40B4-BE49-F238E27FC236}">
                <a16:creationId xmlns:a16="http://schemas.microsoft.com/office/drawing/2014/main" id="{A9653205-D96D-7DD0-3D7C-3C179AEB7D59}"/>
              </a:ext>
            </a:extLst>
          </p:cNvPr>
          <p:cNvSpPr txBox="1">
            <a:spLocks/>
          </p:cNvSpPr>
          <p:nvPr/>
        </p:nvSpPr>
        <p:spPr>
          <a:xfrm>
            <a:off x="1853850" y="4106780"/>
            <a:ext cx="2868193" cy="1390772"/>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dirty="0"/>
              <a:t>Bayaz Mamadova, Dan Zhao, Gail Forey, Monia </a:t>
            </a:r>
            <a:r>
              <a:rPr lang="en-US" sz="1600" dirty="0" err="1"/>
              <a:t>Mtar</a:t>
            </a:r>
            <a:r>
              <a:rPr lang="en-US" sz="1600" dirty="0"/>
              <a:t>, Gan Shermer, Philip Shields, </a:t>
            </a:r>
            <a:r>
              <a:rPr lang="en-US" sz="1600" dirty="0">
                <a:ea typeface="+mn-lt"/>
                <a:cs typeface="+mn-lt"/>
              </a:rPr>
              <a:t>Elena Minelli, Trevor</a:t>
            </a:r>
            <a:r>
              <a:rPr lang="en-US" sz="1600" dirty="0"/>
              <a:t> Grimshaw &amp; Jo Charles</a:t>
            </a:r>
            <a:endParaRPr lang="en-US" sz="1600" dirty="0">
              <a:cs typeface="Calibri"/>
            </a:endParaRPr>
          </a:p>
        </p:txBody>
      </p:sp>
    </p:spTree>
    <p:extLst>
      <p:ext uri="{BB962C8B-B14F-4D97-AF65-F5344CB8AC3E}">
        <p14:creationId xmlns:p14="http://schemas.microsoft.com/office/powerpoint/2010/main" val="200335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F4AE269A-F24D-088D-CC34-02D583195B96}"/>
              </a:ext>
            </a:extLst>
          </p:cNvPr>
          <p:cNvGraphicFramePr/>
          <p:nvPr/>
        </p:nvGraphicFramePr>
        <p:xfrm>
          <a:off x="6265333" y="1234950"/>
          <a:ext cx="5873657" cy="3169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EB0ACBE-9BC7-8F0E-C28C-8C451E18A4F8}"/>
              </a:ext>
            </a:extLst>
          </p:cNvPr>
          <p:cNvSpPr>
            <a:spLocks noGrp="1"/>
          </p:cNvSpPr>
          <p:nvPr/>
        </p:nvSpPr>
        <p:spPr>
          <a:xfrm>
            <a:off x="811695" y="101258"/>
            <a:ext cx="10515600" cy="113369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AZ" sz="4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Rewarding Teaching Experiences and Personal development</a:t>
            </a:r>
          </a:p>
        </p:txBody>
      </p:sp>
      <p:graphicFrame>
        <p:nvGraphicFramePr>
          <p:cNvPr id="10" name="Diagram 9">
            <a:extLst>
              <a:ext uri="{FF2B5EF4-FFF2-40B4-BE49-F238E27FC236}">
                <a16:creationId xmlns:a16="http://schemas.microsoft.com/office/drawing/2014/main" id="{BB9461D5-2BD7-6C12-8314-76D1E5586D10}"/>
              </a:ext>
            </a:extLst>
          </p:cNvPr>
          <p:cNvGraphicFramePr/>
          <p:nvPr/>
        </p:nvGraphicFramePr>
        <p:xfrm>
          <a:off x="0" y="1234951"/>
          <a:ext cx="6265333" cy="31697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5F9AB69D-05FC-A5D7-B04F-29D21913B80E}"/>
              </a:ext>
            </a:extLst>
          </p:cNvPr>
          <p:cNvSpPr txBox="1"/>
          <p:nvPr/>
        </p:nvSpPr>
        <p:spPr>
          <a:xfrm>
            <a:off x="917711" y="4270703"/>
            <a:ext cx="4708570" cy="1631216"/>
          </a:xfrm>
          <a:prstGeom prst="rect">
            <a:avLst/>
          </a:prstGeom>
          <a:noFill/>
        </p:spPr>
        <p:txBody>
          <a:bodyPr wrap="square" rtlCol="0">
            <a:spAutoFit/>
          </a:bodyPr>
          <a:lstStyle/>
          <a:p>
            <a:pPr algn="ctr"/>
            <a:r>
              <a:rPr lang="en-AZ" sz="20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"Because [the experiments] can be directly linked to my work... when things go slightly wrong and we need to fix things that's always useful information.”</a:t>
            </a:r>
          </a:p>
          <a:p>
            <a:endParaRPr lang="en-AZ" sz="2000"/>
          </a:p>
        </p:txBody>
      </p:sp>
      <p:sp>
        <p:nvSpPr>
          <p:cNvPr id="6" name="TextBox 5">
            <a:extLst>
              <a:ext uri="{FF2B5EF4-FFF2-40B4-BE49-F238E27FC236}">
                <a16:creationId xmlns:a16="http://schemas.microsoft.com/office/drawing/2014/main" id="{0C467ECD-31B5-E92B-B046-DB0F11F78FF7}"/>
              </a:ext>
            </a:extLst>
          </p:cNvPr>
          <p:cNvSpPr txBox="1"/>
          <p:nvPr/>
        </p:nvSpPr>
        <p:spPr>
          <a:xfrm>
            <a:off x="6958496" y="4404734"/>
            <a:ext cx="4708570" cy="1631216"/>
          </a:xfrm>
          <a:prstGeom prst="rect">
            <a:avLst/>
          </a:prstGeom>
          <a:noFill/>
        </p:spPr>
        <p:txBody>
          <a:bodyPr wrap="square" rtlCol="0">
            <a:spAutoFit/>
          </a:bodyPr>
          <a:lstStyle/>
          <a:p>
            <a:pPr marL="0" indent="0" algn="ctr">
              <a:buNone/>
            </a:pPr>
            <a:r>
              <a:rPr lang="en-AZ" sz="20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"Getting negative feedback is not necessarily a bad thing... It's still a big challenge and instead of just complaining about it... I found a solution."</a:t>
            </a:r>
          </a:p>
          <a:p>
            <a:endParaRPr lang="en-AZ" sz="2000"/>
          </a:p>
        </p:txBody>
      </p:sp>
    </p:spTree>
    <p:extLst>
      <p:ext uri="{BB962C8B-B14F-4D97-AF65-F5344CB8AC3E}">
        <p14:creationId xmlns:p14="http://schemas.microsoft.com/office/powerpoint/2010/main" val="370337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D2-3C46-E45C-26EB-2950E7262195}"/>
              </a:ext>
            </a:extLst>
          </p:cNvPr>
          <p:cNvSpPr>
            <a:spLocks noGrp="1"/>
          </p:cNvSpPr>
          <p:nvPr>
            <p:ph type="title"/>
          </p:nvPr>
        </p:nvSpPr>
        <p:spPr/>
        <p:txBody>
          <a:bodyPr>
            <a:normAutofit fontScale="90000"/>
          </a:bodyPr>
          <a:lstStyle/>
          <a:p>
            <a:r>
              <a:rPr lang="en-AZ"/>
              <a:t>Best Practices Across Departments</a:t>
            </a:r>
          </a:p>
        </p:txBody>
      </p:sp>
      <p:graphicFrame>
        <p:nvGraphicFramePr>
          <p:cNvPr id="5" name="Content Placeholder 2">
            <a:extLst>
              <a:ext uri="{FF2B5EF4-FFF2-40B4-BE49-F238E27FC236}">
                <a16:creationId xmlns:a16="http://schemas.microsoft.com/office/drawing/2014/main" id="{B01C5665-CC06-6EE1-79BF-F6A30311A8CD}"/>
              </a:ext>
            </a:extLst>
          </p:cNvPr>
          <p:cNvGraphicFramePr>
            <a:graphicFrameLocks noGrp="1"/>
          </p:cNvGraphicFramePr>
          <p:nvPr>
            <p:ph idx="1"/>
            <p:extLst>
              <p:ext uri="{D42A27DB-BD31-4B8C-83A1-F6EECF244321}">
                <p14:modId xmlns:p14="http://schemas.microsoft.com/office/powerpoint/2010/main" val="14406186"/>
              </p:ext>
            </p:extLst>
          </p:nvPr>
        </p:nvGraphicFramePr>
        <p:xfrm>
          <a:off x="839470" y="1616393"/>
          <a:ext cx="10515600" cy="3463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8768FD82-6AF9-81E4-4EB3-CEA9E6178E17}"/>
              </a:ext>
            </a:extLst>
          </p:cNvPr>
          <p:cNvSpPr>
            <a:spLocks noGrp="1"/>
          </p:cNvSpPr>
          <p:nvPr/>
        </p:nvSpPr>
        <p:spPr>
          <a:xfrm>
            <a:off x="1898019" y="266852"/>
            <a:ext cx="8083107" cy="1350809"/>
          </a:xfrm>
          <a:prstGeom prst="rect">
            <a:avLst/>
          </a:prstGeom>
          <a:solidFill>
            <a:schemeClr val="bg1"/>
          </a:solidFill>
          <a:ln w="31750" cap="sq">
            <a:solidFill>
              <a:schemeClr val="bg1"/>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GB" sz="2800">
                <a:latin typeface="Calibri"/>
                <a:cs typeface="Calibri"/>
              </a:rPr>
              <a:t>Best Practices Across Departments from Academic staff Perspective</a:t>
            </a:r>
            <a:endParaRPr lang="en-GB" sz="2800"/>
          </a:p>
        </p:txBody>
      </p:sp>
    </p:spTree>
    <p:extLst>
      <p:ext uri="{BB962C8B-B14F-4D97-AF65-F5344CB8AC3E}">
        <p14:creationId xmlns:p14="http://schemas.microsoft.com/office/powerpoint/2010/main" val="336018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C6FC-48DA-AC82-302E-DFC3678DCFCF}"/>
              </a:ext>
            </a:extLst>
          </p:cNvPr>
          <p:cNvSpPr>
            <a:spLocks noGrp="1"/>
          </p:cNvSpPr>
          <p:nvPr>
            <p:ph type="title"/>
          </p:nvPr>
        </p:nvSpPr>
        <p:spPr>
          <a:xfrm>
            <a:off x="1847528" y="980728"/>
            <a:ext cx="8229600" cy="648072"/>
          </a:xfrm>
        </p:spPr>
        <p:txBody>
          <a:bodyPr wrap="square" anchor="t">
            <a:noAutofit/>
          </a:bodyPr>
          <a:lstStyle/>
          <a:p>
            <a:pPr>
              <a:lnSpc>
                <a:spcPct val="90000"/>
              </a:lnSpc>
            </a:pPr>
            <a:br>
              <a:rPr lang="en-GB" sz="3600"/>
            </a:br>
            <a:endParaRPr lang="en-GB" sz="3600"/>
          </a:p>
        </p:txBody>
      </p:sp>
      <p:sp>
        <p:nvSpPr>
          <p:cNvPr id="12" name="Text Placeholder 2">
            <a:extLst>
              <a:ext uri="{FF2B5EF4-FFF2-40B4-BE49-F238E27FC236}">
                <a16:creationId xmlns:a16="http://schemas.microsoft.com/office/drawing/2014/main" id="{29352EC9-7D3F-CFF7-BFAF-52F6A52B2D88}"/>
              </a:ext>
            </a:extLst>
          </p:cNvPr>
          <p:cNvSpPr>
            <a:spLocks noGrp="1"/>
          </p:cNvSpPr>
          <p:nvPr>
            <p:ph type="body" idx="1"/>
          </p:nvPr>
        </p:nvSpPr>
        <p:spPr>
          <a:xfrm>
            <a:off x="560512" y="337220"/>
            <a:ext cx="6696744" cy="648072"/>
          </a:xfrm>
        </p:spPr>
        <p:txBody>
          <a:bodyPr/>
          <a:lstStyle/>
          <a:p>
            <a:r>
              <a:rPr lang="en-GB"/>
              <a:t>Good Practice: Marking Responsibilities</a:t>
            </a:r>
            <a:endParaRPr lang="en-US"/>
          </a:p>
        </p:txBody>
      </p:sp>
      <p:pic>
        <p:nvPicPr>
          <p:cNvPr id="7" name="Picture 6" descr="Adults writing and consulting textbooks">
            <a:extLst>
              <a:ext uri="{FF2B5EF4-FFF2-40B4-BE49-F238E27FC236}">
                <a16:creationId xmlns:a16="http://schemas.microsoft.com/office/drawing/2014/main" id="{6235E2BA-A9BB-865F-E3B4-4B26A7A544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48" r="1" b="1"/>
          <a:stretch/>
        </p:blipFill>
        <p:spPr>
          <a:xfrm>
            <a:off x="6101097" y="976592"/>
            <a:ext cx="5323555" cy="5288129"/>
          </a:xfrm>
          <a:prstGeom prst="rect">
            <a:avLst/>
          </a:prstGeom>
          <a:noFill/>
        </p:spPr>
      </p:pic>
      <p:sp>
        <p:nvSpPr>
          <p:cNvPr id="3" name="Content Placeholder 2">
            <a:extLst>
              <a:ext uri="{FF2B5EF4-FFF2-40B4-BE49-F238E27FC236}">
                <a16:creationId xmlns:a16="http://schemas.microsoft.com/office/drawing/2014/main" id="{BFE3596A-DB40-BD88-1197-26FD0D0D874F}"/>
              </a:ext>
            </a:extLst>
          </p:cNvPr>
          <p:cNvSpPr>
            <a:spLocks noGrp="1"/>
          </p:cNvSpPr>
          <p:nvPr>
            <p:ph sz="quarter" idx="4"/>
          </p:nvPr>
        </p:nvSpPr>
        <p:spPr>
          <a:xfrm>
            <a:off x="358592" y="1159024"/>
            <a:ext cx="5117068" cy="5698649"/>
          </a:xfrm>
        </p:spPr>
        <p:txBody>
          <a:bodyPr wrap="square" anchor="t">
            <a:normAutofit lnSpcReduction="10000"/>
          </a:bodyPr>
          <a:lstStyle/>
          <a:p>
            <a:pPr marL="0" indent="0">
              <a:lnSpc>
                <a:spcPct val="90000"/>
              </a:lnSpc>
            </a:pPr>
            <a:r>
              <a:rPr lang="en-GB" sz="2000" err="1"/>
              <a:t>PGwTs</a:t>
            </a:r>
            <a:r>
              <a:rPr lang="en-GB" sz="2000"/>
              <a:t> in departments primarily </a:t>
            </a:r>
          </a:p>
          <a:p>
            <a:pPr lvl="1">
              <a:lnSpc>
                <a:spcPct val="90000"/>
              </a:lnSpc>
              <a:buFont typeface="Arial" panose="020B0604020202020204" pitchFamily="34" charset="0"/>
              <a:buChar char="•"/>
            </a:pPr>
            <a:r>
              <a:rPr lang="en-GB" sz="1600">
                <a:latin typeface="Arial"/>
                <a:cs typeface="Arial"/>
              </a:rPr>
              <a:t>lead seminar</a:t>
            </a:r>
            <a:endParaRPr lang="en-GB" sz="1600"/>
          </a:p>
          <a:p>
            <a:pPr lvl="1">
              <a:lnSpc>
                <a:spcPct val="90000"/>
              </a:lnSpc>
              <a:buFont typeface="Arial" panose="020B0604020202020204" pitchFamily="34" charset="0"/>
              <a:buChar char="•"/>
            </a:pPr>
            <a:r>
              <a:rPr lang="en-GB" sz="1600"/>
              <a:t>mark first-year UG assignments </a:t>
            </a:r>
          </a:p>
          <a:p>
            <a:pPr marL="0" indent="0">
              <a:lnSpc>
                <a:spcPct val="90000"/>
              </a:lnSpc>
            </a:pPr>
            <a:endParaRPr lang="en-GB" sz="2000"/>
          </a:p>
          <a:p>
            <a:pPr marL="0" indent="0">
              <a:lnSpc>
                <a:spcPct val="90000"/>
              </a:lnSpc>
            </a:pPr>
            <a:r>
              <a:rPr lang="en-GB" sz="2000"/>
              <a:t>Marking Y1:</a:t>
            </a:r>
          </a:p>
          <a:p>
            <a:r>
              <a:rPr lang="en-GB" sz="2000">
                <a:latin typeface="Arial"/>
                <a:cs typeface="Arial"/>
              </a:rPr>
              <a:t>Reduces stress for </a:t>
            </a:r>
            <a:r>
              <a:rPr lang="en-GB" sz="2000" err="1">
                <a:latin typeface="Arial"/>
                <a:cs typeface="Arial"/>
              </a:rPr>
              <a:t>PGwT</a:t>
            </a:r>
            <a:r>
              <a:rPr lang="en-GB" sz="2000">
                <a:latin typeface="Arial"/>
                <a:cs typeface="Arial"/>
              </a:rPr>
              <a:t> (doesn’t affect S’s final award) </a:t>
            </a:r>
            <a:endParaRPr lang="en-GB" sz="2000"/>
          </a:p>
          <a:p>
            <a:r>
              <a:rPr lang="en-GB" sz="2000">
                <a:latin typeface="Arial"/>
                <a:cs typeface="Arial"/>
              </a:rPr>
              <a:t>Gaining marking experience for future work in HE</a:t>
            </a:r>
          </a:p>
          <a:p>
            <a:pPr>
              <a:lnSpc>
                <a:spcPct val="90000"/>
              </a:lnSpc>
              <a:buFont typeface="Arial" panose="020B0604020202020204" pitchFamily="34" charset="0"/>
              <a:buChar char="•"/>
            </a:pPr>
            <a:endParaRPr lang="en-GB" sz="2000"/>
          </a:p>
          <a:p>
            <a:pPr marL="0" indent="0">
              <a:lnSpc>
                <a:spcPct val="90000"/>
              </a:lnSpc>
            </a:pPr>
            <a:r>
              <a:rPr lang="en-GB" sz="2000"/>
              <a:t>Marking Criteria</a:t>
            </a:r>
          </a:p>
          <a:p>
            <a:r>
              <a:rPr lang="en-GB" sz="2000">
                <a:latin typeface="Arial"/>
                <a:cs typeface="Arial"/>
              </a:rPr>
              <a:t>Importance of clear marking criteria </a:t>
            </a:r>
            <a:endParaRPr lang="en-GB" sz="2000"/>
          </a:p>
          <a:p>
            <a:pPr>
              <a:lnSpc>
                <a:spcPct val="90000"/>
              </a:lnSpc>
              <a:buFont typeface="Arial" panose="020B0604020202020204" pitchFamily="34" charset="0"/>
              <a:buChar char="•"/>
            </a:pPr>
            <a:r>
              <a:rPr lang="en-GB" sz="2000"/>
              <a:t>Ensure accuracy and consistency</a:t>
            </a:r>
          </a:p>
          <a:p>
            <a:r>
              <a:rPr lang="en-GB" sz="2000">
                <a:latin typeface="Arial"/>
                <a:cs typeface="Arial"/>
              </a:rPr>
              <a:t>Can’t assume PGwTs possess the necessary knowledge about marking </a:t>
            </a:r>
            <a:endParaRPr lang="en-GB" sz="2000"/>
          </a:p>
          <a:p>
            <a:pPr>
              <a:lnSpc>
                <a:spcPct val="90000"/>
              </a:lnSpc>
              <a:buFont typeface="Arial" panose="020B0604020202020204" pitchFamily="34" charset="0"/>
              <a:buChar char="•"/>
            </a:pPr>
            <a:r>
              <a:rPr lang="en-GB" sz="2000"/>
              <a:t>Many lack clarity &amp; experience</a:t>
            </a:r>
          </a:p>
        </p:txBody>
      </p:sp>
    </p:spTree>
    <p:extLst>
      <p:ext uri="{BB962C8B-B14F-4D97-AF65-F5344CB8AC3E}">
        <p14:creationId xmlns:p14="http://schemas.microsoft.com/office/powerpoint/2010/main" val="3321029346"/>
      </p:ext>
    </p:extLst>
  </p:cSld>
  <p:clrMapOvr>
    <a:masterClrMapping/>
  </p:clrMapOvr>
  <p:transition>
    <p:fade/>
  </p:transition>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C6FC-48DA-AC82-302E-DFC3678DCFCF}"/>
              </a:ext>
            </a:extLst>
          </p:cNvPr>
          <p:cNvSpPr>
            <a:spLocks noGrp="1"/>
          </p:cNvSpPr>
          <p:nvPr>
            <p:ph type="title"/>
          </p:nvPr>
        </p:nvSpPr>
        <p:spPr>
          <a:xfrm>
            <a:off x="907728" y="100236"/>
            <a:ext cx="8174038" cy="576262"/>
          </a:xfrm>
        </p:spPr>
        <p:txBody>
          <a:bodyPr wrap="square" anchor="t">
            <a:noAutofit/>
          </a:bodyPr>
          <a:lstStyle/>
          <a:p>
            <a:pPr>
              <a:lnSpc>
                <a:spcPct val="90000"/>
              </a:lnSpc>
            </a:pPr>
            <a:r>
              <a:rPr lang="en-GB" sz="3600"/>
              <a:t>Marking with clear criteria</a:t>
            </a:r>
            <a:br>
              <a:rPr lang="en-GB" sz="3600"/>
            </a:br>
            <a:endParaRPr lang="en-GB" sz="3600"/>
          </a:p>
        </p:txBody>
      </p:sp>
      <p:sp>
        <p:nvSpPr>
          <p:cNvPr id="3" name="Content Placeholder 2">
            <a:extLst>
              <a:ext uri="{FF2B5EF4-FFF2-40B4-BE49-F238E27FC236}">
                <a16:creationId xmlns:a16="http://schemas.microsoft.com/office/drawing/2014/main" id="{BFE3596A-DB40-BD88-1197-26FD0D0D874F}"/>
              </a:ext>
            </a:extLst>
          </p:cNvPr>
          <p:cNvSpPr>
            <a:spLocks noGrp="1"/>
          </p:cNvSpPr>
          <p:nvPr>
            <p:ph sz="half" idx="1"/>
          </p:nvPr>
        </p:nvSpPr>
        <p:spPr>
          <a:xfrm>
            <a:off x="525287" y="1166460"/>
            <a:ext cx="4741863" cy="4525962"/>
          </a:xfrm>
          <a:ln>
            <a:solidFill>
              <a:schemeClr val="bg1"/>
            </a:solidFill>
          </a:ln>
        </p:spPr>
        <p:txBody>
          <a:bodyPr wrap="square" anchor="t">
            <a:normAutofit/>
          </a:bodyPr>
          <a:lstStyle/>
          <a:p>
            <a:pPr marL="0" indent="0" algn="just">
              <a:buNone/>
            </a:pPr>
            <a:r>
              <a:rPr lang="en-US" sz="2000" i="1" dirty="0">
                <a:latin typeface="Arial"/>
                <a:cs typeface="Arial"/>
              </a:rPr>
              <a:t>We might </a:t>
            </a:r>
            <a:r>
              <a:rPr lang="en-US" sz="2000" b="1" i="1" dirty="0">
                <a:latin typeface="Arial"/>
                <a:cs typeface="Arial"/>
              </a:rPr>
              <a:t>take for granted that the PhD student knows how to mark </a:t>
            </a:r>
            <a:r>
              <a:rPr lang="en-US" sz="2000" i="1" dirty="0">
                <a:latin typeface="Arial"/>
                <a:cs typeface="Arial"/>
              </a:rPr>
              <a:t>a piece of coursework. And even if we give them a marking criterion. Probably that's not very clear. Um, so it would be good if lecturers </a:t>
            </a:r>
            <a:r>
              <a:rPr lang="en-US" sz="2000" b="1" i="1" dirty="0">
                <a:latin typeface="Arial"/>
                <a:cs typeface="Arial"/>
              </a:rPr>
              <a:t>provide more guidelines </a:t>
            </a:r>
            <a:r>
              <a:rPr lang="en-US" sz="2000" i="1" dirty="0">
                <a:latin typeface="Arial"/>
                <a:cs typeface="Arial"/>
              </a:rPr>
              <a:t>to their PhD students on how to Mark and provide feedback to students. So sometimes we had inconsistency in marking across different teaching assistants because of this and students querying why? Why my feedback is so different than my friend’s feedback. So, to try to </a:t>
            </a:r>
            <a:r>
              <a:rPr lang="en-US" sz="2000" b="1" i="1" dirty="0" err="1">
                <a:latin typeface="Arial"/>
                <a:cs typeface="Arial"/>
              </a:rPr>
              <a:t>homogenise</a:t>
            </a:r>
            <a:r>
              <a:rPr lang="en-US" sz="2000" b="1" i="1" dirty="0">
                <a:latin typeface="Arial"/>
                <a:cs typeface="Arial"/>
              </a:rPr>
              <a:t> a bit the quality of marking. </a:t>
            </a:r>
            <a:r>
              <a:rPr lang="en-US" sz="2000" dirty="0">
                <a:latin typeface="Arial"/>
                <a:cs typeface="Arial"/>
              </a:rPr>
              <a:t> (Academic 1)</a:t>
            </a:r>
            <a:endParaRPr lang="en-US" sz="3200" dirty="0">
              <a:latin typeface="Arial"/>
              <a:cs typeface="Arial"/>
            </a:endParaRPr>
          </a:p>
          <a:p>
            <a:pPr marL="0" indent="0" algn="just">
              <a:lnSpc>
                <a:spcPct val="90000"/>
              </a:lnSpc>
            </a:pPr>
            <a:endParaRPr lang="en-GB" sz="2000"/>
          </a:p>
        </p:txBody>
      </p:sp>
      <p:pic>
        <p:nvPicPr>
          <p:cNvPr id="5" name="Picture 4" descr="Young students studying together">
            <a:extLst>
              <a:ext uri="{FF2B5EF4-FFF2-40B4-BE49-F238E27FC236}">
                <a16:creationId xmlns:a16="http://schemas.microsoft.com/office/drawing/2014/main" id="{35F21F0F-09A4-C9AD-3F2E-D02EDA69D1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98" r="20418" b="-1"/>
          <a:stretch/>
        </p:blipFill>
        <p:spPr>
          <a:xfrm>
            <a:off x="5957182" y="1165049"/>
            <a:ext cx="3992562" cy="4525962"/>
          </a:xfrm>
          <a:prstGeom prst="rect">
            <a:avLst/>
          </a:prstGeom>
          <a:noFill/>
        </p:spPr>
      </p:pic>
    </p:spTree>
    <p:extLst>
      <p:ext uri="{BB962C8B-B14F-4D97-AF65-F5344CB8AC3E}">
        <p14:creationId xmlns:p14="http://schemas.microsoft.com/office/powerpoint/2010/main" val="30844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D2-3C46-E45C-26EB-2950E7262195}"/>
              </a:ext>
            </a:extLst>
          </p:cNvPr>
          <p:cNvSpPr>
            <a:spLocks noGrp="1"/>
          </p:cNvSpPr>
          <p:nvPr>
            <p:ph type="title"/>
          </p:nvPr>
        </p:nvSpPr>
        <p:spPr/>
        <p:txBody>
          <a:bodyPr>
            <a:normAutofit fontScale="90000"/>
          </a:bodyPr>
          <a:lstStyle/>
          <a:p>
            <a:r>
              <a:rPr lang="en-AZ"/>
              <a:t>Best Practices Across Departments</a:t>
            </a:r>
          </a:p>
        </p:txBody>
      </p:sp>
      <p:graphicFrame>
        <p:nvGraphicFramePr>
          <p:cNvPr id="5" name="Content Placeholder 2">
            <a:extLst>
              <a:ext uri="{FF2B5EF4-FFF2-40B4-BE49-F238E27FC236}">
                <a16:creationId xmlns:a16="http://schemas.microsoft.com/office/drawing/2014/main" id="{B01C5665-CC06-6EE1-79BF-F6A30311A8CD}"/>
              </a:ext>
            </a:extLst>
          </p:cNvPr>
          <p:cNvGraphicFramePr>
            <a:graphicFrameLocks noGrp="1"/>
          </p:cNvGraphicFramePr>
          <p:nvPr>
            <p:ph idx="1"/>
            <p:extLst>
              <p:ext uri="{D42A27DB-BD31-4B8C-83A1-F6EECF244321}">
                <p14:modId xmlns:p14="http://schemas.microsoft.com/office/powerpoint/2010/main" val="586119357"/>
              </p:ext>
            </p:extLst>
          </p:nvPr>
        </p:nvGraphicFramePr>
        <p:xfrm>
          <a:off x="841375" y="1833563"/>
          <a:ext cx="10515600" cy="3463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a:extLst>
              <a:ext uri="{FF2B5EF4-FFF2-40B4-BE49-F238E27FC236}">
                <a16:creationId xmlns:a16="http://schemas.microsoft.com/office/drawing/2014/main" id="{8768FD82-6AF9-81E4-4EB3-CEA9E6178E17}"/>
              </a:ext>
            </a:extLst>
          </p:cNvPr>
          <p:cNvSpPr>
            <a:spLocks noGrp="1"/>
          </p:cNvSpPr>
          <p:nvPr/>
        </p:nvSpPr>
        <p:spPr>
          <a:xfrm>
            <a:off x="1898019" y="266852"/>
            <a:ext cx="8083107" cy="1350809"/>
          </a:xfrm>
          <a:prstGeom prst="rect">
            <a:avLst/>
          </a:prstGeom>
          <a:solidFill>
            <a:schemeClr val="bg1"/>
          </a:solidFill>
          <a:ln w="31750" cap="sq">
            <a:solidFill>
              <a:schemeClr val="bg1"/>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GB" sz="2800">
                <a:latin typeface="Calibri"/>
                <a:cs typeface="Calibri"/>
              </a:rPr>
              <a:t>Best Practices Across Departments from Academic staff Perspective</a:t>
            </a:r>
            <a:endParaRPr lang="en-GB" sz="2800"/>
          </a:p>
        </p:txBody>
      </p:sp>
    </p:spTree>
    <p:extLst>
      <p:ext uri="{BB962C8B-B14F-4D97-AF65-F5344CB8AC3E}">
        <p14:creationId xmlns:p14="http://schemas.microsoft.com/office/powerpoint/2010/main" val="249595220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C6FC-48DA-AC82-302E-DFC3678DCFCF}"/>
              </a:ext>
            </a:extLst>
          </p:cNvPr>
          <p:cNvSpPr>
            <a:spLocks noGrp="1"/>
          </p:cNvSpPr>
          <p:nvPr>
            <p:ph type="title"/>
          </p:nvPr>
        </p:nvSpPr>
        <p:spPr/>
        <p:txBody>
          <a:bodyPr>
            <a:normAutofit fontScale="90000"/>
          </a:bodyPr>
          <a:lstStyle/>
          <a:p>
            <a:r>
              <a:rPr lang="en-GB"/>
              <a:t>Communities of Practice</a:t>
            </a:r>
            <a:br>
              <a:rPr lang="en-GB"/>
            </a:br>
            <a:endParaRPr lang="en-GB"/>
          </a:p>
        </p:txBody>
      </p:sp>
      <p:sp>
        <p:nvSpPr>
          <p:cNvPr id="3" name="Content Placeholder 2">
            <a:extLst>
              <a:ext uri="{FF2B5EF4-FFF2-40B4-BE49-F238E27FC236}">
                <a16:creationId xmlns:a16="http://schemas.microsoft.com/office/drawing/2014/main" id="{BFE3596A-DB40-BD88-1197-26FD0D0D874F}"/>
              </a:ext>
            </a:extLst>
          </p:cNvPr>
          <p:cNvSpPr>
            <a:spLocks noGrp="1"/>
          </p:cNvSpPr>
          <p:nvPr>
            <p:ph idx="1"/>
          </p:nvPr>
        </p:nvSpPr>
        <p:spPr>
          <a:xfrm>
            <a:off x="679619" y="1709070"/>
            <a:ext cx="5545060" cy="3684180"/>
          </a:xfrm>
        </p:spPr>
        <p:txBody>
          <a:bodyPr>
            <a:normAutofit/>
          </a:bodyPr>
          <a:lstStyle/>
          <a:p>
            <a:pPr marL="0" indent="0" algn="just"/>
            <a:r>
              <a:rPr lang="en-GB">
                <a:solidFill>
                  <a:srgbClr val="000000"/>
                </a:solidFill>
              </a:rPr>
              <a:t>Regular informal meetings </a:t>
            </a:r>
          </a:p>
          <a:p>
            <a:pPr algn="just">
              <a:buFont typeface="Arial" panose="020B0604020202020204" pitchFamily="34" charset="0"/>
              <a:buChar char="•"/>
            </a:pPr>
            <a:r>
              <a:rPr lang="en-GB">
                <a:solidFill>
                  <a:srgbClr val="000000"/>
                </a:solidFill>
              </a:rPr>
              <a:t>Promoting open dialogue</a:t>
            </a:r>
          </a:p>
          <a:p>
            <a:pPr algn="just">
              <a:buFont typeface="Arial" panose="020B0604020202020204" pitchFamily="34" charset="0"/>
              <a:buChar char="•"/>
            </a:pPr>
            <a:r>
              <a:rPr lang="en-GB">
                <a:solidFill>
                  <a:srgbClr val="000000"/>
                </a:solidFill>
              </a:rPr>
              <a:t>Facilitating the exchange of valuable insights</a:t>
            </a:r>
          </a:p>
        </p:txBody>
      </p:sp>
      <p:sp>
        <p:nvSpPr>
          <p:cNvPr id="5" name="TextBox 4">
            <a:extLst>
              <a:ext uri="{FF2B5EF4-FFF2-40B4-BE49-F238E27FC236}">
                <a16:creationId xmlns:a16="http://schemas.microsoft.com/office/drawing/2014/main" id="{E89E057F-D992-5723-7C44-7492FA0F78E9}"/>
              </a:ext>
            </a:extLst>
          </p:cNvPr>
          <p:cNvSpPr txBox="1"/>
          <p:nvPr/>
        </p:nvSpPr>
        <p:spPr>
          <a:xfrm>
            <a:off x="7050101" y="1166012"/>
            <a:ext cx="4425243" cy="4893647"/>
          </a:xfrm>
          <a:prstGeom prst="rect">
            <a:avLst/>
          </a:prstGeom>
          <a:noFill/>
        </p:spPr>
        <p:txBody>
          <a:bodyPr wrap="square" lIns="91440" tIns="45720" rIns="91440" bIns="45720" anchor="t">
            <a:spAutoFit/>
          </a:bodyPr>
          <a:lstStyle/>
          <a:p>
            <a:pPr algn="just"/>
            <a:r>
              <a:rPr lang="en-US" sz="2400" i="1" dirty="0">
                <a:latin typeface="Times New Roman"/>
                <a:cs typeface="Times New Roman"/>
              </a:rPr>
              <a:t>Every month we have a catch-up session where we discuss what's going right, what's going wrong, tips, questions, things like that. And then throughout the year, we are </a:t>
            </a:r>
            <a:r>
              <a:rPr lang="en-US" sz="2400" b="1" i="1" dirty="0">
                <a:latin typeface="Times New Roman"/>
                <a:cs typeface="Times New Roman"/>
              </a:rPr>
              <a:t>run certain workshops on particular issues</a:t>
            </a:r>
            <a:r>
              <a:rPr lang="en-US" sz="2400" i="1" dirty="0">
                <a:latin typeface="Times New Roman"/>
                <a:cs typeface="Times New Roman"/>
              </a:rPr>
              <a:t>. So, for example, I've had workshops on how to deal with difficult topics. So, what if someone says something sexist or something racist or what you have to teach something that is </a:t>
            </a:r>
            <a:r>
              <a:rPr lang="en-US" sz="2400" dirty="0">
                <a:latin typeface="Times New Roman"/>
                <a:cs typeface="Times New Roman"/>
              </a:rPr>
              <a:t>(Academic 2)</a:t>
            </a:r>
            <a:endParaRPr lang="en-US" sz="1200" dirty="0">
              <a:latin typeface="Times New Roman"/>
              <a:cs typeface="Times New Roman"/>
            </a:endParaRPr>
          </a:p>
        </p:txBody>
      </p:sp>
      <p:pic>
        <p:nvPicPr>
          <p:cNvPr id="4" name="Picture 3" descr="A black background with grey letters&#10;&#10;Description automatically generated">
            <a:extLst>
              <a:ext uri="{FF2B5EF4-FFF2-40B4-BE49-F238E27FC236}">
                <a16:creationId xmlns:a16="http://schemas.microsoft.com/office/drawing/2014/main" id="{B058A85B-108C-FA63-8434-08755C3D1274}"/>
              </a:ext>
            </a:extLst>
          </p:cNvPr>
          <p:cNvPicPr>
            <a:picLocks noChangeAspect="1"/>
          </p:cNvPicPr>
          <p:nvPr/>
        </p:nvPicPr>
        <p:blipFill>
          <a:blip r:embed="rId3"/>
          <a:stretch>
            <a:fillRect/>
          </a:stretch>
        </p:blipFill>
        <p:spPr>
          <a:xfrm>
            <a:off x="209884" y="332667"/>
            <a:ext cx="12192000" cy="1109991"/>
          </a:xfrm>
          <a:prstGeom prst="rect">
            <a:avLst/>
          </a:prstGeom>
        </p:spPr>
      </p:pic>
    </p:spTree>
    <p:extLst>
      <p:ext uri="{BB962C8B-B14F-4D97-AF65-F5344CB8AC3E}">
        <p14:creationId xmlns:p14="http://schemas.microsoft.com/office/powerpoint/2010/main" val="242267832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C6FC-48DA-AC82-302E-DFC3678DCFCF}"/>
              </a:ext>
            </a:extLst>
          </p:cNvPr>
          <p:cNvSpPr>
            <a:spLocks noGrp="1"/>
          </p:cNvSpPr>
          <p:nvPr>
            <p:ph type="title"/>
          </p:nvPr>
        </p:nvSpPr>
        <p:spPr>
          <a:xfrm>
            <a:off x="708720" y="345728"/>
            <a:ext cx="8174038" cy="576262"/>
          </a:xfrm>
        </p:spPr>
        <p:txBody>
          <a:bodyPr>
            <a:normAutofit fontScale="90000"/>
          </a:bodyPr>
          <a:lstStyle/>
          <a:p>
            <a:r>
              <a:rPr lang="en-GB" sz="4000">
                <a:solidFill>
                  <a:srgbClr val="000000"/>
                </a:solidFill>
              </a:rPr>
              <a:t>Observations - </a:t>
            </a:r>
            <a:r>
              <a:rPr lang="en-GB" sz="4000" err="1">
                <a:solidFill>
                  <a:srgbClr val="000000"/>
                </a:solidFill>
              </a:rPr>
              <a:t>PGwT’s</a:t>
            </a:r>
            <a:endParaRPr lang="en-GB" sz="4000">
              <a:solidFill>
                <a:srgbClr val="000000"/>
              </a:solidFill>
            </a:endParaRPr>
          </a:p>
        </p:txBody>
      </p:sp>
      <p:sp>
        <p:nvSpPr>
          <p:cNvPr id="3" name="Content Placeholder 2">
            <a:extLst>
              <a:ext uri="{FF2B5EF4-FFF2-40B4-BE49-F238E27FC236}">
                <a16:creationId xmlns:a16="http://schemas.microsoft.com/office/drawing/2014/main" id="{BFE3596A-DB40-BD88-1197-26FD0D0D874F}"/>
              </a:ext>
            </a:extLst>
          </p:cNvPr>
          <p:cNvSpPr>
            <a:spLocks noGrp="1"/>
          </p:cNvSpPr>
          <p:nvPr>
            <p:ph idx="1"/>
          </p:nvPr>
        </p:nvSpPr>
        <p:spPr>
          <a:xfrm>
            <a:off x="437327" y="1273544"/>
            <a:ext cx="6899610" cy="4191752"/>
          </a:xfrm>
        </p:spPr>
        <p:txBody>
          <a:bodyPr>
            <a:normAutofit fontScale="92500"/>
          </a:bodyPr>
          <a:lstStyle/>
          <a:p>
            <a:pPr algn="just"/>
            <a:r>
              <a:rPr lang="en-GB">
                <a:solidFill>
                  <a:schemeClr val="tx1"/>
                </a:solidFill>
                <a:latin typeface="Arial"/>
                <a:cs typeface="Arial"/>
              </a:rPr>
              <a:t>Observations:</a:t>
            </a:r>
            <a:endParaRPr lang="en-US"/>
          </a:p>
          <a:p>
            <a:pPr marL="457200" indent="-457200" algn="just">
              <a:buChar char="•"/>
            </a:pPr>
            <a:r>
              <a:rPr lang="en-GB">
                <a:solidFill>
                  <a:schemeClr val="tx1"/>
                </a:solidFill>
                <a:latin typeface="Arial"/>
                <a:cs typeface="Arial"/>
              </a:rPr>
              <a:t>Enable </a:t>
            </a:r>
            <a:r>
              <a:rPr lang="en-GB" err="1">
                <a:solidFill>
                  <a:schemeClr val="tx1"/>
                </a:solidFill>
                <a:latin typeface="Arial"/>
                <a:cs typeface="Arial"/>
              </a:rPr>
              <a:t>PGwTs</a:t>
            </a:r>
            <a:r>
              <a:rPr lang="en-GB">
                <a:solidFill>
                  <a:schemeClr val="tx1"/>
                </a:solidFill>
                <a:latin typeface="Arial"/>
                <a:cs typeface="Arial"/>
              </a:rPr>
              <a:t> to identify areas for improvement </a:t>
            </a:r>
            <a:endParaRPr lang="en-GB">
              <a:solidFill>
                <a:schemeClr val="tx1"/>
              </a:solidFill>
            </a:endParaRPr>
          </a:p>
          <a:p>
            <a:pPr marL="457200" indent="-457200">
              <a:buChar char="•"/>
            </a:pPr>
            <a:r>
              <a:rPr lang="en-GB">
                <a:solidFill>
                  <a:schemeClr val="tx1"/>
                </a:solidFill>
                <a:latin typeface="Arial"/>
                <a:cs typeface="Arial"/>
              </a:rPr>
              <a:t>Provides unit convenors and </a:t>
            </a:r>
            <a:r>
              <a:rPr lang="en-GB" err="1">
                <a:solidFill>
                  <a:schemeClr val="tx1"/>
                </a:solidFill>
                <a:latin typeface="Arial"/>
                <a:cs typeface="Arial"/>
              </a:rPr>
              <a:t>PGwTs</a:t>
            </a:r>
            <a:r>
              <a:rPr lang="en-GB">
                <a:solidFill>
                  <a:schemeClr val="tx1"/>
                </a:solidFill>
                <a:latin typeface="Arial"/>
                <a:cs typeface="Arial"/>
              </a:rPr>
              <a:t> coordinators valuable insights into </a:t>
            </a:r>
            <a:r>
              <a:rPr lang="en-GB" err="1">
                <a:solidFill>
                  <a:schemeClr val="tx1"/>
                </a:solidFill>
                <a:latin typeface="Arial"/>
                <a:cs typeface="Arial"/>
              </a:rPr>
              <a:t>PGwT’s</a:t>
            </a:r>
            <a:r>
              <a:rPr lang="en-GB">
                <a:solidFill>
                  <a:schemeClr val="tx1"/>
                </a:solidFill>
                <a:latin typeface="Arial"/>
                <a:cs typeface="Arial"/>
              </a:rPr>
              <a:t> instructional strategies</a:t>
            </a:r>
          </a:p>
          <a:p>
            <a:pPr marL="457200" indent="-457200">
              <a:buChar char="•"/>
            </a:pPr>
            <a:r>
              <a:rPr lang="en-GB">
                <a:solidFill>
                  <a:schemeClr val="tx1"/>
                </a:solidFill>
                <a:latin typeface="Arial"/>
                <a:cs typeface="Arial"/>
              </a:rPr>
              <a:t>Exchange of information - beneficial to the mutual understandings of pedagogy</a:t>
            </a:r>
          </a:p>
        </p:txBody>
      </p:sp>
      <p:sp>
        <p:nvSpPr>
          <p:cNvPr id="4" name="TextBox 3">
            <a:extLst>
              <a:ext uri="{FF2B5EF4-FFF2-40B4-BE49-F238E27FC236}">
                <a16:creationId xmlns:a16="http://schemas.microsoft.com/office/drawing/2014/main" id="{2AB1CDEF-C3A3-6F65-D0D0-C62EC9CE03D8}"/>
              </a:ext>
            </a:extLst>
          </p:cNvPr>
          <p:cNvSpPr txBox="1"/>
          <p:nvPr/>
        </p:nvSpPr>
        <p:spPr>
          <a:xfrm>
            <a:off x="7734312" y="927118"/>
            <a:ext cx="4233870" cy="4893647"/>
          </a:xfrm>
          <a:prstGeom prst="rect">
            <a:avLst/>
          </a:prstGeom>
          <a:noFill/>
        </p:spPr>
        <p:txBody>
          <a:bodyPr wrap="square" lIns="91440" tIns="45720" rIns="91440" bIns="45720" rtlCol="0" anchor="t">
            <a:spAutoFit/>
          </a:bodyPr>
          <a:lstStyle/>
          <a:p>
            <a:pPr algn="just"/>
            <a:r>
              <a:rPr lang="en-US" sz="2400" dirty="0">
                <a:latin typeface="Times New Roman"/>
                <a:cs typeface="Times New Roman"/>
              </a:rPr>
              <a:t> </a:t>
            </a:r>
            <a:r>
              <a:rPr lang="en-US" sz="2400" i="1" dirty="0">
                <a:latin typeface="Times New Roman"/>
                <a:cs typeface="Times New Roman"/>
              </a:rPr>
              <a:t>And then we do like a 45 minute debrief afterwards as well. So basically, you sort of</a:t>
            </a:r>
            <a:r>
              <a:rPr lang="en-US" sz="2400" b="1" i="1" dirty="0">
                <a:latin typeface="Times New Roman"/>
                <a:cs typeface="Times New Roman"/>
              </a:rPr>
              <a:t> go through the feedback</a:t>
            </a:r>
            <a:r>
              <a:rPr lang="en-US" sz="2400" i="1" dirty="0">
                <a:latin typeface="Times New Roman"/>
                <a:cs typeface="Times New Roman"/>
              </a:rPr>
              <a:t> and you say, well, this was good, that was good. This that's a, this is how you might have dealt with that, something like that. So, you can give them, you know, feedback on what you've done and also, they can answer questions as well.</a:t>
            </a:r>
            <a:r>
              <a:rPr lang="en-US" sz="2400" dirty="0">
                <a:latin typeface="Times New Roman"/>
                <a:cs typeface="Times New Roman"/>
              </a:rPr>
              <a:t> </a:t>
            </a:r>
            <a:r>
              <a:rPr lang="en-US" sz="2400" i="1" dirty="0">
                <a:latin typeface="Times New Roman"/>
                <a:cs typeface="Times New Roman"/>
              </a:rPr>
              <a:t> </a:t>
            </a:r>
            <a:r>
              <a:rPr lang="en-US" sz="2400" dirty="0">
                <a:latin typeface="Times New Roman"/>
                <a:cs typeface="Times New Roman"/>
              </a:rPr>
              <a:t>(Academic 3)</a:t>
            </a:r>
            <a:endParaRPr lang="en-US" sz="2400" b="0" u="none" strike="noStrike" dirty="0">
              <a:effectLst/>
              <a:latin typeface="Times New Roman"/>
              <a:cs typeface="Times New Roman"/>
            </a:endParaRPr>
          </a:p>
          <a:p>
            <a:endParaRPr lang="en-US" sz="2400"/>
          </a:p>
        </p:txBody>
      </p:sp>
    </p:spTree>
    <p:extLst>
      <p:ext uri="{BB962C8B-B14F-4D97-AF65-F5344CB8AC3E}">
        <p14:creationId xmlns:p14="http://schemas.microsoft.com/office/powerpoint/2010/main" val="365398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C6FC-48DA-AC82-302E-DFC3678DCFCF}"/>
              </a:ext>
            </a:extLst>
          </p:cNvPr>
          <p:cNvSpPr>
            <a:spLocks noGrp="1"/>
          </p:cNvSpPr>
          <p:nvPr>
            <p:ph type="title"/>
          </p:nvPr>
        </p:nvSpPr>
        <p:spPr>
          <a:xfrm>
            <a:off x="330200" y="94059"/>
            <a:ext cx="10515600" cy="1325563"/>
          </a:xfrm>
        </p:spPr>
        <p:txBody>
          <a:bodyPr>
            <a:normAutofit/>
          </a:bodyPr>
          <a:lstStyle/>
          <a:p>
            <a:r>
              <a:rPr lang="en-GB" sz="4000">
                <a:solidFill>
                  <a:srgbClr val="000000"/>
                </a:solidFill>
              </a:rPr>
              <a:t>Tailored Training Courses for </a:t>
            </a:r>
            <a:r>
              <a:rPr lang="en-GB" sz="4000" err="1">
                <a:solidFill>
                  <a:srgbClr val="000000"/>
                </a:solidFill>
              </a:rPr>
              <a:t>PGwTs</a:t>
            </a:r>
            <a:endParaRPr lang="en-GB" sz="4000">
              <a:solidFill>
                <a:srgbClr val="000000"/>
              </a:solidFill>
            </a:endParaRPr>
          </a:p>
        </p:txBody>
      </p:sp>
      <p:sp>
        <p:nvSpPr>
          <p:cNvPr id="3" name="Content Placeholder 2">
            <a:extLst>
              <a:ext uri="{FF2B5EF4-FFF2-40B4-BE49-F238E27FC236}">
                <a16:creationId xmlns:a16="http://schemas.microsoft.com/office/drawing/2014/main" id="{BFE3596A-DB40-BD88-1197-26FD0D0D874F}"/>
              </a:ext>
            </a:extLst>
          </p:cNvPr>
          <p:cNvSpPr>
            <a:spLocks noGrp="1"/>
          </p:cNvSpPr>
          <p:nvPr>
            <p:ph idx="1"/>
          </p:nvPr>
        </p:nvSpPr>
        <p:spPr>
          <a:xfrm>
            <a:off x="603250" y="1293813"/>
            <a:ext cx="8089900" cy="2459037"/>
          </a:xfrm>
        </p:spPr>
        <p:txBody>
          <a:bodyPr>
            <a:normAutofit/>
          </a:bodyPr>
          <a:lstStyle/>
          <a:p>
            <a:pPr algn="just">
              <a:buFont typeface="Arial" panose="020B0604020202020204" pitchFamily="34" charset="0"/>
              <a:buChar char="•"/>
            </a:pPr>
            <a:r>
              <a:rPr lang="en-GB" sz="2400">
                <a:solidFill>
                  <a:srgbClr val="000000"/>
                </a:solidFill>
                <a:latin typeface="Arial"/>
                <a:cs typeface="Arial"/>
              </a:rPr>
              <a:t>One department offers 10-11 week PGwT tailored training courses </a:t>
            </a:r>
            <a:endParaRPr lang="en-GB" sz="2400">
              <a:solidFill>
                <a:srgbClr val="000000"/>
              </a:solidFill>
            </a:endParaRPr>
          </a:p>
          <a:p>
            <a:pPr algn="just">
              <a:buFont typeface="Arial" panose="020B0604020202020204" pitchFamily="34" charset="0"/>
              <a:buChar char="•"/>
            </a:pPr>
            <a:r>
              <a:rPr lang="en-GB" sz="2400">
                <a:solidFill>
                  <a:srgbClr val="000000"/>
                </a:solidFill>
              </a:rPr>
              <a:t>Valued by staff and </a:t>
            </a:r>
            <a:r>
              <a:rPr lang="en-GB" sz="2400" err="1">
                <a:solidFill>
                  <a:srgbClr val="000000"/>
                </a:solidFill>
              </a:rPr>
              <a:t>PGwTs</a:t>
            </a:r>
            <a:endParaRPr lang="en-GB" sz="2400">
              <a:solidFill>
                <a:srgbClr val="000000"/>
              </a:solidFill>
            </a:endParaRPr>
          </a:p>
          <a:p>
            <a:pPr>
              <a:buFont typeface="Arial" panose="020B0604020202020204" pitchFamily="34" charset="0"/>
              <a:buChar char="•"/>
            </a:pPr>
            <a:r>
              <a:rPr lang="en-GB" sz="2400">
                <a:solidFill>
                  <a:srgbClr val="000000"/>
                </a:solidFill>
              </a:rPr>
              <a:t>Equips </a:t>
            </a:r>
            <a:r>
              <a:rPr lang="en-GB" sz="2400" err="1">
                <a:solidFill>
                  <a:srgbClr val="000000"/>
                </a:solidFill>
              </a:rPr>
              <a:t>PGwTs</a:t>
            </a:r>
            <a:r>
              <a:rPr lang="en-GB" sz="2400">
                <a:solidFill>
                  <a:srgbClr val="000000"/>
                </a:solidFill>
              </a:rPr>
              <a:t> with essential skills, e.g. marking, delivering seminars, handling challenging situations, etc.</a:t>
            </a:r>
          </a:p>
        </p:txBody>
      </p:sp>
      <p:sp>
        <p:nvSpPr>
          <p:cNvPr id="5" name="TextBox 4">
            <a:extLst>
              <a:ext uri="{FF2B5EF4-FFF2-40B4-BE49-F238E27FC236}">
                <a16:creationId xmlns:a16="http://schemas.microsoft.com/office/drawing/2014/main" id="{57E993C7-F9E0-3632-EE5E-77FFA1813A8F}"/>
              </a:ext>
            </a:extLst>
          </p:cNvPr>
          <p:cNvSpPr txBox="1"/>
          <p:nvPr/>
        </p:nvSpPr>
        <p:spPr>
          <a:xfrm>
            <a:off x="1521644" y="3281660"/>
            <a:ext cx="9643764" cy="1938992"/>
          </a:xfrm>
          <a:prstGeom prst="rect">
            <a:avLst/>
          </a:prstGeom>
          <a:noFill/>
        </p:spPr>
        <p:txBody>
          <a:bodyPr wrap="square" lIns="91440" tIns="45720" rIns="91440" bIns="45720" anchor="t">
            <a:spAutoFit/>
          </a:bodyPr>
          <a:lstStyle/>
          <a:p>
            <a:pPr algn="just" rtl="0" fontAlgn="base"/>
            <a:endParaRPr lang="en-GB" sz="2400" dirty="0">
              <a:latin typeface="Times New Roman"/>
              <a:cs typeface="Times New Roman"/>
            </a:endParaRPr>
          </a:p>
          <a:p>
            <a:pPr algn="just"/>
            <a:r>
              <a:rPr lang="en-GB" sz="2400" i="1" dirty="0">
                <a:latin typeface="Times New Roman"/>
                <a:cs typeface="Times New Roman"/>
              </a:rPr>
              <a:t>We have the accredited course that we do in the first semester. That’s quite helpful, there is a series of lectures that we give, around nine or ten. And they are about </a:t>
            </a:r>
            <a:r>
              <a:rPr lang="en-GB" sz="2400" b="1" i="1" dirty="0">
                <a:latin typeface="Times New Roman"/>
                <a:cs typeface="Times New Roman"/>
              </a:rPr>
              <a:t>lots of different aspects of teaching and marking, and guidance on how they get support as well</a:t>
            </a:r>
            <a:r>
              <a:rPr lang="en-GB" sz="2400" i="1" dirty="0">
                <a:latin typeface="Times New Roman"/>
                <a:cs typeface="Times New Roman"/>
              </a:rPr>
              <a:t>. </a:t>
            </a:r>
            <a:r>
              <a:rPr lang="en-GB" sz="2400" dirty="0">
                <a:latin typeface="Times New Roman"/>
                <a:cs typeface="Times New Roman"/>
              </a:rPr>
              <a:t> (Academic 3)</a:t>
            </a:r>
          </a:p>
        </p:txBody>
      </p:sp>
    </p:spTree>
    <p:extLst>
      <p:ext uri="{BB962C8B-B14F-4D97-AF65-F5344CB8AC3E}">
        <p14:creationId xmlns:p14="http://schemas.microsoft.com/office/powerpoint/2010/main" val="16000987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AC19-2F3B-70DE-7463-4F7D32DFDAFD}"/>
              </a:ext>
            </a:extLst>
          </p:cNvPr>
          <p:cNvSpPr>
            <a:spLocks noGrp="1"/>
          </p:cNvSpPr>
          <p:nvPr>
            <p:ph type="title"/>
          </p:nvPr>
        </p:nvSpPr>
        <p:spPr>
          <a:xfrm>
            <a:off x="520700" y="386159"/>
            <a:ext cx="11468100" cy="1325563"/>
          </a:xfrm>
        </p:spPr>
        <p:txBody>
          <a:bodyPr>
            <a:normAutofit fontScale="90000"/>
          </a:bodyPr>
          <a:lstStyle/>
          <a:p>
            <a:r>
              <a:rPr lang="en-US">
                <a:solidFill>
                  <a:srgbClr val="000000"/>
                </a:solidFill>
              </a:rPr>
              <a:t>Supporting AFHEA Applications</a:t>
            </a:r>
          </a:p>
        </p:txBody>
      </p:sp>
      <p:pic>
        <p:nvPicPr>
          <p:cNvPr id="10" name="Picture 9" descr="Person writing in notebook">
            <a:extLst>
              <a:ext uri="{FF2B5EF4-FFF2-40B4-BE49-F238E27FC236}">
                <a16:creationId xmlns:a16="http://schemas.microsoft.com/office/drawing/2014/main" id="{18E4CB41-7065-7AC0-C280-88CE72B55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952" y="3695824"/>
            <a:ext cx="4752528" cy="3168352"/>
          </a:xfrm>
          <a:prstGeom prst="rect">
            <a:avLst/>
          </a:prstGeom>
        </p:spPr>
      </p:pic>
      <p:sp>
        <p:nvSpPr>
          <p:cNvPr id="3" name="Content Placeholder 2">
            <a:extLst>
              <a:ext uri="{FF2B5EF4-FFF2-40B4-BE49-F238E27FC236}">
                <a16:creationId xmlns:a16="http://schemas.microsoft.com/office/drawing/2014/main" id="{C709C981-A4AB-14B0-6C3C-A534CF68F13C}"/>
              </a:ext>
            </a:extLst>
          </p:cNvPr>
          <p:cNvSpPr>
            <a:spLocks noGrp="1"/>
          </p:cNvSpPr>
          <p:nvPr>
            <p:ph idx="1"/>
          </p:nvPr>
        </p:nvSpPr>
        <p:spPr>
          <a:xfrm>
            <a:off x="6028" y="1696463"/>
            <a:ext cx="7873082" cy="3151093"/>
          </a:xfrm>
        </p:spPr>
        <p:txBody>
          <a:bodyPr vert="horz" wrap="square" lIns="91440" tIns="45720" rIns="91440" bIns="45720" numCol="1" anchor="t" anchorCtr="0" compatLnSpc="1">
            <a:prstTxWarp prst="textNoShape">
              <a:avLst/>
            </a:prstTxWarp>
            <a:noAutofit/>
          </a:bodyPr>
          <a:lstStyle/>
          <a:p>
            <a:r>
              <a:rPr lang="en-US" sz="2400" dirty="0">
                <a:solidFill>
                  <a:srgbClr val="000000"/>
                </a:solidFill>
                <a:latin typeface="Arial"/>
                <a:cs typeface="Arial"/>
              </a:rPr>
              <a:t>One Dept set up a support for </a:t>
            </a:r>
            <a:r>
              <a:rPr lang="en-US" sz="2400" err="1">
                <a:solidFill>
                  <a:srgbClr val="000000"/>
                </a:solidFill>
                <a:latin typeface="Arial"/>
                <a:cs typeface="Arial"/>
              </a:rPr>
              <a:t>PGwTs</a:t>
            </a:r>
            <a:r>
              <a:rPr lang="en-US" sz="2400" dirty="0">
                <a:solidFill>
                  <a:srgbClr val="000000"/>
                </a:solidFill>
                <a:latin typeface="Arial"/>
                <a:cs typeface="Arial"/>
              </a:rPr>
              <a:t> to apply for </a:t>
            </a:r>
            <a:r>
              <a:rPr lang="en-US" sz="2400">
                <a:solidFill>
                  <a:srgbClr val="000000"/>
                </a:solidFill>
                <a:latin typeface="Arial"/>
                <a:cs typeface="Arial"/>
              </a:rPr>
              <a:t>AFHEA</a:t>
            </a:r>
            <a:endParaRPr lang="en-US" sz="2400">
              <a:solidFill>
                <a:srgbClr val="000000"/>
              </a:solidFill>
            </a:endParaRPr>
          </a:p>
          <a:p>
            <a:pPr marL="342900" indent="-342900">
              <a:buChar char="•"/>
            </a:pPr>
            <a:r>
              <a:rPr lang="en-US" sz="2400" dirty="0" err="1">
                <a:solidFill>
                  <a:srgbClr val="000000"/>
                </a:solidFill>
                <a:latin typeface="Arial"/>
                <a:cs typeface="Arial"/>
              </a:rPr>
              <a:t>Organised</a:t>
            </a:r>
            <a:r>
              <a:rPr lang="en-US" sz="2400" dirty="0">
                <a:solidFill>
                  <a:srgbClr val="000000"/>
                </a:solidFill>
                <a:latin typeface="Arial"/>
                <a:cs typeface="Arial"/>
              </a:rPr>
              <a:t>  workshops, </a:t>
            </a:r>
            <a:endParaRPr lang="en-US" sz="2400" dirty="0">
              <a:solidFill>
                <a:srgbClr val="000000"/>
              </a:solidFill>
            </a:endParaRPr>
          </a:p>
          <a:p>
            <a:pPr marL="342900" indent="-342900">
              <a:buChar char="•"/>
            </a:pPr>
            <a:r>
              <a:rPr lang="en-US" sz="2400">
                <a:solidFill>
                  <a:srgbClr val="000000"/>
                </a:solidFill>
                <a:latin typeface="Arial"/>
                <a:cs typeface="Arial"/>
              </a:rPr>
              <a:t>Q&amp;A sessions  </a:t>
            </a:r>
            <a:endParaRPr lang="en-US" sz="2400" dirty="0">
              <a:solidFill>
                <a:srgbClr val="000000"/>
              </a:solidFill>
            </a:endParaRPr>
          </a:p>
          <a:p>
            <a:pPr marL="342900" indent="-342900">
              <a:buChar char="•"/>
            </a:pPr>
            <a:r>
              <a:rPr lang="en-US" sz="2400" dirty="0">
                <a:solidFill>
                  <a:srgbClr val="000000"/>
                </a:solidFill>
                <a:latin typeface="Arial"/>
                <a:cs typeface="Arial"/>
              </a:rPr>
              <a:t>Peer reviews for </a:t>
            </a:r>
            <a:r>
              <a:rPr lang="en-US" sz="2400">
                <a:solidFill>
                  <a:srgbClr val="000000"/>
                </a:solidFill>
                <a:latin typeface="Arial"/>
                <a:cs typeface="Arial"/>
              </a:rPr>
              <a:t>PGWTs AFHEA </a:t>
            </a:r>
            <a:r>
              <a:rPr lang="en-US" sz="2400" err="1">
                <a:solidFill>
                  <a:srgbClr val="000000"/>
                </a:solidFill>
                <a:latin typeface="Arial"/>
                <a:cs typeface="Arial"/>
              </a:rPr>
              <a:t>applicaitons</a:t>
            </a:r>
            <a:endParaRPr lang="en-US" sz="2400" err="1">
              <a:solidFill>
                <a:srgbClr val="000000"/>
              </a:solidFill>
            </a:endParaRPr>
          </a:p>
          <a:p>
            <a:endParaRPr lang="en-US" sz="2400">
              <a:solidFill>
                <a:srgbClr val="000000"/>
              </a:solidFill>
              <a:latin typeface="Arial"/>
              <a:cs typeface="Arial"/>
            </a:endParaRPr>
          </a:p>
          <a:p>
            <a:r>
              <a:rPr lang="en-US" sz="2400" dirty="0">
                <a:solidFill>
                  <a:srgbClr val="000000"/>
                </a:solidFill>
                <a:latin typeface="Arial"/>
                <a:cs typeface="Arial"/>
              </a:rPr>
              <a:t>But many </a:t>
            </a:r>
            <a:r>
              <a:rPr lang="en-US" sz="2400" dirty="0" err="1">
                <a:solidFill>
                  <a:srgbClr val="000000"/>
                </a:solidFill>
                <a:latin typeface="Arial"/>
                <a:cs typeface="Arial"/>
              </a:rPr>
              <a:t>PGwTs</a:t>
            </a:r>
            <a:r>
              <a:rPr lang="en-US" sz="2400" dirty="0">
                <a:solidFill>
                  <a:srgbClr val="000000"/>
                </a:solidFill>
                <a:latin typeface="Arial"/>
                <a:cs typeface="Arial"/>
              </a:rPr>
              <a:t> don't know about the AFHEA  </a:t>
            </a:r>
            <a:endParaRPr lang="en-US" sz="2400" dirty="0">
              <a:solidFill>
                <a:srgbClr val="000000"/>
              </a:solidFill>
            </a:endParaRPr>
          </a:p>
          <a:p>
            <a:endParaRPr lang="en-US" sz="2400">
              <a:solidFill>
                <a:srgbClr val="000000"/>
              </a:solidFill>
            </a:endParaRPr>
          </a:p>
          <a:p>
            <a:pPr marL="0" indent="0"/>
            <a:endParaRPr lang="en-US" sz="2400">
              <a:solidFill>
                <a:srgbClr val="000000"/>
              </a:solidFill>
            </a:endParaRPr>
          </a:p>
        </p:txBody>
      </p:sp>
      <p:sp>
        <p:nvSpPr>
          <p:cNvPr id="4" name="Rounded Rectangle 3">
            <a:extLst>
              <a:ext uri="{FF2B5EF4-FFF2-40B4-BE49-F238E27FC236}">
                <a16:creationId xmlns:a16="http://schemas.microsoft.com/office/drawing/2014/main" id="{932E5EBD-B7C6-0A1B-9FBC-AFC2031094C7}"/>
              </a:ext>
            </a:extLst>
          </p:cNvPr>
          <p:cNvSpPr/>
          <p:nvPr/>
        </p:nvSpPr>
        <p:spPr>
          <a:xfrm>
            <a:off x="7592967" y="1698826"/>
            <a:ext cx="3948249" cy="126383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t>1 Department</a:t>
            </a:r>
            <a:br>
              <a:rPr lang="en-US" sz="2400" dirty="0"/>
            </a:br>
            <a:r>
              <a:rPr lang="en-US" sz="2400" dirty="0"/>
              <a:t>12 AFHEA  </a:t>
            </a:r>
          </a:p>
          <a:p>
            <a:r>
              <a:rPr lang="en-US" sz="2400" dirty="0"/>
              <a:t>Awarded since Jan 2021</a:t>
            </a:r>
            <a:endParaRPr lang="en-US" sz="2400" dirty="0">
              <a:cs typeface="Calibri"/>
            </a:endParaRPr>
          </a:p>
        </p:txBody>
      </p:sp>
    </p:spTree>
    <p:extLst>
      <p:ext uri="{BB962C8B-B14F-4D97-AF65-F5344CB8AC3E}">
        <p14:creationId xmlns:p14="http://schemas.microsoft.com/office/powerpoint/2010/main" val="9519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7201-40F3-239C-B100-9634A95D7039}"/>
              </a:ext>
            </a:extLst>
          </p:cNvPr>
          <p:cNvSpPr>
            <a:spLocks noGrp="1"/>
          </p:cNvSpPr>
          <p:nvPr>
            <p:ph type="title"/>
          </p:nvPr>
        </p:nvSpPr>
        <p:spPr>
          <a:xfrm>
            <a:off x="137160" y="2619"/>
            <a:ext cx="5550010" cy="1371283"/>
          </a:xfrm>
        </p:spPr>
        <p:txBody>
          <a:bodyPr>
            <a:normAutofit/>
          </a:bodyPr>
          <a:lstStyle/>
          <a:p>
            <a:r>
              <a:rPr lang="en-GB" sz="2800" cap="all" spc="200" dirty="0">
                <a:solidFill>
                  <a:schemeClr val="tx1">
                    <a:lumMod val="85000"/>
                    <a:lumOff val="15000"/>
                  </a:schemeClr>
                </a:solidFill>
                <a:latin typeface="Calibri"/>
                <a:cs typeface="Calibri"/>
              </a:rPr>
              <a:t>Top Tips from one PGWT</a:t>
            </a:r>
          </a:p>
        </p:txBody>
      </p:sp>
      <p:pic>
        <p:nvPicPr>
          <p:cNvPr id="4" name="Mei Yee">
            <a:hlinkClick r:id="" action="ppaction://media"/>
            <a:extLst>
              <a:ext uri="{FF2B5EF4-FFF2-40B4-BE49-F238E27FC236}">
                <a16:creationId xmlns:a16="http://schemas.microsoft.com/office/drawing/2014/main" id="{C39822E5-0200-4236-207E-B7CC045B7C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4562" y="900817"/>
            <a:ext cx="9026994" cy="5097448"/>
          </a:xfrm>
          <a:prstGeom prst="rect">
            <a:avLst/>
          </a:prstGeom>
        </p:spPr>
      </p:pic>
    </p:spTree>
    <p:extLst>
      <p:ext uri="{BB962C8B-B14F-4D97-AF65-F5344CB8AC3E}">
        <p14:creationId xmlns:p14="http://schemas.microsoft.com/office/powerpoint/2010/main" val="150133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D9867-3258-2F75-85A4-10C674066FA9}"/>
              </a:ext>
            </a:extLst>
          </p:cNvPr>
          <p:cNvSpPr>
            <a:spLocks noGrp="1"/>
          </p:cNvSpPr>
          <p:nvPr>
            <p:ph type="title"/>
          </p:nvPr>
        </p:nvSpPr>
        <p:spPr>
          <a:xfrm>
            <a:off x="353283" y="3363333"/>
            <a:ext cx="5745271" cy="1392555"/>
          </a:xfrm>
        </p:spPr>
        <p:txBody>
          <a:bodyPr>
            <a:normAutofit/>
          </a:bodyPr>
          <a:lstStyle/>
          <a:p>
            <a:r>
              <a:rPr lang="en-GB" sz="4950">
                <a:latin typeface="Arial"/>
                <a:cs typeface="Arial"/>
              </a:rPr>
              <a:t>TDF Project Team </a:t>
            </a:r>
            <a:endParaRPr lang="en-GB" sz="4950"/>
          </a:p>
        </p:txBody>
      </p:sp>
      <p:pic>
        <p:nvPicPr>
          <p:cNvPr id="2" name="Picture 1">
            <a:extLst>
              <a:ext uri="{FF2B5EF4-FFF2-40B4-BE49-F238E27FC236}">
                <a16:creationId xmlns:a16="http://schemas.microsoft.com/office/drawing/2014/main" id="{F2D6D3D3-F8DC-28ED-DAD6-916ED9918D2E}"/>
              </a:ext>
            </a:extLst>
          </p:cNvPr>
          <p:cNvPicPr>
            <a:picLocks noChangeAspect="1"/>
          </p:cNvPicPr>
          <p:nvPr/>
        </p:nvPicPr>
        <p:blipFill rotWithShape="1">
          <a:blip r:embed="rId4"/>
          <a:srcRect b="6800"/>
          <a:stretch/>
        </p:blipFill>
        <p:spPr>
          <a:xfrm>
            <a:off x="4534828" y="1228542"/>
            <a:ext cx="1273141" cy="14832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36C04C9-31F8-5B16-2F64-BD35E388E036}"/>
              </a:ext>
            </a:extLst>
          </p:cNvPr>
          <p:cNvPicPr>
            <a:picLocks noChangeAspect="1"/>
          </p:cNvPicPr>
          <p:nvPr/>
        </p:nvPicPr>
        <p:blipFill>
          <a:blip r:embed="rId5"/>
          <a:stretch>
            <a:fillRect/>
          </a:stretch>
        </p:blipFill>
        <p:spPr>
          <a:xfrm>
            <a:off x="2454796" y="1215937"/>
            <a:ext cx="1422400" cy="14224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DC14A84-7166-5F3D-6011-D61A13B47C3E}"/>
              </a:ext>
            </a:extLst>
          </p:cNvPr>
          <p:cNvPicPr>
            <a:picLocks noChangeAspect="1"/>
          </p:cNvPicPr>
          <p:nvPr/>
        </p:nvPicPr>
        <p:blipFill>
          <a:blip r:embed="rId6"/>
          <a:stretch>
            <a:fillRect/>
          </a:stretch>
        </p:blipFill>
        <p:spPr>
          <a:xfrm>
            <a:off x="6456304" y="1228542"/>
            <a:ext cx="1155700" cy="14401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F768FC7-A058-A104-5CE5-8093DBD3A3B4}"/>
              </a:ext>
            </a:extLst>
          </p:cNvPr>
          <p:cNvPicPr>
            <a:picLocks noChangeAspect="1"/>
          </p:cNvPicPr>
          <p:nvPr/>
        </p:nvPicPr>
        <p:blipFill>
          <a:blip r:embed="rId7"/>
          <a:stretch>
            <a:fillRect/>
          </a:stretch>
        </p:blipFill>
        <p:spPr>
          <a:xfrm>
            <a:off x="8314804" y="1285432"/>
            <a:ext cx="1422400" cy="14224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9AC0EB2-A046-6246-FAD1-87AC35AC062A}"/>
              </a:ext>
            </a:extLst>
          </p:cNvPr>
          <p:cNvPicPr>
            <a:picLocks noChangeAspect="1"/>
          </p:cNvPicPr>
          <p:nvPr/>
        </p:nvPicPr>
        <p:blipFill rotWithShape="1">
          <a:blip r:embed="rId8"/>
          <a:srcRect l="6973" r="-1"/>
          <a:stretch/>
        </p:blipFill>
        <p:spPr>
          <a:xfrm>
            <a:off x="8437611" y="3294721"/>
            <a:ext cx="1299593" cy="14478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27BA567-1E09-3000-3C01-09574F00255A}"/>
              </a:ext>
            </a:extLst>
          </p:cNvPr>
          <p:cNvPicPr>
            <a:picLocks noChangeAspect="1"/>
          </p:cNvPicPr>
          <p:nvPr/>
        </p:nvPicPr>
        <p:blipFill>
          <a:blip r:embed="rId9"/>
          <a:stretch>
            <a:fillRect/>
          </a:stretch>
        </p:blipFill>
        <p:spPr>
          <a:xfrm>
            <a:off x="10322039" y="3265368"/>
            <a:ext cx="1016000" cy="14224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28438A67-241B-D3EE-98F8-63C4C98C510A}"/>
              </a:ext>
            </a:extLst>
          </p:cNvPr>
          <p:cNvPicPr>
            <a:picLocks noChangeAspect="1"/>
          </p:cNvPicPr>
          <p:nvPr/>
        </p:nvPicPr>
        <p:blipFill>
          <a:blip r:embed="rId10"/>
          <a:stretch>
            <a:fillRect/>
          </a:stretch>
        </p:blipFill>
        <p:spPr>
          <a:xfrm>
            <a:off x="10118839" y="1285432"/>
            <a:ext cx="1422400" cy="14224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53725A5-509C-A0E6-8EB7-69BB096E221F}"/>
              </a:ext>
            </a:extLst>
          </p:cNvPr>
          <p:cNvSpPr txBox="1"/>
          <p:nvPr/>
        </p:nvSpPr>
        <p:spPr>
          <a:xfrm>
            <a:off x="564295" y="2796266"/>
            <a:ext cx="1303947" cy="369332"/>
          </a:xfrm>
          <a:prstGeom prst="rect">
            <a:avLst/>
          </a:prstGeom>
          <a:noFill/>
        </p:spPr>
        <p:txBody>
          <a:bodyPr wrap="none" rtlCol="0">
            <a:spAutoFit/>
          </a:bodyPr>
          <a:lstStyle/>
          <a:p>
            <a:r>
              <a:rPr lang="en-AZ"/>
              <a:t>Monia Mtar</a:t>
            </a:r>
          </a:p>
        </p:txBody>
      </p:sp>
      <p:sp>
        <p:nvSpPr>
          <p:cNvPr id="8" name="TextBox 7">
            <a:extLst>
              <a:ext uri="{FF2B5EF4-FFF2-40B4-BE49-F238E27FC236}">
                <a16:creationId xmlns:a16="http://schemas.microsoft.com/office/drawing/2014/main" id="{C7B44221-57FD-CB0E-C3FA-884ED28AB883}"/>
              </a:ext>
            </a:extLst>
          </p:cNvPr>
          <p:cNvSpPr txBox="1"/>
          <p:nvPr/>
        </p:nvSpPr>
        <p:spPr>
          <a:xfrm>
            <a:off x="2405318" y="2813049"/>
            <a:ext cx="1471878" cy="369332"/>
          </a:xfrm>
          <a:prstGeom prst="rect">
            <a:avLst/>
          </a:prstGeom>
          <a:noFill/>
        </p:spPr>
        <p:txBody>
          <a:bodyPr wrap="none" rtlCol="0">
            <a:spAutoFit/>
          </a:bodyPr>
          <a:lstStyle/>
          <a:p>
            <a:r>
              <a:rPr lang="en-AZ"/>
              <a:t>Phillip Shields</a:t>
            </a:r>
          </a:p>
        </p:txBody>
      </p:sp>
      <p:sp>
        <p:nvSpPr>
          <p:cNvPr id="12" name="TextBox 11">
            <a:extLst>
              <a:ext uri="{FF2B5EF4-FFF2-40B4-BE49-F238E27FC236}">
                <a16:creationId xmlns:a16="http://schemas.microsoft.com/office/drawing/2014/main" id="{65F271DB-DCC3-AAE2-2CB8-3B4731FDF474}"/>
              </a:ext>
            </a:extLst>
          </p:cNvPr>
          <p:cNvSpPr txBox="1"/>
          <p:nvPr/>
        </p:nvSpPr>
        <p:spPr>
          <a:xfrm>
            <a:off x="4481111" y="2849944"/>
            <a:ext cx="1418978" cy="369332"/>
          </a:xfrm>
          <a:prstGeom prst="rect">
            <a:avLst/>
          </a:prstGeom>
          <a:noFill/>
        </p:spPr>
        <p:txBody>
          <a:bodyPr wrap="none" rtlCol="0">
            <a:spAutoFit/>
          </a:bodyPr>
          <a:lstStyle/>
          <a:p>
            <a:r>
              <a:rPr lang="en-AZ"/>
              <a:t>Gan Shermer</a:t>
            </a:r>
          </a:p>
        </p:txBody>
      </p:sp>
      <p:sp>
        <p:nvSpPr>
          <p:cNvPr id="14" name="TextBox 13">
            <a:extLst>
              <a:ext uri="{FF2B5EF4-FFF2-40B4-BE49-F238E27FC236}">
                <a16:creationId xmlns:a16="http://schemas.microsoft.com/office/drawing/2014/main" id="{1E4017CA-1E1C-0EFB-7AFF-857A2EAAD023}"/>
              </a:ext>
            </a:extLst>
          </p:cNvPr>
          <p:cNvSpPr txBox="1"/>
          <p:nvPr/>
        </p:nvSpPr>
        <p:spPr>
          <a:xfrm>
            <a:off x="6211596" y="2849944"/>
            <a:ext cx="1779911" cy="369332"/>
          </a:xfrm>
          <a:prstGeom prst="rect">
            <a:avLst/>
          </a:prstGeom>
          <a:noFill/>
        </p:spPr>
        <p:txBody>
          <a:bodyPr wrap="none" rtlCol="0">
            <a:spAutoFit/>
          </a:bodyPr>
          <a:lstStyle/>
          <a:p>
            <a:r>
              <a:rPr lang="en-AZ"/>
              <a:t>Trevor Grimshaw</a:t>
            </a:r>
          </a:p>
        </p:txBody>
      </p:sp>
      <p:sp>
        <p:nvSpPr>
          <p:cNvPr id="16" name="TextBox 15">
            <a:extLst>
              <a:ext uri="{FF2B5EF4-FFF2-40B4-BE49-F238E27FC236}">
                <a16:creationId xmlns:a16="http://schemas.microsoft.com/office/drawing/2014/main" id="{8B9BC0B2-6614-1936-2647-630C0A146572}"/>
              </a:ext>
            </a:extLst>
          </p:cNvPr>
          <p:cNvSpPr txBox="1"/>
          <p:nvPr/>
        </p:nvSpPr>
        <p:spPr>
          <a:xfrm>
            <a:off x="8462388" y="2794521"/>
            <a:ext cx="1127232" cy="369332"/>
          </a:xfrm>
          <a:prstGeom prst="rect">
            <a:avLst/>
          </a:prstGeom>
          <a:noFill/>
        </p:spPr>
        <p:txBody>
          <a:bodyPr wrap="none" rtlCol="0">
            <a:spAutoFit/>
          </a:bodyPr>
          <a:lstStyle/>
          <a:p>
            <a:r>
              <a:rPr lang="en-AZ"/>
              <a:t>Jo Charles</a:t>
            </a:r>
          </a:p>
        </p:txBody>
      </p:sp>
      <p:sp>
        <p:nvSpPr>
          <p:cNvPr id="18" name="TextBox 17">
            <a:extLst>
              <a:ext uri="{FF2B5EF4-FFF2-40B4-BE49-F238E27FC236}">
                <a16:creationId xmlns:a16="http://schemas.microsoft.com/office/drawing/2014/main" id="{A5B8385B-BDE9-942A-1618-57E46DDDDED2}"/>
              </a:ext>
            </a:extLst>
          </p:cNvPr>
          <p:cNvSpPr txBox="1"/>
          <p:nvPr/>
        </p:nvSpPr>
        <p:spPr>
          <a:xfrm>
            <a:off x="10132902" y="2756797"/>
            <a:ext cx="1396536" cy="369332"/>
          </a:xfrm>
          <a:prstGeom prst="rect">
            <a:avLst/>
          </a:prstGeom>
          <a:noFill/>
        </p:spPr>
        <p:txBody>
          <a:bodyPr wrap="none" rtlCol="0">
            <a:spAutoFit/>
          </a:bodyPr>
          <a:lstStyle/>
          <a:p>
            <a:r>
              <a:rPr lang="en-AZ"/>
              <a:t>Elena Minelli</a:t>
            </a:r>
          </a:p>
        </p:txBody>
      </p:sp>
      <p:sp>
        <p:nvSpPr>
          <p:cNvPr id="20" name="TextBox 19">
            <a:extLst>
              <a:ext uri="{FF2B5EF4-FFF2-40B4-BE49-F238E27FC236}">
                <a16:creationId xmlns:a16="http://schemas.microsoft.com/office/drawing/2014/main" id="{D3B4CEFC-4D16-9057-5E3F-5914571E04D5}"/>
              </a:ext>
            </a:extLst>
          </p:cNvPr>
          <p:cNvSpPr txBox="1"/>
          <p:nvPr/>
        </p:nvSpPr>
        <p:spPr>
          <a:xfrm>
            <a:off x="10292872" y="4856728"/>
            <a:ext cx="1074333" cy="369332"/>
          </a:xfrm>
          <a:prstGeom prst="rect">
            <a:avLst/>
          </a:prstGeom>
          <a:noFill/>
        </p:spPr>
        <p:txBody>
          <a:bodyPr wrap="none" rtlCol="0">
            <a:spAutoFit/>
          </a:bodyPr>
          <a:lstStyle/>
          <a:p>
            <a:r>
              <a:rPr lang="en-AZ"/>
              <a:t>Dan Zhao</a:t>
            </a:r>
          </a:p>
        </p:txBody>
      </p:sp>
      <p:sp>
        <p:nvSpPr>
          <p:cNvPr id="19" name="TextBox 18">
            <a:extLst>
              <a:ext uri="{FF2B5EF4-FFF2-40B4-BE49-F238E27FC236}">
                <a16:creationId xmlns:a16="http://schemas.microsoft.com/office/drawing/2014/main" id="{9BEE6D12-9A33-70BE-114C-DD413EB300ED}"/>
              </a:ext>
            </a:extLst>
          </p:cNvPr>
          <p:cNvSpPr txBox="1"/>
          <p:nvPr/>
        </p:nvSpPr>
        <p:spPr>
          <a:xfrm>
            <a:off x="8171102" y="4827008"/>
            <a:ext cx="2012730" cy="369332"/>
          </a:xfrm>
          <a:prstGeom prst="rect">
            <a:avLst/>
          </a:prstGeom>
          <a:noFill/>
        </p:spPr>
        <p:txBody>
          <a:bodyPr wrap="none" rtlCol="0">
            <a:spAutoFit/>
          </a:bodyPr>
          <a:lstStyle/>
          <a:p>
            <a:r>
              <a:rPr lang="en-AZ"/>
              <a:t>Bayaz Mammadova</a:t>
            </a:r>
          </a:p>
        </p:txBody>
      </p:sp>
      <p:pic>
        <p:nvPicPr>
          <p:cNvPr id="15" name="Picture 14" descr="Monia Mtar">
            <a:extLst>
              <a:ext uri="{FF2B5EF4-FFF2-40B4-BE49-F238E27FC236}">
                <a16:creationId xmlns:a16="http://schemas.microsoft.com/office/drawing/2014/main" id="{E7126CAD-39AC-94B9-9DE3-CD5192EE880D}"/>
              </a:ext>
            </a:extLst>
          </p:cNvPr>
          <p:cNvPicPr>
            <a:picLocks noChangeAspect="1"/>
          </p:cNvPicPr>
          <p:nvPr/>
        </p:nvPicPr>
        <p:blipFill>
          <a:blip r:embed="rId11"/>
          <a:stretch>
            <a:fillRect/>
          </a:stretch>
        </p:blipFill>
        <p:spPr>
          <a:xfrm>
            <a:off x="461493" y="1175198"/>
            <a:ext cx="1502536" cy="1524000"/>
          </a:xfrm>
          <a:prstGeom prst="rect">
            <a:avLst/>
          </a:prstGeom>
        </p:spPr>
      </p:pic>
      <p:pic>
        <p:nvPicPr>
          <p:cNvPr id="3" name="Picture 2" descr="A person with blonde hair smiling&#10;&#10;Description automatically generated">
            <a:extLst>
              <a:ext uri="{FF2B5EF4-FFF2-40B4-BE49-F238E27FC236}">
                <a16:creationId xmlns:a16="http://schemas.microsoft.com/office/drawing/2014/main" id="{5744A550-4726-5FD4-E511-4FD579E32E0A}"/>
              </a:ext>
            </a:extLst>
          </p:cNvPr>
          <p:cNvPicPr>
            <a:picLocks noChangeAspect="1"/>
          </p:cNvPicPr>
          <p:nvPr/>
        </p:nvPicPr>
        <p:blipFill rotWithShape="1">
          <a:blip r:embed="rId12"/>
          <a:srcRect t="627" r="587" b="28711"/>
          <a:stretch/>
        </p:blipFill>
        <p:spPr>
          <a:xfrm>
            <a:off x="6624066" y="3290740"/>
            <a:ext cx="1313253" cy="1461726"/>
          </a:xfrm>
          <a:prstGeom prst="rect">
            <a:avLst/>
          </a:prstGeom>
        </p:spPr>
      </p:pic>
      <p:sp>
        <p:nvSpPr>
          <p:cNvPr id="13" name="TextBox 12">
            <a:extLst>
              <a:ext uri="{FF2B5EF4-FFF2-40B4-BE49-F238E27FC236}">
                <a16:creationId xmlns:a16="http://schemas.microsoft.com/office/drawing/2014/main" id="{BF57CFEA-765E-FC36-9D63-5751BDAAA2CF}"/>
              </a:ext>
            </a:extLst>
          </p:cNvPr>
          <p:cNvSpPr txBox="1"/>
          <p:nvPr/>
        </p:nvSpPr>
        <p:spPr>
          <a:xfrm>
            <a:off x="6626781" y="4827007"/>
            <a:ext cx="1485362" cy="369332"/>
          </a:xfrm>
          <a:prstGeom prst="rect">
            <a:avLst/>
          </a:prstGeom>
          <a:noFill/>
        </p:spPr>
        <p:txBody>
          <a:bodyPr wrap="square" lIns="91440" tIns="45720" rIns="91440" bIns="45720" rtlCol="0" anchor="t">
            <a:spAutoFit/>
          </a:bodyPr>
          <a:lstStyle/>
          <a:p>
            <a:r>
              <a:rPr lang="en-US" dirty="0">
                <a:latin typeface="Calibri"/>
                <a:cs typeface="Calibri"/>
              </a:rPr>
              <a:t>Gail Forey</a:t>
            </a:r>
          </a:p>
        </p:txBody>
      </p:sp>
    </p:spTree>
    <p:extLst>
      <p:ext uri="{BB962C8B-B14F-4D97-AF65-F5344CB8AC3E}">
        <p14:creationId xmlns:p14="http://schemas.microsoft.com/office/powerpoint/2010/main" val="3058344654"/>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6357-8946-351A-8829-58E5FC7809D4}"/>
              </a:ext>
            </a:extLst>
          </p:cNvPr>
          <p:cNvSpPr>
            <a:spLocks noGrp="1"/>
          </p:cNvSpPr>
          <p:nvPr>
            <p:ph type="title"/>
          </p:nvPr>
        </p:nvSpPr>
        <p:spPr/>
        <p:txBody>
          <a:bodyPr>
            <a:normAutofit fontScale="90000"/>
          </a:bodyPr>
          <a:lstStyle/>
          <a:p>
            <a:r>
              <a:rPr lang="en-US" b="1" i="0">
                <a:effectLst/>
                <a:latin typeface="Calibri" panose="020F0502020204030204" pitchFamily="34" charset="0"/>
                <a:cs typeface="Calibri" panose="020F0502020204030204" pitchFamily="34" charset="0"/>
              </a:rPr>
              <a:t>Identified Areas for Improvement</a:t>
            </a:r>
            <a:endParaRPr lang="en-AZ">
              <a:latin typeface="Calibri" panose="020F0502020204030204" pitchFamily="34" charset="0"/>
              <a:cs typeface="Calibri" panose="020F0502020204030204" pitchFamily="34" charset="0"/>
            </a:endParaRPr>
          </a:p>
        </p:txBody>
      </p:sp>
      <p:graphicFrame>
        <p:nvGraphicFramePr>
          <p:cNvPr id="4" name="Content Placeholder 2">
            <a:extLst>
              <a:ext uri="{FF2B5EF4-FFF2-40B4-BE49-F238E27FC236}">
                <a16:creationId xmlns:a16="http://schemas.microsoft.com/office/drawing/2014/main" id="{4FF33615-D8EA-7593-7414-A4DAA414FA66}"/>
              </a:ext>
            </a:extLst>
          </p:cNvPr>
          <p:cNvGraphicFramePr>
            <a:graphicFrameLocks/>
          </p:cNvGraphicFramePr>
          <p:nvPr/>
        </p:nvGraphicFramePr>
        <p:xfrm>
          <a:off x="1524000" y="1318273"/>
          <a:ext cx="9651999" cy="4320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9BD560CE-CEE8-FCA0-7046-D17901A381CF}"/>
              </a:ext>
            </a:extLst>
          </p:cNvPr>
          <p:cNvSpPr>
            <a:spLocks noGrp="1"/>
          </p:cNvSpPr>
          <p:nvPr/>
        </p:nvSpPr>
        <p:spPr>
          <a:xfrm>
            <a:off x="1991714" y="358783"/>
            <a:ext cx="7761136" cy="959490"/>
          </a:xfrm>
          <a:prstGeom prst="rect">
            <a:avLst/>
          </a:prstGeom>
          <a:solidFill>
            <a:schemeClr val="bg1"/>
          </a:solidFill>
          <a:ln w="31750" cap="sq">
            <a:solidFill>
              <a:schemeClr val="bg1"/>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GB" sz="2800">
                <a:latin typeface="Calibri"/>
                <a:cs typeface="Calibri"/>
              </a:rPr>
              <a:t>Identified areas for improvement</a:t>
            </a:r>
            <a:endParaRPr lang="en-GB" sz="2800"/>
          </a:p>
        </p:txBody>
      </p:sp>
    </p:spTree>
    <p:extLst>
      <p:ext uri="{BB962C8B-B14F-4D97-AF65-F5344CB8AC3E}">
        <p14:creationId xmlns:p14="http://schemas.microsoft.com/office/powerpoint/2010/main" val="4162961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B03F-9E0F-0C29-A6BF-EFF565E6B5AE}"/>
              </a:ext>
            </a:extLst>
          </p:cNvPr>
          <p:cNvSpPr>
            <a:spLocks noGrp="1"/>
          </p:cNvSpPr>
          <p:nvPr>
            <p:ph type="title"/>
          </p:nvPr>
        </p:nvSpPr>
        <p:spPr/>
        <p:txBody>
          <a:bodyPr/>
          <a:lstStyle/>
          <a:p>
            <a:r>
              <a:rPr lang="en-AZ"/>
              <a:t>Conclusion</a:t>
            </a:r>
          </a:p>
        </p:txBody>
      </p:sp>
      <p:graphicFrame>
        <p:nvGraphicFramePr>
          <p:cNvPr id="6" name="Content Placeholder 2">
            <a:extLst>
              <a:ext uri="{FF2B5EF4-FFF2-40B4-BE49-F238E27FC236}">
                <a16:creationId xmlns:a16="http://schemas.microsoft.com/office/drawing/2014/main" id="{E38A8704-9204-230A-BA7C-DF511F289B98}"/>
              </a:ext>
            </a:extLst>
          </p:cNvPr>
          <p:cNvGraphicFramePr>
            <a:graphicFrameLocks noGrp="1"/>
          </p:cNvGraphicFramePr>
          <p:nvPr>
            <p:ph idx="1"/>
            <p:extLst>
              <p:ext uri="{D42A27DB-BD31-4B8C-83A1-F6EECF244321}">
                <p14:modId xmlns:p14="http://schemas.microsoft.com/office/powerpoint/2010/main" val="2889471202"/>
              </p:ext>
            </p:extLst>
          </p:nvPr>
        </p:nvGraphicFramePr>
        <p:xfrm>
          <a:off x="617525" y="1204291"/>
          <a:ext cx="10992254" cy="4563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E869F28D-DD36-94A3-BD0D-3A68448AC0B0}"/>
              </a:ext>
            </a:extLst>
          </p:cNvPr>
          <p:cNvSpPr>
            <a:spLocks noGrp="1"/>
          </p:cNvSpPr>
          <p:nvPr/>
        </p:nvSpPr>
        <p:spPr>
          <a:xfrm>
            <a:off x="974610" y="-5100"/>
            <a:ext cx="9644569" cy="994954"/>
          </a:xfrm>
          <a:prstGeom prst="rect">
            <a:avLst/>
          </a:prstGeom>
          <a:solidFill>
            <a:schemeClr val="bg1"/>
          </a:solidFill>
          <a:ln w="31750" cap="sq">
            <a:solidFill>
              <a:schemeClr val="bg1"/>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GB" sz="3600" b="1" dirty="0">
                <a:latin typeface="Calibri"/>
                <a:cs typeface="Calibri"/>
              </a:rPr>
              <a:t>Initial Conclusion</a:t>
            </a:r>
            <a:endParaRPr lang="en-GB" sz="3600" b="1" dirty="0"/>
          </a:p>
        </p:txBody>
      </p:sp>
    </p:spTree>
    <p:extLst>
      <p:ext uri="{BB962C8B-B14F-4D97-AF65-F5344CB8AC3E}">
        <p14:creationId xmlns:p14="http://schemas.microsoft.com/office/powerpoint/2010/main" val="3458839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acher pointing at laptop screen to young students">
            <a:extLst>
              <a:ext uri="{FF2B5EF4-FFF2-40B4-BE49-F238E27FC236}">
                <a16:creationId xmlns:a16="http://schemas.microsoft.com/office/drawing/2014/main" id="{2D13A9B1-42D8-E01C-5700-CB824622D2DA}"/>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1039EA-E27C-D74E-4FE1-4A55E6655029}"/>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eaLnBrk="1" hangingPunct="1"/>
            <a:br>
              <a:rPr lang="en-US" sz="4000">
                <a:latin typeface="+mj-lt"/>
                <a:cs typeface="+mj-cs"/>
              </a:rPr>
            </a:br>
            <a:endParaRPr lang="en-US" sz="4000" b="0">
              <a:latin typeface="+mj-lt"/>
              <a:cs typeface="+mj-cs"/>
            </a:endParaRPr>
          </a:p>
        </p:txBody>
      </p:sp>
      <p:sp>
        <p:nvSpPr>
          <p:cNvPr id="3" name="Content Placeholder 2">
            <a:extLst>
              <a:ext uri="{FF2B5EF4-FFF2-40B4-BE49-F238E27FC236}">
                <a16:creationId xmlns:a16="http://schemas.microsoft.com/office/drawing/2014/main" id="{7B319845-C63A-4E9B-2FAF-B4A02D3E5916}"/>
              </a:ext>
            </a:extLst>
          </p:cNvPr>
          <p:cNvSpPr>
            <a:spLocks noGrp="1"/>
          </p:cNvSpPr>
          <p:nvPr>
            <p:ph sz="half" idx="1"/>
          </p:nvPr>
        </p:nvSpPr>
        <p:spPr>
          <a:xfrm>
            <a:off x="838200" y="1562100"/>
            <a:ext cx="5943600" cy="5133975"/>
          </a:xfrm>
        </p:spPr>
        <p:txBody>
          <a:bodyPr vert="horz" lIns="91440" tIns="45720" rIns="91440" bIns="45720" rtlCol="0">
            <a:normAutofit/>
          </a:bodyPr>
          <a:lstStyle/>
          <a:p>
            <a:pPr marL="0" indent="0" eaLnBrk="1" hangingPunct="1">
              <a:buNone/>
            </a:pPr>
            <a:r>
              <a:rPr lang="en-US" sz="2800" b="1">
                <a:latin typeface="+mn-lt"/>
                <a:cs typeface="+mn-cs"/>
              </a:rPr>
              <a:t>PGwT Shape TDF</a:t>
            </a:r>
            <a:r>
              <a:rPr lang="en-US" sz="2800">
                <a:latin typeface="+mn-lt"/>
                <a:cs typeface="+mn-cs"/>
              </a:rPr>
              <a:t> - ongoing Study: </a:t>
            </a:r>
          </a:p>
          <a:p>
            <a:pPr eaLnBrk="1" hangingPunct="1"/>
            <a:r>
              <a:rPr lang="en-US" sz="2800">
                <a:latin typeface="+mn-lt"/>
                <a:cs typeface="+mn-cs"/>
              </a:rPr>
              <a:t>PGwT survey – 120+ responses</a:t>
            </a:r>
          </a:p>
          <a:p>
            <a:r>
              <a:rPr lang="en-US" sz="2800">
                <a:latin typeface="+mn-lt"/>
                <a:cs typeface="+mn-cs"/>
              </a:rPr>
              <a:t>Staff survey – currently underway (please respond!)</a:t>
            </a:r>
            <a:endParaRPr lang="en-US" sz="2800">
              <a:latin typeface="+mn-lt"/>
              <a:ea typeface="Calibri" panose="020F0502020204030204"/>
              <a:cs typeface="Calibri" panose="020F0502020204030204"/>
            </a:endParaRPr>
          </a:p>
          <a:p>
            <a:pPr eaLnBrk="1" hangingPunct="1"/>
            <a:r>
              <a:rPr lang="en-US" sz="2800">
                <a:latin typeface="+mn-lt"/>
                <a:cs typeface="+mn-cs"/>
              </a:rPr>
              <a:t>Interviews &amp; data collection with colleagues across campus</a:t>
            </a:r>
            <a:br>
              <a:rPr lang="en-US" sz="2800">
                <a:latin typeface="+mn-lt"/>
                <a:cs typeface="+mn-cs"/>
              </a:rPr>
            </a:br>
            <a:endParaRPr lang="en-US" sz="2800">
              <a:latin typeface="+mn-lt"/>
              <a:cs typeface="+mn-cs"/>
            </a:endParaRPr>
          </a:p>
          <a:p>
            <a:pPr eaLnBrk="1" hangingPunct="1"/>
            <a:r>
              <a:rPr lang="en-US" sz="2800">
                <a:latin typeface="+mn-lt"/>
                <a:cs typeface="+mn-cs"/>
              </a:rPr>
              <a:t>More data insights and recommendations to follow…</a:t>
            </a:r>
          </a:p>
        </p:txBody>
      </p:sp>
      <p:sp>
        <p:nvSpPr>
          <p:cNvPr id="5" name="TextBox 4">
            <a:extLst>
              <a:ext uri="{FF2B5EF4-FFF2-40B4-BE49-F238E27FC236}">
                <a16:creationId xmlns:a16="http://schemas.microsoft.com/office/drawing/2014/main" id="{BD0F8A0A-1E57-A615-BAD9-FDC7299BD41A}"/>
              </a:ext>
            </a:extLst>
          </p:cNvPr>
          <p:cNvSpPr txBox="1"/>
          <p:nvPr/>
        </p:nvSpPr>
        <p:spPr>
          <a:xfrm>
            <a:off x="607291" y="673963"/>
            <a:ext cx="9550400" cy="707886"/>
          </a:xfrm>
          <a:prstGeom prst="rect">
            <a:avLst/>
          </a:prstGeom>
          <a:noFill/>
        </p:spPr>
        <p:txBody>
          <a:bodyPr wrap="square" rtlCol="0">
            <a:spAutoFit/>
          </a:bodyPr>
          <a:lstStyle/>
          <a:p>
            <a:pPr>
              <a:spcAft>
                <a:spcPts val="600"/>
              </a:spcAft>
            </a:pPr>
            <a:r>
              <a:rPr lang="en-GB" sz="4000" b="1"/>
              <a:t>Next Steps…</a:t>
            </a:r>
          </a:p>
        </p:txBody>
      </p:sp>
    </p:spTree>
    <p:extLst>
      <p:ext uri="{BB962C8B-B14F-4D97-AF65-F5344CB8AC3E}">
        <p14:creationId xmlns:p14="http://schemas.microsoft.com/office/powerpoint/2010/main" val="400202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3D black question marks with one yellow question mark">
            <a:extLst>
              <a:ext uri="{FF2B5EF4-FFF2-40B4-BE49-F238E27FC236}">
                <a16:creationId xmlns:a16="http://schemas.microsoft.com/office/drawing/2014/main" id="{91AF7074-A429-2200-1FF8-13BC63F29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4840" y="-99392"/>
            <a:ext cx="17405072" cy="6957392"/>
          </a:xfrm>
          <a:noFill/>
        </p:spPr>
      </p:pic>
      <p:sp>
        <p:nvSpPr>
          <p:cNvPr id="10" name="Title 1">
            <a:extLst>
              <a:ext uri="{FF2B5EF4-FFF2-40B4-BE49-F238E27FC236}">
                <a16:creationId xmlns:a16="http://schemas.microsoft.com/office/drawing/2014/main" id="{38EFB499-2DAB-488E-F64B-914C7446F9C0}"/>
              </a:ext>
            </a:extLst>
          </p:cNvPr>
          <p:cNvSpPr txBox="1">
            <a:spLocks/>
          </p:cNvSpPr>
          <p:nvPr/>
        </p:nvSpPr>
        <p:spPr bwMode="auto">
          <a:xfrm>
            <a:off x="333829" y="1700808"/>
            <a:ext cx="6770283" cy="317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rgbClr val="45535F"/>
                </a:solidFill>
                <a:latin typeface="+mj-lt"/>
                <a:ea typeface="+mj-ea"/>
                <a:cs typeface="+mj-cs"/>
              </a:defRPr>
            </a:lvl1pPr>
            <a:lvl2pPr algn="l" rtl="0" eaLnBrk="1" fontAlgn="base" hangingPunct="1">
              <a:spcBef>
                <a:spcPct val="0"/>
              </a:spcBef>
              <a:spcAft>
                <a:spcPct val="0"/>
              </a:spcAft>
              <a:defRPr sz="2800" b="1">
                <a:solidFill>
                  <a:srgbClr val="45535F"/>
                </a:solidFill>
                <a:latin typeface="Arial" charset="0"/>
              </a:defRPr>
            </a:lvl2pPr>
            <a:lvl3pPr algn="l" rtl="0" eaLnBrk="1" fontAlgn="base" hangingPunct="1">
              <a:spcBef>
                <a:spcPct val="0"/>
              </a:spcBef>
              <a:spcAft>
                <a:spcPct val="0"/>
              </a:spcAft>
              <a:defRPr sz="2800" b="1">
                <a:solidFill>
                  <a:srgbClr val="45535F"/>
                </a:solidFill>
                <a:latin typeface="Arial" charset="0"/>
              </a:defRPr>
            </a:lvl3pPr>
            <a:lvl4pPr algn="l" rtl="0" eaLnBrk="1" fontAlgn="base" hangingPunct="1">
              <a:spcBef>
                <a:spcPct val="0"/>
              </a:spcBef>
              <a:spcAft>
                <a:spcPct val="0"/>
              </a:spcAft>
              <a:defRPr sz="2800" b="1">
                <a:solidFill>
                  <a:srgbClr val="45535F"/>
                </a:solidFill>
                <a:latin typeface="Arial" charset="0"/>
              </a:defRPr>
            </a:lvl4pPr>
            <a:lvl5pPr algn="l" rtl="0" eaLnBrk="1" fontAlgn="base" hangingPunct="1">
              <a:spcBef>
                <a:spcPct val="0"/>
              </a:spcBef>
              <a:spcAft>
                <a:spcPct val="0"/>
              </a:spcAft>
              <a:defRPr sz="2800" b="1">
                <a:solidFill>
                  <a:srgbClr val="45535F"/>
                </a:solidFill>
                <a:latin typeface="Arial" charset="0"/>
              </a:defRPr>
            </a:lvl5pPr>
            <a:lvl6pPr marL="457200" algn="l" rtl="0" eaLnBrk="1" fontAlgn="base" hangingPunct="1">
              <a:spcBef>
                <a:spcPct val="0"/>
              </a:spcBef>
              <a:spcAft>
                <a:spcPct val="0"/>
              </a:spcAft>
              <a:defRPr sz="2800" b="1">
                <a:solidFill>
                  <a:srgbClr val="45535F"/>
                </a:solidFill>
                <a:latin typeface="Arial" charset="0"/>
              </a:defRPr>
            </a:lvl6pPr>
            <a:lvl7pPr marL="914400" algn="l" rtl="0" eaLnBrk="1" fontAlgn="base" hangingPunct="1">
              <a:spcBef>
                <a:spcPct val="0"/>
              </a:spcBef>
              <a:spcAft>
                <a:spcPct val="0"/>
              </a:spcAft>
              <a:defRPr sz="2800" b="1">
                <a:solidFill>
                  <a:srgbClr val="45535F"/>
                </a:solidFill>
                <a:latin typeface="Arial" charset="0"/>
              </a:defRPr>
            </a:lvl7pPr>
            <a:lvl8pPr marL="1371600" algn="l" rtl="0" eaLnBrk="1" fontAlgn="base" hangingPunct="1">
              <a:spcBef>
                <a:spcPct val="0"/>
              </a:spcBef>
              <a:spcAft>
                <a:spcPct val="0"/>
              </a:spcAft>
              <a:defRPr sz="2800" b="1">
                <a:solidFill>
                  <a:srgbClr val="45535F"/>
                </a:solidFill>
                <a:latin typeface="Arial" charset="0"/>
              </a:defRPr>
            </a:lvl8pPr>
            <a:lvl9pPr marL="1828800" algn="l" rtl="0" eaLnBrk="1" fontAlgn="base" hangingPunct="1">
              <a:spcBef>
                <a:spcPct val="0"/>
              </a:spcBef>
              <a:spcAft>
                <a:spcPct val="0"/>
              </a:spcAft>
              <a:defRPr sz="2800" b="1">
                <a:solidFill>
                  <a:srgbClr val="45535F"/>
                </a:solidFill>
                <a:latin typeface="Arial" charset="0"/>
              </a:defRPr>
            </a:lvl9pPr>
          </a:lstStyle>
          <a:p>
            <a:pPr algn="ctr"/>
            <a:r>
              <a:rPr lang="en-US" sz="7200" kern="0">
                <a:solidFill>
                  <a:srgbClr val="FFC000"/>
                </a:solidFill>
              </a:rPr>
              <a:t>Thank you!</a:t>
            </a:r>
            <a:br>
              <a:rPr lang="en-US" sz="7200" kern="0">
                <a:solidFill>
                  <a:srgbClr val="FFC000"/>
                </a:solidFill>
              </a:rPr>
            </a:br>
            <a:r>
              <a:rPr lang="en-US" sz="7200" kern="0">
                <a:solidFill>
                  <a:srgbClr val="FFC000"/>
                </a:solidFill>
              </a:rPr>
              <a:t>Any questions?</a:t>
            </a:r>
          </a:p>
        </p:txBody>
      </p:sp>
    </p:spTree>
    <p:extLst>
      <p:ext uri="{BB962C8B-B14F-4D97-AF65-F5344CB8AC3E}">
        <p14:creationId xmlns:p14="http://schemas.microsoft.com/office/powerpoint/2010/main" val="24373898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tack of multicolored books">
            <a:extLst>
              <a:ext uri="{FF2B5EF4-FFF2-40B4-BE49-F238E27FC236}">
                <a16:creationId xmlns:a16="http://schemas.microsoft.com/office/drawing/2014/main" id="{A0D0784C-F7FD-43A3-4FBA-CDCE04C0637C}"/>
              </a:ext>
            </a:extLst>
          </p:cNvPr>
          <p:cNvPicPr>
            <a:picLocks noChangeAspect="1"/>
          </p:cNvPicPr>
          <p:nvPr/>
        </p:nvPicPr>
        <p:blipFill rotWithShape="1">
          <a:blip r:embed="rId3">
            <a:extLst>
              <a:ext uri="{28A0092B-C50C-407E-A947-70E740481C1C}">
                <a14:useLocalDpi xmlns:a14="http://schemas.microsoft.com/office/drawing/2010/main" val="0"/>
              </a:ext>
            </a:extLst>
          </a:blip>
          <a:srcRect l="22765" r="21893" b="-1"/>
          <a:stretch/>
        </p:blipFill>
        <p:spPr>
          <a:xfrm>
            <a:off x="5144823" y="10"/>
            <a:ext cx="7047175" cy="6857990"/>
          </a:xfrm>
          <a:prstGeom prst="rect">
            <a:avLst/>
          </a:prstGeom>
        </p:spPr>
      </p:pic>
      <p:sp>
        <p:nvSpPr>
          <p:cNvPr id="2" name="Title 1">
            <a:extLst>
              <a:ext uri="{FF2B5EF4-FFF2-40B4-BE49-F238E27FC236}">
                <a16:creationId xmlns:a16="http://schemas.microsoft.com/office/drawing/2014/main" id="{DD7830B6-391E-F74A-EFFE-2B57E9422577}"/>
              </a:ext>
            </a:extLst>
          </p:cNvPr>
          <p:cNvSpPr>
            <a:spLocks noGrp="1"/>
          </p:cNvSpPr>
          <p:nvPr/>
        </p:nvSpPr>
        <p:spPr>
          <a:xfrm>
            <a:off x="417404" y="0"/>
            <a:ext cx="3822189" cy="11676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lgn="l">
              <a:spcAft>
                <a:spcPts val="600"/>
              </a:spcAft>
            </a:pPr>
            <a:r>
              <a:rPr lang="en-US" sz="4000" b="1">
                <a:solidFill>
                  <a:schemeClr val="tx1"/>
                </a:solidFill>
              </a:rPr>
              <a:t>Outline</a:t>
            </a:r>
          </a:p>
        </p:txBody>
      </p:sp>
      <p:sp>
        <p:nvSpPr>
          <p:cNvPr id="5" name="Rectangle 4">
            <a:extLst>
              <a:ext uri="{FF2B5EF4-FFF2-40B4-BE49-F238E27FC236}">
                <a16:creationId xmlns:a16="http://schemas.microsoft.com/office/drawing/2014/main" id="{5B87956E-D016-C77A-963E-B85F02A0DC68}"/>
              </a:ext>
            </a:extLst>
          </p:cNvPr>
          <p:cNvSpPr/>
          <p:nvPr/>
        </p:nvSpPr>
        <p:spPr>
          <a:xfrm>
            <a:off x="486677" y="2476664"/>
            <a:ext cx="4663780" cy="28122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lnSpc>
                <a:spcPct val="150000"/>
              </a:lnSpc>
              <a:buFont typeface="Arial" panose="020B0604020202020204" pitchFamily="34" charset="0"/>
              <a:buChar char="•"/>
            </a:pPr>
            <a:r>
              <a:rPr lang="en-GB" sz="2800" dirty="0"/>
              <a:t>TDF Projects</a:t>
            </a:r>
            <a:endParaRPr lang="en-US" dirty="0"/>
          </a:p>
          <a:p>
            <a:pPr marL="285750" indent="-285750">
              <a:lnSpc>
                <a:spcPct val="150000"/>
              </a:lnSpc>
              <a:buFont typeface="Arial" panose="020B0604020202020204" pitchFamily="34" charset="0"/>
              <a:buChar char="•"/>
            </a:pPr>
            <a:r>
              <a:rPr lang="en-GB" sz="2800" dirty="0"/>
              <a:t>Purpose of the study</a:t>
            </a:r>
            <a:endParaRPr lang="en-GB" sz="2800" dirty="0">
              <a:ea typeface="Calibri"/>
              <a:cs typeface="Calibri"/>
            </a:endParaRPr>
          </a:p>
          <a:p>
            <a:pPr marL="285750" indent="-285750">
              <a:lnSpc>
                <a:spcPct val="150000"/>
              </a:lnSpc>
              <a:buFont typeface="Arial" panose="020B0604020202020204" pitchFamily="34" charset="0"/>
              <a:buChar char="•"/>
            </a:pPr>
            <a:r>
              <a:rPr lang="en-GB" sz="2800" dirty="0"/>
              <a:t>Methodology</a:t>
            </a:r>
            <a:endParaRPr lang="en-GB" sz="2800" dirty="0">
              <a:ea typeface="Calibri"/>
              <a:cs typeface="Calibri"/>
            </a:endParaRPr>
          </a:p>
          <a:p>
            <a:pPr marL="285750" indent="-285750">
              <a:lnSpc>
                <a:spcPct val="150000"/>
              </a:lnSpc>
              <a:buFont typeface="Arial" panose="020B0604020202020204" pitchFamily="34" charset="0"/>
              <a:buChar char="•"/>
            </a:pPr>
            <a:r>
              <a:rPr lang="en-GB" sz="2800" dirty="0"/>
              <a:t>Best practices: Staff &amp; </a:t>
            </a:r>
            <a:r>
              <a:rPr lang="en-GB" sz="2800" dirty="0" err="1"/>
              <a:t>PGwTs</a:t>
            </a:r>
            <a:endParaRPr lang="en-GB" sz="2800" dirty="0" err="1">
              <a:ea typeface="Calibri"/>
              <a:cs typeface="Calibri"/>
            </a:endParaRPr>
          </a:p>
          <a:p>
            <a:pPr marL="285750" indent="-285750">
              <a:lnSpc>
                <a:spcPct val="150000"/>
              </a:lnSpc>
              <a:buFont typeface="Arial" panose="020B0604020202020204" pitchFamily="34" charset="0"/>
              <a:buChar char="•"/>
            </a:pPr>
            <a:r>
              <a:rPr lang="en-GB" sz="2800" dirty="0"/>
              <a:t>Conclusion</a:t>
            </a:r>
            <a:endParaRPr lang="en-GB" sz="2800" dirty="0">
              <a:ea typeface="Calibri" panose="020F0502020204030204"/>
              <a:cs typeface="Calibri" panose="020F0502020204030204"/>
            </a:endParaRPr>
          </a:p>
          <a:p>
            <a:pPr marL="285750" indent="-285750">
              <a:lnSpc>
                <a:spcPct val="150000"/>
              </a:lnSpc>
              <a:buFont typeface="Arial" panose="020B0604020202020204" pitchFamily="34" charset="0"/>
              <a:buChar char="•"/>
            </a:pPr>
            <a:endParaRPr lang="en-US" sz="2800">
              <a:ea typeface="Calibri" panose="020F0502020204030204"/>
              <a:cs typeface="Calibri" panose="020F0502020204030204"/>
            </a:endParaRPr>
          </a:p>
          <a:p>
            <a:pPr marL="285750" indent="-285750">
              <a:lnSpc>
                <a:spcPct val="150000"/>
              </a:lnSpc>
              <a:buFont typeface="Arial" panose="020B0604020202020204" pitchFamily="34" charset="0"/>
              <a:buChar char="•"/>
            </a:pPr>
            <a:endParaRPr lang="en-GB" sz="2800">
              <a:ea typeface="Calibri" panose="020F0502020204030204"/>
              <a:cs typeface="Calibri" panose="020F0502020204030204"/>
            </a:endParaRPr>
          </a:p>
        </p:txBody>
      </p:sp>
    </p:spTree>
    <p:extLst>
      <p:ext uri="{BB962C8B-B14F-4D97-AF65-F5344CB8AC3E}">
        <p14:creationId xmlns:p14="http://schemas.microsoft.com/office/powerpoint/2010/main" val="79881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AA53-3659-DA04-D3AF-AE7EAA41461A}"/>
              </a:ext>
            </a:extLst>
          </p:cNvPr>
          <p:cNvSpPr>
            <a:spLocks noGrp="1"/>
          </p:cNvSpPr>
          <p:nvPr>
            <p:ph type="title"/>
          </p:nvPr>
        </p:nvSpPr>
        <p:spPr>
          <a:xfrm>
            <a:off x="1775520" y="3933056"/>
            <a:ext cx="7272808" cy="576262"/>
          </a:xfrm>
        </p:spPr>
        <p:txBody>
          <a:bodyPr>
            <a:normAutofit fontScale="90000"/>
          </a:bodyPr>
          <a:lstStyle/>
          <a:p>
            <a:r>
              <a:rPr lang="en-GB"/>
              <a:t>Shape TDF – Focusing on University</a:t>
            </a:r>
          </a:p>
        </p:txBody>
      </p:sp>
      <p:sp>
        <p:nvSpPr>
          <p:cNvPr id="6" name="Title 1">
            <a:extLst>
              <a:ext uri="{FF2B5EF4-FFF2-40B4-BE49-F238E27FC236}">
                <a16:creationId xmlns:a16="http://schemas.microsoft.com/office/drawing/2014/main" id="{4816D698-7E2C-6715-D8C0-2FCEDEF1E706}"/>
              </a:ext>
            </a:extLst>
          </p:cNvPr>
          <p:cNvSpPr txBox="1">
            <a:spLocks/>
          </p:cNvSpPr>
          <p:nvPr/>
        </p:nvSpPr>
        <p:spPr bwMode="auto">
          <a:xfrm>
            <a:off x="1058343" y="1818800"/>
            <a:ext cx="10302877" cy="322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rgbClr val="45535F"/>
                </a:solidFill>
                <a:latin typeface="+mj-lt"/>
                <a:ea typeface="+mj-ea"/>
                <a:cs typeface="+mj-cs"/>
              </a:defRPr>
            </a:lvl1pPr>
            <a:lvl2pPr algn="l" rtl="0" eaLnBrk="1" fontAlgn="base" hangingPunct="1">
              <a:spcBef>
                <a:spcPct val="0"/>
              </a:spcBef>
              <a:spcAft>
                <a:spcPct val="0"/>
              </a:spcAft>
              <a:defRPr sz="2800" b="1">
                <a:solidFill>
                  <a:srgbClr val="45535F"/>
                </a:solidFill>
                <a:latin typeface="Arial" charset="0"/>
              </a:defRPr>
            </a:lvl2pPr>
            <a:lvl3pPr algn="l" rtl="0" eaLnBrk="1" fontAlgn="base" hangingPunct="1">
              <a:spcBef>
                <a:spcPct val="0"/>
              </a:spcBef>
              <a:spcAft>
                <a:spcPct val="0"/>
              </a:spcAft>
              <a:defRPr sz="2800" b="1">
                <a:solidFill>
                  <a:srgbClr val="45535F"/>
                </a:solidFill>
                <a:latin typeface="Arial" charset="0"/>
              </a:defRPr>
            </a:lvl3pPr>
            <a:lvl4pPr algn="l" rtl="0" eaLnBrk="1" fontAlgn="base" hangingPunct="1">
              <a:spcBef>
                <a:spcPct val="0"/>
              </a:spcBef>
              <a:spcAft>
                <a:spcPct val="0"/>
              </a:spcAft>
              <a:defRPr sz="2800" b="1">
                <a:solidFill>
                  <a:srgbClr val="45535F"/>
                </a:solidFill>
                <a:latin typeface="Arial" charset="0"/>
              </a:defRPr>
            </a:lvl4pPr>
            <a:lvl5pPr algn="l" rtl="0" eaLnBrk="1" fontAlgn="base" hangingPunct="1">
              <a:spcBef>
                <a:spcPct val="0"/>
              </a:spcBef>
              <a:spcAft>
                <a:spcPct val="0"/>
              </a:spcAft>
              <a:defRPr sz="2800" b="1">
                <a:solidFill>
                  <a:srgbClr val="45535F"/>
                </a:solidFill>
                <a:latin typeface="Arial" charset="0"/>
              </a:defRPr>
            </a:lvl5pPr>
            <a:lvl6pPr marL="457200" algn="l" rtl="0" eaLnBrk="1" fontAlgn="base" hangingPunct="1">
              <a:spcBef>
                <a:spcPct val="0"/>
              </a:spcBef>
              <a:spcAft>
                <a:spcPct val="0"/>
              </a:spcAft>
              <a:defRPr sz="2800" b="1">
                <a:solidFill>
                  <a:srgbClr val="45535F"/>
                </a:solidFill>
                <a:latin typeface="Arial" charset="0"/>
              </a:defRPr>
            </a:lvl6pPr>
            <a:lvl7pPr marL="914400" algn="l" rtl="0" eaLnBrk="1" fontAlgn="base" hangingPunct="1">
              <a:spcBef>
                <a:spcPct val="0"/>
              </a:spcBef>
              <a:spcAft>
                <a:spcPct val="0"/>
              </a:spcAft>
              <a:defRPr sz="2800" b="1">
                <a:solidFill>
                  <a:srgbClr val="45535F"/>
                </a:solidFill>
                <a:latin typeface="Arial" charset="0"/>
              </a:defRPr>
            </a:lvl7pPr>
            <a:lvl8pPr marL="1371600" algn="l" rtl="0" eaLnBrk="1" fontAlgn="base" hangingPunct="1">
              <a:spcBef>
                <a:spcPct val="0"/>
              </a:spcBef>
              <a:spcAft>
                <a:spcPct val="0"/>
              </a:spcAft>
              <a:defRPr sz="2800" b="1">
                <a:solidFill>
                  <a:srgbClr val="45535F"/>
                </a:solidFill>
                <a:latin typeface="Arial" charset="0"/>
              </a:defRPr>
            </a:lvl8pPr>
            <a:lvl9pPr marL="1828800" algn="l" rtl="0" eaLnBrk="1" fontAlgn="base" hangingPunct="1">
              <a:spcBef>
                <a:spcPct val="0"/>
              </a:spcBef>
              <a:spcAft>
                <a:spcPct val="0"/>
              </a:spcAft>
              <a:defRPr sz="2800" b="1">
                <a:solidFill>
                  <a:srgbClr val="45535F"/>
                </a:solidFill>
                <a:latin typeface="Arial" charset="0"/>
              </a:defRPr>
            </a:lvl9pPr>
          </a:lstStyle>
          <a:p>
            <a:r>
              <a:rPr lang="en-GB" sz="3200" b="0" kern="0" dirty="0">
                <a:solidFill>
                  <a:schemeClr val="tx1"/>
                </a:solidFill>
                <a:latin typeface="Calibri"/>
                <a:cs typeface="Calibri"/>
              </a:rPr>
              <a:t>Seed TDF – Focusing on HSS Faculty</a:t>
            </a:r>
          </a:p>
          <a:p>
            <a:endParaRPr lang="en-GB" sz="3200" b="0" kern="0" dirty="0">
              <a:solidFill>
                <a:schemeClr val="tx1"/>
              </a:solidFill>
              <a:latin typeface="Calibri"/>
              <a:cs typeface="Calibri"/>
            </a:endParaRPr>
          </a:p>
          <a:p>
            <a:r>
              <a:rPr lang="en-GB" sz="3200" b="0" kern="0" dirty="0">
                <a:solidFill>
                  <a:schemeClr val="tx1"/>
                </a:solidFill>
                <a:latin typeface="Calibri"/>
                <a:cs typeface="Calibri"/>
              </a:rPr>
              <a:t>Seed TDF – Focusing on Postgraduates who Teach (</a:t>
            </a:r>
            <a:r>
              <a:rPr lang="en-GB" sz="3200" b="0" kern="0" err="1">
                <a:solidFill>
                  <a:schemeClr val="tx1"/>
                </a:solidFill>
                <a:latin typeface="Calibri"/>
                <a:cs typeface="Calibri"/>
              </a:rPr>
              <a:t>PGwTs</a:t>
            </a:r>
            <a:r>
              <a:rPr lang="en-GB" sz="3200" b="0" kern="0" dirty="0">
                <a:solidFill>
                  <a:schemeClr val="tx1"/>
                </a:solidFill>
                <a:latin typeface="Calibri"/>
                <a:cs typeface="Calibri"/>
              </a:rPr>
              <a:t>)</a:t>
            </a:r>
          </a:p>
          <a:p>
            <a:endParaRPr lang="en-GB" sz="3200" b="0" kern="0" dirty="0">
              <a:solidFill>
                <a:schemeClr val="tx1"/>
              </a:solidFill>
              <a:latin typeface="Calibri"/>
              <a:cs typeface="Calibri"/>
            </a:endParaRPr>
          </a:p>
          <a:p>
            <a:r>
              <a:rPr lang="en-GB" sz="3200" b="0" kern="0" dirty="0">
                <a:solidFill>
                  <a:schemeClr val="tx1"/>
                </a:solidFill>
                <a:latin typeface="Calibri"/>
                <a:cs typeface="Calibri"/>
              </a:rPr>
              <a:t>Shape </a:t>
            </a:r>
            <a:r>
              <a:rPr lang="en-GB" sz="3200" b="0" dirty="0">
                <a:latin typeface="Calibri"/>
                <a:cs typeface="Calibri"/>
              </a:rPr>
              <a:t>TDF</a:t>
            </a:r>
            <a:r>
              <a:rPr lang="en-GB" sz="3200" b="0" kern="0" dirty="0">
                <a:solidFill>
                  <a:schemeClr val="tx1"/>
                </a:solidFill>
                <a:latin typeface="Calibri"/>
                <a:cs typeface="Calibri"/>
              </a:rPr>
              <a:t> – Focusing on </a:t>
            </a:r>
            <a:r>
              <a:rPr lang="en-GB" sz="3200" b="0" kern="0" err="1">
                <a:solidFill>
                  <a:schemeClr val="tx1"/>
                </a:solidFill>
                <a:latin typeface="Calibri"/>
                <a:cs typeface="Calibri"/>
              </a:rPr>
              <a:t>PGwTs</a:t>
            </a:r>
            <a:r>
              <a:rPr lang="en-GB" sz="3200" b="0" kern="0" dirty="0">
                <a:solidFill>
                  <a:schemeClr val="tx1"/>
                </a:solidFill>
                <a:latin typeface="Calibri"/>
                <a:cs typeface="Calibri"/>
              </a:rPr>
              <a:t> across the University</a:t>
            </a:r>
          </a:p>
          <a:p>
            <a:endParaRPr lang="en-GB" kern="0">
              <a:latin typeface="Book Antiqua" panose="02040602050305030304" pitchFamily="18" charset="0"/>
            </a:endParaRPr>
          </a:p>
          <a:p>
            <a:endParaRPr lang="en-GB" kern="0">
              <a:latin typeface="Book Antiqua" panose="02040602050305030304" pitchFamily="18" charset="0"/>
            </a:endParaRPr>
          </a:p>
        </p:txBody>
      </p:sp>
      <p:sp>
        <p:nvSpPr>
          <p:cNvPr id="4" name="Content Placeholder 2">
            <a:extLst>
              <a:ext uri="{FF2B5EF4-FFF2-40B4-BE49-F238E27FC236}">
                <a16:creationId xmlns:a16="http://schemas.microsoft.com/office/drawing/2014/main" id="{774F8D3D-6097-391E-A36D-38BE76A9DF5B}"/>
              </a:ext>
            </a:extLst>
          </p:cNvPr>
          <p:cNvSpPr txBox="1">
            <a:spLocks/>
          </p:cNvSpPr>
          <p:nvPr/>
        </p:nvSpPr>
        <p:spPr bwMode="auto">
          <a:xfrm>
            <a:off x="403920" y="3725416"/>
            <a:ext cx="8137525" cy="105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defRPr sz="2000">
                <a:solidFill>
                  <a:schemeClr val="tx1"/>
                </a:solidFill>
                <a:latin typeface="+mn-lt"/>
              </a:defRPr>
            </a:lvl2pPr>
            <a:lvl3pPr marL="1143000" indent="-228600" algn="l" rtl="0" eaLnBrk="1" fontAlgn="base" hangingPunct="1">
              <a:spcBef>
                <a:spcPct val="20000"/>
              </a:spcBef>
              <a:spcAft>
                <a:spcPct val="0"/>
              </a:spcAft>
              <a:defRPr sz="2000">
                <a:solidFill>
                  <a:schemeClr val="tx1"/>
                </a:solidFill>
                <a:latin typeface="+mn-lt"/>
              </a:defRPr>
            </a:lvl3pPr>
            <a:lvl4pPr marL="1600200" indent="-228600" algn="l" rtl="0" eaLnBrk="1" fontAlgn="base" hangingPunct="1">
              <a:spcBef>
                <a:spcPct val="20000"/>
              </a:spcBef>
              <a:spcAft>
                <a:spcPct val="0"/>
              </a:spcAft>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GB" kern="0"/>
          </a:p>
        </p:txBody>
      </p:sp>
      <p:sp>
        <p:nvSpPr>
          <p:cNvPr id="3" name="Title 1">
            <a:extLst>
              <a:ext uri="{FF2B5EF4-FFF2-40B4-BE49-F238E27FC236}">
                <a16:creationId xmlns:a16="http://schemas.microsoft.com/office/drawing/2014/main" id="{8609C5D0-2DDE-9576-0F66-6AB39D7B94FE}"/>
              </a:ext>
            </a:extLst>
          </p:cNvPr>
          <p:cNvSpPr>
            <a:spLocks noGrp="1"/>
          </p:cNvSpPr>
          <p:nvPr/>
        </p:nvSpPr>
        <p:spPr>
          <a:xfrm>
            <a:off x="1883647" y="295361"/>
            <a:ext cx="7729728" cy="1188720"/>
          </a:xfrm>
          <a:prstGeom prst="rect">
            <a:avLst/>
          </a:prstGeom>
          <a:solidFill>
            <a:schemeClr val="bg1"/>
          </a:solidFill>
          <a:ln w="31750" cap="sq">
            <a:solidFill>
              <a:schemeClr val="bg1"/>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GB" sz="4000" b="1" kern="0">
                <a:solidFill>
                  <a:schemeClr val="tx1"/>
                </a:solidFill>
                <a:latin typeface="+mn-lt"/>
              </a:rPr>
              <a:t>TDF Projects</a:t>
            </a:r>
          </a:p>
        </p:txBody>
      </p:sp>
    </p:spTree>
    <p:extLst>
      <p:ext uri="{BB962C8B-B14F-4D97-AF65-F5344CB8AC3E}">
        <p14:creationId xmlns:p14="http://schemas.microsoft.com/office/powerpoint/2010/main" val="365126925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BA9EA3-1F77-6048-64B3-D64DE0C47F44}"/>
              </a:ext>
            </a:extLst>
          </p:cNvPr>
          <p:cNvSpPr>
            <a:spLocks noGrp="1"/>
          </p:cNvSpPr>
          <p:nvPr/>
        </p:nvSpPr>
        <p:spPr>
          <a:xfrm>
            <a:off x="6265333" y="75408"/>
            <a:ext cx="5926667" cy="8302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lgn="l">
              <a:spcAft>
                <a:spcPts val="600"/>
              </a:spcAft>
            </a:pPr>
            <a:r>
              <a:rPr lang="en-US" sz="4000">
                <a:solidFill>
                  <a:schemeClr val="tx1"/>
                </a:solidFill>
              </a:rPr>
              <a:t>Purpose of the Study</a:t>
            </a:r>
            <a:endParaRPr lang="en-US" sz="4000" b="1">
              <a:solidFill>
                <a:schemeClr val="tx1"/>
              </a:solidFill>
            </a:endParaRPr>
          </a:p>
        </p:txBody>
      </p:sp>
      <p:pic>
        <p:nvPicPr>
          <p:cNvPr id="6" name="Picture 5" descr="A person reaching for a paper on a table full of paper and sticky notes">
            <a:extLst>
              <a:ext uri="{FF2B5EF4-FFF2-40B4-BE49-F238E27FC236}">
                <a16:creationId xmlns:a16="http://schemas.microsoft.com/office/drawing/2014/main" id="{A78F2A4F-D42D-E866-57F6-6F357752BF02}"/>
              </a:ext>
            </a:extLst>
          </p:cNvPr>
          <p:cNvPicPr>
            <a:picLocks noChangeAspect="1"/>
          </p:cNvPicPr>
          <p:nvPr/>
        </p:nvPicPr>
        <p:blipFill rotWithShape="1">
          <a:blip r:embed="rId2">
            <a:extLst>
              <a:ext uri="{28A0092B-C50C-407E-A947-70E740481C1C}">
                <a14:useLocalDpi xmlns:a14="http://schemas.microsoft.com/office/drawing/2010/main" val="0"/>
              </a:ext>
            </a:extLst>
          </a:blip>
          <a:srcRect l="19740" r="20912" b="-2"/>
          <a:stretch/>
        </p:blipFill>
        <p:spPr>
          <a:xfrm>
            <a:off x="0" y="10"/>
            <a:ext cx="6095980" cy="685799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 Placeholder 2">
            <a:extLst>
              <a:ext uri="{FF2B5EF4-FFF2-40B4-BE49-F238E27FC236}">
                <a16:creationId xmlns:a16="http://schemas.microsoft.com/office/drawing/2014/main" id="{2E420151-BC9F-6AC8-7558-E19B0639A680}"/>
              </a:ext>
            </a:extLst>
          </p:cNvPr>
          <p:cNvSpPr>
            <a:spLocks noGrp="1"/>
          </p:cNvSpPr>
          <p:nvPr>
            <p:ph type="body" idx="1"/>
          </p:nvPr>
        </p:nvSpPr>
        <p:spPr>
          <a:xfrm>
            <a:off x="6095981" y="1134534"/>
            <a:ext cx="5960552" cy="4707466"/>
          </a:xfrm>
        </p:spPr>
        <p:txBody>
          <a:bodyPr vert="horz" lIns="91440" tIns="45720" rIns="91440" bIns="45720" rtlCol="0">
            <a:normAutofit fontScale="92500" lnSpcReduction="20000"/>
          </a:bodyPr>
          <a:lstStyle/>
          <a:p>
            <a:pPr algn="ctr" eaLnBrk="1" hangingPunct="1"/>
            <a:r>
              <a:rPr lang="en-US" sz="2400" dirty="0">
                <a:solidFill>
                  <a:schemeClr val="tx1"/>
                </a:solidFill>
                <a:latin typeface="+mn-lt"/>
                <a:cs typeface="+mn-cs"/>
              </a:rPr>
              <a:t>Exploratory study a</a:t>
            </a:r>
            <a:r>
              <a:rPr lang="en-US" sz="2400" b="0" i="0" dirty="0">
                <a:solidFill>
                  <a:schemeClr val="tx1"/>
                </a:solidFill>
                <a:latin typeface="+mn-lt"/>
                <a:cs typeface="+mn-cs"/>
              </a:rPr>
              <a:t>imed at understanding the experiences of </a:t>
            </a:r>
            <a:r>
              <a:rPr lang="en-US" sz="2400" b="0" i="0" dirty="0" err="1">
                <a:solidFill>
                  <a:schemeClr val="tx1"/>
                </a:solidFill>
                <a:latin typeface="+mn-lt"/>
                <a:cs typeface="+mn-cs"/>
              </a:rPr>
              <a:t>PGwTs</a:t>
            </a:r>
            <a:r>
              <a:rPr lang="en-US" sz="2400" b="0" i="0" dirty="0">
                <a:solidFill>
                  <a:schemeClr val="tx1"/>
                </a:solidFill>
                <a:latin typeface="+mn-lt"/>
                <a:cs typeface="+mn-cs"/>
              </a:rPr>
              <a:t> across various academic departments.</a:t>
            </a:r>
            <a:r>
              <a:rPr lang="en-US" sz="2400" dirty="0">
                <a:solidFill>
                  <a:schemeClr val="tx1"/>
                </a:solidFill>
                <a:latin typeface="+mn-lt"/>
                <a:cs typeface="+mn-cs"/>
              </a:rPr>
              <a:t> </a:t>
            </a:r>
            <a:endParaRPr lang="en-US" sz="2400" b="0" i="0">
              <a:solidFill>
                <a:schemeClr val="tx1"/>
              </a:solidFill>
              <a:latin typeface="+mn-lt"/>
              <a:cs typeface="+mn-cs"/>
            </a:endParaRPr>
          </a:p>
          <a:p>
            <a:pPr eaLnBrk="1" hangingPunct="1"/>
            <a:endParaRPr lang="en-US" sz="2400">
              <a:solidFill>
                <a:schemeClr val="tx1"/>
              </a:solidFill>
              <a:latin typeface="+mn-lt"/>
              <a:cs typeface="Calibri" panose="020F0502020204030204"/>
            </a:endParaRPr>
          </a:p>
          <a:p>
            <a:pPr eaLnBrk="1" hangingPunct="1"/>
            <a:r>
              <a:rPr lang="en-US" sz="2400" b="1" i="0" dirty="0">
                <a:solidFill>
                  <a:schemeClr val="tx1"/>
                </a:solidFill>
                <a:latin typeface="+mn-lt"/>
                <a:cs typeface="+mn-cs"/>
              </a:rPr>
              <a:t>Understand </a:t>
            </a:r>
            <a:r>
              <a:rPr lang="en-US" sz="2400" b="1" i="0" dirty="0" err="1">
                <a:solidFill>
                  <a:schemeClr val="tx1"/>
                </a:solidFill>
                <a:latin typeface="+mn-lt"/>
                <a:cs typeface="+mn-cs"/>
              </a:rPr>
              <a:t>PGwTs</a:t>
            </a:r>
            <a:r>
              <a:rPr lang="en-US" sz="2400" b="1" i="0" dirty="0">
                <a:solidFill>
                  <a:schemeClr val="tx1"/>
                </a:solidFill>
                <a:latin typeface="+mn-lt"/>
                <a:cs typeface="+mn-cs"/>
              </a:rPr>
              <a:t>:</a:t>
            </a:r>
            <a:r>
              <a:rPr lang="en-US" sz="2400" b="1" dirty="0">
                <a:solidFill>
                  <a:schemeClr val="tx1"/>
                </a:solidFill>
                <a:latin typeface="+mn-lt"/>
                <a:cs typeface="+mn-cs"/>
              </a:rPr>
              <a:t> </a:t>
            </a:r>
            <a:endParaRPr lang="en-US" sz="2400" b="1" i="0" dirty="0">
              <a:solidFill>
                <a:schemeClr val="tx1"/>
              </a:solidFill>
              <a:latin typeface="+mn-lt"/>
              <a:cs typeface="Calibri"/>
            </a:endParaRPr>
          </a:p>
          <a:p>
            <a:pPr indent="-228600" eaLnBrk="1" hangingPunct="1">
              <a:buFont typeface="Arial" panose="020B0604020202020204" pitchFamily="34" charset="0"/>
              <a:buChar char="•"/>
            </a:pPr>
            <a:r>
              <a:rPr lang="en-US" sz="2400" i="1" dirty="0">
                <a:solidFill>
                  <a:schemeClr val="tx1"/>
                </a:solidFill>
                <a:latin typeface="+mn-lt"/>
                <a:cs typeface="+mn-cs"/>
              </a:rPr>
              <a:t>E</a:t>
            </a:r>
            <a:r>
              <a:rPr lang="en-US" sz="2400" b="0" i="1" dirty="0">
                <a:solidFill>
                  <a:schemeClr val="tx1"/>
                </a:solidFill>
                <a:latin typeface="+mn-lt"/>
                <a:cs typeface="+mn-cs"/>
              </a:rPr>
              <a:t>ffective teaching</a:t>
            </a:r>
            <a:r>
              <a:rPr lang="en-US" sz="2400" i="1" dirty="0">
                <a:solidFill>
                  <a:schemeClr val="tx1"/>
                </a:solidFill>
                <a:latin typeface="+mn-lt"/>
                <a:cs typeface="+mn-cs"/>
              </a:rPr>
              <a:t> </a:t>
            </a:r>
            <a:endParaRPr lang="en-US" sz="2400" i="1" dirty="0">
              <a:solidFill>
                <a:schemeClr val="tx1"/>
              </a:solidFill>
              <a:latin typeface="+mn-lt"/>
              <a:cs typeface="Calibri"/>
            </a:endParaRPr>
          </a:p>
          <a:p>
            <a:pPr lvl="0" indent="-228600" eaLnBrk="1" hangingPunct="1">
              <a:buFont typeface="Arial" panose="020B0604020202020204" pitchFamily="34" charset="0"/>
              <a:buChar char="•"/>
            </a:pPr>
            <a:r>
              <a:rPr lang="en-US" sz="2400" i="1" dirty="0">
                <a:solidFill>
                  <a:schemeClr val="tx1"/>
                </a:solidFill>
                <a:latin typeface="+mn-lt"/>
                <a:cs typeface="+mn-cs"/>
              </a:rPr>
              <a:t>C</a:t>
            </a:r>
            <a:r>
              <a:rPr lang="en-US" sz="2400" b="0" i="1" dirty="0">
                <a:solidFill>
                  <a:schemeClr val="tx1"/>
                </a:solidFill>
                <a:latin typeface="+mn-lt"/>
                <a:cs typeface="+mn-cs"/>
              </a:rPr>
              <a:t>hallenges faced</a:t>
            </a:r>
            <a:endParaRPr lang="en-US" sz="2400" i="1" dirty="0">
              <a:solidFill>
                <a:schemeClr val="tx1"/>
              </a:solidFill>
              <a:latin typeface="+mn-lt"/>
              <a:cs typeface="Calibri"/>
            </a:endParaRPr>
          </a:p>
          <a:p>
            <a:pPr indent="-228600" eaLnBrk="1" hangingPunct="1">
              <a:buFont typeface="Arial" panose="020B0604020202020204" pitchFamily="34" charset="0"/>
              <a:buChar char="•"/>
            </a:pPr>
            <a:r>
              <a:rPr lang="en-US" sz="2400" i="1" dirty="0">
                <a:solidFill>
                  <a:schemeClr val="tx1"/>
                </a:solidFill>
                <a:latin typeface="+mn-lt"/>
                <a:cs typeface="+mn-cs"/>
              </a:rPr>
              <a:t>A</a:t>
            </a:r>
            <a:r>
              <a:rPr lang="en-US" sz="2400" b="0" i="1" dirty="0">
                <a:solidFill>
                  <a:schemeClr val="tx1"/>
                </a:solidFill>
                <a:latin typeface="+mn-lt"/>
                <a:cs typeface="+mn-cs"/>
              </a:rPr>
              <a:t>reas needing enhancement.</a:t>
            </a:r>
            <a:r>
              <a:rPr lang="en-US" sz="2400" i="1" dirty="0">
                <a:solidFill>
                  <a:schemeClr val="tx1"/>
                </a:solidFill>
                <a:latin typeface="+mn-lt"/>
                <a:cs typeface="+mn-cs"/>
              </a:rPr>
              <a:t> </a:t>
            </a:r>
            <a:endParaRPr lang="en-US" sz="2400" b="0" i="1" dirty="0">
              <a:solidFill>
                <a:schemeClr val="tx1"/>
              </a:solidFill>
              <a:latin typeface="+mn-lt"/>
              <a:cs typeface="Calibri"/>
            </a:endParaRPr>
          </a:p>
          <a:p>
            <a:pPr indent="-228600" eaLnBrk="1" hangingPunct="1">
              <a:buFont typeface="Arial" panose="020B0604020202020204" pitchFamily="34" charset="0"/>
              <a:buChar char="•"/>
            </a:pPr>
            <a:endParaRPr lang="en-US" sz="2400">
              <a:solidFill>
                <a:schemeClr val="tx1"/>
              </a:solidFill>
              <a:latin typeface="+mn-lt"/>
              <a:cs typeface="+mn-cs"/>
            </a:endParaRPr>
          </a:p>
          <a:p>
            <a:pPr eaLnBrk="1" hangingPunct="1"/>
            <a:r>
              <a:rPr lang="en-US" sz="2400" b="1" dirty="0">
                <a:solidFill>
                  <a:schemeClr val="tx1"/>
                </a:solidFill>
                <a:latin typeface="+mn-lt"/>
                <a:cs typeface="+mn-cs"/>
              </a:rPr>
              <a:t>To</a:t>
            </a:r>
            <a:r>
              <a:rPr lang="en-US" sz="2400" b="1" i="0" dirty="0">
                <a:solidFill>
                  <a:schemeClr val="tx1"/>
                </a:solidFill>
                <a:latin typeface="+mn-lt"/>
                <a:cs typeface="+mn-cs"/>
              </a:rPr>
              <a:t> improve:</a:t>
            </a:r>
            <a:endParaRPr lang="en-US" sz="2400" b="1" dirty="0">
              <a:solidFill>
                <a:schemeClr val="tx1"/>
              </a:solidFill>
              <a:latin typeface="+mn-lt"/>
              <a:cs typeface="Calibri"/>
            </a:endParaRPr>
          </a:p>
          <a:p>
            <a:pPr lvl="1" indent="-228600" eaLnBrk="1" hangingPunct="1">
              <a:buFont typeface="Arial" panose="020B0604020202020204" pitchFamily="34" charset="0"/>
              <a:buChar char="•"/>
            </a:pPr>
            <a:r>
              <a:rPr lang="en-US" sz="2400" b="0" i="1" dirty="0">
                <a:solidFill>
                  <a:schemeClr val="tx1"/>
                </a:solidFill>
                <a:latin typeface="+mn-lt"/>
                <a:cs typeface="+mn-cs"/>
              </a:rPr>
              <a:t>Training</a:t>
            </a:r>
            <a:r>
              <a:rPr lang="en-US" sz="2400" i="1" dirty="0">
                <a:solidFill>
                  <a:schemeClr val="tx1"/>
                </a:solidFill>
                <a:latin typeface="+mn-lt"/>
                <a:cs typeface="+mn-cs"/>
              </a:rPr>
              <a:t> </a:t>
            </a:r>
            <a:endParaRPr lang="en-US" sz="2400" i="1" dirty="0">
              <a:solidFill>
                <a:schemeClr val="tx1"/>
              </a:solidFill>
              <a:latin typeface="+mn-lt"/>
              <a:cs typeface="Calibri"/>
            </a:endParaRPr>
          </a:p>
          <a:p>
            <a:pPr lvl="1" indent="-228600" eaLnBrk="1" hangingPunct="1">
              <a:buFont typeface="Arial" panose="020B0604020202020204" pitchFamily="34" charset="0"/>
              <a:buChar char="•"/>
            </a:pPr>
            <a:r>
              <a:rPr lang="en-US" sz="2400" i="1" dirty="0">
                <a:solidFill>
                  <a:schemeClr val="tx1"/>
                </a:solidFill>
                <a:latin typeface="+mn-lt"/>
                <a:cs typeface="+mn-cs"/>
              </a:rPr>
              <a:t>S</a:t>
            </a:r>
            <a:r>
              <a:rPr lang="en-US" sz="2400" b="0" i="1" dirty="0">
                <a:solidFill>
                  <a:schemeClr val="tx1"/>
                </a:solidFill>
                <a:latin typeface="+mn-lt"/>
                <a:cs typeface="+mn-cs"/>
              </a:rPr>
              <a:t>upport</a:t>
            </a:r>
            <a:r>
              <a:rPr lang="en-US" sz="2400" i="1" dirty="0">
                <a:solidFill>
                  <a:schemeClr val="tx1"/>
                </a:solidFill>
                <a:latin typeface="+mn-lt"/>
                <a:cs typeface="+mn-cs"/>
              </a:rPr>
              <a:t> </a:t>
            </a:r>
            <a:endParaRPr lang="en-US" sz="2400" i="1" dirty="0">
              <a:solidFill>
                <a:schemeClr val="tx1"/>
              </a:solidFill>
              <a:latin typeface="+mn-lt"/>
              <a:cs typeface="Calibri"/>
            </a:endParaRPr>
          </a:p>
          <a:p>
            <a:pPr lvl="1" indent="-228600" eaLnBrk="1" hangingPunct="1">
              <a:buFont typeface="Arial" panose="020B0604020202020204" pitchFamily="34" charset="0"/>
              <a:buChar char="•"/>
            </a:pPr>
            <a:r>
              <a:rPr lang="en-US" sz="2400" b="0" i="1" dirty="0">
                <a:solidFill>
                  <a:schemeClr val="tx1"/>
                </a:solidFill>
                <a:latin typeface="+mn-lt"/>
                <a:cs typeface="+mn-cs"/>
              </a:rPr>
              <a:t>Pedagogy</a:t>
            </a:r>
            <a:r>
              <a:rPr lang="en-US" sz="2400" i="1" dirty="0">
                <a:solidFill>
                  <a:schemeClr val="tx1"/>
                </a:solidFill>
                <a:latin typeface="+mn-lt"/>
                <a:cs typeface="+mn-cs"/>
              </a:rPr>
              <a:t> </a:t>
            </a:r>
            <a:endParaRPr lang="en-US" sz="2400" i="1" dirty="0">
              <a:solidFill>
                <a:schemeClr val="tx1"/>
              </a:solidFill>
              <a:latin typeface="+mn-lt"/>
              <a:cs typeface="Calibri"/>
            </a:endParaRPr>
          </a:p>
          <a:p>
            <a:pPr lvl="1" indent="-228600" eaLnBrk="1" hangingPunct="1">
              <a:buFont typeface="Arial" panose="020B0604020202020204" pitchFamily="34" charset="0"/>
              <a:buChar char="•"/>
            </a:pPr>
            <a:r>
              <a:rPr lang="en-US" sz="2400" i="1" dirty="0">
                <a:solidFill>
                  <a:schemeClr val="tx1"/>
                </a:solidFill>
                <a:latin typeface="+mn-lt"/>
                <a:cs typeface="+mn-cs"/>
              </a:rPr>
              <a:t>T</a:t>
            </a:r>
            <a:r>
              <a:rPr lang="en-US" sz="2400" b="0" i="1" dirty="0">
                <a:solidFill>
                  <a:schemeClr val="tx1"/>
                </a:solidFill>
                <a:latin typeface="+mn-lt"/>
                <a:cs typeface="+mn-cs"/>
              </a:rPr>
              <a:t>eaching and Learning</a:t>
            </a:r>
            <a:endParaRPr lang="en-US" sz="2400" i="1" dirty="0">
              <a:solidFill>
                <a:schemeClr val="tx1"/>
              </a:solidFill>
              <a:latin typeface="+mn-lt"/>
              <a:cs typeface="Calibri"/>
            </a:endParaRPr>
          </a:p>
          <a:p>
            <a:pPr lvl="0" indent="-228600" eaLnBrk="1" hangingPunct="1">
              <a:buFont typeface="Arial" panose="020B0604020202020204" pitchFamily="34" charset="0"/>
              <a:buChar char="•"/>
            </a:pPr>
            <a:endParaRPr lang="en-US" sz="1400" i="1">
              <a:solidFill>
                <a:schemeClr val="tx1"/>
              </a:solidFill>
              <a:latin typeface="+mn-lt"/>
              <a:cs typeface="+mn-cs"/>
            </a:endParaRPr>
          </a:p>
          <a:p>
            <a:pPr lvl="0" indent="-228600" eaLnBrk="1" hangingPunct="1">
              <a:buFont typeface="Arial" panose="020B0604020202020204" pitchFamily="34" charset="0"/>
              <a:buChar char="•"/>
            </a:pPr>
            <a:endParaRPr lang="en-US" sz="1400" i="1">
              <a:solidFill>
                <a:schemeClr val="tx1"/>
              </a:solidFill>
              <a:latin typeface="+mn-lt"/>
              <a:cs typeface="+mn-cs"/>
            </a:endParaRPr>
          </a:p>
          <a:p>
            <a:pPr indent="-228600" eaLnBrk="1" hangingPunct="1">
              <a:buFont typeface="Arial" panose="020B0604020202020204" pitchFamily="34" charset="0"/>
              <a:buChar char="•"/>
            </a:pPr>
            <a:endParaRPr lang="en-US" sz="1400">
              <a:solidFill>
                <a:schemeClr val="tx1"/>
              </a:solidFill>
              <a:latin typeface="+mn-lt"/>
              <a:cs typeface="+mn-cs"/>
            </a:endParaRPr>
          </a:p>
          <a:p>
            <a:pPr indent="-228600" eaLnBrk="1" hangingPunct="1">
              <a:buFont typeface="Arial" panose="020B0604020202020204" pitchFamily="34" charset="0"/>
              <a:buChar char="•"/>
            </a:pPr>
            <a:endParaRPr lang="en-US" sz="1400">
              <a:solidFill>
                <a:schemeClr val="tx1"/>
              </a:solidFill>
              <a:latin typeface="+mn-lt"/>
              <a:cs typeface="+mn-cs"/>
            </a:endParaRPr>
          </a:p>
          <a:p>
            <a:pPr indent="-228600" eaLnBrk="1" hangingPunct="1">
              <a:buFont typeface="Arial" panose="020B0604020202020204" pitchFamily="34" charset="0"/>
              <a:buChar char="•"/>
            </a:pPr>
            <a:endParaRPr lang="en-US" sz="1400">
              <a:solidFill>
                <a:schemeClr val="tx1"/>
              </a:solidFill>
              <a:latin typeface="+mn-lt"/>
              <a:cs typeface="+mn-cs"/>
            </a:endParaRPr>
          </a:p>
        </p:txBody>
      </p:sp>
    </p:spTree>
    <p:extLst>
      <p:ext uri="{BB962C8B-B14F-4D97-AF65-F5344CB8AC3E}">
        <p14:creationId xmlns:p14="http://schemas.microsoft.com/office/powerpoint/2010/main" val="2215479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7835-CC63-00D7-BF5A-1A00C718CEF1}"/>
              </a:ext>
            </a:extLst>
          </p:cNvPr>
          <p:cNvSpPr>
            <a:spLocks noGrp="1"/>
          </p:cNvSpPr>
          <p:nvPr>
            <p:ph type="title"/>
          </p:nvPr>
        </p:nvSpPr>
        <p:spPr/>
        <p:txBody>
          <a:bodyPr/>
          <a:lstStyle/>
          <a:p>
            <a:r>
              <a:rPr lang="en-AZ"/>
              <a:t>Methodology</a:t>
            </a:r>
          </a:p>
        </p:txBody>
      </p:sp>
      <p:graphicFrame>
        <p:nvGraphicFramePr>
          <p:cNvPr id="6" name="Content Placeholder 2">
            <a:extLst>
              <a:ext uri="{FF2B5EF4-FFF2-40B4-BE49-F238E27FC236}">
                <a16:creationId xmlns:a16="http://schemas.microsoft.com/office/drawing/2014/main" id="{B06C519E-EB05-3A37-6716-D8BDFC002E52}"/>
              </a:ext>
            </a:extLst>
          </p:cNvPr>
          <p:cNvGraphicFramePr>
            <a:graphicFrameLocks noGrp="1"/>
          </p:cNvGraphicFramePr>
          <p:nvPr>
            <p:ph idx="1"/>
          </p:nvPr>
        </p:nvGraphicFramePr>
        <p:xfrm>
          <a:off x="197477" y="1099930"/>
          <a:ext cx="11689724" cy="4717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75E5725C-8ADC-28F3-2AE4-9FB6AD2B10B6}"/>
              </a:ext>
            </a:extLst>
          </p:cNvPr>
          <p:cNvSpPr>
            <a:spLocks noGrp="1"/>
          </p:cNvSpPr>
          <p:nvPr/>
        </p:nvSpPr>
        <p:spPr>
          <a:xfrm>
            <a:off x="1792002" y="0"/>
            <a:ext cx="7761136" cy="959490"/>
          </a:xfrm>
          <a:prstGeom prst="rect">
            <a:avLst/>
          </a:prstGeom>
          <a:solidFill>
            <a:schemeClr val="bg1"/>
          </a:solidFill>
          <a:ln w="31750" cap="sq">
            <a:solidFill>
              <a:schemeClr val="bg1"/>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AZ" sz="4000" b="1">
                <a:latin typeface="+mn-lt"/>
              </a:rPr>
              <a:t>Methodology</a:t>
            </a:r>
          </a:p>
        </p:txBody>
      </p:sp>
    </p:spTree>
    <p:extLst>
      <p:ext uri="{BB962C8B-B14F-4D97-AF65-F5344CB8AC3E}">
        <p14:creationId xmlns:p14="http://schemas.microsoft.com/office/powerpoint/2010/main" val="3276189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D2-3C46-E45C-26EB-2950E7262195}"/>
              </a:ext>
            </a:extLst>
          </p:cNvPr>
          <p:cNvSpPr>
            <a:spLocks noGrp="1"/>
          </p:cNvSpPr>
          <p:nvPr>
            <p:ph type="title"/>
          </p:nvPr>
        </p:nvSpPr>
        <p:spPr/>
        <p:txBody>
          <a:bodyPr>
            <a:normAutofit fontScale="90000"/>
          </a:bodyPr>
          <a:lstStyle/>
          <a:p>
            <a:r>
              <a:rPr lang="en-AZ"/>
              <a:t>Best Practices Across Departments</a:t>
            </a:r>
          </a:p>
        </p:txBody>
      </p:sp>
      <p:graphicFrame>
        <p:nvGraphicFramePr>
          <p:cNvPr id="5" name="Content Placeholder 2">
            <a:extLst>
              <a:ext uri="{FF2B5EF4-FFF2-40B4-BE49-F238E27FC236}">
                <a16:creationId xmlns:a16="http://schemas.microsoft.com/office/drawing/2014/main" id="{B01C5665-CC06-6EE1-79BF-F6A30311A8CD}"/>
              </a:ext>
            </a:extLst>
          </p:cNvPr>
          <p:cNvGraphicFramePr>
            <a:graphicFrameLocks noGrp="1"/>
          </p:cNvGraphicFramePr>
          <p:nvPr>
            <p:ph idx="1"/>
          </p:nvPr>
        </p:nvGraphicFramePr>
        <p:xfrm>
          <a:off x="0" y="1979612"/>
          <a:ext cx="12191999" cy="3879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a:extLst>
              <a:ext uri="{FF2B5EF4-FFF2-40B4-BE49-F238E27FC236}">
                <a16:creationId xmlns:a16="http://schemas.microsoft.com/office/drawing/2014/main" id="{685966BE-12DC-1107-73C6-29C07B939F42}"/>
              </a:ext>
            </a:extLst>
          </p:cNvPr>
          <p:cNvSpPr>
            <a:spLocks noGrp="1"/>
          </p:cNvSpPr>
          <p:nvPr/>
        </p:nvSpPr>
        <p:spPr>
          <a:xfrm>
            <a:off x="838200" y="292099"/>
            <a:ext cx="10515599" cy="1325563"/>
          </a:xfrm>
          <a:prstGeom prst="rect">
            <a:avLst/>
          </a:prstGeom>
          <a:solidFill>
            <a:schemeClr val="bg1"/>
          </a:solidFill>
          <a:ln w="31750" cap="sq">
            <a:solidFill>
              <a:schemeClr val="bg1"/>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GB" sz="4000">
                <a:latin typeface="Calibri"/>
                <a:cs typeface="Calibri"/>
              </a:rPr>
              <a:t>Best Practices Across Departments from </a:t>
            </a:r>
            <a:r>
              <a:rPr lang="en-GB" sz="4000" err="1">
                <a:latin typeface="Calibri"/>
                <a:cs typeface="Calibri"/>
              </a:rPr>
              <a:t>PGwT’s</a:t>
            </a:r>
            <a:r>
              <a:rPr lang="en-GB" sz="4000">
                <a:latin typeface="Calibri"/>
                <a:cs typeface="Calibri"/>
              </a:rPr>
              <a:t> Perspective</a:t>
            </a:r>
            <a:endParaRPr lang="en-GB" sz="4000"/>
          </a:p>
        </p:txBody>
      </p:sp>
    </p:spTree>
    <p:extLst>
      <p:ext uri="{BB962C8B-B14F-4D97-AF65-F5344CB8AC3E}">
        <p14:creationId xmlns:p14="http://schemas.microsoft.com/office/powerpoint/2010/main" val="353389131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E5725C-8ADC-28F3-2AE4-9FB6AD2B10B6}"/>
              </a:ext>
            </a:extLst>
          </p:cNvPr>
          <p:cNvSpPr>
            <a:spLocks noGrp="1"/>
          </p:cNvSpPr>
          <p:nvPr/>
        </p:nvSpPr>
        <p:spPr>
          <a:xfrm>
            <a:off x="1311782" y="32703"/>
            <a:ext cx="9923482" cy="930736"/>
          </a:xfrm>
          <a:prstGeom prst="rect">
            <a:avLst/>
          </a:prstGeom>
          <a:solidFill>
            <a:schemeClr val="bg1"/>
          </a:solidFill>
          <a:ln w="31750" cap="sq">
            <a:solidFill>
              <a:schemeClr val="bg1"/>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4000" b="0" i="0">
                <a:latin typeface="+mn-lt"/>
              </a:rPr>
              <a:t>Flexibility and adaptability in teaching</a:t>
            </a:r>
            <a:endParaRPr lang="en-GB" sz="4000" b="1">
              <a:latin typeface="+mn-lt"/>
            </a:endParaRPr>
          </a:p>
        </p:txBody>
      </p:sp>
      <p:sp>
        <p:nvSpPr>
          <p:cNvPr id="12" name="Content Placeholder 4">
            <a:extLst>
              <a:ext uri="{FF2B5EF4-FFF2-40B4-BE49-F238E27FC236}">
                <a16:creationId xmlns:a16="http://schemas.microsoft.com/office/drawing/2014/main" id="{81B261F7-8BA1-4F76-B9D9-307F1FF379F6}"/>
              </a:ext>
            </a:extLst>
          </p:cNvPr>
          <p:cNvSpPr txBox="1">
            <a:spLocks/>
          </p:cNvSpPr>
          <p:nvPr/>
        </p:nvSpPr>
        <p:spPr>
          <a:xfrm>
            <a:off x="7089912" y="2278982"/>
            <a:ext cx="4929809" cy="2623931"/>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Z" sz="2400" i="1" kern="100">
                <a:latin typeface="Calibri"/>
                <a:ea typeface="Calibri" panose="020F0502020204030204" pitchFamily="34" charset="0"/>
                <a:cs typeface="Times New Roman"/>
              </a:rPr>
              <a:t>"I would go around the classroom and just like individually ask the students if they had any questions." </a:t>
            </a:r>
            <a:endParaRPr lang="en-US">
              <a:ea typeface="Calibri" panose="020F0502020204030204" pitchFamily="34" charset="0"/>
            </a:endParaRPr>
          </a:p>
          <a:p>
            <a:pPr marL="0" indent="0">
              <a:buNone/>
            </a:pPr>
            <a:endParaRPr lang="en-US" sz="2400" i="1" kern="100" dirty="0">
              <a:latin typeface="Calibri"/>
              <a:cs typeface="Times New Roman"/>
            </a:endParaRPr>
          </a:p>
          <a:p>
            <a:pPr marL="0" indent="0">
              <a:buNone/>
            </a:pPr>
            <a:r>
              <a:rPr lang="en-AZ" sz="2400" i="1" kern="100" dirty="0">
                <a:latin typeface="Calibri"/>
                <a:ea typeface="Calibri" panose="020F0502020204030204" pitchFamily="34" charset="0"/>
                <a:cs typeface="Times New Roman"/>
              </a:rPr>
              <a:t>"I used to sometimes on purpose just mention... 'I also struggled to understand this.'... It's like, well, the teacher is also human like us."</a:t>
            </a:r>
            <a:endParaRPr lang="en-AZ" dirty="0">
              <a:latin typeface="Calibri"/>
              <a:cs typeface="Times New Roman"/>
            </a:endParaRPr>
          </a:p>
        </p:txBody>
      </p:sp>
      <p:graphicFrame>
        <p:nvGraphicFramePr>
          <p:cNvPr id="3" name="Diagram 2">
            <a:extLst>
              <a:ext uri="{FF2B5EF4-FFF2-40B4-BE49-F238E27FC236}">
                <a16:creationId xmlns:a16="http://schemas.microsoft.com/office/drawing/2014/main" id="{2C9CB345-BB46-916A-E9D6-B5DAA4935359}"/>
              </a:ext>
            </a:extLst>
          </p:cNvPr>
          <p:cNvGraphicFramePr/>
          <p:nvPr/>
        </p:nvGraphicFramePr>
        <p:xfrm>
          <a:off x="478369" y="2370667"/>
          <a:ext cx="6505526" cy="321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60244D8-1F41-60DD-DE16-58B2DFF3D99C}"/>
              </a:ext>
            </a:extLst>
          </p:cNvPr>
          <p:cNvSpPr txBox="1"/>
          <p:nvPr/>
        </p:nvSpPr>
        <p:spPr>
          <a:xfrm>
            <a:off x="478368" y="999872"/>
            <a:ext cx="11235264" cy="1107996"/>
          </a:xfrm>
          <a:prstGeom prst="rect">
            <a:avLst/>
          </a:prstGeom>
          <a:noFill/>
        </p:spPr>
        <p:txBody>
          <a:bodyPr wrap="square" lIns="91440" tIns="45720" rIns="91440" bIns="45720" rtlCol="0" anchor="t">
            <a:spAutoFit/>
          </a:bodyPr>
          <a:lstStyle/>
          <a:p>
            <a:r>
              <a:rPr lang="en-AZ" sz="2400" kern="100" dirty="0" err="1">
                <a:latin typeface="Calibri"/>
                <a:cs typeface="Times New Roman"/>
              </a:rPr>
              <a:t>PGwTs</a:t>
            </a:r>
            <a:r>
              <a:rPr lang="en-AZ" sz="2400" kern="100" dirty="0">
                <a:latin typeface="Calibri"/>
                <a:cs typeface="Times New Roman"/>
              </a:rPr>
              <a:t> have developed various strategies to engage students effectively and have found that adapting their teaching style to students' needs is crucial​​​​​​.</a:t>
            </a:r>
            <a:endParaRPr lang="en-US"/>
          </a:p>
          <a:p>
            <a:endParaRPr lang="en-AZ"/>
          </a:p>
        </p:txBody>
      </p:sp>
    </p:spTree>
    <p:extLst>
      <p:ext uri="{BB962C8B-B14F-4D97-AF65-F5344CB8AC3E}">
        <p14:creationId xmlns:p14="http://schemas.microsoft.com/office/powerpoint/2010/main" val="281658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Box 1">
            <a:extLst>
              <a:ext uri="{FF2B5EF4-FFF2-40B4-BE49-F238E27FC236}">
                <a16:creationId xmlns:a16="http://schemas.microsoft.com/office/drawing/2014/main" id="{811F8EC6-7883-6F34-E544-B5E31EF31133}"/>
              </a:ext>
            </a:extLst>
          </p:cNvPr>
          <p:cNvGraphicFramePr/>
          <p:nvPr/>
        </p:nvGraphicFramePr>
        <p:xfrm>
          <a:off x="1031828" y="2463282"/>
          <a:ext cx="6172200" cy="336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D27BE7E3-7DF2-7E4E-6A00-8246D8C879C9}"/>
              </a:ext>
            </a:extLst>
          </p:cNvPr>
          <p:cNvSpPr txBox="1">
            <a:spLocks/>
          </p:cNvSpPr>
          <p:nvPr/>
        </p:nvSpPr>
        <p:spPr>
          <a:xfrm>
            <a:off x="6983895" y="2597034"/>
            <a:ext cx="4929809" cy="2623931"/>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a:latin typeface="Calibri" panose="020F0502020204030204" pitchFamily="34" charset="0"/>
                <a:ea typeface="Calibri" panose="020F0502020204030204" pitchFamily="34" charset="0"/>
                <a:cs typeface="Times New Roman" panose="02020603050405020304" pitchFamily="18" charset="0"/>
              </a:rPr>
              <a:t>“</a:t>
            </a:r>
            <a:r>
              <a:rPr lang="en-AZ" sz="2400" i="1">
                <a:effectLst/>
                <a:latin typeface="Calibri" panose="020F0502020204030204" pitchFamily="34" charset="0"/>
                <a:ea typeface="Calibri" panose="020F0502020204030204" pitchFamily="34" charset="0"/>
                <a:cs typeface="Times New Roman" panose="02020603050405020304" pitchFamily="18" charset="0"/>
              </a:rPr>
              <a:t>I felt like that was the most useful feedback that I got, really</a:t>
            </a:r>
            <a:r>
              <a:rPr lang="en-US" sz="2400" i="1">
                <a:effectLst/>
                <a:latin typeface="Calibri" panose="020F0502020204030204" pitchFamily="34" charset="0"/>
                <a:ea typeface="Calibri" panose="020F0502020204030204" pitchFamily="34" charset="0"/>
                <a:cs typeface="Times New Roman" panose="02020603050405020304" pitchFamily="18" charset="0"/>
              </a:rPr>
              <a:t>, […] </a:t>
            </a:r>
            <a:r>
              <a:rPr lang="en-AZ" sz="2400" i="1">
                <a:effectLst/>
                <a:latin typeface="Calibri" panose="020F0502020204030204" pitchFamily="34" charset="0"/>
                <a:ea typeface="Calibri" panose="020F0502020204030204" pitchFamily="34" charset="0"/>
                <a:cs typeface="Times New Roman" panose="02020603050405020304" pitchFamily="18" charset="0"/>
              </a:rPr>
              <a:t>because I feel like they</a:t>
            </a:r>
            <a:r>
              <a:rPr lang="en-US" sz="2400" i="1">
                <a:effectLst/>
                <a:latin typeface="Calibri" panose="020F0502020204030204" pitchFamily="34" charset="0"/>
                <a:ea typeface="Calibri" panose="020F0502020204030204" pitchFamily="34" charset="0"/>
                <a:cs typeface="Times New Roman" panose="02020603050405020304" pitchFamily="18" charset="0"/>
              </a:rPr>
              <a:t>’re </a:t>
            </a:r>
            <a:r>
              <a:rPr lang="en-AZ" sz="2400" i="1">
                <a:effectLst/>
                <a:latin typeface="Calibri" panose="020F0502020204030204" pitchFamily="34" charset="0"/>
                <a:ea typeface="Calibri" panose="020F0502020204030204" pitchFamily="34" charset="0"/>
                <a:cs typeface="Times New Roman" panose="02020603050405020304" pitchFamily="18" charset="0"/>
              </a:rPr>
              <a:t>going through the same experience as I am or they have just</a:t>
            </a:r>
            <a:r>
              <a:rPr lang="en-US" sz="2400" i="1">
                <a:effectLst/>
                <a:latin typeface="Calibri" panose="020F0502020204030204" pitchFamily="34" charset="0"/>
                <a:ea typeface="Calibri" panose="020F0502020204030204" pitchFamily="34" charset="0"/>
                <a:cs typeface="Times New Roman" panose="02020603050405020304" pitchFamily="18" charset="0"/>
              </a:rPr>
              <a:t> gone</a:t>
            </a:r>
            <a:r>
              <a:rPr lang="en-AZ" sz="2400" i="1">
                <a:effectLst/>
                <a:latin typeface="Calibri" panose="020F0502020204030204" pitchFamily="34" charset="0"/>
                <a:ea typeface="Calibri" panose="020F0502020204030204" pitchFamily="34" charset="0"/>
                <a:cs typeface="Times New Roman" panose="02020603050405020304" pitchFamily="18" charset="0"/>
              </a:rPr>
              <a:t> through it. So they've got really good practical tips that you could just adopt as they are”</a:t>
            </a:r>
            <a:endParaRPr lang="en-AZ"/>
          </a:p>
        </p:txBody>
      </p:sp>
      <p:sp>
        <p:nvSpPr>
          <p:cNvPr id="8" name="Title 1">
            <a:extLst>
              <a:ext uri="{FF2B5EF4-FFF2-40B4-BE49-F238E27FC236}">
                <a16:creationId xmlns:a16="http://schemas.microsoft.com/office/drawing/2014/main" id="{0EB0ACBE-9BC7-8F0E-C28C-8C451E18A4F8}"/>
              </a:ext>
            </a:extLst>
          </p:cNvPr>
          <p:cNvSpPr>
            <a:spLocks noGrp="1"/>
          </p:cNvSpPr>
          <p:nvPr/>
        </p:nvSpPr>
        <p:spPr>
          <a:xfrm>
            <a:off x="811695" y="101258"/>
            <a:ext cx="10515600" cy="11336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lvl="0" algn="l">
              <a:spcAft>
                <a:spcPts val="600"/>
              </a:spcAft>
            </a:pPr>
            <a:r>
              <a:rPr lang="en-US" sz="4400" b="0" i="0" kern="1200">
                <a:solidFill>
                  <a:schemeClr val="tx1"/>
                </a:solidFill>
                <a:latin typeface="+mj-lt"/>
                <a:ea typeface="+mj-ea"/>
                <a:cs typeface="+mj-cs"/>
              </a:rPr>
              <a:t>Peer support and resource sharing</a:t>
            </a:r>
            <a:endParaRPr lang="en-US" sz="4400" kern="1200">
              <a:solidFill>
                <a:schemeClr val="tx1"/>
              </a:solidFill>
              <a:latin typeface="+mj-lt"/>
              <a:ea typeface="+mj-ea"/>
              <a:cs typeface="+mj-cs"/>
            </a:endParaRPr>
          </a:p>
        </p:txBody>
      </p:sp>
      <p:sp>
        <p:nvSpPr>
          <p:cNvPr id="9" name="TextBox 8">
            <a:extLst>
              <a:ext uri="{FF2B5EF4-FFF2-40B4-BE49-F238E27FC236}">
                <a16:creationId xmlns:a16="http://schemas.microsoft.com/office/drawing/2014/main" id="{21B0B184-2097-FB8F-8EBE-AD273894FA8C}"/>
              </a:ext>
            </a:extLst>
          </p:cNvPr>
          <p:cNvSpPr txBox="1"/>
          <p:nvPr/>
        </p:nvSpPr>
        <p:spPr>
          <a:xfrm>
            <a:off x="478368" y="1032405"/>
            <a:ext cx="11235264" cy="1200329"/>
          </a:xfrm>
          <a:prstGeom prst="rect">
            <a:avLst/>
          </a:prstGeom>
          <a:noFill/>
        </p:spPr>
        <p:txBody>
          <a:bodyPr wrap="square" lIns="91440" tIns="45720" rIns="91440" bIns="45720" rtlCol="0" anchor="t">
            <a:spAutoFit/>
          </a:bodyPr>
          <a:lstStyle/>
          <a:p>
            <a:pPr>
              <a:spcAft>
                <a:spcPts val="600"/>
              </a:spcAft>
            </a:pPr>
            <a:r>
              <a:rPr lang="en-US" sz="2400" err="1">
                <a:latin typeface="Calibri"/>
                <a:ea typeface="Calibri" panose="020F0502020204030204" pitchFamily="34" charset="0"/>
                <a:cs typeface="Times New Roman"/>
              </a:rPr>
              <a:t>PGwT</a:t>
            </a:r>
            <a:r>
              <a:rPr lang="en-US" sz="2400" err="1">
                <a:effectLst/>
                <a:latin typeface="Calibri"/>
                <a:ea typeface="Calibri" panose="020F0502020204030204" pitchFamily="34" charset="0"/>
                <a:cs typeface="Times New Roman"/>
              </a:rPr>
              <a:t>s</a:t>
            </a:r>
            <a:r>
              <a:rPr lang="en-US" sz="2400">
                <a:effectLst/>
                <a:latin typeface="Calibri"/>
                <a:ea typeface="Calibri" panose="020F0502020204030204" pitchFamily="34" charset="0"/>
                <a:cs typeface="Times New Roman"/>
              </a:rPr>
              <a:t> highly value support and feedback from more experienced peers. The sharing of teaching techniques, resources, and insights into effective practices contributes significantly to improving teaching quality.</a:t>
            </a:r>
            <a:endParaRPr lang="en-AZ">
              <a:latin typeface="Calibri"/>
              <a:cs typeface="Times New Roman"/>
            </a:endParaRPr>
          </a:p>
        </p:txBody>
      </p:sp>
    </p:spTree>
    <p:extLst>
      <p:ext uri="{BB962C8B-B14F-4D97-AF65-F5344CB8AC3E}">
        <p14:creationId xmlns:p14="http://schemas.microsoft.com/office/powerpoint/2010/main" val="92078901"/>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F6A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rgbClr val="2F6AFF"/>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A10F7760174046B412AB999BD2E8E0" ma:contentTypeVersion="14" ma:contentTypeDescription="Create a new document." ma:contentTypeScope="" ma:versionID="2362246c092e56c99fdf4a85df3182f9">
  <xsd:schema xmlns:xsd="http://www.w3.org/2001/XMLSchema" xmlns:xs="http://www.w3.org/2001/XMLSchema" xmlns:p="http://schemas.microsoft.com/office/2006/metadata/properties" xmlns:ns2="b31e59a2-3882-4d15-b1f0-20a41eb2e7bb" xmlns:ns3="b1e165a0-1a4a-4d2e-b26a-75de4c74afb8" targetNamespace="http://schemas.microsoft.com/office/2006/metadata/properties" ma:root="true" ma:fieldsID="8f72a41284c798cb95bf15649be637d8" ns2:_="" ns3:_="">
    <xsd:import namespace="b31e59a2-3882-4d15-b1f0-20a41eb2e7bb"/>
    <xsd:import namespace="b1e165a0-1a4a-4d2e-b26a-75de4c74af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e59a2-3882-4d15-b1f0-20a41eb2e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e165a0-1a4a-4d2e-b26a-75de4c74a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c86cc65-1bfc-482d-ac03-4d191023851d}" ma:internalName="TaxCatchAll" ma:showField="CatchAllData" ma:web="b1e165a0-1a4a-4d2e-b26a-75de4c74af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1e59a2-3882-4d15-b1f0-20a41eb2e7bb">
      <Terms xmlns="http://schemas.microsoft.com/office/infopath/2007/PartnerControls"/>
    </lcf76f155ced4ddcb4097134ff3c332f>
    <TaxCatchAll xmlns="b1e165a0-1a4a-4d2e-b26a-75de4c74af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1537FE-13B3-4CA7-A8B6-3E923E65EA12}"/>
</file>

<file path=customXml/itemProps2.xml><?xml version="1.0" encoding="utf-8"?>
<ds:datastoreItem xmlns:ds="http://schemas.openxmlformats.org/officeDocument/2006/customXml" ds:itemID="{57983E7E-047E-4512-9CC7-86F4C1C484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A5F28E1-9C6A-4A22-B014-7A77BAAE83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EXPLORING PGwT TEACHING PRACTICES: A QUALITATIVE STUDY </vt:lpstr>
      <vt:lpstr>TDF Project Team </vt:lpstr>
      <vt:lpstr>PowerPoint Presentation</vt:lpstr>
      <vt:lpstr>Shape TDF – Focusing on University</vt:lpstr>
      <vt:lpstr>PowerPoint Presentation</vt:lpstr>
      <vt:lpstr>Methodology</vt:lpstr>
      <vt:lpstr>Best Practices Across Departments</vt:lpstr>
      <vt:lpstr>PowerPoint Presentation</vt:lpstr>
      <vt:lpstr>PowerPoint Presentation</vt:lpstr>
      <vt:lpstr>PowerPoint Presentation</vt:lpstr>
      <vt:lpstr>Best Practices Across Departments</vt:lpstr>
      <vt:lpstr> </vt:lpstr>
      <vt:lpstr>Marking with clear criteria </vt:lpstr>
      <vt:lpstr>Best Practices Across Departments</vt:lpstr>
      <vt:lpstr>Communities of Practice </vt:lpstr>
      <vt:lpstr>Observations - PGwT’s</vt:lpstr>
      <vt:lpstr>Tailored Training Courses for PGwTs</vt:lpstr>
      <vt:lpstr>Supporting AFHEA Applications</vt:lpstr>
      <vt:lpstr>Top Tips from one PGWT</vt:lpstr>
      <vt:lpstr>Identified Areas for Improvement</vt:lpstr>
      <vt:lpstr>Conclusion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achmad rizki</dc:creator>
  <cp:revision>112</cp:revision>
  <dcterms:created xsi:type="dcterms:W3CDTF">2022-02-04T14:28:15Z</dcterms:created>
  <dcterms:modified xsi:type="dcterms:W3CDTF">2024-05-14T07:45:11Z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0x010100CE5A6E1416EE16488279FDD4B0B3A4DB</vt:lpwstr>
  </property>
</Properties>
</file>