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8"/>
  </p:notesMasterIdLst>
  <p:sldIdLst>
    <p:sldId id="256" r:id="rId2"/>
    <p:sldId id="283" r:id="rId3"/>
    <p:sldId id="285" r:id="rId4"/>
    <p:sldId id="286" r:id="rId5"/>
    <p:sldId id="287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99FFCC"/>
    <a:srgbClr val="66FFCC"/>
    <a:srgbClr val="A0A0A0"/>
    <a:srgbClr val="969696"/>
    <a:srgbClr val="B2B2B2"/>
    <a:srgbClr val="808080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9E4BB-3E58-4194-A0DF-14FE181CA87E}" v="1870" dt="2024-05-10T14:35:3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4552" autoAdjust="0"/>
  </p:normalViewPr>
  <p:slideViewPr>
    <p:cSldViewPr showGuides="1">
      <p:cViewPr varScale="1">
        <p:scale>
          <a:sx n="96" d="100"/>
          <a:sy n="96" d="100"/>
        </p:scale>
        <p:origin x="978" y="90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0027B-29F4-43A3-92E4-88C305E3742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E3F3-0C29-4127-8590-D2A0A4477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7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E3F3-0C29-4127-8590-D2A0A44771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3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E3F3-0C29-4127-8590-D2A0A44771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E3F3-0C29-4127-8590-D2A0A44771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5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E3F3-0C29-4127-8590-D2A0A44771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1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E3F3-0C29-4127-8590-D2A0A44771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6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6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63352" y="546097"/>
            <a:ext cx="93610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pc="-300" dirty="0">
                <a:solidFill>
                  <a:srgbClr val="66FFCC"/>
                </a:solidFill>
              </a:rPr>
              <a:t>Towards </a:t>
            </a:r>
          </a:p>
          <a:p>
            <a:r>
              <a:rPr lang="en-GB" sz="7000" b="1" spc="-300" dirty="0">
                <a:solidFill>
                  <a:srgbClr val="66FFCC"/>
                </a:solidFill>
              </a:rPr>
              <a:t>a student-centred </a:t>
            </a:r>
          </a:p>
          <a:p>
            <a:r>
              <a:rPr lang="en-GB" sz="7000" b="1" spc="-300" dirty="0">
                <a:solidFill>
                  <a:srgbClr val="66FFCC"/>
                </a:solidFill>
              </a:rPr>
              <a:t>pedagogy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52642-771E-CEF7-7EC5-66E193799FE8}"/>
              </a:ext>
            </a:extLst>
          </p:cNvPr>
          <p:cNvSpPr txBox="1"/>
          <p:nvPr/>
        </p:nvSpPr>
        <p:spPr>
          <a:xfrm>
            <a:off x="207750" y="4943076"/>
            <a:ext cx="653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Robert Grover</a:t>
            </a:r>
          </a:p>
          <a:p>
            <a:r>
              <a:rPr lang="en-GB" dirty="0"/>
              <a:t>Director of Studies BSc Architecture</a:t>
            </a:r>
          </a:p>
          <a:p>
            <a:r>
              <a:rPr lang="en-GB" dirty="0"/>
              <a:t>Department of Architecture and Civil Engineering</a:t>
            </a:r>
          </a:p>
          <a:p>
            <a:r>
              <a:rPr lang="en-GB" dirty="0"/>
              <a:t>University of Bath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87B98-5306-B564-D991-2E929619AD63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</p:spTree>
    <p:extLst>
      <p:ext uri="{BB962C8B-B14F-4D97-AF65-F5344CB8AC3E}">
        <p14:creationId xmlns:p14="http://schemas.microsoft.com/office/powerpoint/2010/main" val="5554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D8D7EC-8A0B-4C8F-BDDE-5A95C5A16E77}"/>
              </a:ext>
            </a:extLst>
          </p:cNvPr>
          <p:cNvSpPr txBox="1"/>
          <p:nvPr/>
        </p:nvSpPr>
        <p:spPr>
          <a:xfrm>
            <a:off x="335360" y="2315951"/>
            <a:ext cx="9361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000" dirty="0"/>
              <a:t>Meaningful collaboration with students</a:t>
            </a:r>
          </a:p>
          <a:p>
            <a:pPr marL="342900" indent="-342900">
              <a:buAutoNum type="arabicPeriod"/>
            </a:pPr>
            <a:endParaRPr lang="en-GB" sz="3000" dirty="0"/>
          </a:p>
          <a:p>
            <a:pPr marL="342900" indent="-342900">
              <a:buAutoNum type="arabicPeriod"/>
            </a:pPr>
            <a:r>
              <a:rPr lang="en-GB" sz="3000" dirty="0"/>
              <a:t>Assessment as learning</a:t>
            </a:r>
          </a:p>
          <a:p>
            <a:pPr marL="342900" indent="-342900">
              <a:buAutoNum type="arabicPeriod"/>
            </a:pPr>
            <a:endParaRPr lang="en-GB" sz="3000" dirty="0"/>
          </a:p>
          <a:p>
            <a:pPr marL="342900" indent="-342900">
              <a:buAutoNum type="arabicPeriod"/>
            </a:pPr>
            <a:r>
              <a:rPr lang="en-GB" sz="3000" dirty="0"/>
              <a:t>A culture of support</a:t>
            </a:r>
          </a:p>
          <a:p>
            <a:pPr marL="342900" indent="-342900">
              <a:buAutoNum type="arabicPeriod"/>
            </a:pPr>
            <a:endParaRPr lang="en-GB" sz="3000" dirty="0"/>
          </a:p>
          <a:p>
            <a:pPr marL="342900" indent="-342900">
              <a:buAutoNum type="arabicPeriod"/>
            </a:pPr>
            <a:endParaRPr lang="en-GB" sz="3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63352" y="546097"/>
            <a:ext cx="60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300" dirty="0">
                <a:solidFill>
                  <a:srgbClr val="66FFCC"/>
                </a:solidFill>
              </a:rPr>
              <a:t>Some 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23F39-DE3D-D8D0-0280-819125CCF151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</p:spTree>
    <p:extLst>
      <p:ext uri="{BB962C8B-B14F-4D97-AF65-F5344CB8AC3E}">
        <p14:creationId xmlns:p14="http://schemas.microsoft.com/office/powerpoint/2010/main" val="2555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D8D7EC-8A0B-4C8F-BDDE-5A95C5A16E77}"/>
              </a:ext>
            </a:extLst>
          </p:cNvPr>
          <p:cNvSpPr txBox="1"/>
          <p:nvPr/>
        </p:nvSpPr>
        <p:spPr>
          <a:xfrm>
            <a:off x="335360" y="1951678"/>
            <a:ext cx="6537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Multiple ways of feeding 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Course conversations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Anonymous reporting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SSLC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Informal conversations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 curriculum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Supporting student led events (helping make it happen)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Decolonise Architecture Festival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Paperspace magazine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Additional lectures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Architecture annual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63352" y="546097"/>
            <a:ext cx="60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300" dirty="0">
                <a:solidFill>
                  <a:srgbClr val="66FFCC"/>
                </a:solidFill>
              </a:rPr>
              <a:t>1. Meaningful collaboration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23F39-DE3D-D8D0-0280-819125CCF151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  <p:pic>
        <p:nvPicPr>
          <p:cNvPr id="3" name="Picture 2" descr="A high angle view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FFAB67DA-DA29-6558-3EF1-693372146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1" t="-71" r="24563" b="71"/>
          <a:stretch/>
        </p:blipFill>
        <p:spPr>
          <a:xfrm>
            <a:off x="7505419" y="-130335"/>
            <a:ext cx="4686581" cy="76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D8D7EC-8A0B-4C8F-BDDE-5A95C5A16E77}"/>
              </a:ext>
            </a:extLst>
          </p:cNvPr>
          <p:cNvSpPr txBox="1"/>
          <p:nvPr/>
        </p:nvSpPr>
        <p:spPr>
          <a:xfrm>
            <a:off x="335360" y="2315951"/>
            <a:ext cx="6537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Eliminating 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Self-assessment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Work assessed collaboratively with students and tutors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Agency and trust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Demystifying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Synoptic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Project based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Clear relevance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63352" y="546097"/>
            <a:ext cx="60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300" dirty="0">
                <a:solidFill>
                  <a:srgbClr val="66FFCC"/>
                </a:solidFill>
              </a:rPr>
              <a:t>2. Assessment as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23F39-DE3D-D8D0-0280-819125CCF151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C06BB2A-4777-3BEC-7EDD-9EF848AC8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4" t="-447" r="14894" b="447"/>
          <a:stretch/>
        </p:blipFill>
        <p:spPr>
          <a:xfrm>
            <a:off x="7896218" y="-308025"/>
            <a:ext cx="4312396" cy="71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D8D7EC-8A0B-4C8F-BDDE-5A95C5A16E77}"/>
              </a:ext>
            </a:extLst>
          </p:cNvPr>
          <p:cNvSpPr txBox="1"/>
          <p:nvPr/>
        </p:nvSpPr>
        <p:spPr>
          <a:xfrm>
            <a:off x="335360" y="2315950"/>
            <a:ext cx="5688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Challenging power dynamics (tutor and student)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Tutors’ awareness of their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Empowering students to challenge this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Consistent and positive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Enabling students to produce </a:t>
            </a:r>
            <a:r>
              <a:rPr lang="en-GB" b="1" dirty="0"/>
              <a:t>their</a:t>
            </a:r>
            <a:r>
              <a:rPr lang="en-GB" dirty="0"/>
              <a:t> best work (not </a:t>
            </a:r>
            <a:r>
              <a:rPr lang="en-GB" b="1" dirty="0"/>
              <a:t>the</a:t>
            </a:r>
            <a:r>
              <a:rPr lang="en-GB" i="1" dirty="0"/>
              <a:t> </a:t>
            </a:r>
            <a:r>
              <a:rPr lang="en-GB" dirty="0"/>
              <a:t>best 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Structural changes to support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Deadlines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Placements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63352" y="546097"/>
            <a:ext cx="60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300" dirty="0">
                <a:solidFill>
                  <a:srgbClr val="66FFCC"/>
                </a:solidFill>
              </a:rPr>
              <a:t>3. A culture of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23F39-DE3D-D8D0-0280-819125CCF151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  <p:pic>
        <p:nvPicPr>
          <p:cNvPr id="4" name="Picture 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30FDF54F-7B96-615A-7045-6417FEDE6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39488"/>
          <a:stretch/>
        </p:blipFill>
        <p:spPr>
          <a:xfrm>
            <a:off x="6693713" y="20102"/>
            <a:ext cx="5481674" cy="68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B9B5A-285C-4E9F-81EE-D8D8F9F4451A}"/>
              </a:ext>
            </a:extLst>
          </p:cNvPr>
          <p:cNvSpPr txBox="1"/>
          <p:nvPr/>
        </p:nvSpPr>
        <p:spPr>
          <a:xfrm>
            <a:off x="2751678" y="2872570"/>
            <a:ext cx="60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-300" dirty="0">
                <a:solidFill>
                  <a:srgbClr val="66FFCC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10557-C83C-C519-9970-32EC186F46A8}"/>
              </a:ext>
            </a:extLst>
          </p:cNvPr>
          <p:cNvSpPr txBox="1"/>
          <p:nvPr/>
        </p:nvSpPr>
        <p:spPr>
          <a:xfrm>
            <a:off x="230313" y="6385356"/>
            <a:ext cx="1174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Dr Robert Grover, University of Bath									rjg21@bath.ac.uk</a:t>
            </a:r>
          </a:p>
        </p:txBody>
      </p:sp>
    </p:spTree>
    <p:extLst>
      <p:ext uri="{BB962C8B-B14F-4D97-AF65-F5344CB8AC3E}">
        <p14:creationId xmlns:p14="http://schemas.microsoft.com/office/powerpoint/2010/main" val="40396702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4" ma:contentTypeDescription="Create a new document." ma:contentTypeScope="" ma:versionID="2362246c092e56c99fdf4a85df3182f9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8f72a41284c798cb95bf15649be637d8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11877891-32EA-4070-8BB1-2F5BBD50E2A9}"/>
</file>

<file path=customXml/itemProps2.xml><?xml version="1.0" encoding="utf-8"?>
<ds:datastoreItem xmlns:ds="http://schemas.openxmlformats.org/officeDocument/2006/customXml" ds:itemID="{2DC14B5B-F46E-4A6F-ABF7-ECB121A4B23D}"/>
</file>

<file path=customXml/itemProps3.xml><?xml version="1.0" encoding="utf-8"?>
<ds:datastoreItem xmlns:ds="http://schemas.openxmlformats.org/officeDocument/2006/customXml" ds:itemID="{9E294C9C-9758-4505-ACB6-36FA3CA92C30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12010</TotalTime>
  <Words>295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CosineVTI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Grover</dc:creator>
  <cp:lastModifiedBy>Robert Grover</cp:lastModifiedBy>
  <cp:revision>6</cp:revision>
  <dcterms:created xsi:type="dcterms:W3CDTF">2022-01-11T14:13:20Z</dcterms:created>
  <dcterms:modified xsi:type="dcterms:W3CDTF">2024-05-10T16:48:04Z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