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66" r:id="rId5"/>
    <p:sldId id="341" r:id="rId6"/>
    <p:sldId id="357" r:id="rId7"/>
    <p:sldId id="349" r:id="rId8"/>
    <p:sldId id="319" r:id="rId9"/>
    <p:sldId id="340" r:id="rId10"/>
    <p:sldId id="353" r:id="rId11"/>
    <p:sldId id="354" r:id="rId12"/>
    <p:sldId id="347" r:id="rId13"/>
    <p:sldId id="356" r:id="rId14"/>
    <p:sldId id="360" r:id="rId15"/>
    <p:sldId id="358" r:id="rId16"/>
    <p:sldId id="33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252" autoAdjust="0"/>
  </p:normalViewPr>
  <p:slideViewPr>
    <p:cSldViewPr snapToGrid="0">
      <p:cViewPr varScale="1">
        <p:scale>
          <a:sx n="87" d="100"/>
          <a:sy n="87" d="100"/>
        </p:scale>
        <p:origin x="151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ssida Lyon" userId="f96b212d-0085-4b64-a491-30b4d2ec4316" providerId="ADAL" clId="{20957BD4-475C-4DB5-8582-CD32DC47BCDA}"/>
    <pc:docChg chg="modSld">
      <pc:chgData name="Cressida Lyon" userId="f96b212d-0085-4b64-a491-30b4d2ec4316" providerId="ADAL" clId="{20957BD4-475C-4DB5-8582-CD32DC47BCDA}" dt="2024-01-16T11:59:00.305" v="7" actId="5793"/>
      <pc:docMkLst>
        <pc:docMk/>
      </pc:docMkLst>
      <pc:sldChg chg="modNotesTx">
        <pc:chgData name="Cressida Lyon" userId="f96b212d-0085-4b64-a491-30b4d2ec4316" providerId="ADAL" clId="{20957BD4-475C-4DB5-8582-CD32DC47BCDA}" dt="2024-01-16T11:58:38.276" v="0" actId="20577"/>
        <pc:sldMkLst>
          <pc:docMk/>
          <pc:sldMk cId="895915843" sldId="266"/>
        </pc:sldMkLst>
      </pc:sldChg>
      <pc:sldChg chg="modNotesTx">
        <pc:chgData name="Cressida Lyon" userId="f96b212d-0085-4b64-a491-30b4d2ec4316" providerId="ADAL" clId="{20957BD4-475C-4DB5-8582-CD32DC47BCDA}" dt="2024-01-16T11:58:45.791" v="2" actId="20577"/>
        <pc:sldMkLst>
          <pc:docMk/>
          <pc:sldMk cId="3343511669" sldId="319"/>
        </pc:sldMkLst>
      </pc:sldChg>
      <pc:sldChg chg="modNotesTx">
        <pc:chgData name="Cressida Lyon" userId="f96b212d-0085-4b64-a491-30b4d2ec4316" providerId="ADAL" clId="{20957BD4-475C-4DB5-8582-CD32DC47BCDA}" dt="2024-01-16T11:59:00.305" v="7" actId="5793"/>
        <pc:sldMkLst>
          <pc:docMk/>
          <pc:sldMk cId="1799166491" sldId="339"/>
        </pc:sldMkLst>
      </pc:sldChg>
      <pc:sldChg chg="modNotesTx">
        <pc:chgData name="Cressida Lyon" userId="f96b212d-0085-4b64-a491-30b4d2ec4316" providerId="ADAL" clId="{20957BD4-475C-4DB5-8582-CD32DC47BCDA}" dt="2024-01-16T11:58:42.451" v="1" actId="20577"/>
        <pc:sldMkLst>
          <pc:docMk/>
          <pc:sldMk cId="1043127947" sldId="349"/>
        </pc:sldMkLst>
      </pc:sldChg>
      <pc:sldChg chg="modNotesTx">
        <pc:chgData name="Cressida Lyon" userId="f96b212d-0085-4b64-a491-30b4d2ec4316" providerId="ADAL" clId="{20957BD4-475C-4DB5-8582-CD32DC47BCDA}" dt="2024-01-16T11:58:52.099" v="3" actId="20577"/>
        <pc:sldMkLst>
          <pc:docMk/>
          <pc:sldMk cId="629316681" sldId="353"/>
        </pc:sldMkLst>
      </pc:sldChg>
      <pc:sldChg chg="modNotesTx">
        <pc:chgData name="Cressida Lyon" userId="f96b212d-0085-4b64-a491-30b4d2ec4316" providerId="ADAL" clId="{20957BD4-475C-4DB5-8582-CD32DC47BCDA}" dt="2024-01-16T11:58:54.823" v="5" actId="5793"/>
        <pc:sldMkLst>
          <pc:docMk/>
          <pc:sldMk cId="244152909" sldId="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B8EB0-565B-43B8-BBA2-D676F2BF308C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AB832-9232-445B-B2B9-6B34A34ED5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41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scmail.ac.uk/cgi-bin/WA-JISC.exe?A0=CETIS-PORTFOLI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isc.ac.uk/guides/e-portfolio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71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Sutherland and Powell, 2007.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CETIS Portfolio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[Online]. Available from: </a:t>
            </a:r>
            <a:r>
              <a:rPr lang="en-US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https://www.jiscmail.ac.uk/cgi-bin/WA-JISC.exe?A0=CETIS-PORTFOLIO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JISC, 2019. </a:t>
            </a:r>
            <a:r>
              <a:rPr lang="en-GB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enhance student learning, progression and employability with e-portfolios 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[Online]. Available from: </a:t>
            </a:r>
            <a:r>
              <a:rPr lang="en-GB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https://www.jisc.ac.uk/guides/e-portfolios</a:t>
            </a:r>
            <a:endParaRPr lang="en-GB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B832-9232-445B-B2B9-6B34A34ED5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7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15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7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61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1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AB832-9232-445B-B2B9-6B34A34ED59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2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B832-9232-445B-B2B9-6B34A34ED5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0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mahara.bath.ac.uk/view/view.php?t=f21d1595e7653b7156f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l2255@bath.ac.uk" TargetMode="External"/><Relationship Id="rId4" Type="http://schemas.openxmlformats.org/officeDocument/2006/relationships/hyperlink" Target="mailto:kjc47@bath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vance-he.ac.uk/knowledge-hub/developing-engagement-feedback-toolkit-deft" TargetMode="External"/><Relationship Id="rId4" Type="http://schemas.openxmlformats.org/officeDocument/2006/relationships/hyperlink" Target="https://journals.sagepub.com/doi/10.3102/00346543029848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jisc.ac.uk/guides/e-portfolio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xerte.bath.ac.uk/play.php?template_id=243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hara.bath.ac.uk/view/view.php?t=831d45e90de0f6724ca4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hara.bath.ac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Video 27">
            <a:extLst>
              <a:ext uri="{FF2B5EF4-FFF2-40B4-BE49-F238E27FC236}">
                <a16:creationId xmlns:a16="http://schemas.microsoft.com/office/drawing/2014/main" id="{B8C89EE0-C015-43FB-A2BC-2640F0CBFD4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366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ePortfolios – the past, the present and the future of skills development in higher education.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602710"/>
            <a:ext cx="10058400" cy="1594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bg1"/>
                </a:solidFill>
              </a:rPr>
              <a:t>Dr Cressida Lyon </a:t>
            </a:r>
            <a:r>
              <a:rPr lang="en-US" sz="1600" dirty="0">
                <a:solidFill>
                  <a:schemeClr val="bg1"/>
                </a:solidFill>
              </a:rPr>
              <a:t>(cl2255@bath.ac.uk)</a:t>
            </a:r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University of Bath</a:t>
            </a:r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Dept of Life Sciences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20DEF0-3B11-45A2-9773-07E14DD69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4" y="530597"/>
            <a:ext cx="2531105" cy="8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3632D-5383-13B8-B81A-983D05B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 dirty="0"/>
              <a:t>Challenges</a:t>
            </a:r>
          </a:p>
        </p:txBody>
      </p:sp>
      <p:pic>
        <p:nvPicPr>
          <p:cNvPr id="5" name="Picture 4" descr="Hourglass on a flat surface">
            <a:extLst>
              <a:ext uri="{FF2B5EF4-FFF2-40B4-BE49-F238E27FC236}">
                <a16:creationId xmlns:a16="http://schemas.microsoft.com/office/drawing/2014/main" id="{22F08FA4-ACF5-087F-927A-CA3C416B3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9" r="2594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11DB-153F-84E8-FE83-3F6FF24A7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903" y="2098345"/>
            <a:ext cx="6401926" cy="41219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Engagement is often low until just before submission point (low stakes and therefore low priority)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Takes time to learn to use software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Students say that they don’t have much feedback to log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Slow if all using at the same time in class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139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3632D-5383-13B8-B81A-983D05B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 dirty="0"/>
              <a:t>Benefits</a:t>
            </a:r>
          </a:p>
        </p:txBody>
      </p:sp>
      <p:pic>
        <p:nvPicPr>
          <p:cNvPr id="5" name="Picture 4" descr="Hourglass on a flat surface">
            <a:extLst>
              <a:ext uri="{FF2B5EF4-FFF2-40B4-BE49-F238E27FC236}">
                <a16:creationId xmlns:a16="http://schemas.microsoft.com/office/drawing/2014/main" id="{22F08FA4-ACF5-087F-927A-CA3C416B3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9" r="2594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11DB-153F-84E8-FE83-3F6FF24A7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759" y="2098345"/>
            <a:ext cx="6466901" cy="41219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Promotes reflection – students can see their development / progress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Feedback is all in one place, so it’s easy to find and use to guide goal setting and for future assignments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Can export following graduation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For tutors: helps to provide more bespoke guidance for tutees and to write references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85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9D105-08A1-76F6-E049-FED055F7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Recommendations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E23D-6B5C-D2FB-9C49-8151C229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41" y="2108201"/>
            <a:ext cx="6874525" cy="429259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Don’t underestimate how long it will take to set up your ePortfolio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Once the template is shared, it cannot be changed, so make sure it’s right 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Make sure it is organised and logical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Try not to be repetitive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Include links to relevant resources (but check that these still work each year)</a:t>
            </a:r>
          </a:p>
          <a:p>
            <a:pPr marL="0">
              <a:lnSpc>
                <a:spcPct val="90000"/>
              </a:lnSpc>
              <a:buNone/>
            </a:pPr>
            <a:r>
              <a:rPr lang="en-GB" dirty="0"/>
              <a:t>Scaffold use of ePortfolio</a:t>
            </a:r>
          </a:p>
          <a:p>
            <a:pPr marL="251460" indent="-342900">
              <a:lnSpc>
                <a:spcPct val="90000"/>
              </a:lnSpc>
            </a:pPr>
            <a:r>
              <a:rPr lang="en-GB" dirty="0"/>
              <a:t>Regular, in class workshops work best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/>
              <a:t>Include an exemplar to show students what you expect (</a:t>
            </a:r>
            <a:r>
              <a:rPr lang="en-GB" dirty="0">
                <a:hlinkClick r:id="rId2"/>
              </a:rPr>
              <a:t>Example Bioscience Skills ePortfolio</a:t>
            </a:r>
            <a:r>
              <a:rPr lang="en-GB" dirty="0"/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</p:txBody>
      </p:sp>
      <p:pic>
        <p:nvPicPr>
          <p:cNvPr id="5" name="Picture 4" descr="Students in class">
            <a:extLst>
              <a:ext uri="{FF2B5EF4-FFF2-40B4-BE49-F238E27FC236}">
                <a16:creationId xmlns:a16="http://schemas.microsoft.com/office/drawing/2014/main" id="{2C61D9EE-E190-3685-6C0A-34B55E46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90" y="2939321"/>
            <a:ext cx="3572259" cy="23844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06839E-D8C3-4A74-BA2B-3B97E7B2C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53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B668D-0709-A87B-DCB1-EFB5DE11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 dirty="0"/>
              <a:t>What next?</a:t>
            </a:r>
          </a:p>
        </p:txBody>
      </p:sp>
      <p:pic>
        <p:nvPicPr>
          <p:cNvPr id="6" name="Picture 5" descr="Big and small arrows">
            <a:extLst>
              <a:ext uri="{FF2B5EF4-FFF2-40B4-BE49-F238E27FC236}">
                <a16:creationId xmlns:a16="http://schemas.microsoft.com/office/drawing/2014/main" id="{5CDE97C7-C701-46F6-9254-AE4CD4FA7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3" t="-1080" r="35494" b="1080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A388A-4AF2-CE5B-8E1B-95742145A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4112106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u="sng" dirty="0"/>
              <a:t>Faculty of Science ePortfolio group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Collaboration with ePortfolio fans in Chemistry, Pharmacy, Computer Science and Placements.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Analyse efficacy with a questionnaire at end of academic 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Please contact Kate Campbell (</a:t>
            </a:r>
            <a:r>
              <a:rPr lang="it-IT" sz="1600" dirty="0">
                <a:hlinkClick r:id="rId4"/>
              </a:rPr>
              <a:t>kjc47@bath.ac.uk</a:t>
            </a:r>
            <a:r>
              <a:rPr lang="it-IT" sz="1600" dirty="0"/>
              <a:t>)</a:t>
            </a:r>
            <a:r>
              <a:rPr lang="en-GB" sz="1600" dirty="0"/>
              <a:t> if you would like to join us!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u="sng" dirty="0"/>
              <a:t>Cross-institutional collaboration (Skills development in Biosciences)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Collaboration with Leicester, Bristol, Royal Holloway, Edinburgh, Kingston and Liverpool.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Case studies of staff reflections on use of ePortfolios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GB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FB7E7-53E3-43AD-8EC2-8D501F9EF3C8}"/>
              </a:ext>
            </a:extLst>
          </p:cNvPr>
          <p:cNvSpPr txBox="1"/>
          <p:nvPr/>
        </p:nvSpPr>
        <p:spPr>
          <a:xfrm>
            <a:off x="186833" y="6441646"/>
            <a:ext cx="1216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If you would like to use the Skills ePortfolio with your students, get in touch! </a:t>
            </a:r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cl2255@bath.ac.uk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16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34A20-45AF-4EEB-81BF-5888A5D8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/>
              <a:t>What is an ePortfolio?</a:t>
            </a:r>
          </a:p>
        </p:txBody>
      </p:sp>
      <p:pic>
        <p:nvPicPr>
          <p:cNvPr id="7" name="Picture 6" descr="Abstract blurred public library with bookshelves">
            <a:extLst>
              <a:ext uri="{FF2B5EF4-FFF2-40B4-BE49-F238E27FC236}">
                <a16:creationId xmlns:a16="http://schemas.microsoft.com/office/drawing/2014/main" id="{0F7666F8-2314-4A1F-7535-08C48D51E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9" r="3728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3A9256-D5D3-4E93-B257-C932D1DE6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175" y="2098345"/>
            <a:ext cx="6858345" cy="411210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Defined as a “purposeful aggregation of digital items [related to learning] which ‘presents’ a selected audience with evidence of a person’s learning and/or ability” (Sutherland and Powell, 2007). </a:t>
            </a:r>
          </a:p>
          <a:p>
            <a:pPr>
              <a:lnSpc>
                <a:spcPct val="90000"/>
              </a:lnSpc>
            </a:pPr>
            <a:r>
              <a:rPr lang="en-GB" dirty="0"/>
              <a:t>Unique opportunity for: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Reflection and self-monitoring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Creative expression of understanding and success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Developing a supportive learning community 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Logging and monitoring skills development during an undergraduate degree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Demonstrating graduate capabilities </a:t>
            </a:r>
          </a:p>
          <a:p>
            <a:pPr marL="201168" lvl="1" indent="0">
              <a:lnSpc>
                <a:spcPct val="90000"/>
              </a:lnSpc>
              <a:buNone/>
            </a:pPr>
            <a:r>
              <a:rPr lang="en-GB" sz="2000" dirty="0"/>
              <a:t>(JISC, 2019)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79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1BDC8-8546-06CA-5341-FFF5D298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What is included in the Bioscience Skills ePortfolio?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6573" y="1895846"/>
            <a:ext cx="9784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75D8133B-321D-2D82-54ED-C27A8FC6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09" y="2472903"/>
            <a:ext cx="3031484" cy="30314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6BCC0-8B0E-321D-AF6E-333FCF1F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0" y="2108201"/>
            <a:ext cx="6388260" cy="37608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Setting goals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Logging and reflecting on feedback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Logging development of lab skills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Logging development of employability skills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Skills auditing – used to feed into goal setting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Uploading a CV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EDFE5-9478-4774-9D3D-FEC7DC70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365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diagram of green gears&#10;&#10;Description automatically generated">
            <a:extLst>
              <a:ext uri="{FF2B5EF4-FFF2-40B4-BE49-F238E27FC236}">
                <a16:creationId xmlns:a16="http://schemas.microsoft.com/office/drawing/2014/main" id="{386F5452-3C16-4694-AC65-6826B566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7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7E0400-E9ED-46D6-A946-A7B49DB41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5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E2910-913E-4F00-B997-8D2D801E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1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Skills ePortfolio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bg1">
                <a:alpha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12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A51F1-8E14-4675-B1CB-79C95867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/>
              <a:t>Why Feedback?</a:t>
            </a:r>
          </a:p>
        </p:txBody>
      </p:sp>
      <p:pic>
        <p:nvPicPr>
          <p:cNvPr id="9" name="Picture 8" descr="Glasses on top of a book">
            <a:extLst>
              <a:ext uri="{FF2B5EF4-FFF2-40B4-BE49-F238E27FC236}">
                <a16:creationId xmlns:a16="http://schemas.microsoft.com/office/drawing/2014/main" id="{73E008B6-FD6F-4655-A7F5-12A0681D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7" r="38618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39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EA544-8A53-4079-8643-CE009574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</a:rPr>
              <a:t>Feedback plays a key role in student learning and achievement </a:t>
            </a:r>
          </a:p>
          <a:p>
            <a:pPr marL="292608" lvl="1" indent="0">
              <a:buNone/>
            </a:pP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</a:rPr>
              <a:t>(e.g. </a:t>
            </a: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Hattie and Timperley, 2007</a:t>
            </a: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en-GB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tudents are less satisfied with (assessment and) feedback than any other aspect of higher education </a:t>
            </a:r>
          </a:p>
          <a:p>
            <a:pPr marL="292608" lvl="1" indent="0">
              <a:buNone/>
            </a:pPr>
            <a:r>
              <a:rPr lang="en-GB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(e.g. </a:t>
            </a:r>
            <a:r>
              <a:rPr lang="en-GB">
                <a:latin typeface="Calibri" panose="020F0502020204030204" pitchFamily="34" charset="0"/>
              </a:rPr>
              <a:t>National Student Survey (NSS), </a:t>
            </a:r>
            <a:r>
              <a:rPr lang="en-GB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Academic Experience Survey (SAES))</a:t>
            </a:r>
          </a:p>
          <a:p>
            <a:pPr marL="0" indent="0">
              <a:buNone/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Based on Advance HE’s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Developing Engagement with Feedback Toolkit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2608" lvl="1" indent="0">
              <a:buNone/>
            </a:pPr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35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965EE-6DF3-4635-8562-A91E4031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Why employability skills?</a:t>
            </a:r>
          </a:p>
        </p:txBody>
      </p:sp>
      <p:pic>
        <p:nvPicPr>
          <p:cNvPr id="5" name="Content Placeholder 4" descr="Two business people communicating">
            <a:extLst>
              <a:ext uri="{FF2B5EF4-FFF2-40B4-BE49-F238E27FC236}">
                <a16:creationId xmlns:a16="http://schemas.microsoft.com/office/drawing/2014/main" id="{C6694366-0CCC-4991-9872-8527BE90D4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556" r="38681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BE5C5-E12E-452A-A580-391D72313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Graduate employment used as a metric for quality of university provision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Teaching Excellence Framework (TEF) </a:t>
            </a:r>
            <a:r>
              <a:rPr lang="en-US" sz="1700" dirty="0" err="1"/>
              <a:t>emphasises</a:t>
            </a:r>
            <a:r>
              <a:rPr lang="en-US" sz="1700" dirty="0"/>
              <a:t> importance of employability skills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CT: Embed employability skills into curriculum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ym typeface="Wingdings" panose="05000000000000000000" pitchFamily="2" charset="2"/>
              </a:rPr>
              <a:t>   </a:t>
            </a:r>
            <a:r>
              <a:rPr lang="en-US" sz="1700" dirty="0"/>
              <a:t>students don’t always </a:t>
            </a:r>
            <a:r>
              <a:rPr lang="en-US" sz="1700" dirty="0" err="1"/>
              <a:t>realise</a:t>
            </a:r>
            <a:r>
              <a:rPr lang="en-US" sz="1700" dirty="0"/>
              <a:t> that they have these skills! 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Based on ideas from JISC Guide: “</a:t>
            </a:r>
            <a:r>
              <a:rPr lang="en-US" sz="1700" u="sng" dirty="0">
                <a:hlinkClick r:id="rId4"/>
              </a:rPr>
              <a:t>How to enhance student learning, progression and employability with e-portfolios</a:t>
            </a:r>
            <a:r>
              <a:rPr lang="en-US" sz="1700" dirty="0"/>
              <a:t>” (JISC, 2019)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And advice from Careers and Faculty of Science Placements Team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76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95B6-F0BC-435A-B8F3-07FBF484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ePortfolio software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10974-3D0C-411C-A80B-5C4A0DB33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2057400"/>
            <a:ext cx="4639736" cy="736282"/>
          </a:xfrm>
        </p:spPr>
        <p:txBody>
          <a:bodyPr/>
          <a:lstStyle/>
          <a:p>
            <a:r>
              <a:rPr lang="en-GB" dirty="0" err="1"/>
              <a:t>Onenote</a:t>
            </a:r>
            <a:r>
              <a:rPr lang="en-GB" dirty="0"/>
              <a:t> class notebook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C53741-3B7E-4D8C-B3FF-5581D5EA5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320" y="2688116"/>
            <a:ext cx="4700696" cy="3525397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/>
              <a:t>Familiar interface (Microsoft)</a:t>
            </a:r>
          </a:p>
          <a:p>
            <a:r>
              <a:rPr lang="en-GB" sz="1600" dirty="0"/>
              <a:t>Can use content library to share template pages</a:t>
            </a:r>
          </a:p>
          <a:p>
            <a:r>
              <a:rPr lang="en-GB" sz="1600" dirty="0"/>
              <a:t>Can link to and embed documents into your notes</a:t>
            </a:r>
          </a:p>
          <a:p>
            <a:r>
              <a:rPr lang="en-GB" sz="1600" dirty="0"/>
              <a:t>Can add content on nearly any device</a:t>
            </a:r>
          </a:p>
          <a:p>
            <a:r>
              <a:rPr lang="en-GB" sz="1600" dirty="0"/>
              <a:t>Built in accessibility software</a:t>
            </a:r>
          </a:p>
          <a:p>
            <a:r>
              <a:rPr lang="en-GB" sz="1600" dirty="0"/>
              <a:t>Associated Teams page for questions / links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Set up was complicated for lecturer (adding students to Teams)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Several students saved their ePortfolio in the wrong location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65DBD9-0D38-45E9-BBDF-DD7134E19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mahara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FEA91C-3E4D-4072-A395-CFCB4BB38BF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Interface is less familiar (takes time to learn)</a:t>
            </a:r>
          </a:p>
          <a:p>
            <a:r>
              <a:rPr lang="en-GB" dirty="0"/>
              <a:t>Can create and share template pages</a:t>
            </a:r>
          </a:p>
          <a:p>
            <a:r>
              <a:rPr lang="en-GB" dirty="0"/>
              <a:t>Used by Faculty Placements team (continuity)</a:t>
            </a:r>
          </a:p>
          <a:p>
            <a:r>
              <a:rPr lang="en-GB" dirty="0">
                <a:solidFill>
                  <a:srgbClr val="FF0000"/>
                </a:solidFill>
              </a:rPr>
              <a:t>Can’t link to or embed documents</a:t>
            </a:r>
          </a:p>
          <a:p>
            <a:r>
              <a:rPr lang="en-GB" dirty="0">
                <a:solidFill>
                  <a:srgbClr val="FF0000"/>
                </a:solidFill>
              </a:rPr>
              <a:t>Difficult to see what you’re typing in edit mode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36906A0-EBB9-775C-8859-FA88EB2DB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27" y="347207"/>
            <a:ext cx="1312087" cy="1219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B3A3F-8767-1EE9-15C6-EB2EB5D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414" y="305285"/>
            <a:ext cx="2628410" cy="98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2609BA-19B2-82B6-83E9-9B02281B2073}"/>
              </a:ext>
            </a:extLst>
          </p:cNvPr>
          <p:cNvSpPr/>
          <p:nvPr/>
        </p:nvSpPr>
        <p:spPr>
          <a:xfrm>
            <a:off x="6399165" y="2104221"/>
            <a:ext cx="4756515" cy="373182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A9A44-ED75-AFBE-574B-94E3C9F50BD2}"/>
              </a:ext>
            </a:extLst>
          </p:cNvPr>
          <p:cNvSpPr/>
          <p:nvPr/>
        </p:nvSpPr>
        <p:spPr>
          <a:xfrm>
            <a:off x="980500" y="2137272"/>
            <a:ext cx="4756515" cy="3731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87168-C351-9FEB-B682-5931EA59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over the years…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750EA-29B4-A164-E319-EC8B0A353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2022-23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97386-0DF8-4672-B8A3-CDFD45E00B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ePortfolio was an add-on to the Year 1 “Practical and Academic Skills unit”</a:t>
            </a:r>
          </a:p>
          <a:p>
            <a:pPr lvl="1"/>
            <a:r>
              <a:rPr lang="en-GB" dirty="0"/>
              <a:t>2% of unit</a:t>
            </a:r>
          </a:p>
          <a:p>
            <a:r>
              <a:rPr lang="en-GB" dirty="0"/>
              <a:t>OneNote template run through Teams</a:t>
            </a:r>
          </a:p>
          <a:p>
            <a:r>
              <a:rPr lang="en-GB" sz="2000" dirty="0">
                <a:hlinkClick r:id="rId3"/>
              </a:rPr>
              <a:t>Online training module </a:t>
            </a:r>
            <a:r>
              <a:rPr lang="en-GB" sz="2000" dirty="0"/>
              <a:t>(self-paced)</a:t>
            </a:r>
          </a:p>
          <a:p>
            <a:r>
              <a:rPr lang="en-GB" dirty="0"/>
              <a:t>Not shared with tutors, marked by me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002F5-A268-CAD9-ABF3-739B7045D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2023-24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1C33F-A9A2-8E2A-4DD5-C1D01BB7FE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ePortfolio is fully embedded into the Year 1 “Core Skills in Bioscience” unit</a:t>
            </a:r>
          </a:p>
          <a:p>
            <a:pPr lvl="1"/>
            <a:r>
              <a:rPr lang="en-GB" dirty="0"/>
              <a:t>0% must pass component of unit</a:t>
            </a:r>
          </a:p>
          <a:p>
            <a:r>
              <a:rPr lang="en-GB" dirty="0"/>
              <a:t>Mahara</a:t>
            </a:r>
          </a:p>
          <a:p>
            <a:r>
              <a:rPr lang="en-GB" dirty="0"/>
              <a:t>Several lectures / workshops </a:t>
            </a:r>
          </a:p>
          <a:p>
            <a:r>
              <a:rPr lang="en-GB" dirty="0"/>
              <a:t>Shared with tutors prior to 1:1 tutorials and marked by tutors</a:t>
            </a:r>
          </a:p>
        </p:txBody>
      </p:sp>
    </p:spTree>
    <p:extLst>
      <p:ext uri="{BB962C8B-B14F-4D97-AF65-F5344CB8AC3E}">
        <p14:creationId xmlns:p14="http://schemas.microsoft.com/office/powerpoint/2010/main" val="24415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6631A-B7D7-495D-9CCC-1BF70FDC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GB" dirty="0"/>
              <a:t>ePortfolio – a tour</a:t>
            </a:r>
          </a:p>
        </p:txBody>
      </p:sp>
      <p:pic>
        <p:nvPicPr>
          <p:cNvPr id="5" name="Picture 4" descr="Person pointing on a map">
            <a:extLst>
              <a:ext uri="{FF2B5EF4-FFF2-40B4-BE49-F238E27FC236}">
                <a16:creationId xmlns:a16="http://schemas.microsoft.com/office/drawing/2014/main" id="{6E2EC489-B843-6838-D0F5-E1B62E05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2" r="31925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B9E0E-90F1-4459-99BB-0BF0473F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hlinkClick r:id="rId3"/>
              </a:rPr>
              <a:t>Biosciences Skills ePortfolio</a:t>
            </a:r>
            <a:endParaRPr lang="en-GB" dirty="0"/>
          </a:p>
          <a:p>
            <a:r>
              <a:rPr lang="en-GB" dirty="0"/>
              <a:t>If you would like to take a copy of the ePortfolio to look at, please follow these instructions: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33333"/>
                </a:solidFill>
                <a:latin typeface="Open Sans" panose="020B0606030504020204" pitchFamily="34" charset="0"/>
              </a:rPr>
              <a:t>G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 to 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4"/>
              </a:rPr>
              <a:t>https://mahara.bath.ac.uk/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and log in with your normal University login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Navigate to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Create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&gt;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Pages and Collections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from the main menu.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Click the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Copy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button, and you will see a list of all the available pages and collections that can be copied.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Search for the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Bioscience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Skills ePortfolio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and click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copy collection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With a collection you need to confirm that the contents included are required by clicking through the ‘next buttons’ and then Saving.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Your copy will now appear in your personal list of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Pages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and </a:t>
            </a:r>
            <a:r>
              <a:rPr lang="en-GB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Collections</a:t>
            </a:r>
            <a:r>
              <a:rPr lang="en-GB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ready to be edited.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44565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4bc7edf5-5ae2-48d0-b82e-8ab49199e5c2"/>
  <p:tag name="WASPOLLED" val="06FF4BC1A9114539ABC39FE0D99C4C2D"/>
  <p:tag name="TPVERSION" val="8"/>
  <p:tag name="TPFULLVERSION" val="8.5.2.3"/>
  <p:tag name="PPTVERSION" val="16"/>
  <p:tag name="TPOS" val="2"/>
  <p:tag name="TPLASTSAVEVERSION" val="6.3 PC"/>
</p:tagLst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{5EE3F441-DBA3-4AA0-B6DF-6ABD3FC52156}tf11437505_win32</Template>
  <TotalTime>3670</TotalTime>
  <Words>995</Words>
  <Application>Microsoft Office PowerPoint</Application>
  <PresentationFormat>Widescreen</PresentationFormat>
  <Paragraphs>114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Georgia Pro Cond Light</vt:lpstr>
      <vt:lpstr>Open Sans</vt:lpstr>
      <vt:lpstr>Speak Pro</vt:lpstr>
      <vt:lpstr>Wingdings</vt:lpstr>
      <vt:lpstr>RetrospectVTI</vt:lpstr>
      <vt:lpstr>ePortfolios – the past, the present and the future of skills development in higher education.</vt:lpstr>
      <vt:lpstr>What is an ePortfolio?</vt:lpstr>
      <vt:lpstr>What is included in the Bioscience Skills ePortfolio?</vt:lpstr>
      <vt:lpstr>Skills ePortfolio</vt:lpstr>
      <vt:lpstr>Why Feedback?</vt:lpstr>
      <vt:lpstr>Why employability skills?</vt:lpstr>
      <vt:lpstr>ePortfolio software</vt:lpstr>
      <vt:lpstr>Changes over the years…</vt:lpstr>
      <vt:lpstr>ePortfolio – a tour</vt:lpstr>
      <vt:lpstr>Challenges</vt:lpstr>
      <vt:lpstr>Benefits</vt:lpstr>
      <vt:lpstr>Recommendations</vt:lpstr>
      <vt:lpstr>What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Feedback</dc:title>
  <dc:creator>Cressida Lyon</dc:creator>
  <cp:lastModifiedBy>Cressida Lyon</cp:lastModifiedBy>
  <cp:revision>6</cp:revision>
  <dcterms:created xsi:type="dcterms:W3CDTF">2021-07-14T10:04:27Z</dcterms:created>
  <dcterms:modified xsi:type="dcterms:W3CDTF">2024-01-16T11:59:01Z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