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</p:sldMasterIdLst>
  <p:notesMasterIdLst>
    <p:notesMasterId r:id="rId21"/>
  </p:notesMasterIdLst>
  <p:sldIdLst>
    <p:sldId id="308" r:id="rId6"/>
    <p:sldId id="317" r:id="rId7"/>
    <p:sldId id="256" r:id="rId8"/>
    <p:sldId id="257" r:id="rId9"/>
    <p:sldId id="258" r:id="rId10"/>
    <p:sldId id="259" r:id="rId11"/>
    <p:sldId id="260" r:id="rId12"/>
    <p:sldId id="331" r:id="rId13"/>
    <p:sldId id="333" r:id="rId14"/>
    <p:sldId id="335" r:id="rId15"/>
    <p:sldId id="336" r:id="rId16"/>
    <p:sldId id="337" r:id="rId17"/>
    <p:sldId id="338" r:id="rId18"/>
    <p:sldId id="334" r:id="rId19"/>
    <p:sldId id="3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338"/>
  </p:normalViewPr>
  <p:slideViewPr>
    <p:cSldViewPr snapToGrid="0">
      <p:cViewPr varScale="1">
        <p:scale>
          <a:sx n="93" d="100"/>
          <a:sy n="93" d="100"/>
        </p:scale>
        <p:origin x="216" y="4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1EA65-AF77-4784-83FF-92DF1F2D2027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9FBE1-2299-4399-847E-AC41EBB92D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46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bath.ac.uk/students/2023/11/10/age-friendly-vip-off-to-a-good-start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 8 projects (VR project formed into 2) have two new projects coming in Semester 2. Five projects have sent us posters for todays session, the others are not at a stage to report back at the moment.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144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project to report back are </a:t>
            </a:r>
            <a:r>
              <a:rPr lang="en-US" dirty="0" err="1"/>
              <a:t>Interpromoting</a:t>
            </a:r>
            <a:r>
              <a:rPr lang="en-US" dirty="0"/>
              <a:t> An Age-Friendly community. Unfortunately members have been unable to attend so have left us with a few slides with progress. Can find out more information through latest blog </a:t>
            </a:r>
            <a:r>
              <a:rPr lang="en-GB" b="0" i="0" dirty="0">
                <a:effectLst/>
                <a:latin typeface="Aptos" panose="020B0004020202020204" pitchFamily="34" charset="0"/>
                <a:hlinkClick r:id="rId3"/>
              </a:rPr>
              <a:t>https://blogs.bath.ac.uk/students/2023/11/10/age-friendly-vip-off-to-a-good-start/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469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VIP – Students for Sustainable food – We are joined by Mohini, Molly and </a:t>
            </a:r>
            <a:r>
              <a:rPr lang="en-US" dirty="0" err="1"/>
              <a:t>Cece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2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Team Biodevices and have provided an audio update.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088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4 slides from VR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66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VIP – </a:t>
            </a:r>
            <a:r>
              <a:rPr lang="en-US" dirty="0" err="1"/>
              <a:t>Carers</a:t>
            </a:r>
            <a:r>
              <a:rPr lang="en-US" dirty="0"/>
              <a:t> Centre. Some members have joined to talk about the project so 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57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29/09/2020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Brian Rutter CLT VIP Week 1 20/21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2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33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39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3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66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29/09/2020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Brian Rutter CLT VIP Week 1 20/21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0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29/09/2020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Brian Rutter CLT VIP Week 1 20/21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5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2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6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29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6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8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4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29/09/2020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Brian Rutter CLT VIP Week 1 20/21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8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3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0343" y="1871033"/>
            <a:ext cx="10058400" cy="46012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 Lt"/>
                <a:ea typeface="+mn-ea"/>
                <a:cs typeface="HelveticaNeueLT Std Lt"/>
              </a:rPr>
              <a:t>University of Bath</a:t>
            </a:r>
            <a:endParaRPr kumimoji="0" lang="en-US" sz="5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 Lt"/>
              <a:ea typeface="+mn-ea"/>
              <a:cs typeface="HelveticaNeueLT Std Lt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 Lt"/>
                <a:ea typeface="+mn-ea"/>
                <a:cs typeface="HelveticaNeueLT Std Lt"/>
              </a:rPr>
              <a:t>V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 Lt"/>
                <a:ea typeface="+mn-ea"/>
                <a:cs typeface="HelveticaNeueLT Std Lt"/>
              </a:rPr>
              <a:t>ertically Integrated Projects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 Lt"/>
              <a:cs typeface="HelveticaNeueLT Std Lt"/>
            </a:endParaRPr>
          </a:p>
          <a:p>
            <a:pPr marL="0" marR="0" lvl="0" indent="0" algn="ctr" defTabSz="6095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HelveticaNeueLT Std Lt"/>
                <a:cs typeface="Calibri"/>
              </a:rPr>
              <a:t>Welcome to our End-of-Semester VIP Poster and Presentation Event</a:t>
            </a:r>
          </a:p>
          <a:p>
            <a:pPr marL="0" marR="0" lvl="0" indent="0" algn="ctr" defTabSz="6095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marL="0" marR="0" lvl="0" indent="0" algn="ctr" defTabSz="6095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30000" dirty="0">
                <a:solidFill>
                  <a:schemeClr val="bg1"/>
                </a:solidFill>
                <a:latin typeface="HelveticaNeueLT Std Lt"/>
                <a:cs typeface="Calibri"/>
              </a:rPr>
              <a:t>12th</a:t>
            </a:r>
            <a:r>
              <a:rPr lang="en-US" sz="3200" dirty="0">
                <a:solidFill>
                  <a:schemeClr val="bg1"/>
                </a:solidFill>
                <a:latin typeface="HelveticaNeueLT Std Lt"/>
                <a:cs typeface="Calibri"/>
              </a:rPr>
              <a:t> </a:t>
            </a:r>
            <a:r>
              <a:rPr lang="en-US" sz="3200">
                <a:solidFill>
                  <a:schemeClr val="bg1"/>
                </a:solidFill>
                <a:latin typeface="HelveticaNeueLT Std Lt"/>
                <a:cs typeface="Calibri"/>
              </a:rPr>
              <a:t>December 2023</a:t>
            </a: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 dirty="0">
              <a:latin typeface="HelveticaNeueLT Std Lt"/>
              <a:cs typeface="HelveticaNeueLT Std 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December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32765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91E0BE-30FA-E96F-E459-723D1419D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19"/>
            <a:ext cx="12192000" cy="684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65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D7D051-3532-D085-7B8A-B47B362DB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1"/>
            <a:ext cx="12192000" cy="68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63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8C1E7-C184-5582-803F-15DF864D1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1" y="0"/>
            <a:ext cx="1215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05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622B-5CB6-7A33-6DF8-3632E33C3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15CEE-7873-EAA5-B214-903EAF94D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3F198-0971-E3AC-4134-D1B44FB57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1"/>
            <a:ext cx="12192000" cy="68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84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9406F-F491-2642-0A7C-13EF267D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Brian Rutter CLT VIP Week 1 20/21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EC166-5EAA-2E62-41DC-1C2BD8CB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DB3873-62DB-D3F0-FBA6-67B2FEE4D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275" y="0"/>
            <a:ext cx="3849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06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1479482"/>
            <a:ext cx="1005840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r>
              <a:rPr lang="en-US" sz="3200" dirty="0">
                <a:solidFill>
                  <a:schemeClr val="bg1"/>
                </a:solidFill>
                <a:latin typeface="HelveticaNeueLT Std Lt"/>
                <a:cs typeface="Calibri"/>
              </a:rPr>
              <a:t>Any other questions and open discussion</a:t>
            </a:r>
          </a:p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r>
              <a:rPr lang="en-US" sz="3200" dirty="0">
                <a:solidFill>
                  <a:schemeClr val="bg1"/>
                </a:solidFill>
                <a:latin typeface="HelveticaNeueLT Std Lt"/>
                <a:cs typeface="Calibri"/>
              </a:rPr>
              <a:t>Thank you</a:t>
            </a:r>
          </a:p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 dirty="0">
              <a:latin typeface="HelveticaNeueLT Std Lt"/>
              <a:cs typeface="HelveticaNeueLT Std 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December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06233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1479482"/>
            <a:ext cx="10058400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defRPr/>
            </a:pPr>
            <a:r>
              <a:rPr lang="en-US" sz="3200" dirty="0">
                <a:solidFill>
                  <a:schemeClr val="bg1"/>
                </a:solidFill>
                <a:latin typeface="HelveticaNeueLT Std Lt"/>
                <a:cs typeface="Calibri"/>
              </a:rPr>
              <a:t>Agenda</a:t>
            </a:r>
          </a:p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 dirty="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r>
              <a:rPr lang="en-US" dirty="0">
                <a:solidFill>
                  <a:schemeClr val="bg1"/>
                </a:solidFill>
                <a:latin typeface="HelveticaNeueLT Std Lt"/>
                <a:cs typeface="Calibri"/>
              </a:rPr>
              <a:t>If anyone additional to the panel would like to ask a question please do so in the chat and we will try and get through as many as we can (time dependent).</a:t>
            </a:r>
          </a:p>
          <a:p>
            <a:pPr algn="ctr" defTabSz="609585">
              <a:defRPr/>
            </a:pPr>
            <a:endParaRPr lang="en-US" sz="3200" dirty="0">
              <a:latin typeface="HelveticaNeueLT Std Lt"/>
              <a:cs typeface="HelveticaNeueLT Std 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December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259204C2-34CF-1E4B-832C-CDF39FAA3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67632"/>
              </p:ext>
            </p:extLst>
          </p:nvPr>
        </p:nvGraphicFramePr>
        <p:xfrm>
          <a:off x="3169629" y="2471057"/>
          <a:ext cx="6224742" cy="18288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43884">
                  <a:extLst>
                    <a:ext uri="{9D8B030D-6E8A-4147-A177-3AD203B41FA5}">
                      <a16:colId xmlns:a16="http://schemas.microsoft.com/office/drawing/2014/main" val="1512270057"/>
                    </a:ext>
                  </a:extLst>
                </a:gridCol>
                <a:gridCol w="4680858">
                  <a:extLst>
                    <a:ext uri="{9D8B030D-6E8A-4147-A177-3AD203B41FA5}">
                      <a16:colId xmlns:a16="http://schemas.microsoft.com/office/drawing/2014/main" val="25452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16:30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Welcome and Introductions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003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16:35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VIP Posters and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89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Open discussion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299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17:40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Thanks and Close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145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34222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46488" y="1152249"/>
            <a:ext cx="4532417" cy="4532417"/>
            <a:chOff x="0" y="0"/>
            <a:chExt cx="9064833" cy="906483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064833" cy="9064833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62526" y="262526"/>
              <a:ext cx="8539780" cy="8539780"/>
            </a:xfrm>
            <a:custGeom>
              <a:avLst/>
              <a:gdLst/>
              <a:ahLst/>
              <a:cxnLst/>
              <a:rect l="l" t="t" r="r" b="b"/>
              <a:pathLst>
                <a:path w="8539780" h="8539780">
                  <a:moveTo>
                    <a:pt x="0" y="0"/>
                  </a:moveTo>
                  <a:lnTo>
                    <a:pt x="8539781" y="0"/>
                  </a:lnTo>
                  <a:lnTo>
                    <a:pt x="8539781" y="8539781"/>
                  </a:lnTo>
                  <a:lnTo>
                    <a:pt x="0" y="8539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41760" y="1342675"/>
            <a:ext cx="5154240" cy="245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>
                <a:solidFill>
                  <a:srgbClr val="FFFFFF"/>
                </a:solidFill>
                <a:latin typeface="ABeeZee Bold"/>
                <a:ea typeface="ABeeZee Bold"/>
              </a:rPr>
              <a:t>INTERPROMOTING AN AGE﻿-FRIENDLY COMMUNITY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2723" y="4067253"/>
            <a:ext cx="4672315" cy="1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Kollektif"/>
              </a:rPr>
              <a:t>Simran </a:t>
            </a:r>
            <a:r>
              <a:rPr lang="en-US" sz="1666" dirty="0" err="1">
                <a:solidFill>
                  <a:srgbClr val="FFFFFF"/>
                </a:solidFill>
                <a:latin typeface="Kollektif"/>
              </a:rPr>
              <a:t>Dua</a:t>
            </a:r>
            <a:r>
              <a:rPr lang="en-US" sz="1666" dirty="0">
                <a:solidFill>
                  <a:srgbClr val="FFFFFF"/>
                </a:solidFill>
                <a:latin typeface="Kollektif"/>
              </a:rPr>
              <a:t>, </a:t>
            </a:r>
            <a:r>
              <a:rPr lang="en-US" sz="1666" dirty="0" err="1">
                <a:solidFill>
                  <a:srgbClr val="FFFFFF"/>
                </a:solidFill>
                <a:latin typeface="Kollektif"/>
              </a:rPr>
              <a:t>Vishwesh</a:t>
            </a:r>
            <a:r>
              <a:rPr lang="en-US" sz="1666" dirty="0">
                <a:solidFill>
                  <a:srgbClr val="FFFFFF"/>
                </a:solidFill>
                <a:latin typeface="Kollektif"/>
              </a:rPr>
              <a:t> </a:t>
            </a:r>
            <a:r>
              <a:rPr lang="en-US" sz="1666" dirty="0" err="1">
                <a:solidFill>
                  <a:srgbClr val="FFFFFF"/>
                </a:solidFill>
                <a:latin typeface="Kollektif"/>
              </a:rPr>
              <a:t>Hampali</a:t>
            </a:r>
            <a:r>
              <a:rPr lang="en-US" sz="1666" dirty="0">
                <a:solidFill>
                  <a:srgbClr val="FFFFFF"/>
                </a:solidFill>
                <a:latin typeface="Kollektif"/>
              </a:rPr>
              <a:t>, Abigail </a:t>
            </a:r>
            <a:r>
              <a:rPr lang="en-US" sz="1666" dirty="0" err="1">
                <a:solidFill>
                  <a:srgbClr val="FFFFFF"/>
                </a:solidFill>
                <a:latin typeface="Kollektif"/>
              </a:rPr>
              <a:t>Hutzel</a:t>
            </a:r>
            <a:r>
              <a:rPr lang="en-US" sz="1666" dirty="0">
                <a:solidFill>
                  <a:srgbClr val="FFFFFF"/>
                </a:solidFill>
                <a:latin typeface="Kollektif"/>
              </a:rPr>
              <a:t>, Rachel Lin, Vienne </a:t>
            </a:r>
            <a:r>
              <a:rPr lang="en-US" sz="1666" dirty="0" err="1">
                <a:solidFill>
                  <a:srgbClr val="FFFFFF"/>
                </a:solidFill>
                <a:latin typeface="Kollektif"/>
              </a:rPr>
              <a:t>Hiu</a:t>
            </a:r>
            <a:r>
              <a:rPr lang="en-US" sz="1666" dirty="0">
                <a:solidFill>
                  <a:srgbClr val="FFFFFF"/>
                </a:solidFill>
                <a:latin typeface="Kollektif"/>
              </a:rPr>
              <a:t> Yi Lin, </a:t>
            </a:r>
            <a:r>
              <a:rPr lang="en-US" sz="1666" dirty="0" err="1">
                <a:solidFill>
                  <a:srgbClr val="FFFFFF"/>
                </a:solidFill>
                <a:latin typeface="Kollektif"/>
              </a:rPr>
              <a:t>Tey</a:t>
            </a:r>
            <a:r>
              <a:rPr lang="en-US" sz="1666" dirty="0">
                <a:solidFill>
                  <a:srgbClr val="FFFFFF"/>
                </a:solidFill>
                <a:latin typeface="Kollektif"/>
              </a:rPr>
              <a:t> </a:t>
            </a:r>
            <a:r>
              <a:rPr lang="en-US" sz="1666" dirty="0" err="1">
                <a:solidFill>
                  <a:srgbClr val="FFFFFF"/>
                </a:solidFill>
                <a:latin typeface="Kollektif"/>
              </a:rPr>
              <a:t>Milsome</a:t>
            </a:r>
            <a:r>
              <a:rPr lang="en-US" sz="1666" dirty="0">
                <a:solidFill>
                  <a:srgbClr val="FFFFFF"/>
                </a:solidFill>
                <a:latin typeface="Kollektif"/>
              </a:rPr>
              <a:t>, </a:t>
            </a:r>
            <a:r>
              <a:rPr lang="en-US" sz="1666" dirty="0" err="1">
                <a:solidFill>
                  <a:srgbClr val="FFFFFF"/>
                </a:solidFill>
                <a:latin typeface="Kollektif"/>
              </a:rPr>
              <a:t>Ambik</a:t>
            </a:r>
            <a:r>
              <a:rPr lang="en-US" sz="1666" dirty="0">
                <a:solidFill>
                  <a:srgbClr val="FFFFFF"/>
                </a:solidFill>
                <a:latin typeface="Kollektif"/>
              </a:rPr>
              <a:t> Mitra, </a:t>
            </a:r>
            <a:r>
              <a:rPr lang="en-US" sz="1666" dirty="0" err="1">
                <a:solidFill>
                  <a:srgbClr val="FFFFFF"/>
                </a:solidFill>
                <a:latin typeface="Kollektif"/>
              </a:rPr>
              <a:t>Sangjun</a:t>
            </a:r>
            <a:r>
              <a:rPr lang="en-US" sz="1666" dirty="0">
                <a:solidFill>
                  <a:srgbClr val="FFFFFF"/>
                </a:solidFill>
                <a:latin typeface="Kollektif"/>
              </a:rPr>
              <a:t> Park, Girish </a:t>
            </a:r>
            <a:r>
              <a:rPr lang="en-US" sz="1666" dirty="0" err="1">
                <a:solidFill>
                  <a:srgbClr val="FFFFFF"/>
                </a:solidFill>
                <a:latin typeface="Kollektif"/>
              </a:rPr>
              <a:t>Shouan</a:t>
            </a:r>
            <a:r>
              <a:rPr lang="en-US" sz="1666" dirty="0">
                <a:solidFill>
                  <a:srgbClr val="FFFFFF"/>
                </a:solidFill>
                <a:latin typeface="Kollektif"/>
              </a:rPr>
              <a:t>, Kai Suzuki, Viktoria Todorova</a:t>
            </a:r>
          </a:p>
          <a:p>
            <a:pPr algn="just" defTabSz="609630">
              <a:lnSpc>
                <a:spcPts val="2333"/>
              </a:lnSpc>
            </a:pPr>
            <a:r>
              <a:rPr lang="en-US" sz="1666" dirty="0">
                <a:solidFill>
                  <a:srgbClr val="FFFFFF"/>
                </a:solidFill>
                <a:latin typeface="Kollektif"/>
              </a:rPr>
              <a:t>Academic Lead: Prof Fiona </a:t>
            </a:r>
            <a:r>
              <a:rPr lang="en-US" sz="1666" dirty="0" err="1">
                <a:solidFill>
                  <a:srgbClr val="FFFFFF"/>
                </a:solidFill>
                <a:latin typeface="Kollektif"/>
              </a:rPr>
              <a:t>Gillison</a:t>
            </a:r>
            <a:endParaRPr lang="en-US" sz="1666" dirty="0">
              <a:solidFill>
                <a:srgbClr val="FFFFFF"/>
              </a:solidFill>
              <a:latin typeface="Kollekt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71769" y="1326176"/>
            <a:ext cx="3635639" cy="3635639"/>
          </a:xfrm>
          <a:custGeom>
            <a:avLst/>
            <a:gdLst/>
            <a:ahLst/>
            <a:cxnLst/>
            <a:rect l="l" t="t" r="r" b="b"/>
            <a:pathLst>
              <a:path w="5453459" h="5453459">
                <a:moveTo>
                  <a:pt x="0" y="0"/>
                </a:moveTo>
                <a:lnTo>
                  <a:pt x="5453458" y="0"/>
                </a:lnTo>
                <a:lnTo>
                  <a:pt x="5453458" y="5453459"/>
                </a:lnTo>
                <a:lnTo>
                  <a:pt x="0" y="5453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70196" y="1764891"/>
            <a:ext cx="5645501" cy="356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Kollektif"/>
              </a:rPr>
              <a:t>This VIP explores how the University can work with BANES and local older adults to help to create a more age-friendly and inclusive local environment. 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Kollektif"/>
              </a:rPr>
              <a:t>It is the third year of the project running.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Kollektif"/>
              </a:rPr>
              <a:t>In the first year, we developed a survey to investigate what older adults were looking for to help them keep active in their local community.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Kollektif"/>
              </a:rPr>
              <a:t>In the second year, we organised a workshop to unpack the notion of ageism.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70196" y="476250"/>
            <a:ext cx="10436004" cy="901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467"/>
              </a:lnSpc>
              <a:spcBef>
                <a:spcPct val="0"/>
              </a:spcBef>
            </a:pPr>
            <a:r>
              <a:rPr lang="en-US" sz="5334" spc="117">
                <a:solidFill>
                  <a:srgbClr val="FFFFFF"/>
                </a:solidFill>
                <a:latin typeface="Kollektif Bold"/>
              </a:rPr>
              <a:t>Background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15593" y="5105575"/>
            <a:ext cx="3547988" cy="471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FFFFFF"/>
                </a:solidFill>
                <a:latin typeface="Kollektif"/>
              </a:rPr>
              <a:t>Photo taken during the Age-friendly workshop hosted in April 2023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90380" y="2367227"/>
            <a:ext cx="4122873" cy="3092155"/>
          </a:xfrm>
          <a:custGeom>
            <a:avLst/>
            <a:gdLst/>
            <a:ahLst/>
            <a:cxnLst/>
            <a:rect l="l" t="t" r="r" b="b"/>
            <a:pathLst>
              <a:path w="6184310" h="4638232">
                <a:moveTo>
                  <a:pt x="0" y="0"/>
                </a:moveTo>
                <a:lnTo>
                  <a:pt x="6184310" y="0"/>
                </a:lnTo>
                <a:lnTo>
                  <a:pt x="6184310" y="4638233"/>
                </a:lnTo>
                <a:lnTo>
                  <a:pt x="0" y="4638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90202" y="419658"/>
            <a:ext cx="10211598" cy="901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  <a:spcBef>
                <a:spcPct val="0"/>
              </a:spcBef>
            </a:pPr>
            <a:r>
              <a:rPr lang="en-US" sz="5334" spc="496">
                <a:solidFill>
                  <a:srgbClr val="014AAD"/>
                </a:solidFill>
                <a:latin typeface="Kollektif Bold"/>
              </a:rPr>
              <a:t>Journey for this year’s VIP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92853" y="1658211"/>
            <a:ext cx="6493158" cy="1748038"/>
            <a:chOff x="0" y="-190500"/>
            <a:chExt cx="12986316" cy="3496076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00"/>
              <a:ext cx="12558104" cy="1129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50"/>
                </a:lnSpc>
                <a:spcBef>
                  <a:spcPct val="0"/>
                </a:spcBef>
              </a:pPr>
              <a:r>
                <a:rPr lang="en-US" sz="3321">
                  <a:solidFill>
                    <a:srgbClr val="014AAD"/>
                  </a:solidFill>
                  <a:latin typeface="Kollektif"/>
                </a:rPr>
                <a:t>From mid-Oct to mid-Nov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95254"/>
              <a:ext cx="12986316" cy="2110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22" lvl="1" indent="-215911" defTabSz="609630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14AAD"/>
                  </a:solidFill>
                  <a:latin typeface="Kollektif"/>
                </a:rPr>
                <a:t>Planning to develop a programme/package for older adults to acquire some skills or knowledge together with younger adults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2853" y="3480699"/>
            <a:ext cx="6493158" cy="1388012"/>
            <a:chOff x="0" y="-190500"/>
            <a:chExt cx="12986316" cy="2776024"/>
          </a:xfrm>
        </p:grpSpPr>
        <p:sp>
          <p:nvSpPr>
            <p:cNvPr id="8" name="TextBox 8"/>
            <p:cNvSpPr txBox="1"/>
            <p:nvPr/>
          </p:nvSpPr>
          <p:spPr>
            <a:xfrm>
              <a:off x="214108" y="-190500"/>
              <a:ext cx="12558104" cy="1129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50"/>
                </a:lnSpc>
                <a:spcBef>
                  <a:spcPct val="0"/>
                </a:spcBef>
              </a:pPr>
              <a:r>
                <a:rPr lang="en-US" sz="3321">
                  <a:solidFill>
                    <a:srgbClr val="014AAD"/>
                  </a:solidFill>
                  <a:latin typeface="Kollektif"/>
                </a:rPr>
                <a:t>From mid-Nov to late Nov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93348"/>
              <a:ext cx="12986316" cy="1392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22" lvl="1" indent="-215911" defTabSz="609630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14AAD"/>
                  </a:solidFill>
                  <a:latin typeface="Kollektif"/>
                </a:rPr>
                <a:t>Exploring volunteering opportunities for older adults and contribute ourselves as a VIP team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2853" y="5025682"/>
            <a:ext cx="6493158" cy="1388965"/>
            <a:chOff x="0" y="-190500"/>
            <a:chExt cx="12986316" cy="277793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90500"/>
              <a:ext cx="12558104" cy="1129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50"/>
                </a:lnSpc>
                <a:spcBef>
                  <a:spcPct val="0"/>
                </a:spcBef>
              </a:pPr>
              <a:r>
                <a:rPr lang="en-US" sz="3321">
                  <a:solidFill>
                    <a:srgbClr val="014AAD"/>
                  </a:solidFill>
                  <a:latin typeface="Kollektif"/>
                </a:rPr>
                <a:t>From late-Nov up till now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95255"/>
              <a:ext cx="12986316" cy="1392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22" lvl="1" indent="-215911" defTabSz="609630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14AAD"/>
                  </a:solidFill>
                  <a:latin typeface="Kollektif"/>
                </a:rPr>
                <a:t>Developing a session that involves both older and younger adults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777822" y="5522668"/>
            <a:ext cx="3547988" cy="22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014AAD"/>
                </a:solidFill>
                <a:latin typeface="Kollektif"/>
              </a:rPr>
              <a:t>Photo taken in one of our VIP team meetings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0202" y="395329"/>
            <a:ext cx="10211598" cy="901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  <a:spcBef>
                <a:spcPct val="0"/>
              </a:spcBef>
            </a:pPr>
            <a:r>
              <a:rPr lang="en-US" sz="5334" spc="496">
                <a:solidFill>
                  <a:srgbClr val="014AAD"/>
                </a:solidFill>
                <a:latin typeface="Kollektif Bold"/>
              </a:rPr>
              <a:t>Ideas of the session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71841" y="1654284"/>
            <a:ext cx="11248319" cy="4645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800"/>
              </a:lnSpc>
            </a:pPr>
            <a:r>
              <a:rPr lang="en-US" sz="2000">
                <a:solidFill>
                  <a:srgbClr val="014AAD"/>
                </a:solidFill>
                <a:latin typeface="Kollektif Bold"/>
              </a:rPr>
              <a:t>    Design of the session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4AAD"/>
                </a:solidFill>
                <a:latin typeface="Kollektif"/>
              </a:rPr>
              <a:t>Is it a lecture or practical workshop? Which disciplines would be able to accommodate? 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4AAD"/>
                </a:solidFill>
                <a:latin typeface="Kollektif"/>
              </a:rPr>
              <a:t>Is their discipline accessible for a beginner? Could they provide a beginner session?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4AAD"/>
                </a:solidFill>
                <a:latin typeface="Kollektif"/>
              </a:rPr>
              <a:t>What would be their ideal scale of the lecture?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4AAD"/>
                </a:solidFill>
                <a:latin typeface="Kollektif"/>
              </a:rPr>
              <a:t>What is the time and length of the lecture?</a:t>
            </a:r>
          </a:p>
          <a:p>
            <a:pPr algn="just" defTabSz="609630">
              <a:lnSpc>
                <a:spcPts val="2800"/>
              </a:lnSpc>
            </a:pPr>
            <a:endParaRPr lang="en-US" sz="2000">
              <a:solidFill>
                <a:srgbClr val="014AAD"/>
              </a:solidFill>
              <a:latin typeface="Kollektif"/>
            </a:endParaRPr>
          </a:p>
          <a:p>
            <a:pPr algn="just" defTabSz="609630">
              <a:lnSpc>
                <a:spcPts val="2800"/>
              </a:lnSpc>
            </a:pPr>
            <a:r>
              <a:rPr lang="en-US" sz="2000">
                <a:solidFill>
                  <a:srgbClr val="014AAD"/>
                </a:solidFill>
                <a:latin typeface="Kollektif"/>
              </a:rPr>
              <a:t>    </a:t>
            </a:r>
            <a:r>
              <a:rPr lang="en-US" sz="2000">
                <a:solidFill>
                  <a:srgbClr val="014AAD"/>
                </a:solidFill>
                <a:latin typeface="Kollektif Bold"/>
              </a:rPr>
              <a:t>Some practical considerations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4AAD"/>
                </a:solidFill>
                <a:latin typeface="Kollektif"/>
              </a:rPr>
              <a:t>Do they have a current network with older adults that may be interested? 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4AAD"/>
                </a:solidFill>
                <a:latin typeface="Kollektif"/>
              </a:rPr>
              <a:t>Would the lecturer be able to teach in Dartmouth Avenue? 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4AAD"/>
                </a:solidFill>
                <a:latin typeface="Kollektif"/>
              </a:rPr>
              <a:t>Would the lecturer have a student base that would be comfortable with an older adult audience?</a:t>
            </a:r>
          </a:p>
          <a:p>
            <a:pPr algn="just" defTabSz="609630">
              <a:lnSpc>
                <a:spcPts val="2800"/>
              </a:lnSpc>
            </a:pPr>
            <a:endParaRPr lang="en-US" sz="2000">
              <a:solidFill>
                <a:srgbClr val="014AAD"/>
              </a:solidFill>
              <a:latin typeface="Kollektif"/>
            </a:endParaRPr>
          </a:p>
          <a:p>
            <a:pPr algn="just" defTabSz="609630">
              <a:lnSpc>
                <a:spcPts val="2800"/>
              </a:lnSpc>
            </a:pPr>
            <a:r>
              <a:rPr lang="en-US" sz="2000">
                <a:solidFill>
                  <a:srgbClr val="014AAD"/>
                </a:solidFill>
                <a:latin typeface="Kollektif"/>
              </a:rPr>
              <a:t>    </a:t>
            </a:r>
            <a:r>
              <a:rPr lang="en-US" sz="2000">
                <a:solidFill>
                  <a:srgbClr val="014AAD"/>
                </a:solidFill>
                <a:latin typeface="Kollektif Bold"/>
              </a:rPr>
              <a:t>Call for action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4AAD"/>
                </a:solidFill>
                <a:latin typeface="Kollektif"/>
              </a:rPr>
              <a:t>Would any of you be interested in teaching a one-off session?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44788" y="2330531"/>
            <a:ext cx="3761413" cy="2501339"/>
          </a:xfrm>
          <a:custGeom>
            <a:avLst/>
            <a:gdLst/>
            <a:ahLst/>
            <a:cxnLst/>
            <a:rect l="l" t="t" r="r" b="b"/>
            <a:pathLst>
              <a:path w="5642119" h="3752009">
                <a:moveTo>
                  <a:pt x="0" y="0"/>
                </a:moveTo>
                <a:lnTo>
                  <a:pt x="5642119" y="0"/>
                </a:lnTo>
                <a:lnTo>
                  <a:pt x="5642119" y="3752009"/>
                </a:lnTo>
                <a:lnTo>
                  <a:pt x="0" y="3752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90202" y="768837"/>
            <a:ext cx="10211598" cy="69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5334" spc="496">
                <a:solidFill>
                  <a:srgbClr val="FFFFFF"/>
                </a:solidFill>
                <a:latin typeface="Kollektif Bold"/>
              </a:rPr>
              <a:t>Some next steps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801" y="1787218"/>
            <a:ext cx="6686511" cy="392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Kollektif"/>
              </a:rPr>
              <a:t>Identify the topic of the session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Kollektif"/>
              </a:rPr>
              <a:t>Liaise with the lecturer who is interested in running a one-off session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Kollektif"/>
              </a:rPr>
              <a:t>Liaise with the network which has the older adult base 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Kollektif"/>
              </a:rPr>
              <a:t>Apply for the VIP fund to support the logistics of the session (e.g. supporting older adults’ transport, getting some refreshments, booking a venue if there is a fee, and compensating staff’s time, etc.)</a:t>
            </a:r>
          </a:p>
          <a:p>
            <a:pPr marL="431822" lvl="1" indent="-215911" algn="just" defTabSz="60963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Kollektif"/>
              </a:rPr>
              <a:t>Develop some promotional strategies (e.g. contacting the VIP operational team, Anna Boneham, the Doctoral College, the lecturer’s networks, and our own networks)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51499" y="4874443"/>
            <a:ext cx="3547988" cy="22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FFFFFF"/>
                </a:solidFill>
                <a:latin typeface="Kollektif"/>
              </a:rPr>
              <a:t>Photo courtesy of the Centre for Ageing Better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ECD28-4731-B9A8-1092-5F51F3D2D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929" y="0"/>
            <a:ext cx="482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63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oster of a device with water splashing&#10;&#10;Description automatically generated">
            <a:extLst>
              <a:ext uri="{FF2B5EF4-FFF2-40B4-BE49-F238E27FC236}">
                <a16:creationId xmlns:a16="http://schemas.microsoft.com/office/drawing/2014/main" id="{F99CB427-A4FF-4227-A353-E3B8CF043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33" y="0"/>
            <a:ext cx="4843135" cy="68580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78FD4B-3715-5E58-2081-038DA4CA8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3480" y="6162628"/>
            <a:ext cx="734786" cy="7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3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444453785A4548B8F65DA66380B801" ma:contentTypeVersion="7" ma:contentTypeDescription="Create a new document." ma:contentTypeScope="" ma:versionID="de2fbd076347cfc60ff6cd6423dbd572">
  <xsd:schema xmlns:xsd="http://www.w3.org/2001/XMLSchema" xmlns:xs="http://www.w3.org/2001/XMLSchema" xmlns:p="http://schemas.microsoft.com/office/2006/metadata/properties" xmlns:ns2="bccff8a6-8ae2-41a3-a4a9-5fcee9e3e012" xmlns:ns3="6ab2296c-9962-4f00-b335-ff8a197c8af6" targetNamespace="http://schemas.microsoft.com/office/2006/metadata/properties" ma:root="true" ma:fieldsID="4865dd516b34af1e6d6cd8b150a8db2a" ns2:_="" ns3:_="">
    <xsd:import namespace="bccff8a6-8ae2-41a3-a4a9-5fcee9e3e012"/>
    <xsd:import namespace="6ab2296c-9962-4f00-b335-ff8a197c8a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ff8a6-8ae2-41a3-a4a9-5fcee9e3e0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2296c-9962-4f00-b335-ff8a197c8a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258960-4ED1-4A6A-A23C-42C013F0D020}">
  <ds:schemaRefs>
    <ds:schemaRef ds:uri="http://schemas.microsoft.com/office/2006/metadata/properties"/>
    <ds:schemaRef ds:uri="http://purl.org/dc/dcmitype/"/>
    <ds:schemaRef ds:uri="bccff8a6-8ae2-41a3-a4a9-5fcee9e3e012"/>
    <ds:schemaRef ds:uri="http://purl.org/dc/elements/1.1/"/>
    <ds:schemaRef ds:uri="http://purl.org/dc/terms/"/>
    <ds:schemaRef ds:uri="6ab2296c-9962-4f00-b335-ff8a197c8a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5D68856-E083-4780-9E59-F1E9C2486B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ff8a6-8ae2-41a3-a4a9-5fcee9e3e012"/>
    <ds:schemaRef ds:uri="6ab2296c-9962-4f00-b335-ff8a197c8a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2DB4B6-262C-4526-82DD-63A0E000463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15682</TotalTime>
  <Words>690</Words>
  <Application>Microsoft Macintosh PowerPoint</Application>
  <PresentationFormat>Widescreen</PresentationFormat>
  <Paragraphs>87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ABeeZee Bold</vt:lpstr>
      <vt:lpstr>Aptos</vt:lpstr>
      <vt:lpstr>Arial</vt:lpstr>
      <vt:lpstr>Calibri</vt:lpstr>
      <vt:lpstr>HelveticaNeueLT Std Lt</vt:lpstr>
      <vt:lpstr>Kollektif</vt:lpstr>
      <vt:lpstr>Kollektif Bold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Hatt</dc:creator>
  <cp:lastModifiedBy>Stephanie Kamffer</cp:lastModifiedBy>
  <cp:revision>108</cp:revision>
  <dcterms:created xsi:type="dcterms:W3CDTF">2021-04-13T14:51:14Z</dcterms:created>
  <dcterms:modified xsi:type="dcterms:W3CDTF">2023-12-12T10:48:17Z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0x0101004A444453785A4548B8F65DA66380B801</vt:lpwstr>
  </property>
</Properties>
</file>