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25"/>
  </p:notesMasterIdLst>
  <p:sldIdLst>
    <p:sldId id="295" r:id="rId6"/>
    <p:sldId id="296" r:id="rId7"/>
    <p:sldId id="286" r:id="rId8"/>
    <p:sldId id="346" r:id="rId9"/>
    <p:sldId id="352" r:id="rId10"/>
    <p:sldId id="354" r:id="rId11"/>
    <p:sldId id="347" r:id="rId12"/>
    <p:sldId id="349" r:id="rId13"/>
    <p:sldId id="314" r:id="rId14"/>
    <p:sldId id="322" r:id="rId15"/>
    <p:sldId id="271" r:id="rId16"/>
    <p:sldId id="355" r:id="rId17"/>
    <p:sldId id="350" r:id="rId18"/>
    <p:sldId id="353" r:id="rId19"/>
    <p:sldId id="315" r:id="rId20"/>
    <p:sldId id="323" r:id="rId21"/>
    <p:sldId id="345" r:id="rId22"/>
    <p:sldId id="333" r:id="rId23"/>
    <p:sldId id="33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614875-AEC1-4F71-B634-0B294D9C6C95}" v="2779" dt="2020-11-13T09:14:21.3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3DCBA9-2CB5-4648-840C-9F86BE5B7767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7A36D3E-BF7E-456D-9DB3-AE7B157A5D82}">
      <dgm:prSet custT="1"/>
      <dgm:spPr/>
      <dgm:t>
        <a:bodyPr/>
        <a:lstStyle/>
        <a:p>
          <a:r>
            <a:rPr lang="en-GB" sz="2800" b="1" i="0"/>
            <a:t>Stem should be meaningful on its own</a:t>
          </a:r>
        </a:p>
      </dgm:t>
    </dgm:pt>
    <dgm:pt modelId="{5CFE5EA1-EBC6-4CA8-B9AE-8A7532D1E00C}" type="parTrans" cxnId="{8ED078CE-FE1E-465E-B1AF-3C1E615B56E2}">
      <dgm:prSet/>
      <dgm:spPr/>
      <dgm:t>
        <a:bodyPr/>
        <a:lstStyle/>
        <a:p>
          <a:endParaRPr lang="en-GB" sz="2800" b="1"/>
        </a:p>
      </dgm:t>
    </dgm:pt>
    <dgm:pt modelId="{1ACF1070-0582-4FFA-8552-9F8909D1D91F}" type="sibTrans" cxnId="{8ED078CE-FE1E-465E-B1AF-3C1E615B56E2}">
      <dgm:prSet/>
      <dgm:spPr/>
      <dgm:t>
        <a:bodyPr/>
        <a:lstStyle/>
        <a:p>
          <a:endParaRPr lang="en-GB" sz="2800" b="1"/>
        </a:p>
      </dgm:t>
    </dgm:pt>
    <dgm:pt modelId="{574C6D27-524A-43EB-BB18-9EC067018A48}">
      <dgm:prSet custT="1"/>
      <dgm:spPr/>
      <dgm:t>
        <a:bodyPr/>
        <a:lstStyle/>
        <a:p>
          <a:r>
            <a:rPr lang="en-GB" sz="2800" b="1" i="0"/>
            <a:t>Don’t include irrelevant material</a:t>
          </a:r>
        </a:p>
      </dgm:t>
    </dgm:pt>
    <dgm:pt modelId="{6C3AFD49-9D67-46DD-BBB9-42E116B2073E}" type="parTrans" cxnId="{5BF5DFBF-44CA-4762-B27E-2634DA5079AD}">
      <dgm:prSet/>
      <dgm:spPr/>
      <dgm:t>
        <a:bodyPr/>
        <a:lstStyle/>
        <a:p>
          <a:endParaRPr lang="en-GB" sz="2800" b="1"/>
        </a:p>
      </dgm:t>
    </dgm:pt>
    <dgm:pt modelId="{5C894066-29B5-4E79-9FA7-86319DEEEFE8}" type="sibTrans" cxnId="{5BF5DFBF-44CA-4762-B27E-2634DA5079AD}">
      <dgm:prSet/>
      <dgm:spPr/>
      <dgm:t>
        <a:bodyPr/>
        <a:lstStyle/>
        <a:p>
          <a:endParaRPr lang="en-GB" sz="2800" b="1"/>
        </a:p>
      </dgm:t>
    </dgm:pt>
    <dgm:pt modelId="{A3C956AE-ABA8-4B6B-875F-88B4F4901038}">
      <dgm:prSet custT="1"/>
      <dgm:spPr/>
      <dgm:t>
        <a:bodyPr/>
        <a:lstStyle/>
        <a:p>
          <a:r>
            <a:rPr lang="en-GB" sz="2800" b="1" i="0"/>
            <a:t>Use negative phrasing carefully</a:t>
          </a:r>
        </a:p>
      </dgm:t>
    </dgm:pt>
    <dgm:pt modelId="{8B673580-8B67-4F0B-843F-E393EFE81DC4}" type="parTrans" cxnId="{2E5D7A76-2DD5-4D55-B9EA-A2BEA1BEAC2E}">
      <dgm:prSet/>
      <dgm:spPr/>
      <dgm:t>
        <a:bodyPr/>
        <a:lstStyle/>
        <a:p>
          <a:endParaRPr lang="en-GB" sz="2800" b="1"/>
        </a:p>
      </dgm:t>
    </dgm:pt>
    <dgm:pt modelId="{D1A8EE3F-3011-4AD8-9C42-29750FF77964}" type="sibTrans" cxnId="{2E5D7A76-2DD5-4D55-B9EA-A2BEA1BEAC2E}">
      <dgm:prSet/>
      <dgm:spPr/>
      <dgm:t>
        <a:bodyPr/>
        <a:lstStyle/>
        <a:p>
          <a:endParaRPr lang="en-GB" sz="2800" b="1"/>
        </a:p>
      </dgm:t>
    </dgm:pt>
    <dgm:pt modelId="{E4D40DB2-B513-4287-965F-0FC4CEFE1629}" type="pres">
      <dgm:prSet presAssocID="{143DCBA9-2CB5-4648-840C-9F86BE5B7767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6DC316BB-BDDC-436B-8402-54BAFB2C08B0}" type="pres">
      <dgm:prSet presAssocID="{27A36D3E-BF7E-456D-9DB3-AE7B157A5D82}" presName="horFlow" presStyleCnt="0"/>
      <dgm:spPr/>
    </dgm:pt>
    <dgm:pt modelId="{DD25B1B7-9758-4F04-B736-4DE55328FEEC}" type="pres">
      <dgm:prSet presAssocID="{27A36D3E-BF7E-456D-9DB3-AE7B157A5D82}" presName="bigChev" presStyleLbl="node1" presStyleIdx="0" presStyleCnt="3"/>
      <dgm:spPr/>
    </dgm:pt>
    <dgm:pt modelId="{60960E4D-3BCA-452A-9813-C0C7611568F0}" type="pres">
      <dgm:prSet presAssocID="{27A36D3E-BF7E-456D-9DB3-AE7B157A5D82}" presName="vSp" presStyleCnt="0"/>
      <dgm:spPr/>
    </dgm:pt>
    <dgm:pt modelId="{7DD02BF8-D880-4193-BA7B-34686FD85ACC}" type="pres">
      <dgm:prSet presAssocID="{574C6D27-524A-43EB-BB18-9EC067018A48}" presName="horFlow" presStyleCnt="0"/>
      <dgm:spPr/>
    </dgm:pt>
    <dgm:pt modelId="{AA68F40D-EFEB-4F41-B00C-0885107977D8}" type="pres">
      <dgm:prSet presAssocID="{574C6D27-524A-43EB-BB18-9EC067018A48}" presName="bigChev" presStyleLbl="node1" presStyleIdx="1" presStyleCnt="3"/>
      <dgm:spPr/>
    </dgm:pt>
    <dgm:pt modelId="{F519991E-BF13-4196-B833-A09F46654E17}" type="pres">
      <dgm:prSet presAssocID="{574C6D27-524A-43EB-BB18-9EC067018A48}" presName="vSp" presStyleCnt="0"/>
      <dgm:spPr/>
    </dgm:pt>
    <dgm:pt modelId="{DAD02F85-3D09-4B16-BB30-F60468306650}" type="pres">
      <dgm:prSet presAssocID="{A3C956AE-ABA8-4B6B-875F-88B4F4901038}" presName="horFlow" presStyleCnt="0"/>
      <dgm:spPr/>
    </dgm:pt>
    <dgm:pt modelId="{1D629073-F838-4242-9BAE-9338AA1CBF08}" type="pres">
      <dgm:prSet presAssocID="{A3C956AE-ABA8-4B6B-875F-88B4F4901038}" presName="bigChev" presStyleLbl="node1" presStyleIdx="2" presStyleCnt="3"/>
      <dgm:spPr/>
    </dgm:pt>
  </dgm:ptLst>
  <dgm:cxnLst>
    <dgm:cxn modelId="{F0DFFE2D-6088-4A5E-A36F-77380035D13E}" type="presOf" srcId="{574C6D27-524A-43EB-BB18-9EC067018A48}" destId="{AA68F40D-EFEB-4F41-B00C-0885107977D8}" srcOrd="0" destOrd="0" presId="urn:microsoft.com/office/officeart/2005/8/layout/lProcess3"/>
    <dgm:cxn modelId="{8F5BBA6B-7300-4393-9BD2-AFD30FA92D19}" type="presOf" srcId="{A3C956AE-ABA8-4B6B-875F-88B4F4901038}" destId="{1D629073-F838-4242-9BAE-9338AA1CBF08}" srcOrd="0" destOrd="0" presId="urn:microsoft.com/office/officeart/2005/8/layout/lProcess3"/>
    <dgm:cxn modelId="{2E5D7A76-2DD5-4D55-B9EA-A2BEA1BEAC2E}" srcId="{143DCBA9-2CB5-4648-840C-9F86BE5B7767}" destId="{A3C956AE-ABA8-4B6B-875F-88B4F4901038}" srcOrd="2" destOrd="0" parTransId="{8B673580-8B67-4F0B-843F-E393EFE81DC4}" sibTransId="{D1A8EE3F-3011-4AD8-9C42-29750FF77964}"/>
    <dgm:cxn modelId="{5BF5DFBF-44CA-4762-B27E-2634DA5079AD}" srcId="{143DCBA9-2CB5-4648-840C-9F86BE5B7767}" destId="{574C6D27-524A-43EB-BB18-9EC067018A48}" srcOrd="1" destOrd="0" parTransId="{6C3AFD49-9D67-46DD-BBB9-42E116B2073E}" sibTransId="{5C894066-29B5-4E79-9FA7-86319DEEEFE8}"/>
    <dgm:cxn modelId="{31F8C1CB-0406-4F75-8DC8-99EB18702C65}" type="presOf" srcId="{27A36D3E-BF7E-456D-9DB3-AE7B157A5D82}" destId="{DD25B1B7-9758-4F04-B736-4DE55328FEEC}" srcOrd="0" destOrd="0" presId="urn:microsoft.com/office/officeart/2005/8/layout/lProcess3"/>
    <dgm:cxn modelId="{8ED078CE-FE1E-465E-B1AF-3C1E615B56E2}" srcId="{143DCBA9-2CB5-4648-840C-9F86BE5B7767}" destId="{27A36D3E-BF7E-456D-9DB3-AE7B157A5D82}" srcOrd="0" destOrd="0" parTransId="{5CFE5EA1-EBC6-4CA8-B9AE-8A7532D1E00C}" sibTransId="{1ACF1070-0582-4FFA-8552-9F8909D1D91F}"/>
    <dgm:cxn modelId="{F703B7D8-0587-44C1-8D82-BD04BCEF4E9A}" type="presOf" srcId="{143DCBA9-2CB5-4648-840C-9F86BE5B7767}" destId="{E4D40DB2-B513-4287-965F-0FC4CEFE1629}" srcOrd="0" destOrd="0" presId="urn:microsoft.com/office/officeart/2005/8/layout/lProcess3"/>
    <dgm:cxn modelId="{69B0AFA7-4795-45CB-B079-CD15121E2A85}" type="presParOf" srcId="{E4D40DB2-B513-4287-965F-0FC4CEFE1629}" destId="{6DC316BB-BDDC-436B-8402-54BAFB2C08B0}" srcOrd="0" destOrd="0" presId="urn:microsoft.com/office/officeart/2005/8/layout/lProcess3"/>
    <dgm:cxn modelId="{9EAAC815-6899-4E6C-BDDF-3AC8FEC36F16}" type="presParOf" srcId="{6DC316BB-BDDC-436B-8402-54BAFB2C08B0}" destId="{DD25B1B7-9758-4F04-B736-4DE55328FEEC}" srcOrd="0" destOrd="0" presId="urn:microsoft.com/office/officeart/2005/8/layout/lProcess3"/>
    <dgm:cxn modelId="{6976C2A4-BA7B-4A64-BF08-7151D788949C}" type="presParOf" srcId="{E4D40DB2-B513-4287-965F-0FC4CEFE1629}" destId="{60960E4D-3BCA-452A-9813-C0C7611568F0}" srcOrd="1" destOrd="0" presId="urn:microsoft.com/office/officeart/2005/8/layout/lProcess3"/>
    <dgm:cxn modelId="{F32B84A9-C61C-40FC-AEF4-ABCCB815E5E1}" type="presParOf" srcId="{E4D40DB2-B513-4287-965F-0FC4CEFE1629}" destId="{7DD02BF8-D880-4193-BA7B-34686FD85ACC}" srcOrd="2" destOrd="0" presId="urn:microsoft.com/office/officeart/2005/8/layout/lProcess3"/>
    <dgm:cxn modelId="{36907C64-D50C-4D8F-96C0-FE3CBD5CE843}" type="presParOf" srcId="{7DD02BF8-D880-4193-BA7B-34686FD85ACC}" destId="{AA68F40D-EFEB-4F41-B00C-0885107977D8}" srcOrd="0" destOrd="0" presId="urn:microsoft.com/office/officeart/2005/8/layout/lProcess3"/>
    <dgm:cxn modelId="{FE58AFF9-922E-4705-A2EE-AFFB65A3A12A}" type="presParOf" srcId="{E4D40DB2-B513-4287-965F-0FC4CEFE1629}" destId="{F519991E-BF13-4196-B833-A09F46654E17}" srcOrd="3" destOrd="0" presId="urn:microsoft.com/office/officeart/2005/8/layout/lProcess3"/>
    <dgm:cxn modelId="{21E93DC0-C266-401C-B838-04CE164EA97E}" type="presParOf" srcId="{E4D40DB2-B513-4287-965F-0FC4CEFE1629}" destId="{DAD02F85-3D09-4B16-BB30-F60468306650}" srcOrd="4" destOrd="0" presId="urn:microsoft.com/office/officeart/2005/8/layout/lProcess3"/>
    <dgm:cxn modelId="{24253703-0CF8-43DD-83DC-FAB634176D61}" type="presParOf" srcId="{DAD02F85-3D09-4B16-BB30-F60468306650}" destId="{1D629073-F838-4242-9BAE-9338AA1CBF08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3960D7-35D2-4EAB-9923-4EA95E83E0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88424A-B314-41CB-B778-24CC374C8BFF}">
      <dgm:prSet/>
      <dgm:spPr/>
      <dgm:t>
        <a:bodyPr/>
        <a:lstStyle/>
        <a:p>
          <a:r>
            <a:rPr lang="en-GB" b="0" i="0"/>
            <a:t>Plausible </a:t>
          </a:r>
          <a:endParaRPr lang="en-GB"/>
        </a:p>
      </dgm:t>
    </dgm:pt>
    <dgm:pt modelId="{5F797291-497B-488F-91F6-46BAC15EDC05}" type="parTrans" cxnId="{0CB0A748-E143-4F00-A318-7B4C3DF9E0A0}">
      <dgm:prSet/>
      <dgm:spPr/>
      <dgm:t>
        <a:bodyPr/>
        <a:lstStyle/>
        <a:p>
          <a:endParaRPr lang="en-GB"/>
        </a:p>
      </dgm:t>
    </dgm:pt>
    <dgm:pt modelId="{AD5AE713-8998-43D0-A415-89DF61224425}" type="sibTrans" cxnId="{0CB0A748-E143-4F00-A318-7B4C3DF9E0A0}">
      <dgm:prSet/>
      <dgm:spPr/>
      <dgm:t>
        <a:bodyPr/>
        <a:lstStyle/>
        <a:p>
          <a:endParaRPr lang="en-GB"/>
        </a:p>
      </dgm:t>
    </dgm:pt>
    <dgm:pt modelId="{6FCC8B7B-EFBA-43D6-B616-860474F4D09E}">
      <dgm:prSet/>
      <dgm:spPr/>
      <dgm:t>
        <a:bodyPr/>
        <a:lstStyle/>
        <a:p>
          <a:r>
            <a:rPr lang="en-GB" b="0" i="0"/>
            <a:t>Clear and concise </a:t>
          </a:r>
          <a:endParaRPr lang="en-GB"/>
        </a:p>
      </dgm:t>
    </dgm:pt>
    <dgm:pt modelId="{5E6F58D5-0182-4B57-B789-4767490DFCE2}" type="parTrans" cxnId="{AB5A20D0-93E6-4A4A-AFC5-81118C479208}">
      <dgm:prSet/>
      <dgm:spPr/>
      <dgm:t>
        <a:bodyPr/>
        <a:lstStyle/>
        <a:p>
          <a:endParaRPr lang="en-GB"/>
        </a:p>
      </dgm:t>
    </dgm:pt>
    <dgm:pt modelId="{F42123AC-C112-42BD-80FA-FA059D48A2E2}" type="sibTrans" cxnId="{AB5A20D0-93E6-4A4A-AFC5-81118C479208}">
      <dgm:prSet/>
      <dgm:spPr/>
      <dgm:t>
        <a:bodyPr/>
        <a:lstStyle/>
        <a:p>
          <a:endParaRPr lang="en-GB"/>
        </a:p>
      </dgm:t>
    </dgm:pt>
    <dgm:pt modelId="{ECCEF9F5-34F1-4A2A-810F-3F588777E9DF}">
      <dgm:prSet/>
      <dgm:spPr/>
      <dgm:t>
        <a:bodyPr/>
        <a:lstStyle/>
        <a:p>
          <a:r>
            <a:rPr lang="en-GB" b="0" i="0"/>
            <a:t>Mutually exclusive</a:t>
          </a:r>
          <a:endParaRPr lang="en-GB"/>
        </a:p>
      </dgm:t>
    </dgm:pt>
    <dgm:pt modelId="{8EC7475E-9F20-41B9-BD3C-78CAF17E3C15}" type="parTrans" cxnId="{AAD63528-7E78-4510-B683-FD7CBCC033AC}">
      <dgm:prSet/>
      <dgm:spPr/>
      <dgm:t>
        <a:bodyPr/>
        <a:lstStyle/>
        <a:p>
          <a:endParaRPr lang="en-GB"/>
        </a:p>
      </dgm:t>
    </dgm:pt>
    <dgm:pt modelId="{C4FDFF6C-05CB-4D5D-B330-41CBC7E55BC8}" type="sibTrans" cxnId="{AAD63528-7E78-4510-B683-FD7CBCC033AC}">
      <dgm:prSet/>
      <dgm:spPr/>
      <dgm:t>
        <a:bodyPr/>
        <a:lstStyle/>
        <a:p>
          <a:endParaRPr lang="en-GB"/>
        </a:p>
      </dgm:t>
    </dgm:pt>
    <dgm:pt modelId="{4774046F-D43E-4E4B-8528-BB7692E2306D}">
      <dgm:prSet/>
      <dgm:spPr/>
      <dgm:t>
        <a:bodyPr/>
        <a:lstStyle/>
        <a:p>
          <a:r>
            <a:rPr lang="en-GB" b="0" i="0"/>
            <a:t>Homogenous in nature </a:t>
          </a:r>
          <a:endParaRPr lang="en-GB"/>
        </a:p>
      </dgm:t>
    </dgm:pt>
    <dgm:pt modelId="{1D2B7A0C-335B-490E-9A68-DD053629E3B6}" type="parTrans" cxnId="{EDBAEE78-B2DF-425F-B5B0-4616EE277081}">
      <dgm:prSet/>
      <dgm:spPr/>
      <dgm:t>
        <a:bodyPr/>
        <a:lstStyle/>
        <a:p>
          <a:endParaRPr lang="en-GB"/>
        </a:p>
      </dgm:t>
    </dgm:pt>
    <dgm:pt modelId="{EFB86C3E-FBE0-46ED-B0F2-5D3B55109850}" type="sibTrans" cxnId="{EDBAEE78-B2DF-425F-B5B0-4616EE277081}">
      <dgm:prSet/>
      <dgm:spPr/>
      <dgm:t>
        <a:bodyPr/>
        <a:lstStyle/>
        <a:p>
          <a:endParaRPr lang="en-GB"/>
        </a:p>
      </dgm:t>
    </dgm:pt>
    <dgm:pt modelId="{1959BFD8-8D11-4589-959F-DDC3872F9EC0}">
      <dgm:prSet/>
      <dgm:spPr/>
      <dgm:t>
        <a:bodyPr/>
        <a:lstStyle/>
        <a:p>
          <a:r>
            <a:rPr lang="en-GB" b="0" i="0"/>
            <a:t>Free from having clues to correct answer</a:t>
          </a:r>
          <a:endParaRPr lang="en-GB"/>
        </a:p>
      </dgm:t>
    </dgm:pt>
    <dgm:pt modelId="{06780AAA-7551-4ED8-B967-81BAA3886C41}" type="parTrans" cxnId="{D6838657-F33B-44C6-9218-12004AB33A5A}">
      <dgm:prSet/>
      <dgm:spPr/>
      <dgm:t>
        <a:bodyPr/>
        <a:lstStyle/>
        <a:p>
          <a:endParaRPr lang="en-GB"/>
        </a:p>
      </dgm:t>
    </dgm:pt>
    <dgm:pt modelId="{C78CACBC-0D62-4A3A-8966-BE41B81DCC83}" type="sibTrans" cxnId="{D6838657-F33B-44C6-9218-12004AB33A5A}">
      <dgm:prSet/>
      <dgm:spPr/>
      <dgm:t>
        <a:bodyPr/>
        <a:lstStyle/>
        <a:p>
          <a:endParaRPr lang="en-GB"/>
        </a:p>
      </dgm:t>
    </dgm:pt>
    <dgm:pt modelId="{AB2E9BFD-319D-45C8-9AF9-0C4646ECEB14}" type="pres">
      <dgm:prSet presAssocID="{603960D7-35D2-4EAB-9923-4EA95E83E045}" presName="linear" presStyleCnt="0">
        <dgm:presLayoutVars>
          <dgm:animLvl val="lvl"/>
          <dgm:resizeHandles val="exact"/>
        </dgm:presLayoutVars>
      </dgm:prSet>
      <dgm:spPr/>
    </dgm:pt>
    <dgm:pt modelId="{A1C90194-C6F1-4BAC-85E2-ED85E2D0E75D}" type="pres">
      <dgm:prSet presAssocID="{7E88424A-B314-41CB-B778-24CC374C8BF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41F1B41-68D0-4D0D-A74E-EF4911764C90}" type="pres">
      <dgm:prSet presAssocID="{AD5AE713-8998-43D0-A415-89DF61224425}" presName="spacer" presStyleCnt="0"/>
      <dgm:spPr/>
    </dgm:pt>
    <dgm:pt modelId="{F98EE01C-223C-4C2A-B349-2707F71E3B90}" type="pres">
      <dgm:prSet presAssocID="{6FCC8B7B-EFBA-43D6-B616-860474F4D09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41DF290A-4597-4ACA-B52E-9D44943DC19E}" type="pres">
      <dgm:prSet presAssocID="{F42123AC-C112-42BD-80FA-FA059D48A2E2}" presName="spacer" presStyleCnt="0"/>
      <dgm:spPr/>
    </dgm:pt>
    <dgm:pt modelId="{1B6B0F91-620C-45DD-8558-A62B245DECDB}" type="pres">
      <dgm:prSet presAssocID="{ECCEF9F5-34F1-4A2A-810F-3F588777E9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05C5DCD7-65AA-437C-8963-DBA82863F5CE}" type="pres">
      <dgm:prSet presAssocID="{C4FDFF6C-05CB-4D5D-B330-41CBC7E55BC8}" presName="spacer" presStyleCnt="0"/>
      <dgm:spPr/>
    </dgm:pt>
    <dgm:pt modelId="{87CF5ED9-E1F0-4E9F-A31E-A30BD2126F7C}" type="pres">
      <dgm:prSet presAssocID="{4774046F-D43E-4E4B-8528-BB7692E2306D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D5EE520D-A729-4F61-80E7-BCAD7E058E00}" type="pres">
      <dgm:prSet presAssocID="{EFB86C3E-FBE0-46ED-B0F2-5D3B55109850}" presName="spacer" presStyleCnt="0"/>
      <dgm:spPr/>
    </dgm:pt>
    <dgm:pt modelId="{06FF2DE6-4504-48FD-BBAB-88ED68B4F97D}" type="pres">
      <dgm:prSet presAssocID="{1959BFD8-8D11-4589-959F-DDC3872F9EC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69C0E04-450F-4E02-BF84-35F91A45CCD6}" type="presOf" srcId="{ECCEF9F5-34F1-4A2A-810F-3F588777E9DF}" destId="{1B6B0F91-620C-45DD-8558-A62B245DECDB}" srcOrd="0" destOrd="0" presId="urn:microsoft.com/office/officeart/2005/8/layout/vList2"/>
    <dgm:cxn modelId="{56055B14-0FEA-414A-A1B1-F376AAB82E7B}" type="presOf" srcId="{4774046F-D43E-4E4B-8528-BB7692E2306D}" destId="{87CF5ED9-E1F0-4E9F-A31E-A30BD2126F7C}" srcOrd="0" destOrd="0" presId="urn:microsoft.com/office/officeart/2005/8/layout/vList2"/>
    <dgm:cxn modelId="{AAD63528-7E78-4510-B683-FD7CBCC033AC}" srcId="{603960D7-35D2-4EAB-9923-4EA95E83E045}" destId="{ECCEF9F5-34F1-4A2A-810F-3F588777E9DF}" srcOrd="2" destOrd="0" parTransId="{8EC7475E-9F20-41B9-BD3C-78CAF17E3C15}" sibTransId="{C4FDFF6C-05CB-4D5D-B330-41CBC7E55BC8}"/>
    <dgm:cxn modelId="{0CB0A748-E143-4F00-A318-7B4C3DF9E0A0}" srcId="{603960D7-35D2-4EAB-9923-4EA95E83E045}" destId="{7E88424A-B314-41CB-B778-24CC374C8BFF}" srcOrd="0" destOrd="0" parTransId="{5F797291-497B-488F-91F6-46BAC15EDC05}" sibTransId="{AD5AE713-8998-43D0-A415-89DF61224425}"/>
    <dgm:cxn modelId="{D6838657-F33B-44C6-9218-12004AB33A5A}" srcId="{603960D7-35D2-4EAB-9923-4EA95E83E045}" destId="{1959BFD8-8D11-4589-959F-DDC3872F9EC0}" srcOrd="4" destOrd="0" parTransId="{06780AAA-7551-4ED8-B967-81BAA3886C41}" sibTransId="{C78CACBC-0D62-4A3A-8966-BE41B81DCC83}"/>
    <dgm:cxn modelId="{EDBAEE78-B2DF-425F-B5B0-4616EE277081}" srcId="{603960D7-35D2-4EAB-9923-4EA95E83E045}" destId="{4774046F-D43E-4E4B-8528-BB7692E2306D}" srcOrd="3" destOrd="0" parTransId="{1D2B7A0C-335B-490E-9A68-DD053629E3B6}" sibTransId="{EFB86C3E-FBE0-46ED-B0F2-5D3B55109850}"/>
    <dgm:cxn modelId="{916771BD-CAEE-4998-8DC6-5788022824C9}" type="presOf" srcId="{7E88424A-B314-41CB-B778-24CC374C8BFF}" destId="{A1C90194-C6F1-4BAC-85E2-ED85E2D0E75D}" srcOrd="0" destOrd="0" presId="urn:microsoft.com/office/officeart/2005/8/layout/vList2"/>
    <dgm:cxn modelId="{151AC4BD-4304-4619-8551-865557C1037A}" type="presOf" srcId="{603960D7-35D2-4EAB-9923-4EA95E83E045}" destId="{AB2E9BFD-319D-45C8-9AF9-0C4646ECEB14}" srcOrd="0" destOrd="0" presId="urn:microsoft.com/office/officeart/2005/8/layout/vList2"/>
    <dgm:cxn modelId="{0476A1CE-5F8B-4C9A-9084-29F0F4A34F63}" type="presOf" srcId="{6FCC8B7B-EFBA-43D6-B616-860474F4D09E}" destId="{F98EE01C-223C-4C2A-B349-2707F71E3B90}" srcOrd="0" destOrd="0" presId="urn:microsoft.com/office/officeart/2005/8/layout/vList2"/>
    <dgm:cxn modelId="{AB5A20D0-93E6-4A4A-AFC5-81118C479208}" srcId="{603960D7-35D2-4EAB-9923-4EA95E83E045}" destId="{6FCC8B7B-EFBA-43D6-B616-860474F4D09E}" srcOrd="1" destOrd="0" parTransId="{5E6F58D5-0182-4B57-B789-4767490DFCE2}" sibTransId="{F42123AC-C112-42BD-80FA-FA059D48A2E2}"/>
    <dgm:cxn modelId="{22DFEDEF-E903-4788-A39D-96D3452A7228}" type="presOf" srcId="{1959BFD8-8D11-4589-959F-DDC3872F9EC0}" destId="{06FF2DE6-4504-48FD-BBAB-88ED68B4F97D}" srcOrd="0" destOrd="0" presId="urn:microsoft.com/office/officeart/2005/8/layout/vList2"/>
    <dgm:cxn modelId="{BE4880E8-65AD-4CFF-9439-49F83E6EB067}" type="presParOf" srcId="{AB2E9BFD-319D-45C8-9AF9-0C4646ECEB14}" destId="{A1C90194-C6F1-4BAC-85E2-ED85E2D0E75D}" srcOrd="0" destOrd="0" presId="urn:microsoft.com/office/officeart/2005/8/layout/vList2"/>
    <dgm:cxn modelId="{FAEEB3E5-EBE9-4366-AE99-094BC9FB2112}" type="presParOf" srcId="{AB2E9BFD-319D-45C8-9AF9-0C4646ECEB14}" destId="{641F1B41-68D0-4D0D-A74E-EF4911764C90}" srcOrd="1" destOrd="0" presId="urn:microsoft.com/office/officeart/2005/8/layout/vList2"/>
    <dgm:cxn modelId="{ED41BAA8-020F-4476-B8E7-7C50F2B138A6}" type="presParOf" srcId="{AB2E9BFD-319D-45C8-9AF9-0C4646ECEB14}" destId="{F98EE01C-223C-4C2A-B349-2707F71E3B90}" srcOrd="2" destOrd="0" presId="urn:microsoft.com/office/officeart/2005/8/layout/vList2"/>
    <dgm:cxn modelId="{BB3A2A68-3AF5-409D-BD40-34360508CC9F}" type="presParOf" srcId="{AB2E9BFD-319D-45C8-9AF9-0C4646ECEB14}" destId="{41DF290A-4597-4ACA-B52E-9D44943DC19E}" srcOrd="3" destOrd="0" presId="urn:microsoft.com/office/officeart/2005/8/layout/vList2"/>
    <dgm:cxn modelId="{DEE85C28-1F93-4F72-AEDD-5FF0FBA0605D}" type="presParOf" srcId="{AB2E9BFD-319D-45C8-9AF9-0C4646ECEB14}" destId="{1B6B0F91-620C-45DD-8558-A62B245DECDB}" srcOrd="4" destOrd="0" presId="urn:microsoft.com/office/officeart/2005/8/layout/vList2"/>
    <dgm:cxn modelId="{449F6A84-9EBC-470E-A00F-2859D826F095}" type="presParOf" srcId="{AB2E9BFD-319D-45C8-9AF9-0C4646ECEB14}" destId="{05C5DCD7-65AA-437C-8963-DBA82863F5CE}" srcOrd="5" destOrd="0" presId="urn:microsoft.com/office/officeart/2005/8/layout/vList2"/>
    <dgm:cxn modelId="{510CB42A-3EFE-4014-B180-9F2744BB1449}" type="presParOf" srcId="{AB2E9BFD-319D-45C8-9AF9-0C4646ECEB14}" destId="{87CF5ED9-E1F0-4E9F-A31E-A30BD2126F7C}" srcOrd="6" destOrd="0" presId="urn:microsoft.com/office/officeart/2005/8/layout/vList2"/>
    <dgm:cxn modelId="{1A6D3334-1403-4B54-8A01-9B8DBDDCFC0D}" type="presParOf" srcId="{AB2E9BFD-319D-45C8-9AF9-0C4646ECEB14}" destId="{D5EE520D-A729-4F61-80E7-BCAD7E058E00}" srcOrd="7" destOrd="0" presId="urn:microsoft.com/office/officeart/2005/8/layout/vList2"/>
    <dgm:cxn modelId="{637E9C4A-7E48-45CC-AC7F-9B331E3ADAD7}" type="presParOf" srcId="{AB2E9BFD-319D-45C8-9AF9-0C4646ECEB14}" destId="{06FF2DE6-4504-48FD-BBAB-88ED68B4F97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25B1B7-9758-4F04-B736-4DE55328FEEC}">
      <dsp:nvSpPr>
        <dsp:cNvPr id="0" name=""/>
        <dsp:cNvSpPr/>
      </dsp:nvSpPr>
      <dsp:spPr>
        <a:xfrm>
          <a:off x="3691540" y="2398"/>
          <a:ext cx="3900911" cy="15603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i="0" kern="1200"/>
            <a:t>Stem should be meaningful on its own</a:t>
          </a:r>
        </a:p>
      </dsp:txBody>
      <dsp:txXfrm>
        <a:off x="4471722" y="2398"/>
        <a:ext cx="2340547" cy="1560364"/>
      </dsp:txXfrm>
    </dsp:sp>
    <dsp:sp modelId="{AA68F40D-EFEB-4F41-B00C-0885107977D8}">
      <dsp:nvSpPr>
        <dsp:cNvPr id="0" name=""/>
        <dsp:cNvSpPr/>
      </dsp:nvSpPr>
      <dsp:spPr>
        <a:xfrm>
          <a:off x="3691540" y="1781214"/>
          <a:ext cx="3900911" cy="15603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i="0" kern="1200"/>
            <a:t>Don’t include irrelevant material</a:t>
          </a:r>
        </a:p>
      </dsp:txBody>
      <dsp:txXfrm>
        <a:off x="4471722" y="1781214"/>
        <a:ext cx="2340547" cy="1560364"/>
      </dsp:txXfrm>
    </dsp:sp>
    <dsp:sp modelId="{1D629073-F838-4242-9BAE-9338AA1CBF08}">
      <dsp:nvSpPr>
        <dsp:cNvPr id="0" name=""/>
        <dsp:cNvSpPr/>
      </dsp:nvSpPr>
      <dsp:spPr>
        <a:xfrm>
          <a:off x="3691540" y="3560029"/>
          <a:ext cx="3900911" cy="15603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i="0" kern="1200"/>
            <a:t>Use negative phrasing carefully</a:t>
          </a:r>
        </a:p>
      </dsp:txBody>
      <dsp:txXfrm>
        <a:off x="4471722" y="3560029"/>
        <a:ext cx="2340547" cy="1560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C90194-C6F1-4BAC-85E2-ED85E2D0E75D}">
      <dsp:nvSpPr>
        <dsp:cNvPr id="0" name=""/>
        <dsp:cNvSpPr/>
      </dsp:nvSpPr>
      <dsp:spPr>
        <a:xfrm>
          <a:off x="0" y="48118"/>
          <a:ext cx="2750022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Plausible </a:t>
          </a:r>
          <a:endParaRPr lang="en-GB" sz="2000" kern="1200"/>
        </a:p>
      </dsp:txBody>
      <dsp:txXfrm>
        <a:off x="38784" y="86902"/>
        <a:ext cx="2672454" cy="716935"/>
      </dsp:txXfrm>
    </dsp:sp>
    <dsp:sp modelId="{F98EE01C-223C-4C2A-B349-2707F71E3B90}">
      <dsp:nvSpPr>
        <dsp:cNvPr id="0" name=""/>
        <dsp:cNvSpPr/>
      </dsp:nvSpPr>
      <dsp:spPr>
        <a:xfrm>
          <a:off x="0" y="900221"/>
          <a:ext cx="2750022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Clear and concise </a:t>
          </a:r>
          <a:endParaRPr lang="en-GB" sz="2000" kern="1200"/>
        </a:p>
      </dsp:txBody>
      <dsp:txXfrm>
        <a:off x="38784" y="939005"/>
        <a:ext cx="2672454" cy="716935"/>
      </dsp:txXfrm>
    </dsp:sp>
    <dsp:sp modelId="{1B6B0F91-620C-45DD-8558-A62B245DECDB}">
      <dsp:nvSpPr>
        <dsp:cNvPr id="0" name=""/>
        <dsp:cNvSpPr/>
      </dsp:nvSpPr>
      <dsp:spPr>
        <a:xfrm>
          <a:off x="0" y="1752324"/>
          <a:ext cx="2750022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Mutually exclusive</a:t>
          </a:r>
          <a:endParaRPr lang="en-GB" sz="2000" kern="1200"/>
        </a:p>
      </dsp:txBody>
      <dsp:txXfrm>
        <a:off x="38784" y="1791108"/>
        <a:ext cx="2672454" cy="716935"/>
      </dsp:txXfrm>
    </dsp:sp>
    <dsp:sp modelId="{87CF5ED9-E1F0-4E9F-A31E-A30BD2126F7C}">
      <dsp:nvSpPr>
        <dsp:cNvPr id="0" name=""/>
        <dsp:cNvSpPr/>
      </dsp:nvSpPr>
      <dsp:spPr>
        <a:xfrm>
          <a:off x="0" y="2604428"/>
          <a:ext cx="2750022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Homogenous in nature </a:t>
          </a:r>
          <a:endParaRPr lang="en-GB" sz="2000" kern="1200"/>
        </a:p>
      </dsp:txBody>
      <dsp:txXfrm>
        <a:off x="38784" y="2643212"/>
        <a:ext cx="2672454" cy="716935"/>
      </dsp:txXfrm>
    </dsp:sp>
    <dsp:sp modelId="{06FF2DE6-4504-48FD-BBAB-88ED68B4F97D}">
      <dsp:nvSpPr>
        <dsp:cNvPr id="0" name=""/>
        <dsp:cNvSpPr/>
      </dsp:nvSpPr>
      <dsp:spPr>
        <a:xfrm>
          <a:off x="0" y="3456531"/>
          <a:ext cx="2750022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0" i="0" kern="1200"/>
            <a:t>Free from having clues to correct answer</a:t>
          </a:r>
          <a:endParaRPr lang="en-GB" sz="2000" kern="1200"/>
        </a:p>
      </dsp:txBody>
      <dsp:txXfrm>
        <a:off x="38784" y="3495315"/>
        <a:ext cx="2672454" cy="71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2282AC-A452-48B8-AE22-C272D68C0A5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706DB-A8FF-4E5E-ACA2-73C3CE1F95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6225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3B266-DE97-427B-8959-FB0596945360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8888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93B266-DE97-427B-8959-FB059694536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097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3B266-DE97-427B-8959-FB059694536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8540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3B266-DE97-427B-8959-FB059694536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131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3B266-DE97-427B-8959-FB059694536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800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3B266-DE97-427B-8959-FB059694536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501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3B266-DE97-427B-8959-FB059694536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447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FECD-87CB-4523-815E-61253A9355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DC6B40-A9F5-4BD4-9F83-9BBCBF464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1212FE-A77C-4A1E-88AA-DB7186F2D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D5C1-6D86-43D3-92BE-CF64FCE4B20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72375A-C58C-44EC-9A67-E12A3CE7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42F33C-DF88-477E-8D40-6409BB551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FCCC-33C8-4E19-83F4-4BFF2DD5A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13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86016-A069-42CA-826B-B8507EE86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A5225-CA78-4C07-A62C-7E7CC23BC5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BB5C12-9FF9-4E4C-A5F7-306783ED5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D5C1-6D86-43D3-92BE-CF64FCE4B20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F25C3-F536-4672-85CA-A28F61419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0DCE9D-D98C-46CB-9038-E7E76D6A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FCCC-33C8-4E19-83F4-4BFF2DD5A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422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859241-AC13-4DB6-A949-3E24142086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295270-78C7-4C9C-BD6F-57AD3F40E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CD560-CFED-4862-B926-69523302F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D5C1-6D86-43D3-92BE-CF64FCE4B20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F8233-576B-4741-8C9B-41F437CA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AAFFD-139F-4619-A301-A444206E00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FCCC-33C8-4E19-83F4-4BFF2DD5A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722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68233"/>
            <a:ext cx="10363200" cy="1470025"/>
          </a:xfrm>
        </p:spPr>
        <p:txBody>
          <a:bodyPr/>
          <a:lstStyle>
            <a:lvl1pPr>
              <a:defRPr b="0" i="0">
                <a:solidFill>
                  <a:srgbClr val="FFFFFF"/>
                </a:solidFill>
                <a:latin typeface="HelveticaNeueLT Std"/>
                <a:cs typeface="HelveticaNeueLT Std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25684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8B2183-1E06-4045-BF6E-2CD4337A3F9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84E0FCD-117B-FD4B-A08D-F9AA7E256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40496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Teal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526" y="23369"/>
            <a:ext cx="8610873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0539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Raspberry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526" y="23369"/>
            <a:ext cx="8610873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1487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Raspberry)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526" y="23369"/>
            <a:ext cx="8610873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14722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Dual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71526" y="23369"/>
            <a:ext cx="8610873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412794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&amp; Dual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71526" y="23369"/>
            <a:ext cx="8610873" cy="1143000"/>
          </a:xfrm>
        </p:spPr>
        <p:txBody>
          <a:bodyPr>
            <a:normAutofit/>
          </a:bodyPr>
          <a:lstStyle>
            <a:lvl1pPr>
              <a:defRPr sz="4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49223817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971526" y="23369"/>
            <a:ext cx="8610873" cy="1143000"/>
          </a:xfrm>
          <a:prstGeom prst="rect">
            <a:avLst/>
          </a:prstGeom>
        </p:spPr>
        <p:txBody>
          <a:bodyPr vert="horz" lIns="121920" tIns="60960" rIns="121920" bIns="6096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FF"/>
                </a:solidFill>
                <a:latin typeface="Helvetica Neue LT Std 55 Roman"/>
                <a:ea typeface="+mj-ea"/>
                <a:cs typeface="+mj-cs"/>
              </a:defRPr>
            </a:lvl1pPr>
          </a:lstStyle>
          <a:p>
            <a:r>
              <a:rPr lang="en-GB" sz="4800"/>
              <a:t>Click to edit Master title style</a:t>
            </a:r>
            <a:endParaRPr lang="en-US" sz="480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104312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578235"/>
            <a:ext cx="5386917" cy="3547927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104312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578235"/>
            <a:ext cx="5389033" cy="354792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49255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046385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46197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CLT-1080-7.0-Tran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0302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11DCB-0306-433B-86EB-DC5B9CD61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9572C-5A18-4F98-85C9-D517670F2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0E07B9-906A-4A7E-9EFF-240F0D2F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D5C1-6D86-43D3-92BE-CF64FCE4B20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9D7691-BBD4-4890-98CE-D13019536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6D4F7-8DF6-4F65-98FA-670AE5C08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FCCC-33C8-4E19-83F4-4BFF2DD5A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509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0440"/>
            <a:ext cx="6815667" cy="56070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442405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LT-1080-7.0-Grey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8968" y="5609714"/>
            <a:ext cx="2654709" cy="149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845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B2183-1E06-4045-BF6E-2CD4337A3F9C}" type="datetimeFigureOut">
              <a:rPr lang="en-US" smtClean="0"/>
              <a:t>11/13/2020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E0FCD-117B-FD4B-A08D-F9AA7E2568DF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CLT-1080-7.0-Tran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8610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T Log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1859" y="6356351"/>
            <a:ext cx="2844800" cy="3651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E8B2183-1E06-4045-BF6E-2CD4337A3F9C}" type="datetimeFigureOut">
              <a:rPr lang="en-US" smtClean="0"/>
              <a:pPr/>
              <a:t>11/13/2020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8602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&#10;&#10;Description automatically generated">
            <a:extLst>
              <a:ext uri="{FF2B5EF4-FFF2-40B4-BE49-F238E27FC236}">
                <a16:creationId xmlns:a16="http://schemas.microsoft.com/office/drawing/2014/main" id="{9FF02EE5-8CA5-C84A-AB21-EE62ECD168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314" b="32640"/>
          <a:stretch/>
        </p:blipFill>
        <p:spPr>
          <a:xfrm>
            <a:off x="0" y="-1018"/>
            <a:ext cx="12192000" cy="116904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C163560-FE18-3E43-8830-38B52C2B124E}"/>
              </a:ext>
            </a:extLst>
          </p:cNvPr>
          <p:cNvSpPr/>
          <p:nvPr userDrawn="1"/>
        </p:nvSpPr>
        <p:spPr>
          <a:xfrm>
            <a:off x="0" y="1"/>
            <a:ext cx="12192000" cy="1169043"/>
          </a:xfrm>
          <a:prstGeom prst="rect">
            <a:avLst/>
          </a:prstGeom>
          <a:solidFill>
            <a:srgbClr val="30A49B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E1DF4C58-82D6-1742-81E8-786EE1695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73" y="214631"/>
            <a:ext cx="10515600" cy="924820"/>
          </a:xfrm>
          <a:prstGeom prst="rect">
            <a:avLst/>
          </a:prstGeom>
        </p:spPr>
        <p:txBody>
          <a:bodyPr lIns="0" rIns="0"/>
          <a:lstStyle>
            <a:lvl1pPr>
              <a:defRPr sz="5400"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4403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5996" y="616814"/>
            <a:ext cx="11306469" cy="410369"/>
          </a:xfrm>
        </p:spPr>
        <p:txBody>
          <a:bodyPr wrap="square" lIns="0" tIns="0" rIns="0" bIns="0">
            <a:spAutoFit/>
          </a:bodyPr>
          <a:lstStyle>
            <a:lvl1pPr>
              <a:lnSpc>
                <a:spcPts val="3136"/>
              </a:lnSpc>
              <a:defRPr sz="2745">
                <a:solidFill>
                  <a:srgbClr val="2F2F2F"/>
                </a:solidFill>
              </a:defRPr>
            </a:lvl1pPr>
          </a:lstStyle>
          <a:p>
            <a:r>
              <a:rPr lang="en-US"/>
              <a:t>Text option 1: three column bulleted list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5997" y="1882332"/>
            <a:ext cx="7454644" cy="615553"/>
          </a:xfrm>
        </p:spPr>
        <p:txBody>
          <a:bodyPr wrap="square" lIns="0" tIns="0" rIns="0" bIns="0">
            <a:spAutoFit/>
          </a:bodyPr>
          <a:lstStyle>
            <a:lvl1pPr marL="0" indent="0">
              <a:lnSpc>
                <a:spcPts val="2353"/>
              </a:lnSpc>
              <a:buNone/>
              <a:defRPr sz="1961" b="0" i="0">
                <a:solidFill>
                  <a:schemeClr val="tx1"/>
                </a:solidFill>
                <a:latin typeface="+mn-lt"/>
              </a:defRPr>
            </a:lvl1pPr>
            <a:lvl2pPr marL="224049" indent="0">
              <a:buNone/>
              <a:defRPr/>
            </a:lvl2pPr>
            <a:lvl3pPr marL="448095" indent="0">
              <a:buNone/>
              <a:defRPr/>
            </a:lvl3pPr>
            <a:lvl4pPr marL="672145" indent="0">
              <a:buNone/>
              <a:defRPr/>
            </a:lvl4pPr>
            <a:lvl5pPr marL="896192" indent="0">
              <a:buNone/>
              <a:defRPr/>
            </a:lvl5pPr>
          </a:lstStyle>
          <a:p>
            <a:pPr lvl="0"/>
            <a:r>
              <a:rPr lang="en-US"/>
              <a:t>Subhead Segoe UI Regular 20/24. Dis </a:t>
            </a:r>
            <a:r>
              <a:rPr lang="en-US" err="1"/>
              <a:t>apid</a:t>
            </a:r>
            <a:r>
              <a:rPr lang="en-US"/>
              <a:t> </a:t>
            </a:r>
            <a:r>
              <a:rPr lang="en-US" err="1"/>
              <a:t>es</a:t>
            </a:r>
            <a:r>
              <a:rPr lang="en-US"/>
              <a:t> </a:t>
            </a:r>
            <a:r>
              <a:rPr lang="en-US" err="1"/>
              <a:t>simusanditis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 ex et </a:t>
            </a:r>
            <a:r>
              <a:rPr lang="en-US" err="1"/>
              <a:t>illore</a:t>
            </a:r>
            <a:r>
              <a:rPr lang="en-US"/>
              <a:t>, </a:t>
            </a:r>
            <a:r>
              <a:rPr lang="en-US" err="1"/>
              <a:t>nectationet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dic</a:t>
            </a:r>
            <a:r>
              <a:rPr lang="en-US"/>
              <a:t> </a:t>
            </a:r>
            <a:r>
              <a:rPr lang="en-US" err="1"/>
              <a:t>tem</a:t>
            </a:r>
            <a:r>
              <a:rPr lang="en-US"/>
              <a:t> </a:t>
            </a:r>
            <a:r>
              <a:rPr lang="en-US" err="1"/>
              <a:t>vit</a:t>
            </a:r>
            <a:r>
              <a:rPr lang="en-US"/>
              <a:t> </a:t>
            </a:r>
            <a:r>
              <a:rPr lang="en-US" err="1"/>
              <a:t>velestium</a:t>
            </a:r>
            <a:r>
              <a:rPr lang="en-US"/>
              <a:t> </a:t>
            </a:r>
            <a:r>
              <a:rPr lang="en-US" err="1"/>
              <a:t>reperro</a:t>
            </a:r>
            <a:r>
              <a:rPr lang="en-US"/>
              <a:t> </a:t>
            </a:r>
            <a:r>
              <a:rPr lang="en-US" err="1"/>
              <a:t>rroviduntion</a:t>
            </a:r>
            <a:r>
              <a:rPr lang="en-US"/>
              <a:t> </a:t>
            </a:r>
            <a:r>
              <a:rPr lang="en-US" err="1"/>
              <a:t>conem</a:t>
            </a:r>
            <a:r>
              <a:rPr lang="en-US"/>
              <a:t> </a:t>
            </a:r>
            <a:r>
              <a:rPr lang="en-US" err="1"/>
              <a:t>rehend</a:t>
            </a:r>
            <a:r>
              <a:rPr lang="en-US"/>
              <a:t>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5996" y="3151391"/>
            <a:ext cx="3618381" cy="2675156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883"/>
              </a:spcBef>
              <a:buNone/>
              <a:defRPr sz="1371" b="1">
                <a:solidFill>
                  <a:schemeClr val="accent1"/>
                </a:solidFill>
                <a:latin typeface="+mn-lt"/>
              </a:defRPr>
            </a:lvl1pPr>
            <a:lvl2pPr marL="280060" marR="0" indent="-280060" algn="l" defTabSz="914169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sz="1371">
                <a:solidFill>
                  <a:schemeClr val="tx1"/>
                </a:solidFill>
              </a:defRPr>
            </a:lvl2pPr>
            <a:lvl3pPr marL="448095" indent="0">
              <a:buNone/>
              <a:defRPr/>
            </a:lvl3pPr>
            <a:lvl4pPr marL="672145" indent="0">
              <a:buNone/>
              <a:defRPr/>
            </a:lvl4pPr>
            <a:lvl5pPr marL="896192" indent="0">
              <a:buNone/>
              <a:defRPr/>
            </a:lvl5pPr>
          </a:lstStyle>
          <a:p>
            <a:pPr lvl="0"/>
            <a:r>
              <a:rPr lang="en-US"/>
              <a:t>Paragraph title Segoe UI bold 14</a:t>
            </a:r>
          </a:p>
          <a:p>
            <a:pPr lvl="1"/>
            <a:r>
              <a:rPr lang="en-US"/>
              <a:t>Body copy Segoe Regular 14/18.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  <a:r>
              <a:rPr lang="en-US" err="1"/>
              <a:t>Urestempor</a:t>
            </a:r>
            <a:r>
              <a:rPr lang="en-US"/>
              <a:t> </a:t>
            </a:r>
            <a:r>
              <a:rPr lang="en-US" err="1"/>
              <a:t>ra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perum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qui </a:t>
            </a:r>
            <a:r>
              <a:rPr lang="en-US" err="1"/>
              <a:t>omnimus</a:t>
            </a:r>
            <a:r>
              <a:rPr lang="en-US"/>
              <a:t>,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  <a:p>
            <a:pPr lvl="1"/>
            <a:endParaRPr lang="en-US"/>
          </a:p>
          <a:p>
            <a:pPr marL="280060" marR="0" lvl="1" indent="-280060" algn="l" defTabSz="914169" rtl="0" eaLnBrk="1" fontAlgn="auto" latinLnBrk="0" hangingPunct="1">
              <a:lnSpc>
                <a:spcPts val="1765"/>
              </a:lnSpc>
              <a:spcBef>
                <a:spcPts val="13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Body copy Segoe Regular 14/18.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  <a:r>
              <a:rPr lang="en-US" err="1"/>
              <a:t>Urestempor</a:t>
            </a:r>
            <a:r>
              <a:rPr lang="en-US"/>
              <a:t> </a:t>
            </a:r>
            <a:r>
              <a:rPr lang="en-US" err="1"/>
              <a:t>ra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perum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qui </a:t>
            </a:r>
            <a:r>
              <a:rPr lang="en-US" err="1"/>
              <a:t>omnimus</a:t>
            </a:r>
            <a:r>
              <a:rPr lang="en-US"/>
              <a:t>,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  <a:p>
            <a:pPr lvl="1"/>
            <a:endParaRPr lang="en-US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313111" y="3160783"/>
            <a:ext cx="3597528" cy="2675156"/>
          </a:xfrm>
        </p:spPr>
        <p:txBody>
          <a:bodyPr lIns="0" tIns="0" rIns="0" bIns="0"/>
          <a:lstStyle>
            <a:lvl1pPr marL="0" marR="0" indent="0" algn="l" defTabSz="914169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lang="en-US" sz="1371" b="1" kern="1200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0060" marR="0" indent="-280060" algn="l" defTabSz="914169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sz="1371">
                <a:solidFill>
                  <a:schemeClr val="tx1"/>
                </a:solidFill>
              </a:defRPr>
            </a:lvl2pPr>
            <a:lvl3pPr marL="448095" indent="0">
              <a:buNone/>
              <a:defRPr/>
            </a:lvl3pPr>
            <a:lvl4pPr marL="672145" indent="0">
              <a:buNone/>
              <a:defRPr/>
            </a:lvl4pPr>
            <a:lvl5pPr marL="896192" indent="0">
              <a:buNone/>
              <a:defRPr/>
            </a:lvl5pPr>
          </a:lstStyle>
          <a:p>
            <a:pPr marL="0" marR="0" lvl="0" indent="0" algn="l" defTabSz="914169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UI bold 14</a:t>
            </a:r>
          </a:p>
          <a:p>
            <a:pPr lvl="1"/>
            <a:r>
              <a:rPr lang="en-US"/>
              <a:t>Body copy Segoe Regular 14/18.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  <a:r>
              <a:rPr lang="en-US" err="1"/>
              <a:t>Urestempor</a:t>
            </a:r>
            <a:r>
              <a:rPr lang="en-US"/>
              <a:t> </a:t>
            </a:r>
            <a:r>
              <a:rPr lang="en-US" err="1"/>
              <a:t>ra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perum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qui </a:t>
            </a:r>
            <a:r>
              <a:rPr lang="en-US" err="1"/>
              <a:t>omnimus</a:t>
            </a:r>
            <a:r>
              <a:rPr lang="en-US"/>
              <a:t>,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  <a:p>
            <a:pPr lvl="1"/>
            <a:endParaRPr lang="en-US"/>
          </a:p>
          <a:p>
            <a:pPr marL="280060" marR="0" lvl="1" indent="-280060" algn="l" defTabSz="914169" rtl="0" eaLnBrk="1" fontAlgn="auto" latinLnBrk="0" hangingPunct="1">
              <a:lnSpc>
                <a:spcPts val="1765"/>
              </a:lnSpc>
              <a:spcBef>
                <a:spcPts val="13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Body copy Segoe Regular 14/18.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  <a:r>
              <a:rPr lang="en-US" err="1"/>
              <a:t>Urestempor</a:t>
            </a:r>
            <a:r>
              <a:rPr lang="en-US"/>
              <a:t> </a:t>
            </a:r>
            <a:r>
              <a:rPr lang="en-US" err="1"/>
              <a:t>ra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perum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qui </a:t>
            </a:r>
            <a:r>
              <a:rPr lang="en-US" err="1"/>
              <a:t>omnimus</a:t>
            </a:r>
            <a:r>
              <a:rPr lang="en-US"/>
              <a:t>,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  <a:p>
            <a:pPr lvl="1"/>
            <a:endParaRPr lang="en-US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40347" y="3151391"/>
            <a:ext cx="3622117" cy="2675156"/>
          </a:xfrm>
        </p:spPr>
        <p:txBody>
          <a:bodyPr lIns="0" tIns="0" rIns="0" bIns="0"/>
          <a:lstStyle>
            <a:lvl1pPr marL="0" indent="0">
              <a:lnSpc>
                <a:spcPts val="1765"/>
              </a:lnSpc>
              <a:spcBef>
                <a:spcPts val="883"/>
              </a:spcBef>
              <a:buNone/>
              <a:defRPr lang="en-US" sz="1371" b="1" kern="1200" spc="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280060" marR="0" indent="-280060" algn="l" defTabSz="914169" rtl="0" eaLnBrk="1" fontAlgn="auto" latinLnBrk="0" hangingPunct="1">
              <a:lnSpc>
                <a:spcPts val="1765"/>
              </a:lnSpc>
              <a:spcBef>
                <a:spcPts val="441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 sz="1371">
                <a:solidFill>
                  <a:schemeClr val="tx1"/>
                </a:solidFill>
              </a:defRPr>
            </a:lvl2pPr>
            <a:lvl3pPr marL="448095" indent="0">
              <a:buNone/>
              <a:defRPr/>
            </a:lvl3pPr>
            <a:lvl4pPr marL="672145" indent="0">
              <a:buNone/>
              <a:defRPr/>
            </a:lvl4pPr>
            <a:lvl5pPr marL="896192" indent="0">
              <a:buNone/>
              <a:defRPr/>
            </a:lvl5pPr>
          </a:lstStyle>
          <a:p>
            <a:pPr marL="0" marR="0" lvl="0" indent="0" algn="l" defTabSz="914169" rtl="0" eaLnBrk="1" fontAlgn="auto" latinLnBrk="0" hangingPunct="1">
              <a:lnSpc>
                <a:spcPts val="1765"/>
              </a:lnSpc>
              <a:spcBef>
                <a:spcPts val="883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Paragraph title Segoe UI bold 14</a:t>
            </a:r>
          </a:p>
          <a:p>
            <a:pPr lvl="1"/>
            <a:r>
              <a:rPr lang="en-US"/>
              <a:t>Body copy Segoe Regular 14/18.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  <a:r>
              <a:rPr lang="en-US" err="1"/>
              <a:t>Urestempor</a:t>
            </a:r>
            <a:r>
              <a:rPr lang="en-US"/>
              <a:t> </a:t>
            </a:r>
            <a:r>
              <a:rPr lang="en-US" err="1"/>
              <a:t>ra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perum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qui </a:t>
            </a:r>
            <a:r>
              <a:rPr lang="en-US" err="1"/>
              <a:t>omnimus</a:t>
            </a:r>
            <a:r>
              <a:rPr lang="en-US"/>
              <a:t>,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  <a:p>
            <a:pPr lvl="1"/>
            <a:endParaRPr lang="en-US"/>
          </a:p>
          <a:p>
            <a:pPr marL="280060" marR="0" lvl="1" indent="-280060" algn="l" defTabSz="914169" rtl="0" eaLnBrk="1" fontAlgn="auto" latinLnBrk="0" hangingPunct="1">
              <a:lnSpc>
                <a:spcPts val="1765"/>
              </a:lnSpc>
              <a:spcBef>
                <a:spcPts val="13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Body copy Segoe Regular 14/18. </a:t>
            </a:r>
            <a:r>
              <a:rPr lang="en-US" err="1"/>
              <a:t>Boribus</a:t>
            </a:r>
            <a:r>
              <a:rPr lang="en-US"/>
              <a:t> </a:t>
            </a:r>
            <a:r>
              <a:rPr lang="en-US" err="1"/>
              <a:t>sinctius</a:t>
            </a:r>
            <a:r>
              <a:rPr lang="en-US"/>
              <a:t> </a:t>
            </a:r>
            <a:r>
              <a:rPr lang="en-US" err="1"/>
              <a:t>nimaxime</a:t>
            </a:r>
            <a:r>
              <a:rPr lang="en-US"/>
              <a:t> </a:t>
            </a:r>
            <a:r>
              <a:rPr lang="en-US" err="1"/>
              <a:t>nonsequibus</a:t>
            </a:r>
            <a:r>
              <a:rPr lang="en-US"/>
              <a:t> </a:t>
            </a:r>
            <a:r>
              <a:rPr lang="en-US" err="1"/>
              <a:t>dollendis</a:t>
            </a:r>
            <a:r>
              <a:rPr lang="en-US"/>
              <a:t> as </a:t>
            </a:r>
            <a:r>
              <a:rPr lang="en-US" err="1"/>
              <a:t>autestiatur</a:t>
            </a:r>
            <a:r>
              <a:rPr lang="en-US"/>
              <a:t>. </a:t>
            </a:r>
            <a:r>
              <a:rPr lang="en-US" err="1"/>
              <a:t>Urestempor</a:t>
            </a:r>
            <a:r>
              <a:rPr lang="en-US"/>
              <a:t> </a:t>
            </a:r>
            <a:r>
              <a:rPr lang="en-US" err="1"/>
              <a:t>ra</a:t>
            </a:r>
            <a:r>
              <a:rPr lang="en-US"/>
              <a:t> </a:t>
            </a:r>
            <a:r>
              <a:rPr lang="en-US" err="1"/>
              <a:t>aut</a:t>
            </a:r>
            <a:r>
              <a:rPr lang="en-US"/>
              <a:t> </a:t>
            </a:r>
            <a:r>
              <a:rPr lang="en-US" err="1"/>
              <a:t>velique</a:t>
            </a:r>
            <a:r>
              <a:rPr lang="en-US"/>
              <a:t> </a:t>
            </a:r>
            <a:r>
              <a:rPr lang="en-US" err="1"/>
              <a:t>perum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qui </a:t>
            </a:r>
            <a:r>
              <a:rPr lang="en-US" err="1"/>
              <a:t>omnimus</a:t>
            </a:r>
            <a:r>
              <a:rPr lang="en-US"/>
              <a:t>, </a:t>
            </a:r>
            <a:r>
              <a:rPr lang="en-US" err="1"/>
              <a:t>sunt</a:t>
            </a:r>
            <a:r>
              <a:rPr lang="en-US"/>
              <a:t> </a:t>
            </a:r>
            <a:r>
              <a:rPr lang="en-US" err="1"/>
              <a:t>fuga</a:t>
            </a:r>
            <a:r>
              <a:rPr lang="en-US"/>
              <a:t>.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99274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945E0-3D86-4E50-B74D-2D74DFD00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DF4A5-1B53-4ABD-96F4-7C8A90367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A27AA4-E863-4AF1-BE1B-53A2DA5BE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D5C1-6D86-43D3-92BE-CF64FCE4B20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EE45D-81D3-41B2-8A07-92571FBE3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FCEE0-13A8-4E88-8459-BD805DABF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FCCC-33C8-4E19-83F4-4BFF2DD5A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557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11C7A-341F-49AB-BE5A-3DFABAB76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65C8D9-7636-4FA9-9D9D-C6D0B77CB4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110CB9-FE5D-4FFC-A746-4FFF1D456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505342-562C-4854-B438-775392B59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D5C1-6D86-43D3-92BE-CF64FCE4B20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53C5D-3BB5-4BBE-93A0-05E733366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5CC87-93B2-47D7-BBEC-DA06B896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FCCC-33C8-4E19-83F4-4BFF2DD5A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86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FE22C-6CD5-4CD9-AAF4-71814BC75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57079-2566-4EA4-A388-DC3B3DDD2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8104D-CE7E-46A3-9FC1-43D752C44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395009-5963-4797-8673-D84A11650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7BCB44-7AE1-4FBA-8E6C-68524B91D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FE341-12F7-4C51-850E-BD2A8F1C7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D5C1-6D86-43D3-92BE-CF64FCE4B20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5B5C24-7052-4521-B787-629A18756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9876D-5E7B-4CFF-882B-3F7178B93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FCCC-33C8-4E19-83F4-4BFF2DD5A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630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D9A5-F5A6-4A25-97C0-3667B0F40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2949CE-D4A6-422F-BB12-64684691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D5C1-6D86-43D3-92BE-CF64FCE4B20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9D4FB7-9BD3-4E9E-A21C-067457D4D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660B64-8F2E-42ED-8BEE-BFF882DC5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FCCC-33C8-4E19-83F4-4BFF2DD5A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07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478F03-8959-48F4-B0C0-0538B8BDF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D5C1-6D86-43D3-92BE-CF64FCE4B20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CDD39D-A3E3-40B2-9A1C-D9A82CFF1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A1CB7F-BDD1-4EEE-B590-82919E5A9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FCCC-33C8-4E19-83F4-4BFF2DD5A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683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D29A1-85E7-4451-AD9A-B04C811D9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7767D-3BF4-4655-987A-251022526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AEF8DF-72BE-4861-A0E1-5687448117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6E0E7-DB63-4EBE-89E7-4A4B996F7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D5C1-6D86-43D3-92BE-CF64FCE4B20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04C46C-1A89-4E5A-9C7F-6CFCCDA2B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17243-00F9-4B66-9489-202E66EE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FCCC-33C8-4E19-83F4-4BFF2DD5A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218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1B123-7AB6-4152-813B-545A7AEC2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695845-CF61-46BA-9FAE-87C8B80D2E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34AA66-F491-48F6-88EE-3964B3D12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D600B-A102-44C5-B004-B9C684F1F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05D5C1-6D86-43D3-92BE-CF64FCE4B20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D8AFED-932F-4CA5-AEAB-7308E95D6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DAEE76-8F06-4033-ADAB-B8A03869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6EFCCC-33C8-4E19-83F4-4BFF2DD5A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01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8395C76-0EAB-4F3C-9A90-68F5497E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85B8B-6F5F-4356-B48C-17E8A8806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06805-EDAC-40E8-A386-522199C79B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5D5C1-6D86-43D3-92BE-CF64FCE4B207}" type="datetimeFigureOut">
              <a:rPr lang="en-GB" smtClean="0"/>
              <a:t>13/11/2020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5F968C-4D04-4EF8-9AF0-F0DEF685E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E585D-F814-4B4B-A71B-68229F8E97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EFCCC-33C8-4E19-83F4-4BFF2DD5AE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74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299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0" i="0">
                <a:solidFill>
                  <a:schemeClr val="tx1">
                    <a:tint val="75000"/>
                  </a:schemeClr>
                </a:solidFill>
                <a:latin typeface="HelveticaNeueLT Std Thin"/>
                <a:cs typeface="HelveticaNeueLT Std Thin"/>
              </a:defRPr>
            </a:lvl1pPr>
          </a:lstStyle>
          <a:p>
            <a:fld id="{EE8B2183-1E06-4045-BF6E-2CD4337A3F9C}" type="datetimeFigureOut">
              <a:rPr lang="en-US" smtClean="0"/>
              <a:pPr/>
              <a:t>11/13/2020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0" i="0">
                <a:solidFill>
                  <a:schemeClr val="tx1">
                    <a:tint val="75000"/>
                  </a:schemeClr>
                </a:solidFill>
                <a:latin typeface="HelveticaNeueLT Std Thin"/>
                <a:cs typeface="HelveticaNeueLT Std Thin"/>
              </a:defRPr>
            </a:lvl1pPr>
          </a:lstStyle>
          <a:p>
            <a:fld id="{B84E0FCD-117B-FD4B-A08D-F9AA7E2568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8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/>
  </p:transition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Helvetica Neue LT Std 55 Roman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b="0" i="0" kern="1200">
          <a:solidFill>
            <a:schemeClr val="tx1"/>
          </a:solidFill>
          <a:latin typeface="HelveticaNeueLT Std Lt"/>
          <a:ea typeface="+mn-ea"/>
          <a:cs typeface="HelveticaNeueLT Std Lt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teams.microsoft.com/l/team/19%3a2f8384d205ed4d86a0e2998b7e4c09b9%40thread.skype/conversations?groupId=aa2711a4-4785-4197-b051-22ccee74360d&amp;tenantId=377e3d22-4ea1-422d-b0ad-8fcc89406b9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www.youtube.com/watch?v=fTdaBf9QHa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moodle.org/35/en/Using_certainty-based_marking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computingservices-my.sharepoint.com/:p:/g/personal/bs668_bath_ac_uk/EQqRffopLyROl-AZolkz5kIB53iZ17EWu3oYITXY1MSplA?e=6DLXqb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science/article/pii/S1076633215002858" TargetMode="External"/><Relationship Id="rId3" Type="http://schemas.openxmlformats.org/officeDocument/2006/relationships/hyperlink" Target="https://theelearningcoach.com/elearning_design/tests/the-importance-of-writing-effective-distractors/" TargetMode="External"/><Relationship Id="rId7" Type="http://schemas.openxmlformats.org/officeDocument/2006/relationships/hyperlink" Target="https://www.scopus.com/record/display.uri?eid=2-s2.0-0036041844&amp;origin=inward" TargetMode="External"/><Relationship Id="rId2" Type="http://schemas.openxmlformats.org/officeDocument/2006/relationships/hyperlink" Target="https://cft.vanderbilt.edu/guides-sub-pages/writing-good-multiple-choice-test-questions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journals.sagepub.com/doi/abs/10.3102/0034654317726529" TargetMode="External"/><Relationship Id="rId5" Type="http://schemas.openxmlformats.org/officeDocument/2006/relationships/hyperlink" Target="https://www.researchgate.net/publication/309263856_Designing_and_Managing_Multiple_Choice_Questions_2nd_Ed" TargetMode="External"/><Relationship Id="rId10" Type="http://schemas.openxmlformats.org/officeDocument/2006/relationships/hyperlink" Target="https://teachinghub.bath.ac.uk/moodle-quiz-settings-setup-and-faq/" TargetMode="External"/><Relationship Id="rId4" Type="http://schemas.openxmlformats.org/officeDocument/2006/relationships/hyperlink" Target="https://www.tandfonline.com/doi/full/10.1080/03075070600572090" TargetMode="External"/><Relationship Id="rId9" Type="http://schemas.openxmlformats.org/officeDocument/2006/relationships/hyperlink" Target="https://www.tandfonline.com/doi/abs/10.1080/01421590400013495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teachinghub.bath.ac.uk/tools-and-resources/teaching-with-technology/peer-evaluation-with-the-moodle-workshop-tool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hyperlink" Target="https://teachinghub.bath.ac.uk/moodle-quiz-settings-setup-and-faq/" TargetMode="External"/><Relationship Id="rId7" Type="http://schemas.openxmlformats.org/officeDocument/2006/relationships/image" Target="../media/image32.png"/><Relationship Id="rId2" Type="http://schemas.openxmlformats.org/officeDocument/2006/relationships/hyperlink" Target="http://teachinghub.bath.ac.uk/wp-content/uploads/2020/03/Dos-and-Donts-of-Online-Exams-During-COVID-19.pd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svg"/><Relationship Id="rId5" Type="http://schemas.openxmlformats.org/officeDocument/2006/relationships/image" Target="../media/image30.png"/><Relationship Id="rId4" Type="http://schemas.openxmlformats.org/officeDocument/2006/relationships/hyperlink" Target="http://teachinghub.bath.ac.uk/wp-content/uploads/2020/04/Creating_an_alternative_assessment_quiz.pd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teachinghub.bath.ac.uk/wp-content/uploads/2020/04/Creating_an_alternative_assessment_quiz.pdf" TargetMode="Externa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teachinghub.bath.ac.uk/moodle-quiz-settings-setup-and-faq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ath.ac.uk/corporate-information/academic-integrity-statement-for-remote-assessments/" TargetMode="External"/><Relationship Id="rId2" Type="http://schemas.openxmlformats.org/officeDocument/2006/relationships/hyperlink" Target="http://teachinghub.bath.ac.uk/wp-content/uploads/2020/04/Rubric_alternative_assessments_moodle_220420.docx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el@bath.ac.uk" TargetMode="External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hyperlink" Target="https://teachinghub.bath.ac.uk/" TargetMode="Externa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hyperlink" Target="mailto:tel@bath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full/10.1080/03075070600572090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imple.wikipedia.org/wiki/Jigsaw_puzzle" TargetMode="Externa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2" Type="http://schemas.openxmlformats.org/officeDocument/2006/relationships/hyperlink" Target="https://commons.wikimedia.org/wiki/File:Bloom_taxonomy.svg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cft.vanderbilt.edu/guides-sub-pages/writing-good-multiple-choice-test-questions/" TargetMode="Externa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1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hyperlink" Target="https://cft.vanderbilt.edu/guides-sub-pages/writing-good-multiple-choice-test-questions/" TargetMode="External"/><Relationship Id="rId4" Type="http://schemas.openxmlformats.org/officeDocument/2006/relationships/diagramLayout" Target="../diagrams/layout2.xml"/><Relationship Id="rId9" Type="http://schemas.openxmlformats.org/officeDocument/2006/relationships/image" Target="../media/image2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1076633215002858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C8938-252B-46C3-94AE-9299D9FD5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655" y="23369"/>
            <a:ext cx="3842159" cy="1143000"/>
          </a:xfrm>
        </p:spPr>
        <p:txBody>
          <a:bodyPr/>
          <a:lstStyle/>
          <a:p>
            <a:pPr algn="l"/>
            <a:r>
              <a:rPr lang="en-GB"/>
              <a:t>Get chatting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18BAD0-E6AA-4ACA-9310-36BE67793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913" y="1333342"/>
            <a:ext cx="8169309" cy="5224775"/>
          </a:xfrm>
        </p:spPr>
        <p:txBody>
          <a:bodyPr vert="horz" lIns="121920" tIns="60960" rIns="121920" bIns="60960" rtlCol="0" anchor="t">
            <a:normAutofit/>
          </a:bodyPr>
          <a:lstStyle/>
          <a:p>
            <a:pPr marL="0" indent="0">
              <a:buNone/>
            </a:pPr>
            <a:r>
              <a:rPr lang="en-GB" sz="3733"/>
              <a:t>Before the workshop starts at 14:00, briefly introduce any previous experiences using Moodle quizzes</a:t>
            </a:r>
            <a:endParaRPr lang="en-GB" sz="3733">
              <a:solidFill>
                <a:srgbClr val="FF0000"/>
              </a:solidFill>
            </a:endParaRPr>
          </a:p>
          <a:p>
            <a:r>
              <a:rPr lang="en-GB" sz="3733"/>
              <a:t>Contexts</a:t>
            </a:r>
          </a:p>
          <a:p>
            <a:r>
              <a:rPr lang="en-GB" sz="3733"/>
              <a:t>Positives</a:t>
            </a:r>
          </a:p>
          <a:p>
            <a:r>
              <a:rPr lang="en-GB" sz="3733"/>
              <a:t>Negatives</a:t>
            </a:r>
          </a:p>
          <a:p>
            <a:pPr marL="0" indent="0">
              <a:buNone/>
            </a:pPr>
            <a:endParaRPr lang="en-GB" sz="3733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E43675-D956-4A9D-9E09-2A8BB3DA68DE}"/>
              </a:ext>
            </a:extLst>
          </p:cNvPr>
          <p:cNvSpPr/>
          <p:nvPr/>
        </p:nvSpPr>
        <p:spPr>
          <a:xfrm>
            <a:off x="6735091" y="6065674"/>
            <a:ext cx="5407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2400">
                <a:hlinkClick r:id="rId2"/>
              </a:rPr>
              <a:t>Join TEL Community of Practice on Teams </a:t>
            </a:r>
            <a:endParaRPr lang="en-GB" sz="240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465C036-F1A1-40A0-A089-FE6C28886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-22894" y="6127229"/>
            <a:ext cx="1299148" cy="73077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C4D3CBF-42E4-485B-BF09-D6E5F905ABE2}"/>
              </a:ext>
            </a:extLst>
          </p:cNvPr>
          <p:cNvSpPr txBox="1"/>
          <p:nvPr/>
        </p:nvSpPr>
        <p:spPr>
          <a:xfrm>
            <a:off x="1299149" y="6127230"/>
            <a:ext cx="3883179" cy="83099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This session is being recorded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973B9F4-171A-4327-ABA9-2097704AE5F2}"/>
              </a:ext>
            </a:extLst>
          </p:cNvPr>
          <p:cNvCxnSpPr/>
          <p:nvPr/>
        </p:nvCxnSpPr>
        <p:spPr>
          <a:xfrm flipV="1">
            <a:off x="8570589" y="3746815"/>
            <a:ext cx="0" cy="64398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F88BD6-D48C-4980-A052-A3A48C8CA0C7}"/>
              </a:ext>
            </a:extLst>
          </p:cNvPr>
          <p:cNvCxnSpPr/>
          <p:nvPr/>
        </p:nvCxnSpPr>
        <p:spPr>
          <a:xfrm flipV="1">
            <a:off x="6604337" y="3716475"/>
            <a:ext cx="0" cy="643987"/>
          </a:xfrm>
          <a:prstGeom prst="straightConnector1">
            <a:avLst/>
          </a:prstGeom>
          <a:ln w="7620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8E38E05-0F97-4912-888E-B5B72C099B26}"/>
              </a:ext>
            </a:extLst>
          </p:cNvPr>
          <p:cNvSpPr txBox="1">
            <a:spLocks/>
          </p:cNvSpPr>
          <p:nvPr/>
        </p:nvSpPr>
        <p:spPr>
          <a:xfrm>
            <a:off x="6051347" y="4241754"/>
            <a:ext cx="3483079" cy="845588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3733">
                <a:solidFill>
                  <a:schemeClr val="bg1"/>
                </a:solidFill>
              </a:rPr>
              <a:t>Mute      Chat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2F2374-0FE1-4948-B25A-086C03E0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2" t="6110" r="10636" b="8087"/>
          <a:stretch/>
        </p:blipFill>
        <p:spPr>
          <a:xfrm>
            <a:off x="6345712" y="3074088"/>
            <a:ext cx="2451796" cy="1864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68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DEB2-B1C3-401C-A42D-6BAB95CF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Limiting student collusion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9F72B-A495-4942-834C-A7FB321BC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300" y="1371600"/>
            <a:ext cx="11722100" cy="51185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1800"/>
              <a:t>Some strategies (with collusion disincentive in brackets), listed from more extrinsic to intrinsic student motivation:</a:t>
            </a:r>
          </a:p>
          <a:p>
            <a:pPr>
              <a:buFont typeface="+mj-lt"/>
              <a:buAutoNum type="alphaUcPeriod"/>
            </a:pPr>
            <a:r>
              <a:rPr lang="en-GB" sz="1800"/>
              <a:t>Police/enforce/invigilate (the “stick” approach)</a:t>
            </a:r>
          </a:p>
          <a:p>
            <a:pPr>
              <a:buFont typeface="+mj-lt"/>
              <a:buAutoNum type="alphaUcPeriod"/>
            </a:pPr>
            <a:r>
              <a:rPr lang="en-GB" sz="1800" b="1"/>
              <a:t>Restrict duration (limit opportunities)</a:t>
            </a:r>
          </a:p>
          <a:p>
            <a:pPr>
              <a:buFont typeface="+mj-lt"/>
              <a:buAutoNum type="alphaUcPeriod"/>
            </a:pPr>
            <a:r>
              <a:rPr lang="en-GB" sz="1800"/>
              <a:t>Don’t have marks associated with assessment – separate formative/summative assessment (remove incentive)</a:t>
            </a:r>
          </a:p>
          <a:p>
            <a:pPr>
              <a:buFont typeface="+mj-lt"/>
              <a:buAutoNum type="alphaUcPeriod"/>
            </a:pPr>
            <a:r>
              <a:rPr lang="en-GB" sz="1800" b="1"/>
              <a:t>Question randomisation: mix up the order in the test or set question variants (remove ease of colluding)</a:t>
            </a:r>
          </a:p>
          <a:p>
            <a:pPr>
              <a:buFont typeface="+mj-lt"/>
              <a:buAutoNum type="alphaUcPeriod"/>
            </a:pPr>
            <a:r>
              <a:rPr lang="en-GB" sz="1800"/>
              <a:t>Use </a:t>
            </a:r>
            <a:r>
              <a:rPr lang="en-GB" sz="1800">
                <a:hlinkClick r:id="rId2"/>
              </a:rPr>
              <a:t>confidence based marking</a:t>
            </a:r>
            <a:r>
              <a:rPr lang="en-GB" sz="1800"/>
              <a:t> to score students and encourage students to reflect (dissuade blind copying)</a:t>
            </a:r>
          </a:p>
          <a:p>
            <a:pPr>
              <a:buFont typeface="+mj-lt"/>
              <a:buAutoNum type="alphaUcPeriod"/>
            </a:pPr>
            <a:r>
              <a:rPr lang="en-GB" sz="1800"/>
              <a:t>Follow up assessment e.g. create consequences: pick students to explain answer in tutorial, random to provide written worked solution justification to accompany course material (create incentives to be honest &amp; seek help)</a:t>
            </a:r>
          </a:p>
          <a:p>
            <a:pPr>
              <a:buFont typeface="+mj-lt"/>
              <a:buAutoNum type="alphaUcPeriod"/>
            </a:pPr>
            <a:r>
              <a:rPr lang="en-GB" sz="1800"/>
              <a:t>Use variable/context randomisation – this could be used to promote peer collaboration/discussion (avoid simple copying)</a:t>
            </a:r>
          </a:p>
          <a:p>
            <a:pPr>
              <a:buFont typeface="+mj-lt"/>
              <a:buAutoNum type="alphaUcPeriod"/>
            </a:pPr>
            <a:r>
              <a:rPr lang="en-GB" sz="1800"/>
              <a:t>Educate and promote ethos, purpose of assessment– make it clear to students (from all backgrounds) what collusion is, aims of assessment and disadvantages to learning (educate learners)</a:t>
            </a:r>
          </a:p>
          <a:p>
            <a:pPr>
              <a:buFont typeface="+mj-lt"/>
              <a:buAutoNum type="alphaUcPeriod"/>
            </a:pPr>
            <a:r>
              <a:rPr lang="en-GB" sz="1800"/>
              <a:t>Broaden assessment aims to allow collaboration and group/peer instruction (remove incentive)</a:t>
            </a:r>
          </a:p>
          <a:p>
            <a:pPr>
              <a:buFont typeface="+mj-lt"/>
              <a:buAutoNum type="alphaUcPeriod"/>
            </a:pPr>
            <a:r>
              <a:rPr lang="en-GB" sz="1800"/>
              <a:t>High intrinsic value of the activity and feedback (make motivation to collude counterproductive)</a:t>
            </a:r>
          </a:p>
          <a:p>
            <a:endParaRPr lang="en-GB" sz="1200"/>
          </a:p>
          <a:p>
            <a:pPr marL="0" indent="0">
              <a:buNone/>
            </a:pPr>
            <a:r>
              <a:rPr lang="en-GB" sz="1200"/>
              <a:t>Disclaimers!</a:t>
            </a:r>
          </a:p>
          <a:p>
            <a:r>
              <a:rPr lang="en-GB" sz="1200"/>
              <a:t>This list isn’t exhaustive and the exact and extent of the solution(s) will be context specific (the above is not a hierarchy), but may be useful to consider!</a:t>
            </a:r>
          </a:p>
          <a:p>
            <a:r>
              <a:rPr lang="en-GB" sz="1200"/>
              <a:t>Many of these issues are not unique to e-Quizzes, but digitising does give some solutions!</a:t>
            </a:r>
          </a:p>
        </p:txBody>
      </p:sp>
    </p:spTree>
    <p:extLst>
      <p:ext uri="{BB962C8B-B14F-4D97-AF65-F5344CB8AC3E}">
        <p14:creationId xmlns:p14="http://schemas.microsoft.com/office/powerpoint/2010/main" val="28300131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CBBF5F-873F-45CF-9002-8DA61B2A21CD}"/>
              </a:ext>
            </a:extLst>
          </p:cNvPr>
          <p:cNvSpPr txBox="1"/>
          <p:nvPr/>
        </p:nvSpPr>
        <p:spPr>
          <a:xfrm>
            <a:off x="2310295" y="1769843"/>
            <a:ext cx="7885044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1500">
                <a:solidFill>
                  <a:schemeClr val="bg1"/>
                </a:solidFill>
                <a:highlight>
                  <a:srgbClr val="0000FF"/>
                </a:highlight>
              </a:rPr>
              <a:t>Workshop</a:t>
            </a:r>
          </a:p>
          <a:p>
            <a:pPr algn="ctr"/>
            <a:r>
              <a:rPr lang="en-GB" sz="11500">
                <a:solidFill>
                  <a:schemeClr val="bg1"/>
                </a:solidFill>
                <a:highlight>
                  <a:srgbClr val="0000FF"/>
                </a:highlight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253008556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66FC0-66FB-47C8-B4EE-5AF393971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/>
              <a:t>Improve an MCQ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CB557-F7C8-4CA8-82EC-3F16312B6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4332" y="1621630"/>
            <a:ext cx="5271977" cy="5234429"/>
          </a:xfrm>
        </p:spPr>
        <p:txBody>
          <a:bodyPr vert="horz" lIns="91440" tIns="45720" rIns="91440" bIns="4572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GB" sz="4250" b="1">
                <a:hlinkClick r:id="rId2"/>
              </a:rPr>
              <a:t>Open WORKSHOP ACTIVITY Powerpoint</a:t>
            </a:r>
            <a:endParaRPr lang="en-GB" sz="4250" b="1"/>
          </a:p>
          <a:p>
            <a:pPr marL="0" indent="0">
              <a:buNone/>
            </a:pPr>
            <a:endParaRPr lang="en-GB" sz="4250" b="1"/>
          </a:p>
          <a:p>
            <a:pPr marL="0" indent="0">
              <a:buNone/>
            </a:pPr>
            <a:r>
              <a:rPr lang="en-GB" sz="4250" b="1"/>
              <a:t>Write an improved question</a:t>
            </a:r>
            <a:endParaRPr lang="en-GB" sz="4250"/>
          </a:p>
          <a:p>
            <a:pPr marL="456565" indent="-456565"/>
            <a:r>
              <a:rPr lang="en-GB"/>
              <a:t>Improve question stem?</a:t>
            </a:r>
          </a:p>
          <a:p>
            <a:pPr marL="456565" indent="-456565"/>
            <a:r>
              <a:rPr lang="en-GB"/>
              <a:t>Improve distractors?</a:t>
            </a:r>
          </a:p>
          <a:p>
            <a:pPr marL="456565" indent="-456565"/>
            <a:r>
              <a:rPr lang="en-GB"/>
              <a:t>Shift question emphasis?</a:t>
            </a:r>
          </a:p>
          <a:p>
            <a:pPr marL="456565" indent="-456565"/>
            <a:endParaRPr lang="en-GB"/>
          </a:p>
          <a:p>
            <a:pPr marL="456565" indent="-456565"/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/>
              <a:t>One person per group &gt; </a:t>
            </a:r>
            <a:r>
              <a:rPr lang="en-GB" b="1"/>
              <a:t>Feedback on what you did</a:t>
            </a:r>
            <a:endParaRPr lang="en-GB"/>
          </a:p>
          <a:p>
            <a:pPr marL="989965" lvl="1" indent="-380365"/>
            <a:endParaRPr lang="en-GB"/>
          </a:p>
          <a:p>
            <a:pPr marL="456565" indent="-456565"/>
            <a:endParaRPr lang="en-GB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06C627-E39E-4C5D-99C4-3A31DFF5B7AD}"/>
              </a:ext>
            </a:extLst>
          </p:cNvPr>
          <p:cNvGrpSpPr/>
          <p:nvPr/>
        </p:nvGrpSpPr>
        <p:grpSpPr>
          <a:xfrm>
            <a:off x="113531" y="2543118"/>
            <a:ext cx="1281056" cy="1426370"/>
            <a:chOff x="10260228" y="2323408"/>
            <a:chExt cx="1281056" cy="1426370"/>
          </a:xfrm>
        </p:grpSpPr>
        <p:pic>
          <p:nvPicPr>
            <p:cNvPr id="5" name="Graphic 4" descr="Users">
              <a:extLst>
                <a:ext uri="{FF2B5EF4-FFF2-40B4-BE49-F238E27FC236}">
                  <a16:creationId xmlns:a16="http://schemas.microsoft.com/office/drawing/2014/main" id="{81E18B79-F9FC-4EB3-A8DE-39960E72F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443556" y="2323408"/>
              <a:ext cx="914400" cy="9144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4AA3CC5-478F-4F02-B3A8-12DF1A1178EE}"/>
                </a:ext>
              </a:extLst>
            </p:cNvPr>
            <p:cNvSpPr txBox="1"/>
            <p:nvPr/>
          </p:nvSpPr>
          <p:spPr>
            <a:xfrm>
              <a:off x="10260228" y="3103447"/>
              <a:ext cx="12810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/>
                <a:t>Groups: 3-4</a:t>
              </a:r>
            </a:p>
            <a:p>
              <a:pPr algn="ctr"/>
              <a:r>
                <a:rPr lang="en-GB"/>
                <a:t>10 mins</a:t>
              </a:r>
            </a:p>
          </p:txBody>
        </p:sp>
      </p:grpSp>
      <p:pic>
        <p:nvPicPr>
          <p:cNvPr id="9" name="Picture 8" descr="Screenshot showing powerpoint presentation. A slide is highlighted on the left, and the main screen shows a powerpoint slide, titled Group 2. On the left hand side of the slide is initial Question (with a sample MCQ). On the right hand side of the slide is a Improved question title with space for editing.">
            <a:extLst>
              <a:ext uri="{FF2B5EF4-FFF2-40B4-BE49-F238E27FC236}">
                <a16:creationId xmlns:a16="http://schemas.microsoft.com/office/drawing/2014/main" id="{A1A76CF3-1448-4C22-B06A-9019DE9F5E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28823" y="2006600"/>
            <a:ext cx="5051367" cy="34794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8739BE-6B98-4215-9006-F1D10C33F7B8}"/>
              </a:ext>
            </a:extLst>
          </p:cNvPr>
          <p:cNvSpPr txBox="1"/>
          <p:nvPr/>
        </p:nvSpPr>
        <p:spPr>
          <a:xfrm>
            <a:off x="7713133" y="5569098"/>
            <a:ext cx="4047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solidFill>
                  <a:schemeClr val="bg1">
                    <a:lumMod val="50000"/>
                  </a:schemeClr>
                </a:solidFill>
              </a:rPr>
              <a:t>Feel free to add text box comments to your own slides!</a:t>
            </a:r>
          </a:p>
        </p:txBody>
      </p:sp>
      <p:pic>
        <p:nvPicPr>
          <p:cNvPr id="8" name="Picture 9">
            <a:extLst>
              <a:ext uri="{FF2B5EF4-FFF2-40B4-BE49-F238E27FC236}">
                <a16:creationId xmlns:a16="http://schemas.microsoft.com/office/drawing/2014/main" id="{C31A5879-D34F-45F5-ACAB-E4869AC988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12865" y="1095549"/>
            <a:ext cx="1839433" cy="124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07982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BDEB2-B1C3-401C-A42D-6BAB95CF0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MCQ Experiences Dicussion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961C905-8511-4CF6-9DB8-316803C7AA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1495A9-78D4-49EC-B81E-7907BCDACC12}"/>
              </a:ext>
            </a:extLst>
          </p:cNvPr>
          <p:cNvSpPr txBox="1"/>
          <p:nvPr/>
        </p:nvSpPr>
        <p:spPr>
          <a:xfrm>
            <a:off x="609600" y="1600202"/>
            <a:ext cx="1058828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600"/>
              <a:t>Think about past experiences both taking and delivering MCQs</a:t>
            </a: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GB" sz="3600"/>
              <a:t>What went well? </a:t>
            </a: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GB" sz="3600"/>
              <a:t>Do you refine and revisit questions?</a:t>
            </a: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GB" sz="3600"/>
              <a:t>Did you vary question types?</a:t>
            </a: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GB" sz="3600"/>
              <a:t>Were then un-googleable?</a:t>
            </a: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GB" sz="3600"/>
              <a:t>Any tips which you found helped?</a:t>
            </a:r>
          </a:p>
          <a:p>
            <a:pPr marL="1485900" lvl="2" indent="-571500">
              <a:buFont typeface="Wingdings" panose="05000000000000000000" pitchFamily="2" charset="2"/>
              <a:buChar char="v"/>
            </a:pPr>
            <a:r>
              <a:rPr lang="en-GB" sz="3600"/>
              <a:t>Did it help students’ understanding?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24923880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86A6-F218-4516-A090-1A82BEB1C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25DA0-1B89-4E74-AA9D-82CCEA7DC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Start with learning objectives &amp; the focus for the quiz</a:t>
            </a:r>
          </a:p>
          <a:p>
            <a:r>
              <a:rPr lang="en-GB"/>
              <a:t>Write effective questions!</a:t>
            </a:r>
          </a:p>
          <a:p>
            <a:r>
              <a:rPr lang="en-GB"/>
              <a:t>Review and revisit your question bank</a:t>
            </a:r>
          </a:p>
        </p:txBody>
      </p:sp>
    </p:spTree>
    <p:extLst>
      <p:ext uri="{BB962C8B-B14F-4D97-AF65-F5344CB8AC3E}">
        <p14:creationId xmlns:p14="http://schemas.microsoft.com/office/powerpoint/2010/main" val="3683261469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F6199-B73F-43AE-8C56-E7A277BE7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References and 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621F9-4410-430F-B7F2-19B8A85D0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66576"/>
            <a:ext cx="10972800" cy="5395965"/>
          </a:xfrm>
        </p:spPr>
        <p:txBody>
          <a:bodyPr>
            <a:normAutofit fontScale="40000" lnSpcReduction="20000"/>
          </a:bodyPr>
          <a:lstStyle/>
          <a:p>
            <a:r>
              <a:rPr lang="en-GB"/>
              <a:t>Quick read: </a:t>
            </a:r>
            <a:r>
              <a:rPr lang="en-GB">
                <a:hlinkClick r:id="rId2"/>
              </a:rPr>
              <a:t>Writing Good Multiple Choice Test Questions – C. </a:t>
            </a:r>
            <a:r>
              <a:rPr lang="en-GB" err="1">
                <a:hlinkClick r:id="rId2"/>
              </a:rPr>
              <a:t>Brame</a:t>
            </a:r>
            <a:r>
              <a:rPr lang="en-GB">
                <a:hlinkClick r:id="rId2"/>
              </a:rPr>
              <a:t> (2013)</a:t>
            </a:r>
            <a:endParaRPr lang="en-GB"/>
          </a:p>
          <a:p>
            <a:r>
              <a:rPr lang="en-GB"/>
              <a:t>Good summary with links to literature: </a:t>
            </a:r>
            <a:r>
              <a:rPr lang="en-US">
                <a:hlinkClick r:id="rId3"/>
              </a:rPr>
              <a:t>The Importance of Writing Effective Distractors – C </a:t>
            </a:r>
            <a:r>
              <a:rPr lang="en-US" err="1">
                <a:hlinkClick r:id="rId3"/>
              </a:rPr>
              <a:t>Malamed</a:t>
            </a:r>
            <a:r>
              <a:rPr lang="en-US">
                <a:hlinkClick r:id="rId3"/>
              </a:rPr>
              <a:t> (2020)</a:t>
            </a:r>
            <a:endParaRPr lang="en-GB"/>
          </a:p>
          <a:p>
            <a:endParaRPr lang="en-GB"/>
          </a:p>
          <a:p>
            <a:r>
              <a:rPr lang="en-GB"/>
              <a:t>Nicol, D. J &amp; Macfarlane‐Dick, D., 2006.</a:t>
            </a:r>
            <a:r>
              <a:rPr lang="en-GB">
                <a:hlinkClick r:id="rId4"/>
              </a:rPr>
              <a:t> Formative assessment and self‐regulated learning: a model &amp; 7 principles of good feedback practice</a:t>
            </a:r>
            <a:r>
              <a:rPr lang="en-GB"/>
              <a:t>, </a:t>
            </a:r>
            <a:r>
              <a:rPr lang="en-GB" i="1"/>
              <a:t>Studies in Higher Education</a:t>
            </a:r>
            <a:r>
              <a:rPr lang="en-GB"/>
              <a:t> 31(2) p199</a:t>
            </a:r>
          </a:p>
          <a:p>
            <a:r>
              <a:rPr lang="en-GB" err="1"/>
              <a:t>Carneson</a:t>
            </a:r>
            <a:r>
              <a:rPr lang="en-GB"/>
              <a:t> J, </a:t>
            </a:r>
            <a:r>
              <a:rPr lang="en-GB" err="1"/>
              <a:t>Delpierre</a:t>
            </a:r>
            <a:r>
              <a:rPr lang="en-GB"/>
              <a:t> G, Masters K., 2016. </a:t>
            </a:r>
            <a:r>
              <a:rPr lang="en-GB">
                <a:hlinkClick r:id="rId5"/>
              </a:rPr>
              <a:t>Handbook: Designing and Managing Multiple Choice Questions (2</a:t>
            </a:r>
            <a:r>
              <a:rPr lang="en-GB" baseline="30000">
                <a:hlinkClick r:id="rId5"/>
              </a:rPr>
              <a:t>nd</a:t>
            </a:r>
            <a:r>
              <a:rPr lang="en-GB">
                <a:hlinkClick r:id="rId5"/>
              </a:rPr>
              <a:t> Ed)</a:t>
            </a:r>
            <a:r>
              <a:rPr lang="en-GB"/>
              <a:t> [online only]</a:t>
            </a:r>
          </a:p>
          <a:p>
            <a:r>
              <a:rPr lang="en-GB" err="1"/>
              <a:t>Gierl</a:t>
            </a:r>
            <a:r>
              <a:rPr lang="en-GB"/>
              <a:t>, M </a:t>
            </a:r>
            <a:r>
              <a:rPr lang="en-GB" i="1"/>
              <a:t>et al., </a:t>
            </a:r>
            <a:r>
              <a:rPr lang="en-GB"/>
              <a:t>2017</a:t>
            </a:r>
            <a:r>
              <a:rPr lang="en-GB" i="1"/>
              <a:t>. </a:t>
            </a:r>
            <a:r>
              <a:rPr lang="en-US">
                <a:hlinkClick r:id="rId6"/>
              </a:rPr>
              <a:t>Developing, Analyzing, and Using Distractors for Multiple-Choice Tests in Education: A Comprehensive Review</a:t>
            </a:r>
            <a:r>
              <a:rPr lang="en-US"/>
              <a:t>. </a:t>
            </a:r>
            <a:r>
              <a:rPr lang="en-US" i="1"/>
              <a:t>Review of Educational Research,</a:t>
            </a:r>
            <a:r>
              <a:rPr lang="en-US"/>
              <a:t> 87: 6, pp. 1082 –1116.</a:t>
            </a:r>
            <a:endParaRPr lang="en-GB"/>
          </a:p>
          <a:p>
            <a:pPr marL="0" indent="0">
              <a:buNone/>
            </a:pPr>
            <a:endParaRPr lang="en-GB"/>
          </a:p>
          <a:p>
            <a:r>
              <a:rPr lang="en-US"/>
              <a:t>Rodriguez, M. (2005). </a:t>
            </a:r>
            <a:r>
              <a:rPr lang="en-US">
                <a:hlinkClick r:id="rId3"/>
              </a:rPr>
              <a:t>Three Options Are Optimal for Multiple‐Choice Items: A Meta‐Analysis of 80 Years of Research</a:t>
            </a:r>
            <a:r>
              <a:rPr lang="en-US"/>
              <a:t>, </a:t>
            </a:r>
            <a:r>
              <a:rPr lang="en-US" i="1"/>
              <a:t>Educational Measurement: Issues and Practice, 24:2.</a:t>
            </a:r>
            <a:endParaRPr lang="en-GB"/>
          </a:p>
          <a:p>
            <a:r>
              <a:rPr lang="en-GB" err="1"/>
              <a:t>Haladyna</a:t>
            </a:r>
            <a:r>
              <a:rPr lang="en-GB"/>
              <a:t>, T.M. </a:t>
            </a:r>
            <a:r>
              <a:rPr lang="en-GB" i="1"/>
              <a:t>et al.</a:t>
            </a:r>
            <a:r>
              <a:rPr lang="en-GB"/>
              <a:t>, 2002. </a:t>
            </a:r>
            <a:r>
              <a:rPr lang="en-GB">
                <a:hlinkClick r:id="rId7"/>
              </a:rPr>
              <a:t>A Review of Multiple-Choice Item-Writing Guidelines for Classroom Assessment</a:t>
            </a:r>
            <a:r>
              <a:rPr lang="en-GB"/>
              <a:t>. </a:t>
            </a:r>
            <a:r>
              <a:rPr lang="en-GB" i="1"/>
              <a:t>Applied Measurement in Education </a:t>
            </a:r>
            <a:r>
              <a:rPr lang="en-GB"/>
              <a:t>15(3) p309</a:t>
            </a:r>
          </a:p>
          <a:p>
            <a:r>
              <a:rPr lang="en-GB"/>
              <a:t>Webb, E </a:t>
            </a:r>
            <a:r>
              <a:rPr lang="en-GB" i="1"/>
              <a:t>et al.</a:t>
            </a:r>
            <a:r>
              <a:rPr lang="en-GB"/>
              <a:t>, 2015. </a:t>
            </a:r>
            <a:r>
              <a:rPr lang="en-GB">
                <a:hlinkClick r:id="rId8"/>
              </a:rPr>
              <a:t>Does Educator Training or Experience Affect the Quality of Multiple-Choice Questions?</a:t>
            </a:r>
            <a:r>
              <a:rPr lang="en-GB"/>
              <a:t> </a:t>
            </a:r>
            <a:r>
              <a:rPr lang="en-GB" i="1"/>
              <a:t>Academic Radiology</a:t>
            </a:r>
            <a:r>
              <a:rPr lang="en-GB"/>
              <a:t> 22(10) pp. 1317</a:t>
            </a:r>
          </a:p>
          <a:p>
            <a:r>
              <a:rPr lang="en-GB" err="1"/>
              <a:t>McCoubrie</a:t>
            </a:r>
            <a:r>
              <a:rPr lang="en-GB"/>
              <a:t>, P. 2004. </a:t>
            </a:r>
            <a:r>
              <a:rPr lang="en-GB">
                <a:hlinkClick r:id="rId9"/>
              </a:rPr>
              <a:t>Improving the fairness of multiple-choice questions: a literature review. </a:t>
            </a:r>
            <a:r>
              <a:rPr lang="en-GB"/>
              <a:t>Medical Teacher 26(8) p709</a:t>
            </a:r>
          </a:p>
          <a:p>
            <a:pPr marL="0" indent="0">
              <a:buNone/>
            </a:pPr>
            <a:endParaRPr lang="en-GB"/>
          </a:p>
          <a:p>
            <a:pPr marL="0" indent="0" algn="ctr">
              <a:buNone/>
            </a:pPr>
            <a:r>
              <a:rPr lang="en-GB" b="1">
                <a:hlinkClick r:id="rId10"/>
              </a:rPr>
              <a:t>Moodle Quiz Settings and Setup FAQ on the Teaching Hub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180168956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4C8242-893F-4F81-9931-4C17C3547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525" y="23369"/>
            <a:ext cx="9220475" cy="1143000"/>
          </a:xfrm>
        </p:spPr>
        <p:txBody>
          <a:bodyPr>
            <a:normAutofit fontScale="90000"/>
          </a:bodyPr>
          <a:lstStyle/>
          <a:p>
            <a:r>
              <a:rPr lang="en-GB"/>
              <a:t>How to get engagement in formative assessment and feedback?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AF2043-26D9-4E37-A614-969F961AB043}"/>
              </a:ext>
            </a:extLst>
          </p:cNvPr>
          <p:cNvSpPr txBox="1"/>
          <p:nvPr/>
        </p:nvSpPr>
        <p:spPr>
          <a:xfrm>
            <a:off x="280610" y="1306286"/>
            <a:ext cx="11630781" cy="5425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733"/>
              <a:t>Link to general engagement strategies: employability &amp; real world context, develop skills, student voice/ownership, peer assisted, student generated feedback, stakeholder engagement, social learning, diversify/integrate with other teaching activities, educate students on benefits, combine with summative, students reflect on learning, reflect &amp; adapt teaching strategy ….</a:t>
            </a:r>
          </a:p>
          <a:p>
            <a:endParaRPr lang="en-GB" sz="1733"/>
          </a:p>
          <a:p>
            <a:r>
              <a:rPr lang="en-GB" sz="1733" b="1"/>
              <a:t>Strategies specific to online quizzes: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733"/>
              <a:t>Vary quiz behaviour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733"/>
              <a:t>low stakes &amp; “fast fail” approach: multiple attempts (with penalties), instant feedback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GB" sz="1733"/>
              <a:t>Use social aspects as a lever with technology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733"/>
              <a:t>Variable/context randomisation to promote peer collaboration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733"/>
              <a:t>Social learning – forums, MS Teams etc to support discussion</a:t>
            </a:r>
          </a:p>
          <a:p>
            <a:pPr marL="990575" lvl="1" indent="-380990">
              <a:buFont typeface="Arial" panose="020B0604020202020204" pitchFamily="34" charset="0"/>
              <a:buChar char="•"/>
            </a:pPr>
            <a:r>
              <a:rPr lang="en-GB" sz="1733"/>
              <a:t>Student generated feedback – students as assessors (e.g. </a:t>
            </a:r>
            <a:r>
              <a:rPr lang="en-GB" sz="1733">
                <a:hlinkClick r:id="rId2"/>
              </a:rPr>
              <a:t>Moodle workshop</a:t>
            </a:r>
            <a:r>
              <a:rPr lang="en-GB" sz="1733"/>
              <a:t>)</a:t>
            </a:r>
          </a:p>
          <a:p>
            <a:pPr marL="380990" indent="-380990" fontAlgn="t">
              <a:buFont typeface="Arial" panose="020B0604020202020204" pitchFamily="34" charset="0"/>
              <a:buChar char="•"/>
            </a:pPr>
            <a:r>
              <a:rPr lang="en-GB" sz="1733"/>
              <a:t>Vary feedback delivery</a:t>
            </a:r>
          </a:p>
          <a:p>
            <a:pPr marL="990575" lvl="1" indent="-380990" fontAlgn="t">
              <a:buFont typeface="Arial" panose="020B0604020202020204" pitchFamily="34" charset="0"/>
              <a:buChar char="•"/>
            </a:pPr>
            <a:r>
              <a:rPr lang="en-GB" sz="1733"/>
              <a:t>instant timely feedback, selective feedback (reveal feedback only, hide score etc), blended feedback (in tutorial)</a:t>
            </a:r>
          </a:p>
          <a:p>
            <a:pPr marL="380990" indent="-380990" fontAlgn="t">
              <a:buFont typeface="Arial" panose="020B0604020202020204" pitchFamily="34" charset="0"/>
              <a:buChar char="•"/>
            </a:pPr>
            <a:r>
              <a:rPr lang="en-GB" sz="1733"/>
              <a:t>Stress High intrinsic value of the activity and feedback</a:t>
            </a:r>
          </a:p>
          <a:p>
            <a:pPr marL="990575" lvl="1" indent="-380990" fontAlgn="t">
              <a:buFont typeface="Arial" panose="020B0604020202020204" pitchFamily="34" charset="0"/>
              <a:buChar char="•"/>
            </a:pPr>
            <a:r>
              <a:rPr lang="en-GB" sz="1733"/>
              <a:t>Assess aspects that would be take to long to assess traditionally (e.g. wide coverage, calculations with real data set etc).</a:t>
            </a:r>
          </a:p>
          <a:p>
            <a:pPr marL="990575" lvl="1" indent="-380990" fontAlgn="t">
              <a:buFont typeface="Arial" panose="020B0604020202020204" pitchFamily="34" charset="0"/>
              <a:buChar char="•"/>
            </a:pPr>
            <a:r>
              <a:rPr lang="en-GB" sz="1733"/>
              <a:t>Timely feedback can be more effective</a:t>
            </a:r>
          </a:p>
          <a:p>
            <a:pPr marL="990575" lvl="1" indent="-380990" fontAlgn="t">
              <a:buFont typeface="Arial" panose="020B0604020202020204" pitchFamily="34" charset="0"/>
              <a:buChar char="•"/>
            </a:pPr>
            <a:r>
              <a:rPr lang="en-GB" sz="1733"/>
              <a:t>Create quality bespoke feedback (this becomes scalable)</a:t>
            </a:r>
          </a:p>
          <a:p>
            <a:pPr marL="990575" lvl="1" indent="-380990" fontAlgn="t">
              <a:buFont typeface="Arial" panose="020B0604020202020204" pitchFamily="34" charset="0"/>
              <a:buChar char="•"/>
            </a:pPr>
            <a:endParaRPr lang="en-GB" sz="1733"/>
          </a:p>
        </p:txBody>
      </p:sp>
    </p:spTree>
    <p:extLst>
      <p:ext uri="{BB962C8B-B14F-4D97-AF65-F5344CB8AC3E}">
        <p14:creationId xmlns:p14="http://schemas.microsoft.com/office/powerpoint/2010/main" val="390330231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0D581-4223-4F84-AFED-52D21D38F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Before you start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7E4CC-9B65-4B84-BE90-8B9E7827C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7240"/>
            <a:ext cx="6652456" cy="5274857"/>
          </a:xfrm>
        </p:spPr>
        <p:txBody>
          <a:bodyPr vert="horz" lIns="121920" tIns="60960" rIns="121920" bIns="60960" rtlCol="0" anchor="t">
            <a:normAutofit fontScale="85000" lnSpcReduction="20000"/>
          </a:bodyPr>
          <a:lstStyle/>
          <a:p>
            <a:r>
              <a:rPr lang="en-US"/>
              <a:t>Guidelines for setting up quizzes have been created for the current assessment period</a:t>
            </a:r>
          </a:p>
          <a:p>
            <a:r>
              <a:rPr lang="en-US"/>
              <a:t>Read the guidance (even if familiar with Moodle quizzes)</a:t>
            </a:r>
          </a:p>
          <a:p>
            <a:pPr marL="1219170" lvl="1" indent="-609585">
              <a:buFont typeface="+mj-lt"/>
              <a:buAutoNum type="arabicPeriod"/>
            </a:pPr>
            <a:r>
              <a:rPr lang="en-US" sz="3200">
                <a:latin typeface="Arial"/>
                <a:cs typeface="Arial"/>
                <a:hlinkClick r:id="rId2"/>
              </a:rPr>
              <a:t>Dos and Don'ts of online assessments PDF</a:t>
            </a:r>
            <a:endParaRPr lang="en-US" sz="3200">
              <a:latin typeface="Arial"/>
              <a:cs typeface="Arial"/>
            </a:endParaRPr>
          </a:p>
          <a:p>
            <a:pPr marL="1219170" lvl="1" indent="-609585">
              <a:buFont typeface="+mj-lt"/>
              <a:buAutoNum type="arabicPeriod"/>
            </a:pPr>
            <a:r>
              <a:rPr lang="en-US" sz="3200">
                <a:latin typeface="Arial"/>
                <a:cs typeface="Arial"/>
                <a:hlinkClick r:id="rId3"/>
              </a:rPr>
              <a:t>Quiz settings Setup and FAQ</a:t>
            </a:r>
            <a:endParaRPr lang="en-US" sz="3200">
              <a:latin typeface="Arial"/>
              <a:cs typeface="Arial"/>
            </a:endParaRPr>
          </a:p>
          <a:p>
            <a:pPr marL="1219170" lvl="1" indent="-609585">
              <a:buFont typeface="+mj-lt"/>
              <a:buAutoNum type="arabicPeriod"/>
            </a:pPr>
            <a:r>
              <a:rPr lang="en-US" sz="3200" b="1">
                <a:hlinkClick r:id="rId4"/>
              </a:rPr>
              <a:t>Creating a Quiz Assessment in Moodle as an alternative assessment (PDF)</a:t>
            </a:r>
            <a:endParaRPr lang="en-US" sz="3200" b="1">
              <a:latin typeface="Arial"/>
              <a:cs typeface="Arial"/>
            </a:endParaRPr>
          </a:p>
          <a:p>
            <a:pPr lvl="1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E727C2-0C62-44DA-994E-D6166E1A6B5B}"/>
              </a:ext>
            </a:extLst>
          </p:cNvPr>
          <p:cNvSpPr txBox="1"/>
          <p:nvPr/>
        </p:nvSpPr>
        <p:spPr>
          <a:xfrm>
            <a:off x="7513635" y="4719637"/>
            <a:ext cx="4300536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>
                <a:ea typeface="+mn-lt"/>
                <a:cs typeface="+mn-lt"/>
              </a:rPr>
              <a:t>Some settings will be different from the ones you normally use for formative quizzes e.g. visibility of feedback</a:t>
            </a:r>
            <a:endParaRPr lang="en-GB" sz="2400"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AAE6A7-9A22-4956-A490-C5BE76ECB1CA}"/>
              </a:ext>
            </a:extLst>
          </p:cNvPr>
          <p:cNvSpPr/>
          <p:nvPr/>
        </p:nvSpPr>
        <p:spPr>
          <a:xfrm>
            <a:off x="6542087" y="4716463"/>
            <a:ext cx="5124448" cy="1925635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pic>
        <p:nvPicPr>
          <p:cNvPr id="12" name="Graphic 19" descr="Warning">
            <a:extLst>
              <a:ext uri="{FF2B5EF4-FFF2-40B4-BE49-F238E27FC236}">
                <a16:creationId xmlns:a16="http://schemas.microsoft.com/office/drawing/2014/main" id="{1F7ACEFA-EA27-46C5-B818-8C15D8EB20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53212" y="5089525"/>
            <a:ext cx="917576" cy="941388"/>
          </a:xfrm>
          <a:prstGeom prst="rect">
            <a:avLst/>
          </a:prstGeom>
        </p:spPr>
      </p:pic>
      <p:pic>
        <p:nvPicPr>
          <p:cNvPr id="8" name="Picture 8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F4457EA5-9856-4032-8A65-EE442F1DE7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5575" y="1532714"/>
            <a:ext cx="5173661" cy="2474948"/>
          </a:xfrm>
          <a:prstGeom prst="rect">
            <a:avLst/>
          </a:prstGeom>
          <a:ln w="6350">
            <a:solidFill>
              <a:schemeClr val="bg1">
                <a:lumMod val="85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6CDBA7-A83A-40E7-BB72-6037524240DC}"/>
              </a:ext>
            </a:extLst>
          </p:cNvPr>
          <p:cNvSpPr txBox="1"/>
          <p:nvPr/>
        </p:nvSpPr>
        <p:spPr>
          <a:xfrm>
            <a:off x="11791891" y="65396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>
                <a:hlinkClick r:id="rId8" action="ppaction://hlinksldjump"/>
              </a:rPr>
              <a:t>*</a:t>
            </a:r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026943732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0D581-4223-4F84-AFED-52D21D38F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526" y="-8380"/>
            <a:ext cx="8610873" cy="1143000"/>
          </a:xfrm>
        </p:spPr>
        <p:txBody>
          <a:bodyPr>
            <a:noAutofit/>
          </a:bodyPr>
          <a:lstStyle/>
          <a:p>
            <a:r>
              <a:rPr lang="en-US" sz="3733"/>
              <a:t>Moodle quiz settings</a:t>
            </a:r>
            <a:endParaRPr lang="en-US" sz="4267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7E4CC-9B65-4B84-BE90-8B9E7827C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7241"/>
            <a:ext cx="5909979" cy="5467391"/>
          </a:xfrm>
        </p:spPr>
        <p:txBody>
          <a:bodyPr vert="horz" lIns="121920" tIns="60960" rIns="121920" bIns="60960" rtlCol="0" anchor="t">
            <a:normAutofit lnSpcReduction="10000"/>
          </a:bodyPr>
          <a:lstStyle/>
          <a:p>
            <a:pPr marL="76198" indent="0" algn="ctr">
              <a:buNone/>
            </a:pPr>
            <a:r>
              <a:rPr lang="en-US"/>
              <a:t>Step by step instructions with screenshots:</a:t>
            </a:r>
          </a:p>
          <a:p>
            <a:pPr marL="0" indent="0" algn="ctr">
              <a:buNone/>
            </a:pPr>
            <a:r>
              <a:rPr lang="en-US">
                <a:hlinkClick r:id="rId2"/>
              </a:rPr>
              <a:t>Creating a Quiz Assessment in Moodle as an alternative assessment</a:t>
            </a:r>
            <a:r>
              <a:rPr lang="en-US"/>
              <a:t> </a:t>
            </a:r>
          </a:p>
          <a:p>
            <a:pPr marL="0" indent="0" algn="ctr">
              <a:buNone/>
            </a:pPr>
            <a:r>
              <a:rPr lang="en-US"/>
              <a:t>(PDF)</a:t>
            </a:r>
          </a:p>
          <a:p>
            <a:pPr marL="0" indent="0" algn="ctr">
              <a:buNone/>
            </a:pPr>
            <a:endParaRPr lang="en-US">
              <a:highlight>
                <a:srgbClr val="FFFF00"/>
              </a:highlight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endParaRPr lang="en-US">
              <a:highlight>
                <a:srgbClr val="FFFF00"/>
              </a:highlight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grpSp>
        <p:nvGrpSpPr>
          <p:cNvPr id="26" name="Group 25" descr="Moodle Screenshot showing Edit quiz settings cog: edit settings (quiz settings, rubric, timing etc), Group/user override (extra time), edit quiz (edit question set), grades (view amend, export)">
            <a:extLst>
              <a:ext uri="{FF2B5EF4-FFF2-40B4-BE49-F238E27FC236}">
                <a16:creationId xmlns:a16="http://schemas.microsoft.com/office/drawing/2014/main" id="{E002E1C0-F3EF-4802-9981-6B2E0A570536}"/>
              </a:ext>
            </a:extLst>
          </p:cNvPr>
          <p:cNvGrpSpPr/>
          <p:nvPr/>
        </p:nvGrpSpPr>
        <p:grpSpPr>
          <a:xfrm>
            <a:off x="5964104" y="2300112"/>
            <a:ext cx="6328891" cy="3269436"/>
            <a:chOff x="4370691" y="1087775"/>
            <a:chExt cx="4746668" cy="245207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22D689-A2B3-4E9F-BDFD-72D58CE1E4B8}"/>
                </a:ext>
              </a:extLst>
            </p:cNvPr>
            <p:cNvSpPr txBox="1"/>
            <p:nvPr/>
          </p:nvSpPr>
          <p:spPr>
            <a:xfrm>
              <a:off x="6645705" y="1298752"/>
              <a:ext cx="2389910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/>
                <a:t>Quiz settings (rubric, availability, timing etc)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6F2660-B805-452F-B643-8E194AEE7B40}"/>
                </a:ext>
              </a:extLst>
            </p:cNvPr>
            <p:cNvSpPr txBox="1"/>
            <p:nvPr/>
          </p:nvSpPr>
          <p:spPr>
            <a:xfrm>
              <a:off x="7474527" y="1902767"/>
              <a:ext cx="16428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/>
                <a:t>Extra time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33E65F-51E2-4F0D-B99D-96A9007CFAFE}"/>
                </a:ext>
              </a:extLst>
            </p:cNvPr>
            <p:cNvSpPr txBox="1"/>
            <p:nvPr/>
          </p:nvSpPr>
          <p:spPr>
            <a:xfrm>
              <a:off x="6727449" y="2345486"/>
              <a:ext cx="2389910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/>
                <a:t>Edit question set</a:t>
              </a: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136A80A-5853-461C-8196-B5B8A77E503F}"/>
                </a:ext>
              </a:extLst>
            </p:cNvPr>
            <p:cNvGrpSpPr/>
            <p:nvPr/>
          </p:nvGrpSpPr>
          <p:grpSpPr>
            <a:xfrm>
              <a:off x="4370691" y="1087775"/>
              <a:ext cx="4235748" cy="2452077"/>
              <a:chOff x="4370691" y="1087775"/>
              <a:chExt cx="4235748" cy="2452077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B96CF1B7-9076-4679-BA19-074E09F473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370691" y="1087775"/>
                <a:ext cx="2191056" cy="2057687"/>
              </a:xfrm>
              <a:prstGeom prst="rect">
                <a:avLst/>
              </a:prstGeom>
            </p:spPr>
          </p:pic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329AB9-DA33-47E0-A86A-464A82203D07}"/>
                  </a:ext>
                </a:extLst>
              </p:cNvPr>
              <p:cNvSpPr/>
              <p:nvPr/>
            </p:nvSpPr>
            <p:spPr>
              <a:xfrm>
                <a:off x="4536393" y="1800403"/>
                <a:ext cx="1382070" cy="433422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4BB9588E-98FF-44C9-902C-971C66D71315}"/>
                  </a:ext>
                </a:extLst>
              </p:cNvPr>
              <p:cNvSpPr/>
              <p:nvPr/>
            </p:nvSpPr>
            <p:spPr>
              <a:xfrm>
                <a:off x="4536393" y="1521197"/>
                <a:ext cx="1382070" cy="279206"/>
              </a:xfrm>
              <a:prstGeom prst="rect">
                <a:avLst/>
              </a:prstGeom>
              <a:noFill/>
              <a:ln w="63500">
                <a:solidFill>
                  <a:srgbClr val="2B2BFF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842A65-9390-4F1C-A450-7E059EC412CF}"/>
                  </a:ext>
                </a:extLst>
              </p:cNvPr>
              <p:cNvSpPr/>
              <p:nvPr/>
            </p:nvSpPr>
            <p:spPr>
              <a:xfrm>
                <a:off x="4536393" y="2237069"/>
                <a:ext cx="1382070" cy="275962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29699C9-6F67-4DA7-B2F7-0AD0ACEC13D8}"/>
                  </a:ext>
                </a:extLst>
              </p:cNvPr>
              <p:cNvSpPr/>
              <p:nvPr/>
            </p:nvSpPr>
            <p:spPr>
              <a:xfrm>
                <a:off x="4536393" y="2925880"/>
                <a:ext cx="1382070" cy="275962"/>
              </a:xfrm>
              <a:prstGeom prst="rect">
                <a:avLst/>
              </a:prstGeom>
              <a:noFill/>
              <a:ln w="635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72C01736-AD8F-4DEF-BAB2-23ACB867C3C9}"/>
                  </a:ext>
                </a:extLst>
              </p:cNvPr>
              <p:cNvCxnSpPr>
                <a:cxnSpLocks/>
                <a:stCxn id="6" idx="3"/>
              </p:cNvCxnSpPr>
              <p:nvPr/>
            </p:nvCxnSpPr>
            <p:spPr>
              <a:xfrm>
                <a:off x="5918463" y="1660800"/>
                <a:ext cx="808986" cy="0"/>
              </a:xfrm>
              <a:prstGeom prst="line">
                <a:avLst/>
              </a:prstGeom>
              <a:ln>
                <a:solidFill>
                  <a:srgbClr val="2B2B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5C35FB24-4931-4414-9F9C-0CE69B84EEDB}"/>
                  </a:ext>
                </a:extLst>
              </p:cNvPr>
              <p:cNvSpPr/>
              <p:nvPr/>
            </p:nvSpPr>
            <p:spPr>
              <a:xfrm>
                <a:off x="5918463" y="1097559"/>
                <a:ext cx="561540" cy="391317"/>
              </a:xfrm>
              <a:prstGeom prst="rect">
                <a:avLst/>
              </a:prstGeom>
              <a:noFill/>
              <a:ln w="50800">
                <a:solidFill>
                  <a:schemeClr val="bg1">
                    <a:lumMod val="7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/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2D79DE9F-2F98-4774-A860-449F2DAAB6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39876" y="2095961"/>
                <a:ext cx="1430742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CBBAFD19-E7AB-46AE-B41D-BCC357D6E6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39876" y="2513031"/>
                <a:ext cx="808986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6F8CB80-781E-4F3A-8F22-92D89E74453B}"/>
                  </a:ext>
                </a:extLst>
              </p:cNvPr>
              <p:cNvSpPr txBox="1"/>
              <p:nvPr/>
            </p:nvSpPr>
            <p:spPr>
              <a:xfrm>
                <a:off x="6748862" y="2916604"/>
                <a:ext cx="1857577" cy="6232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/>
                  <a:t>View, amend, export grades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65A43D8B-60C2-45C8-B106-238C8D9623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39876" y="3145462"/>
                <a:ext cx="808986" cy="0"/>
              </a:xfrm>
              <a:prstGeom prst="line">
                <a:avLst/>
              </a:prstGeom>
              <a:ln>
                <a:solidFill>
                  <a:srgbClr val="92D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C4371A7F-8D74-4758-892C-EE82C0E33666}"/>
              </a:ext>
            </a:extLst>
          </p:cNvPr>
          <p:cNvSpPr/>
          <p:nvPr/>
        </p:nvSpPr>
        <p:spPr>
          <a:xfrm>
            <a:off x="4386050" y="6292935"/>
            <a:ext cx="7704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585" lvl="1" algn="r"/>
            <a:r>
              <a:rPr lang="en-US" sz="3200">
                <a:latin typeface="Arial"/>
                <a:cs typeface="Arial"/>
                <a:hlinkClick r:id="rId4"/>
              </a:rPr>
              <a:t>Quiz settings Setup and FAQ</a:t>
            </a:r>
            <a:endParaRPr lang="en-US" sz="320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7283227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2E9C1-18C5-4428-A318-04128433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Setting up the Moodle quiz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C58C7-5B9D-4B53-9DC5-BFA0F6D4A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600201"/>
            <a:ext cx="11282361" cy="4994563"/>
          </a:xfrm>
        </p:spPr>
        <p:txBody>
          <a:bodyPr vert="horz" lIns="121920" tIns="60960" rIns="121920" bIns="6096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GB"/>
              <a:t>Key things to remember: </a:t>
            </a:r>
            <a:endParaRPr lang="en-US"/>
          </a:p>
          <a:p>
            <a:r>
              <a:rPr lang="en-GB">
                <a:highlight>
                  <a:srgbClr val="FFFF00"/>
                </a:highlight>
              </a:rPr>
              <a:t>Read the guidance and follow carefully</a:t>
            </a:r>
          </a:p>
          <a:p>
            <a:r>
              <a:rPr lang="en-GB" b="1">
                <a:highlight>
                  <a:srgbClr val="FFFF00"/>
                </a:highlight>
              </a:rPr>
              <a:t>Use default settings </a:t>
            </a:r>
            <a:r>
              <a:rPr lang="en-GB">
                <a:highlight>
                  <a:srgbClr val="FFFF00"/>
                </a:highlight>
              </a:rPr>
              <a:t>unless otherwise specified </a:t>
            </a:r>
            <a:endParaRPr lang="en-GB"/>
          </a:p>
          <a:p>
            <a:r>
              <a:rPr lang="en-GB"/>
              <a:t>Name your quiz clearly</a:t>
            </a:r>
          </a:p>
          <a:p>
            <a:r>
              <a:rPr lang="en-GB"/>
              <a:t>Give clear instructions to students (</a:t>
            </a:r>
            <a:r>
              <a:rPr lang="en-GB">
                <a:hlinkClick r:id="rId2"/>
              </a:rPr>
              <a:t>University Rubric</a:t>
            </a:r>
            <a:r>
              <a:rPr lang="en-GB"/>
              <a:t>, </a:t>
            </a:r>
            <a:r>
              <a:rPr lang="en-GB">
                <a:hlinkClick r:id="rId3"/>
              </a:rPr>
              <a:t>Academic Integrity Declaration</a:t>
            </a:r>
            <a:r>
              <a:rPr lang="en-GB"/>
              <a:t>)</a:t>
            </a:r>
          </a:p>
          <a:p>
            <a:r>
              <a:rPr lang="en-GB" i="1"/>
              <a:t>Consider using grade transfer</a:t>
            </a:r>
          </a:p>
          <a:p>
            <a:r>
              <a:rPr lang="en-GB"/>
              <a:t>Adjust availability or duration for students with DAPs </a:t>
            </a:r>
          </a:p>
          <a:p>
            <a:r>
              <a:rPr lang="en-GB"/>
              <a:t>Test: Preview your quiz, check availability</a:t>
            </a:r>
          </a:p>
        </p:txBody>
      </p:sp>
    </p:spTree>
    <p:extLst>
      <p:ext uri="{BB962C8B-B14F-4D97-AF65-F5344CB8AC3E}">
        <p14:creationId xmlns:p14="http://schemas.microsoft.com/office/powerpoint/2010/main" val="41600822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B195FCB2-61B4-4458-9553-E74689C587F1}"/>
              </a:ext>
            </a:extLst>
          </p:cNvPr>
          <p:cNvSpPr>
            <a:spLocks noGrp="1"/>
          </p:cNvSpPr>
          <p:nvPr/>
        </p:nvSpPr>
        <p:spPr>
          <a:xfrm>
            <a:off x="1248631" y="3191413"/>
            <a:ext cx="9413064" cy="1737635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FFFFFF"/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09585"/>
            <a:endParaRPr lang="en-US" sz="2933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09585"/>
            <a:endParaRPr lang="en-US" sz="4267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DD5AA9C-2181-4BB8-A362-36C8E43593D8}"/>
              </a:ext>
            </a:extLst>
          </p:cNvPr>
          <p:cNvSpPr txBox="1">
            <a:spLocks/>
          </p:cNvSpPr>
          <p:nvPr/>
        </p:nvSpPr>
        <p:spPr>
          <a:xfrm>
            <a:off x="1382335" y="5966315"/>
            <a:ext cx="2757916" cy="609601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rgbClr val="FFFFFF"/>
                </a:solidFill>
                <a:latin typeface="HelveticaNeueLT Std Lt"/>
                <a:ea typeface="+mn-ea"/>
                <a:cs typeface="HelveticaNeueLT Std Lt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09585"/>
            <a:r>
              <a:rPr lang="en-US" sz="26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tel@bath.ac.uk</a:t>
            </a:r>
            <a:endParaRPr lang="en-US" sz="2667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609585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53DF5B0-F87F-429B-A968-B28720A36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28" y="5663218"/>
            <a:ext cx="1181008" cy="118100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7341D6DB-6626-4816-9EC6-7B60AF2E0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1419133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n-GB" sz="6000" b="1"/>
              <a:t>Writing Effective </a:t>
            </a:r>
            <a:br>
              <a:rPr lang="en-GB" sz="6000" b="1"/>
            </a:br>
            <a:r>
              <a:rPr lang="en-GB" sz="6000" b="1"/>
              <a:t>Multiple Choice Questions</a:t>
            </a:r>
            <a:br>
              <a:rPr lang="en-US" sz="6000" b="1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GB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8003F5D-8A21-4755-88BD-7DA34E2C51EF}"/>
              </a:ext>
            </a:extLst>
          </p:cNvPr>
          <p:cNvSpPr txBox="1">
            <a:spLocks/>
          </p:cNvSpPr>
          <p:nvPr/>
        </p:nvSpPr>
        <p:spPr>
          <a:xfrm>
            <a:off x="1248631" y="-122019"/>
            <a:ext cx="9753600" cy="1883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609585" rtl="0" eaLnBrk="1" latinLnBrk="0" hangingPunct="1">
              <a:spcBef>
                <a:spcPct val="0"/>
              </a:spcBef>
              <a:buNone/>
              <a:defRPr sz="5867" b="0" i="0" kern="1200">
                <a:solidFill>
                  <a:srgbClr val="FFFFFF"/>
                </a:solidFill>
                <a:latin typeface="HelveticaNeueLT Std"/>
                <a:ea typeface="+mj-ea"/>
                <a:cs typeface="HelveticaNeueLT Std"/>
              </a:defRPr>
            </a:lvl1pPr>
          </a:lstStyle>
          <a:p>
            <a:endParaRPr lang="en-US" sz="6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139ACC7-AF27-42BE-AC4D-72FA0D82C360}"/>
              </a:ext>
            </a:extLst>
          </p:cNvPr>
          <p:cNvSpPr txBox="1">
            <a:spLocks/>
          </p:cNvSpPr>
          <p:nvPr/>
        </p:nvSpPr>
        <p:spPr>
          <a:xfrm>
            <a:off x="1698171" y="3382918"/>
            <a:ext cx="9073662" cy="2069513"/>
          </a:xfrm>
          <a:prstGeom prst="rect">
            <a:avLst/>
          </a:prstGeom>
        </p:spPr>
        <p:txBody>
          <a:bodyPr vert="horz" lIns="121920" tIns="60960" rIns="121920" bIns="60960" rtlCol="0" anchor="t">
            <a:normAutofit/>
          </a:bodyPr>
          <a:lstStyle>
            <a:lvl1pPr marL="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4267" b="0" i="0" kern="1200">
                <a:solidFill>
                  <a:srgbClr val="FFFFFF"/>
                </a:solidFill>
                <a:latin typeface="HelveticaNeueLT Std Lt"/>
                <a:ea typeface="+mn-ea"/>
                <a:cs typeface="HelveticaNeueLT Std Lt"/>
              </a:defRPr>
            </a:lvl1pPr>
            <a:lvl2pPr marL="609585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733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2pPr>
            <a:lvl3pPr marL="1219170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3200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3pPr>
            <a:lvl4pPr marL="182875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4pPr>
            <a:lvl5pPr marL="243833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b="0" i="0" kern="1200">
                <a:solidFill>
                  <a:schemeClr val="tx1">
                    <a:tint val="75000"/>
                  </a:schemeClr>
                </a:solidFill>
                <a:latin typeface="HelveticaNeueLT Std Lt"/>
                <a:ea typeface="+mn-ea"/>
                <a:cs typeface="HelveticaNeueLT Std Lt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933">
                <a:latin typeface="Arial"/>
                <a:cs typeface="Arial"/>
              </a:rPr>
              <a:t>Bertie Squire &amp; Josh Lim </a:t>
            </a:r>
          </a:p>
          <a:p>
            <a:pPr algn="l"/>
            <a:r>
              <a:rPr lang="en-US" sz="2933" i="1">
                <a:latin typeface="Arial" panose="020B0604020202020204" pitchFamily="34" charset="0"/>
                <a:cs typeface="Arial" panose="020B0604020202020204" pitchFamily="34" charset="0"/>
              </a:rPr>
              <a:t>Technology Enhanced Learning (TEL) team</a:t>
            </a:r>
          </a:p>
          <a:p>
            <a:pPr algn="l"/>
            <a:r>
              <a:rPr lang="en-US" sz="2933" i="1">
                <a:latin typeface="Arial" panose="020B0604020202020204" pitchFamily="34" charset="0"/>
                <a:cs typeface="Arial" panose="020B0604020202020204" pitchFamily="34" charset="0"/>
              </a:rPr>
              <a:t>Instructional Designers Team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4161063-3DD7-459B-B31C-84D85933B5D4}"/>
              </a:ext>
            </a:extLst>
          </p:cNvPr>
          <p:cNvSpPr txBox="1"/>
          <p:nvPr/>
        </p:nvSpPr>
        <p:spPr>
          <a:xfrm>
            <a:off x="6375860" y="5949871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teachinghub.bath.ac.uk</a:t>
            </a:r>
            <a:endParaRPr lang="en-GB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Graphic 22">
            <a:extLst>
              <a:ext uri="{FF2B5EF4-FFF2-40B4-BE49-F238E27FC236}">
                <a16:creationId xmlns:a16="http://schemas.microsoft.com/office/drawing/2014/main" id="{B1C77858-7C51-451F-B610-4630CB800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7963" y="575428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42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Today’s Session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FB74AB-36FF-4F8C-8B65-A8F68632D515}"/>
              </a:ext>
            </a:extLst>
          </p:cNvPr>
          <p:cNvSpPr txBox="1"/>
          <p:nvPr/>
        </p:nvSpPr>
        <p:spPr>
          <a:xfrm>
            <a:off x="272823" y="1640196"/>
            <a:ext cx="8075583" cy="43343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2800" i="1"/>
              <a:t>At the end of this workshop you will learn:</a:t>
            </a:r>
            <a:endParaRPr lang="en-GB" sz="2800"/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/>
              <a:t>The benefits of using MCQs both for both assessment &amp; learning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/>
              <a:t>How to write effective MCQs and pitfalls to avoid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/>
              <a:t>How to construct, analyze and alter MCQs questions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/>
              <a:t>The experiences, ideas and tips of others!</a:t>
            </a:r>
          </a:p>
        </p:txBody>
      </p:sp>
      <p:pic>
        <p:nvPicPr>
          <p:cNvPr id="1026" name="Picture 2" descr="MCQ. Question stem: &quot;Rick Astley's never gonna:&quot;&#10;Options: Give you up, let you down, run around and desert you&quot; listed as distractors. &quot;All of the above&quot; listed as correct">
            <a:extLst>
              <a:ext uri="{FF2B5EF4-FFF2-40B4-BE49-F238E27FC236}">
                <a16:creationId xmlns:a16="http://schemas.microsoft.com/office/drawing/2014/main" id="{F4A069BD-CDB5-4A55-B2CB-779A284A565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6156" y="4224722"/>
            <a:ext cx="3949147" cy="188013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6C9BC0-64B8-4CB4-AE88-B6C80E550D33}"/>
              </a:ext>
            </a:extLst>
          </p:cNvPr>
          <p:cNvSpPr txBox="1"/>
          <p:nvPr/>
        </p:nvSpPr>
        <p:spPr>
          <a:xfrm>
            <a:off x="-1" y="6226361"/>
            <a:ext cx="76730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Recording session &amp; will make slides (with links) available</a:t>
            </a:r>
          </a:p>
          <a:p>
            <a:r>
              <a:rPr lang="en-GB"/>
              <a:t>Please get in touch afterwards </a:t>
            </a:r>
            <a:r>
              <a:rPr lang="en-GB">
                <a:hlinkClick r:id="rId4"/>
              </a:rPr>
              <a:t>tel@bath.ac.uk</a:t>
            </a:r>
            <a:r>
              <a:rPr lang="en-GB"/>
              <a:t> for any follow-up queries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648303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296ED-B029-4F72-98FB-4EBE03A7E6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526" y="10775"/>
            <a:ext cx="8988724" cy="1155595"/>
          </a:xfrm>
        </p:spPr>
        <p:txBody>
          <a:bodyPr>
            <a:noAutofit/>
          </a:bodyPr>
          <a:lstStyle/>
          <a:p>
            <a:r>
              <a:rPr lang="en-GB" sz="3733"/>
              <a:t>Good quiz practices = link to learning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F1888A-7441-4F5C-B97D-58A7B0769AB4}"/>
              </a:ext>
            </a:extLst>
          </p:cNvPr>
          <p:cNvSpPr/>
          <p:nvPr/>
        </p:nvSpPr>
        <p:spPr>
          <a:xfrm>
            <a:off x="0" y="1174569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200"/>
              <a:t>Empower students as self-regulated learners</a:t>
            </a:r>
          </a:p>
          <a:p>
            <a:pPr algn="ctr"/>
            <a:r>
              <a:rPr lang="en-GB" sz="3200"/>
              <a:t>Activity linked to 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1E2F7B-3D6A-4FC7-AEFA-6E6766634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965" y="2696844"/>
            <a:ext cx="5312756" cy="4037147"/>
          </a:xfrm>
        </p:spPr>
        <p:txBody>
          <a:bodyPr vert="horz" lIns="121920" tIns="60960" rIns="121920" bIns="60960" rtlCol="0" anchor="t">
            <a:normAutofit fontScale="62500" lnSpcReduction="20000"/>
          </a:bodyPr>
          <a:lstStyle/>
          <a:p>
            <a:pPr marL="0" indent="0">
              <a:buNone/>
            </a:pPr>
            <a:r>
              <a:rPr lang="en-GB" b="1"/>
              <a:t>Aims for learners</a:t>
            </a:r>
          </a:p>
          <a:p>
            <a:r>
              <a:rPr lang="en-GB"/>
              <a:t>Impact through quality feedback = students </a:t>
            </a:r>
            <a:r>
              <a:rPr lang="en-GB" b="1"/>
              <a:t>act</a:t>
            </a:r>
            <a:r>
              <a:rPr lang="en-GB"/>
              <a:t> on feedback</a:t>
            </a:r>
          </a:p>
          <a:p>
            <a:r>
              <a:rPr lang="en-GB"/>
              <a:t>Bitesize, low stakes </a:t>
            </a:r>
            <a:r>
              <a:rPr lang="en-GB">
                <a:sym typeface="Wingdings" panose="05000000000000000000" pitchFamily="2" charset="2"/>
              </a:rPr>
              <a:t> build motivation &amp; self-esteem</a:t>
            </a:r>
            <a:endParaRPr lang="en-GB"/>
          </a:p>
          <a:p>
            <a:r>
              <a:rPr lang="en-GB"/>
              <a:t>Combine with other learning &amp; teaching strategies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B6F0B6-E608-4C26-A5DB-E1B340768181}"/>
              </a:ext>
            </a:extLst>
          </p:cNvPr>
          <p:cNvSpPr/>
          <p:nvPr/>
        </p:nvSpPr>
        <p:spPr>
          <a:xfrm>
            <a:off x="-38265" y="647789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600">
                <a:hlinkClick r:id="rId3"/>
              </a:rPr>
              <a:t>D. J. Nicol &amp; D. Macfarlane‐Dick (2006)</a:t>
            </a:r>
            <a:endParaRPr lang="en-GB" sz="160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67D55A5-3E1A-47D3-9D36-AE4BFBABD293}"/>
              </a:ext>
            </a:extLst>
          </p:cNvPr>
          <p:cNvSpPr txBox="1">
            <a:spLocks/>
          </p:cNvSpPr>
          <p:nvPr/>
        </p:nvSpPr>
        <p:spPr>
          <a:xfrm>
            <a:off x="5631543" y="2259986"/>
            <a:ext cx="5631543" cy="941599"/>
          </a:xfrm>
          <a:prstGeom prst="rect">
            <a:avLst/>
          </a:prstGeom>
        </p:spPr>
        <p:txBody>
          <a:bodyPr vert="horz" lIns="121920" tIns="60960" rIns="121920" bIns="6096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b="0" i="0" kern="1200">
                <a:solidFill>
                  <a:schemeClr val="tx1"/>
                </a:solidFill>
                <a:latin typeface="HelveticaNeueLT Std Lt"/>
                <a:ea typeface="+mn-ea"/>
                <a:cs typeface="HelveticaNeueLT Std L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667" b="1"/>
              <a:t>For authors</a:t>
            </a:r>
          </a:p>
          <a:p>
            <a:pPr indent="0"/>
            <a:endParaRPr lang="en-GB" sz="2667"/>
          </a:p>
          <a:p>
            <a:pPr marL="0" indent="0">
              <a:buNone/>
            </a:pPr>
            <a:endParaRPr lang="en-GB" sz="2667"/>
          </a:p>
          <a:p>
            <a:pPr indent="0"/>
            <a:endParaRPr lang="en-GB" sz="2667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6A58B93B-BAC8-4758-ABFA-204CA3732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18254" y="1208237"/>
            <a:ext cx="1205413" cy="1074328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C142CF47-DA37-4A1C-B112-0A2AE2E167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1124802"/>
              </p:ext>
            </p:extLst>
          </p:nvPr>
        </p:nvGraphicFramePr>
        <p:xfrm>
          <a:off x="5705554" y="2801066"/>
          <a:ext cx="6361497" cy="3380421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1599569">
                  <a:extLst>
                    <a:ext uri="{9D8B030D-6E8A-4147-A177-3AD203B41FA5}">
                      <a16:colId xmlns:a16="http://schemas.microsoft.com/office/drawing/2014/main" val="1324115097"/>
                    </a:ext>
                  </a:extLst>
                </a:gridCol>
                <a:gridCol w="4761928">
                  <a:extLst>
                    <a:ext uri="{9D8B030D-6E8A-4147-A177-3AD203B41FA5}">
                      <a16:colId xmlns:a16="http://schemas.microsoft.com/office/drawing/2014/main" val="1479535130"/>
                    </a:ext>
                  </a:extLst>
                </a:gridCol>
              </a:tblGrid>
              <a:tr h="1391093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2400" b="0" i="0" u="none" strike="noStrike" noProof="0">
                          <a:latin typeface="Calibri"/>
                        </a:rPr>
                        <a:t>Planning</a:t>
                      </a:r>
                      <a:endParaRPr lang="en-US" sz="320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GB" sz="2100"/>
                        <a:t>Learning objectives + cognitive skills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2100" b="0" i="0" u="none" strike="noStrike" noProof="0">
                          <a:latin typeface="Calibri"/>
                        </a:rPr>
                        <a:t>Feedback </a:t>
                      </a:r>
                      <a:r>
                        <a:rPr lang="en-GB" sz="2100" b="0" i="0" u="none" strike="noStrike" noProof="0">
                          <a:latin typeface="Calibri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en-GB" sz="2100" b="0" i="0" u="none" strike="noStrike" noProof="0">
                          <a:latin typeface="Calibri"/>
                        </a:rPr>
                        <a:t>next steps, dialogue</a:t>
                      </a:r>
                      <a:r>
                        <a:rPr lang="en-US" sz="2100" b="0" i="0" u="none" strike="noStrike" noProof="0">
                          <a:latin typeface="Calibri"/>
                        </a:rPr>
                        <a:t> (</a:t>
                      </a:r>
                      <a:r>
                        <a:rPr lang="en-GB" sz="1900" b="0" i="0" u="none" strike="noStrike" noProof="0">
                          <a:latin typeface="Calibri"/>
                        </a:rPr>
                        <a:t>e.g. tutorials, signposting, peer support, forums, problems classes)</a:t>
                      </a:r>
                      <a:endParaRPr lang="en-US" sz="1900" b="0" i="0" u="none" strike="noStrike" noProof="0">
                        <a:latin typeface="Calibri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76748138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r>
                        <a:rPr lang="en-GB" sz="3200" b="0"/>
                        <a:t>Writing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2100" b="0" i="0" u="none" strike="noStrike" noProof="0">
                          <a:latin typeface="Calibri"/>
                        </a:rPr>
                        <a:t>See following guidance...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100"/>
                        <a:t>Continuously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09821592"/>
                  </a:ext>
                </a:extLst>
              </a:tr>
              <a:tr h="122732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0" i="0" u="none" strike="noStrike" noProof="0">
                          <a:latin typeface="Calibri"/>
                        </a:rPr>
                        <a:t>Managing</a:t>
                      </a:r>
                      <a:endParaRPr lang="en-GB" sz="2400" b="0" i="0" u="none" strike="noStrike" noProof="0">
                        <a:latin typeface="Calibri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2100" b="0" i="0" u="none" strike="noStrike" noProof="0">
                          <a:latin typeface="Calibri"/>
                        </a:rPr>
                        <a:t>Build question bank over time</a:t>
                      </a:r>
                      <a:endParaRPr lang="en-US"/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2100" b="0" i="0" u="none" strike="noStrike" noProof="0">
                          <a:latin typeface="Calibri"/>
                        </a:rPr>
                        <a:t>Use data to inform</a:t>
                      </a:r>
                    </a:p>
                    <a:p>
                      <a:pPr marL="285750" marR="0" lvl="0" indent="-285750" algn="l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GB" sz="2100" b="0" i="0" u="none" strike="noStrike" noProof="0">
                          <a:latin typeface="Calibri"/>
                        </a:rPr>
                        <a:t>Review questions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009537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7753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8872-E285-4E49-8EC2-53A53DE9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Multiple Choice Questions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4B4D642-069D-48E5-98AB-8745402E18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932715"/>
              </p:ext>
            </p:extLst>
          </p:nvPr>
        </p:nvGraphicFramePr>
        <p:xfrm>
          <a:off x="609599" y="1346195"/>
          <a:ext cx="10972800" cy="48260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541083873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321910020"/>
                    </a:ext>
                  </a:extLst>
                </a:gridCol>
              </a:tblGrid>
              <a:tr h="433220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Advantages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Disadvantages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602497583"/>
                  </a:ext>
                </a:extLst>
              </a:tr>
              <a:tr h="1239525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Different cognitive levels – fact recall/apply/evaluate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Finding “good” distractors hard</a:t>
                      </a:r>
                    </a:p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/>
                        <a:t>Dominance of “recall” questions?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“Higher order” vs. surface learning?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84986004"/>
                  </a:ext>
                </a:extLst>
              </a:tr>
              <a:tr h="3098800">
                <a:tc>
                  <a:txBody>
                    <a:bodyPr/>
                    <a:lstStyle/>
                    <a:p>
                      <a:pPr marL="285750" marR="0" lvl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/>
                        <a:t>Wide coverage (less “sampling”)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Fast feedback for students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Easy to mark/score - can apply frequently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Test analytics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Different Uses (diagnostic, revision, Assessment for/as Learning)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Many accessible features “built-in”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285750" marR="0" lvl="0" indent="-285750" algn="l" defTabSz="60958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/>
                        <a:t>Difficult to “show working”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Not well suited to maths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Accuracy/suitability of assessment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Engagement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Students guessing 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Poor questions -&gt; teachers work harder than students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2400"/>
                        <a:t>Fairness/accuracy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4555788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728096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90D27-88C8-4BCE-8530-E0C2D394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"Non-googleable MCQs"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1F4FA0-A8D1-4774-8BE1-86EDE4263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2"/>
            <a:ext cx="6936509" cy="4299153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 marL="0" indent="0">
              <a:buNone/>
            </a:pPr>
            <a:r>
              <a:rPr lang="en-GB" sz="4250"/>
              <a:t>Learning objectives + cognitive skill = MCQ test</a:t>
            </a:r>
          </a:p>
          <a:p>
            <a:pPr marL="0" indent="0">
              <a:buNone/>
            </a:pPr>
            <a:endParaRPr lang="en-GB"/>
          </a:p>
          <a:p>
            <a:pPr marL="742950" indent="-742950">
              <a:buFont typeface="+mj-lt"/>
              <a:buAutoNum type="arabicPeriod"/>
            </a:pPr>
            <a:r>
              <a:rPr lang="en-GB"/>
              <a:t>Shift focus from </a:t>
            </a:r>
            <a:r>
              <a:rPr lang="en-GB" b="1"/>
              <a:t>recall</a:t>
            </a:r>
            <a:r>
              <a:rPr lang="en-GB"/>
              <a:t> to </a:t>
            </a:r>
            <a:r>
              <a:rPr lang="en-GB" b="1"/>
              <a:t>application</a:t>
            </a:r>
          </a:p>
          <a:p>
            <a:pPr marL="989965" lvl="1" indent="-380365"/>
            <a:r>
              <a:rPr lang="en-GB"/>
              <a:t>Understand (explain)</a:t>
            </a:r>
          </a:p>
          <a:p>
            <a:pPr marL="989965" lvl="1" indent="-380365"/>
            <a:r>
              <a:rPr lang="en-GB"/>
              <a:t>Apply (recall in context)</a:t>
            </a:r>
          </a:p>
          <a:p>
            <a:pPr marL="989965" lvl="1" indent="-380365"/>
            <a:r>
              <a:rPr lang="en-GB"/>
              <a:t>Analyse (explain in context)</a:t>
            </a:r>
          </a:p>
          <a:p>
            <a:pPr marL="989965" lvl="1" indent="-380365"/>
            <a:r>
              <a:rPr lang="en-GB"/>
              <a:t>Evaluate (best fit)</a:t>
            </a:r>
          </a:p>
          <a:p>
            <a:pPr marL="742950" indent="-742950">
              <a:buFont typeface="+mj-lt"/>
              <a:buAutoNum type="arabicPeriod"/>
            </a:pPr>
            <a:r>
              <a:rPr lang="en-GB"/>
              <a:t>Use novel context</a:t>
            </a:r>
          </a:p>
          <a:p>
            <a:pPr marL="742950" indent="-742950">
              <a:buFont typeface="+mj-lt"/>
              <a:buAutoNum type="arabicPeriod"/>
            </a:pPr>
            <a:r>
              <a:rPr lang="en-GB"/>
              <a:t>Use common mistakes/misconceptions as distractors</a:t>
            </a:r>
          </a:p>
          <a:p>
            <a:pPr marL="742950" indent="-742950">
              <a:buFont typeface="+mj-lt"/>
              <a:buAutoNum type="arabicPeriod"/>
            </a:pPr>
            <a:r>
              <a:rPr lang="en-GB"/>
              <a:t>Multiple select (1 or 2 correct)*</a:t>
            </a:r>
          </a:p>
          <a:p>
            <a:pPr marL="742950" indent="-742950">
              <a:buFont typeface="+mj-lt"/>
              <a:buAutoNum type="arabicPeriod"/>
            </a:pPr>
            <a:r>
              <a:rPr lang="en-GB"/>
              <a:t>Embrace open book exams…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9CEE0-65EA-49CD-B786-F84257F32D8F}"/>
              </a:ext>
            </a:extLst>
          </p:cNvPr>
          <p:cNvSpPr txBox="1"/>
          <p:nvPr/>
        </p:nvSpPr>
        <p:spPr>
          <a:xfrm>
            <a:off x="8308949" y="6581001"/>
            <a:ext cx="3883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>
                <a:hlinkClick r:id="rId2"/>
              </a:rPr>
              <a:t>Bloom’s Taxonomy</a:t>
            </a:r>
            <a:r>
              <a:rPr lang="en-GB" sz="1200"/>
              <a:t> by </a:t>
            </a:r>
            <a:r>
              <a:rPr lang="en-GB" sz="1200" err="1"/>
              <a:t>Nicoguaro</a:t>
            </a:r>
            <a:r>
              <a:rPr lang="en-GB" sz="1200"/>
              <a:t> is licensed under </a:t>
            </a:r>
            <a:r>
              <a:rPr lang="en-GB" sz="1200">
                <a:hlinkClick r:id="rId3"/>
              </a:rPr>
              <a:t>CC BY-SA</a:t>
            </a:r>
            <a:endParaRPr lang="en-GB" sz="1200"/>
          </a:p>
        </p:txBody>
      </p:sp>
      <p:pic>
        <p:nvPicPr>
          <p:cNvPr id="1030" name="Picture 6" descr="Blooms taxonomy pyramid. From base to top: remember, understand, apply, analyse, evaluate, create">
            <a:extLst>
              <a:ext uri="{FF2B5EF4-FFF2-40B4-BE49-F238E27FC236}">
                <a16:creationId xmlns:a16="http://schemas.microsoft.com/office/drawing/2014/main" id="{295EE5CC-5CBF-4601-8823-13A4B8E4F4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791" y="1459932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68937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8872-E285-4E49-8EC2-53A53DE9A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Constructing Effective </a:t>
            </a:r>
            <a:r>
              <a:rPr lang="en-GB" b="1">
                <a:highlight>
                  <a:srgbClr val="000000"/>
                </a:highlight>
              </a:rPr>
              <a:t>Questions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5236964-054F-413C-AD5F-E95E9CEFD5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4343503"/>
              </p:ext>
            </p:extLst>
          </p:nvPr>
        </p:nvGraphicFramePr>
        <p:xfrm>
          <a:off x="-2972284" y="1229874"/>
          <a:ext cx="11283993" cy="512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8" name="Picture 10" descr="IRRELEVANT MATERIAL &#10;Mitochondria evolved from free living bacteria that could carry our  oxidative phosphorylation.  &#10;For this reason they have a &#10;circular genomes that reproduce &#10;independently of the nuclear genome. What characteristic is relatively constant in mitochondrial genomes across species?&#10;A. content (types or genes) &#10;B organisation &#10;C size">
            <a:extLst>
              <a:ext uri="{FF2B5EF4-FFF2-40B4-BE49-F238E27FC236}">
                <a16:creationId xmlns:a16="http://schemas.microsoft.com/office/drawing/2014/main" id="{A044E41C-D6E8-44B3-AF82-F228222EE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957" y="2973356"/>
            <a:ext cx="2542086" cy="175585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 descr="&quot;Stem is not meaningful&quot; MCQ example leading to arrow of &quot;better stem&quot; example. &#10;STEM IS NOT MEANINGFUL &#10;Which Of the following is a true statement? &#10;A. Mitochondrial genomes are relatively constant in content types Of &#10;genes present). &#10;B. Mitochondrial genomes are relatively constant in organization. &#10;C. Mitochondrial genomes are relatively constant in size. &#10;&#10;BETTER STEM &#10;What characteristic is relatively &#10;constant in mitochondrial genomes &#10;across species? &#10;A. Content (i.e., W•pes of genes) &#10;B. Organization&#10;C size">
            <a:extLst>
              <a:ext uri="{FF2B5EF4-FFF2-40B4-BE49-F238E27FC236}">
                <a16:creationId xmlns:a16="http://schemas.microsoft.com/office/drawing/2014/main" id="{1BD93889-4333-4953-B5AF-82EC82D7767C}"/>
              </a:ext>
            </a:extLst>
          </p:cNvPr>
          <p:cNvGrpSpPr/>
          <p:nvPr/>
        </p:nvGrpSpPr>
        <p:grpSpPr>
          <a:xfrm>
            <a:off x="4737586" y="1185342"/>
            <a:ext cx="7097757" cy="1759583"/>
            <a:chOff x="4737586" y="1185342"/>
            <a:chExt cx="7097757" cy="1759583"/>
          </a:xfrm>
        </p:grpSpPr>
        <p:pic>
          <p:nvPicPr>
            <p:cNvPr id="2054" name="Picture 6" descr="STEM IS NOT MEANINGFUL &#10;Which Of the following is a true statement? &#10;A. Mitochondrial genomes are relatively constant in content types Of &#10;genes present). &#10;B. Mitochondrial genomes are relatively constant in organization. &#10;C. Mitochondrial genomes are relatively constant in size. ">
              <a:extLst>
                <a:ext uri="{FF2B5EF4-FFF2-40B4-BE49-F238E27FC236}">
                  <a16:creationId xmlns:a16="http://schemas.microsoft.com/office/drawing/2014/main" id="{6625A67F-DB4B-40FD-9518-EA938769D0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37586" y="1189071"/>
              <a:ext cx="2716828" cy="175585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>
              <a:extLst>
                <a:ext uri="{FF2B5EF4-FFF2-40B4-BE49-F238E27FC236}">
                  <a16:creationId xmlns:a16="http://schemas.microsoft.com/office/drawing/2014/main" id="{01A928D7-73B9-4268-BD67-5EE436D55B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8516" y="1185342"/>
              <a:ext cx="2716827" cy="1759583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AF36C8F-F3F7-4D67-A86E-DA4F712530BF}"/>
                </a:ext>
              </a:extLst>
            </p:cNvPr>
            <p:cNvCxnSpPr>
              <a:cxnSpLocks/>
            </p:cNvCxnSpPr>
            <p:nvPr/>
          </p:nvCxnSpPr>
          <p:spPr>
            <a:xfrm>
              <a:off x="7820167" y="2065133"/>
              <a:ext cx="87345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C04BE24-7B5B-4D6E-B098-7788EE49A692}"/>
              </a:ext>
            </a:extLst>
          </p:cNvPr>
          <p:cNvSpPr txBox="1"/>
          <p:nvPr/>
        </p:nvSpPr>
        <p:spPr>
          <a:xfrm>
            <a:off x="484495" y="1392904"/>
            <a:ext cx="9689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5C1F4C-4404-4B08-8C45-3EB69EABA3A9}"/>
              </a:ext>
            </a:extLst>
          </p:cNvPr>
          <p:cNvSpPr txBox="1"/>
          <p:nvPr/>
        </p:nvSpPr>
        <p:spPr>
          <a:xfrm>
            <a:off x="484494" y="3237273"/>
            <a:ext cx="9689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36C6F13-220D-423B-ABAB-C7C10636BB1B}"/>
              </a:ext>
            </a:extLst>
          </p:cNvPr>
          <p:cNvSpPr txBox="1"/>
          <p:nvPr/>
        </p:nvSpPr>
        <p:spPr>
          <a:xfrm>
            <a:off x="484494" y="5056130"/>
            <a:ext cx="9689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/>
              <a:t>3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83FBB68-7F86-4A5B-AFBE-5AFE3CBC1DB4}"/>
              </a:ext>
            </a:extLst>
          </p:cNvPr>
          <p:cNvSpPr/>
          <p:nvPr/>
        </p:nvSpPr>
        <p:spPr>
          <a:xfrm>
            <a:off x="6864133" y="6496077"/>
            <a:ext cx="61203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>
                <a:hlinkClick r:id="rId11"/>
              </a:rPr>
              <a:t>Writing Good Multiple Choice Test Questions – C. </a:t>
            </a:r>
            <a:r>
              <a:rPr lang="en-GB" sz="1600" err="1">
                <a:hlinkClick r:id="rId11"/>
              </a:rPr>
              <a:t>Brame</a:t>
            </a:r>
            <a:r>
              <a:rPr lang="en-GB" sz="1600">
                <a:hlinkClick r:id="rId11"/>
              </a:rPr>
              <a:t> (2013)</a:t>
            </a:r>
            <a:endParaRPr lang="en-GB" sz="1600"/>
          </a:p>
        </p:txBody>
      </p:sp>
      <p:grpSp>
        <p:nvGrpSpPr>
          <p:cNvPr id="7" name="Group 6" descr="&quot;Negative phrasing&quot; MCQ example leading to arrow of &quot;better use of negative phrasing&quot; example. &#10;&#10;NEGATIVE PHRASING &#10;Which of the following is not true about mitochondria &#10;A they contain DNA&#10;B. they make some of their own proteins&#10;C. They are static &#10;&#10;BETTER USE OF NEGATIVE PHRASING &#10;A water-type extinguisher IS Suitable for putting out of a fire based by burning all of the following except&#10;a  alcohol&#10;B. cotton &#10;C. paper &#10;D wood">
            <a:extLst>
              <a:ext uri="{FF2B5EF4-FFF2-40B4-BE49-F238E27FC236}">
                <a16:creationId xmlns:a16="http://schemas.microsoft.com/office/drawing/2014/main" id="{18CE9C0A-1F0A-41EA-84D6-266120E2E7B5}"/>
              </a:ext>
            </a:extLst>
          </p:cNvPr>
          <p:cNvGrpSpPr/>
          <p:nvPr/>
        </p:nvGrpSpPr>
        <p:grpSpPr>
          <a:xfrm>
            <a:off x="4667250" y="4744824"/>
            <a:ext cx="7297308" cy="1717792"/>
            <a:chOff x="4667250" y="4744824"/>
            <a:chExt cx="7297308" cy="1717792"/>
          </a:xfrm>
        </p:grpSpPr>
        <p:pic>
          <p:nvPicPr>
            <p:cNvPr id="2060" name="Picture 12" descr="NEGATIVE PHRASING &#10;Which of the following is not true about mitochondria &#10;Athe contain DNA&#10;B. the make some of their own proteins&#10;C. They are static ">
              <a:extLst>
                <a:ext uri="{FF2B5EF4-FFF2-40B4-BE49-F238E27FC236}">
                  <a16:creationId xmlns:a16="http://schemas.microsoft.com/office/drawing/2014/main" id="{3C2AEB3D-0F67-41E5-965E-3A6DD7AFBC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7250" y="4757641"/>
              <a:ext cx="2857500" cy="17049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852BCB7-2581-4967-A194-31E9153A3BF1}"/>
                </a:ext>
              </a:extLst>
            </p:cNvPr>
            <p:cNvCxnSpPr>
              <a:cxnSpLocks/>
            </p:cNvCxnSpPr>
            <p:nvPr/>
          </p:nvCxnSpPr>
          <p:spPr>
            <a:xfrm>
              <a:off x="7820167" y="5656834"/>
              <a:ext cx="873457" cy="0"/>
            </a:xfrm>
            <a:prstGeom prst="straightConnector1">
              <a:avLst/>
            </a:prstGeom>
            <a:ln w="76200"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473B50E-FD0C-4CB1-A868-0803FDBD21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9093019" y="4744824"/>
              <a:ext cx="2871539" cy="1704976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2212497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88872-E285-4E49-8EC2-53A53DE9A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526" y="23369"/>
            <a:ext cx="8942970" cy="1143000"/>
          </a:xfrm>
        </p:spPr>
        <p:txBody>
          <a:bodyPr>
            <a:normAutofit fontScale="90000"/>
          </a:bodyPr>
          <a:lstStyle/>
          <a:p>
            <a:r>
              <a:rPr lang="en-GB"/>
              <a:t>Constructing Effective </a:t>
            </a:r>
            <a:r>
              <a:rPr lang="en-GB" b="1">
                <a:highlight>
                  <a:srgbClr val="000000"/>
                </a:highlight>
              </a:rPr>
              <a:t>Distractors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DDB20D71-088B-44B4-952F-852FE083DD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805528"/>
              </p:ext>
            </p:extLst>
          </p:nvPr>
        </p:nvGraphicFramePr>
        <p:xfrm>
          <a:off x="2040341" y="2201184"/>
          <a:ext cx="2750023" cy="4299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AC5297D-6D92-4806-B935-6D068302DADC}"/>
              </a:ext>
            </a:extLst>
          </p:cNvPr>
          <p:cNvSpPr txBox="1"/>
          <p:nvPr/>
        </p:nvSpPr>
        <p:spPr>
          <a:xfrm>
            <a:off x="177421" y="1455905"/>
            <a:ext cx="1067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/>
              <a:t>All the distractors should be: </a:t>
            </a:r>
          </a:p>
        </p:txBody>
      </p:sp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C7C927F9-5579-4691-9178-44579D136D0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9032" y="2241647"/>
            <a:ext cx="768824" cy="768824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45A8FB47-DE9B-4C7C-A03E-C20E4CF73C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9032" y="3078706"/>
            <a:ext cx="768824" cy="768824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94192D65-C124-4086-8087-934ADFC8BD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9032" y="3937380"/>
            <a:ext cx="768824" cy="768824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C6F2CC70-91E2-446D-9EEC-E881397266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9032" y="4796054"/>
            <a:ext cx="768824" cy="768824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7F8C156D-5D88-4826-98EA-8C92010D1F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19032" y="5688853"/>
            <a:ext cx="768824" cy="7688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06E79F1-F5D8-4349-973F-03709C985409}"/>
              </a:ext>
            </a:extLst>
          </p:cNvPr>
          <p:cNvSpPr txBox="1"/>
          <p:nvPr/>
        </p:nvSpPr>
        <p:spPr>
          <a:xfrm>
            <a:off x="4932932" y="2254340"/>
            <a:ext cx="72590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The distractors aren’t functional if they are not plausible, as students who don’t understand the learning outcomes can still be rewarded. </a:t>
            </a:r>
            <a:r>
              <a:rPr lang="en-GB" sz="1600" b="1"/>
              <a:t>Use common student errors </a:t>
            </a:r>
            <a:r>
              <a:rPr lang="en-GB" sz="1600"/>
              <a:t>– these make the best distractors.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9FC50A-E6E9-45C2-923D-3CFB074BCB3E}"/>
              </a:ext>
            </a:extLst>
          </p:cNvPr>
          <p:cNvSpPr txBox="1"/>
          <p:nvPr/>
        </p:nvSpPr>
        <p:spPr>
          <a:xfrm>
            <a:off x="4932932" y="3193013"/>
            <a:ext cx="725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Students who know the correct answer should not have to worry about unclear and wordy answers and grasping what the </a:t>
            </a:r>
            <a:r>
              <a:rPr lang="en-GB" sz="1600" b="1"/>
              <a:t>answer is actually trying to say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534BF93-9AF3-4209-850B-A533439BE6E7}"/>
              </a:ext>
            </a:extLst>
          </p:cNvPr>
          <p:cNvSpPr/>
          <p:nvPr/>
        </p:nvSpPr>
        <p:spPr>
          <a:xfrm>
            <a:off x="6096000" y="6500337"/>
            <a:ext cx="61203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>
                <a:hlinkClick r:id="rId10"/>
              </a:rPr>
              <a:t>Writing Good Multiple Choice Test Questions – C. </a:t>
            </a:r>
            <a:r>
              <a:rPr lang="en-GB" err="1">
                <a:hlinkClick r:id="rId10"/>
              </a:rPr>
              <a:t>Brame</a:t>
            </a:r>
            <a:r>
              <a:rPr lang="en-GB">
                <a:hlinkClick r:id="rId10"/>
              </a:rPr>
              <a:t> (2013)</a:t>
            </a:r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CE97F-1399-41DF-AF4C-BACA30FA8870}"/>
              </a:ext>
            </a:extLst>
          </p:cNvPr>
          <p:cNvSpPr txBox="1"/>
          <p:nvPr/>
        </p:nvSpPr>
        <p:spPr>
          <a:xfrm>
            <a:off x="4932932" y="3996594"/>
            <a:ext cx="725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A ‘trick’ question can sometimes lead to multiple answers being correct. </a:t>
            </a:r>
            <a:r>
              <a:rPr lang="en-GB" sz="1600" b="1"/>
              <a:t>Don’t have this ambiguity </a:t>
            </a:r>
            <a:r>
              <a:rPr lang="en-GB" sz="1600"/>
              <a:t>– make the answers </a:t>
            </a:r>
            <a:r>
              <a:rPr lang="en-GB" sz="1600" b="1"/>
              <a:t>mutually exclusive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FA1273-3475-4B9C-84F2-01B447E5250F}"/>
              </a:ext>
            </a:extLst>
          </p:cNvPr>
          <p:cNvSpPr txBox="1"/>
          <p:nvPr/>
        </p:nvSpPr>
        <p:spPr>
          <a:xfrm>
            <a:off x="4932932" y="4846675"/>
            <a:ext cx="725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This means the answers should all be in the same topic area. If one answer is focused on a different subject, it can lead students to the correct answer.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0DD491-0B36-4903-8924-E9BCC1F38FE9}"/>
              </a:ext>
            </a:extLst>
          </p:cNvPr>
          <p:cNvSpPr txBox="1"/>
          <p:nvPr/>
        </p:nvSpPr>
        <p:spPr>
          <a:xfrm>
            <a:off x="4932932" y="5696756"/>
            <a:ext cx="7259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/>
              <a:t>Savvy test takers can spot clues to correct answers such as differences in grammar, length, formatting, and language choices. </a:t>
            </a:r>
          </a:p>
        </p:txBody>
      </p:sp>
    </p:spTree>
    <p:extLst>
      <p:ext uri="{BB962C8B-B14F-4D97-AF65-F5344CB8AC3E}">
        <p14:creationId xmlns:p14="http://schemas.microsoft.com/office/powerpoint/2010/main" val="343697883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9A6BE-0CFB-4D8C-9965-3AA698CC0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333"/>
              <a:t> MCQ pitfalls to avoid</a:t>
            </a:r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7E35DA-09D1-4B69-B86E-EB3D03A7F989}"/>
              </a:ext>
            </a:extLst>
          </p:cNvPr>
          <p:cNvSpPr txBox="1"/>
          <p:nvPr/>
        </p:nvSpPr>
        <p:spPr>
          <a:xfrm>
            <a:off x="174171" y="1313660"/>
            <a:ext cx="4368800" cy="3046988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/>
              <a:t>1) Select the correct option</a:t>
            </a:r>
          </a:p>
          <a:p>
            <a:r>
              <a:rPr lang="en-GB" sz="2400"/>
              <a:t>MCQs are not…</a:t>
            </a:r>
          </a:p>
          <a:p>
            <a:pPr marL="457189" indent="-457189">
              <a:buFontTx/>
              <a:buAutoNum type="alphaUcParenR"/>
            </a:pPr>
            <a:r>
              <a:rPr lang="en-GB" sz="2400"/>
              <a:t>Unlikely to be never ineffective</a:t>
            </a:r>
          </a:p>
          <a:p>
            <a:pPr marL="457189" indent="-457189">
              <a:buFontTx/>
              <a:buAutoNum type="alphaUcParenR"/>
            </a:pPr>
            <a:r>
              <a:rPr lang="en-GB" sz="2400"/>
              <a:t>somewhat easy</a:t>
            </a:r>
          </a:p>
          <a:p>
            <a:pPr marL="457189" indent="-457189">
              <a:buAutoNum type="alphaUcParenR"/>
            </a:pPr>
            <a:r>
              <a:rPr lang="en-GB" sz="2400"/>
              <a:t>Difficult to write, particularly to make them valid</a:t>
            </a:r>
          </a:p>
          <a:p>
            <a:pPr marL="457189" indent="-457189">
              <a:buAutoNum type="alphaUcParenR"/>
            </a:pPr>
            <a:r>
              <a:rPr lang="en-GB" sz="2400"/>
              <a:t>All of the above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211ABA-F94B-4982-9E08-8CFE42D38F1A}"/>
              </a:ext>
            </a:extLst>
          </p:cNvPr>
          <p:cNvSpPr txBox="1"/>
          <p:nvPr/>
        </p:nvSpPr>
        <p:spPr>
          <a:xfrm>
            <a:off x="174171" y="4553923"/>
            <a:ext cx="4368800" cy="1569660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/>
              <a:t>2) </a:t>
            </a:r>
            <a:r>
              <a:rPr lang="en-GB" sz="2400" b="1"/>
              <a:t>Select the errors demonstrated in question 1 from the list</a:t>
            </a:r>
          </a:p>
          <a:p>
            <a:r>
              <a:rPr lang="en-GB" sz="2400" i="1"/>
              <a:t>(Answers: 2,4,6,7,8,9)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EF1C4-6E87-4359-8D96-4A2AC448C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3600" y="1209558"/>
            <a:ext cx="7344229" cy="562507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GB" sz="1600" b="1">
                <a:latin typeface="+mj-lt"/>
              </a:rPr>
              <a:t>Cognitive load</a:t>
            </a:r>
          </a:p>
          <a:p>
            <a:pPr marL="685165" indent="-685165">
              <a:buFont typeface="+mj-lt"/>
              <a:buAutoNum type="arabicPeriod"/>
            </a:pPr>
            <a:r>
              <a:rPr lang="en-GB" sz="1600">
                <a:latin typeface="+mj-lt"/>
              </a:rPr>
              <a:t>Superfluous information (minimise reading)</a:t>
            </a:r>
          </a:p>
          <a:p>
            <a:pPr marL="685165" indent="-685165">
              <a:buFont typeface="+mj-lt"/>
              <a:buAutoNum type="arabicPeriod"/>
            </a:pPr>
            <a:r>
              <a:rPr lang="en-GB" sz="1600">
                <a:latin typeface="+mj-lt"/>
              </a:rPr>
              <a:t>Unfocused question stems (avoid lots of text or open ended) and blanks</a:t>
            </a:r>
          </a:p>
          <a:p>
            <a:pPr marL="685165" indent="-685165">
              <a:buFont typeface="+mj-lt"/>
              <a:buAutoNum type="arabicPeriod"/>
            </a:pPr>
            <a:r>
              <a:rPr lang="en-GB" sz="1600">
                <a:latin typeface="+mj-lt"/>
              </a:rPr>
              <a:t>Unimportant content/minutia – instead test main points</a:t>
            </a:r>
          </a:p>
          <a:p>
            <a:pPr marL="685165" indent="-685165">
              <a:buFont typeface="+mj-lt"/>
              <a:buAutoNum type="arabicPeriod"/>
            </a:pPr>
            <a:r>
              <a:rPr lang="en-GB" sz="1600">
                <a:latin typeface="+mj-lt"/>
              </a:rPr>
              <a:t>Negative stem or answer options (if necessary, be clear to emphasise the negative element “Which of this is </a:t>
            </a:r>
            <a:r>
              <a:rPr lang="en-GB" sz="1600" b="1">
                <a:latin typeface="+mj-lt"/>
              </a:rPr>
              <a:t>NOT</a:t>
            </a:r>
            <a:r>
              <a:rPr lang="en-GB" sz="1600">
                <a:latin typeface="+mj-lt"/>
              </a:rPr>
              <a:t>…”)</a:t>
            </a:r>
          </a:p>
          <a:p>
            <a:pPr marL="685165" indent="-685165">
              <a:buFont typeface="+mj-lt"/>
              <a:buAutoNum type="arabicPeriod"/>
            </a:pPr>
            <a:r>
              <a:rPr lang="en-GB" sz="1600">
                <a:latin typeface="+mj-lt"/>
              </a:rPr>
              <a:t>Confusingly ordered options (e.g. by size)</a:t>
            </a:r>
          </a:p>
          <a:p>
            <a:pPr marL="0" indent="0">
              <a:buNone/>
            </a:pPr>
            <a:r>
              <a:rPr lang="en-GB" sz="1600" b="1">
                <a:latin typeface="+mj-lt"/>
              </a:rPr>
              <a:t>Wording Clues</a:t>
            </a:r>
          </a:p>
          <a:p>
            <a:pPr marL="685165" indent="-685165">
              <a:buFont typeface="+mj-lt"/>
              <a:buAutoNum type="arabicPeriod" startAt="6"/>
            </a:pPr>
            <a:r>
              <a:rPr lang="en-GB" sz="1600">
                <a:latin typeface="+mj-lt"/>
              </a:rPr>
              <a:t>Absolute terms (easy to dismiss) or vague terms (open to interpretation)</a:t>
            </a:r>
          </a:p>
          <a:p>
            <a:pPr marL="685165" indent="-685165">
              <a:buFont typeface="+mj-lt"/>
              <a:buAutoNum type="arabicPeriod" startAt="6"/>
            </a:pPr>
            <a:r>
              <a:rPr lang="en-GB" sz="1600">
                <a:latin typeface="+mj-lt"/>
              </a:rPr>
              <a:t>Grammatical clues (options deduced from stem)</a:t>
            </a:r>
          </a:p>
          <a:p>
            <a:pPr marL="0" indent="0">
              <a:buNone/>
            </a:pPr>
            <a:r>
              <a:rPr lang="en-GB" sz="1600" b="1">
                <a:latin typeface="+mj-lt"/>
              </a:rPr>
              <a:t>Systematic</a:t>
            </a:r>
          </a:p>
          <a:p>
            <a:pPr marL="685165" indent="-685165">
              <a:buFont typeface="+mj-lt"/>
              <a:buAutoNum type="arabicPeriod" startAt="8"/>
            </a:pPr>
            <a:r>
              <a:rPr lang="en-GB" sz="1600">
                <a:latin typeface="+mj-lt"/>
              </a:rPr>
              <a:t>Unequal option length (correct answers often take more info)</a:t>
            </a:r>
          </a:p>
          <a:p>
            <a:pPr marL="685165" indent="-685165">
              <a:buFont typeface="+mj-lt"/>
              <a:buAutoNum type="arabicPeriod" startAt="8"/>
            </a:pPr>
            <a:r>
              <a:rPr lang="en-GB" sz="1600">
                <a:latin typeface="+mj-lt"/>
              </a:rPr>
              <a:t>“All/none of the above” option (e.g. trivial if 2+ match)</a:t>
            </a:r>
          </a:p>
          <a:p>
            <a:pPr marL="685165" indent="-685165">
              <a:buFont typeface="+mj-lt"/>
              <a:buAutoNum type="arabicPeriod" startAt="8"/>
            </a:pPr>
            <a:r>
              <a:rPr lang="en-GB" sz="1600">
                <a:latin typeface="+mj-lt"/>
              </a:rPr>
              <a:t>Logical clues (avoid mutually exclusive pair options, use multi select question instead)</a:t>
            </a:r>
          </a:p>
          <a:p>
            <a:pPr marL="685165" indent="-685165">
              <a:buFont typeface="+mj-lt"/>
              <a:buAutoNum type="arabicPeriod" startAt="8"/>
            </a:pPr>
            <a:r>
              <a:rPr lang="en-GB" sz="1600">
                <a:latin typeface="+mj-lt"/>
              </a:rPr>
              <a:t>Convergent option – correct answer has similarities with others</a:t>
            </a:r>
          </a:p>
          <a:p>
            <a:pPr marL="0" indent="0">
              <a:buNone/>
            </a:pPr>
            <a:endParaRPr lang="en-GB" sz="1600">
              <a:hlinkClick r:id="rId3"/>
            </a:endParaRPr>
          </a:p>
          <a:p>
            <a:pPr marL="0" indent="0" algn="r">
              <a:buNone/>
            </a:pPr>
            <a:r>
              <a:rPr lang="en-GB" sz="1600">
                <a:hlinkClick r:id="rId3"/>
              </a:rPr>
              <a:t>Webb </a:t>
            </a:r>
            <a:r>
              <a:rPr lang="en-GB" sz="1600" i="1">
                <a:hlinkClick r:id="rId3"/>
              </a:rPr>
              <a:t>et al</a:t>
            </a:r>
            <a:r>
              <a:rPr lang="en-GB" sz="1600">
                <a:hlinkClick r:id="rId3"/>
              </a:rPr>
              <a:t>., 2015</a:t>
            </a:r>
            <a:endParaRPr lang="en-GB" sz="1600"/>
          </a:p>
          <a:p>
            <a:pPr marL="685165" indent="-685165">
              <a:buFont typeface="+mj-lt"/>
              <a:buAutoNum type="arabicPeriod" startAt="8"/>
            </a:pPr>
            <a:endParaRPr lang="en-GB" sz="1600">
              <a:latin typeface="+mj-lt"/>
            </a:endParaRPr>
          </a:p>
          <a:p>
            <a:pPr marL="0" indent="0" algn="r">
              <a:buNone/>
            </a:pPr>
            <a:endParaRPr lang="en-GB" sz="16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88852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LT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4E96E221-532C-574F-A3CF-CC7D42E9D62E}" vid="{C05CF61B-2826-B54A-A132-109E13CA74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CF82C5F24AA9439A54BB6FC79B22E8" ma:contentTypeVersion="11" ma:contentTypeDescription="Create a new document." ma:contentTypeScope="" ma:versionID="79c0be64c85e90dab5795a17e64620da">
  <xsd:schema xmlns:xsd="http://www.w3.org/2001/XMLSchema" xmlns:xs="http://www.w3.org/2001/XMLSchema" xmlns:p="http://schemas.microsoft.com/office/2006/metadata/properties" xmlns:ns2="be123596-ca1e-476a-9c22-78ba7e4523fe" xmlns:ns3="4b407aec-26d5-4be7-9af3-8114e5a170df" targetNamespace="http://schemas.microsoft.com/office/2006/metadata/properties" ma:root="true" ma:fieldsID="246eada2fadb5631b18c5ff8b9eed36b" ns2:_="" ns3:_="">
    <xsd:import namespace="be123596-ca1e-476a-9c22-78ba7e4523fe"/>
    <xsd:import namespace="4b407aec-26d5-4be7-9af3-8114e5a170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123596-ca1e-476a-9c22-78ba7e4523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b407aec-26d5-4be7-9af3-8114e5a170df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D10D69-B13C-4696-9127-E1403EDFC611}">
  <ds:schemaRefs>
    <ds:schemaRef ds:uri="4b407aec-26d5-4be7-9af3-8114e5a170df"/>
    <ds:schemaRef ds:uri="be123596-ca1e-476a-9c22-78ba7e4523f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7422EFA5-3FF3-481E-8970-62AFA72D3C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E67E48-C0F3-4AA2-BEBD-81908363BF9C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e123596-ca1e-476a-9c22-78ba7e4523fe"/>
    <ds:schemaRef ds:uri="http://purl.org/dc/elements/1.1/"/>
    <ds:schemaRef ds:uri="http://schemas.microsoft.com/office/2006/metadata/properties"/>
    <ds:schemaRef ds:uri="4b407aec-26d5-4be7-9af3-8114e5a170df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1908</Words>
  <Application>Microsoft Office PowerPoint</Application>
  <PresentationFormat>Widescreen</PresentationFormat>
  <Paragraphs>228</Paragraphs>
  <Slides>19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Helvetica Neue LT Std 55 Roman</vt:lpstr>
      <vt:lpstr>HelveticaNeueLT Std</vt:lpstr>
      <vt:lpstr>HelveticaNeueLT Std Lt</vt:lpstr>
      <vt:lpstr>HelveticaNeueLT Std Thin</vt:lpstr>
      <vt:lpstr>Wingdings</vt:lpstr>
      <vt:lpstr>Office Theme</vt:lpstr>
      <vt:lpstr>CLT PPT Template</vt:lpstr>
      <vt:lpstr>Get chatting</vt:lpstr>
      <vt:lpstr>Writing Effective  Multiple Choice Questions </vt:lpstr>
      <vt:lpstr>Today’s Session</vt:lpstr>
      <vt:lpstr>Good quiz practices = link to learning</vt:lpstr>
      <vt:lpstr>Multiple Choice Questions</vt:lpstr>
      <vt:lpstr>"Non-googleable MCQs"</vt:lpstr>
      <vt:lpstr>Constructing Effective Questions</vt:lpstr>
      <vt:lpstr>Constructing Effective Distractors</vt:lpstr>
      <vt:lpstr> MCQ pitfalls to avoid</vt:lpstr>
      <vt:lpstr>Limiting student collusion</vt:lpstr>
      <vt:lpstr>PowerPoint Presentation</vt:lpstr>
      <vt:lpstr>Improve an MCQ question</vt:lpstr>
      <vt:lpstr>MCQ Experiences Dicussion </vt:lpstr>
      <vt:lpstr>Key points</vt:lpstr>
      <vt:lpstr>References and further reading</vt:lpstr>
      <vt:lpstr>How to get engagement in formative assessment and feedback?</vt:lpstr>
      <vt:lpstr>Before you start</vt:lpstr>
      <vt:lpstr>Moodle quiz settings</vt:lpstr>
      <vt:lpstr>Setting up the Moodle quiz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Bertie Squire</dc:creator>
  <cp:lastModifiedBy>Joshua Lim</cp:lastModifiedBy>
  <cp:revision>1</cp:revision>
  <dcterms:created xsi:type="dcterms:W3CDTF">2020-11-04T16:02:13Z</dcterms:created>
  <dcterms:modified xsi:type="dcterms:W3CDTF">2020-11-13T09:15:18Z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0x0101006CCF82C5F24AA9439A54BB6FC79B22E8</vt:lpwstr>
  </property>
</Properties>
</file>