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89" r:id="rId6"/>
    <p:sldId id="257" r:id="rId7"/>
    <p:sldId id="288" r:id="rId8"/>
    <p:sldId id="287" r:id="rId9"/>
    <p:sldId id="290" r:id="rId10"/>
    <p:sldId id="258" r:id="rId11"/>
    <p:sldId id="259" r:id="rId12"/>
    <p:sldId id="292" r:id="rId13"/>
    <p:sldId id="260" r:id="rId14"/>
    <p:sldId id="2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0C1DB6-3BE9-4841-BC5F-036A7744E8B7}" v="63" dt="2023-10-20T09:59:01.6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8AF1DA-CBA8-488B-A932-5310F4786EB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D9D81D26-194E-401E-99C2-D8FE24A98C37}">
      <dgm:prSet phldrT="[Text]"/>
      <dgm:spPr/>
      <dgm:t>
        <a:bodyPr/>
        <a:lstStyle/>
        <a:p>
          <a:r>
            <a:rPr lang="en-US" noProof="0"/>
            <a:t>Individual excellence</a:t>
          </a:r>
          <a:endParaRPr lang="en-GB"/>
        </a:p>
      </dgm:t>
    </dgm:pt>
    <dgm:pt modelId="{3ADD515F-A960-40FF-AE13-3F55FA5E8C23}" type="parTrans" cxnId="{7B426952-15F1-4977-BBD5-1B5CF70E752F}">
      <dgm:prSet/>
      <dgm:spPr/>
      <dgm:t>
        <a:bodyPr/>
        <a:lstStyle/>
        <a:p>
          <a:endParaRPr lang="en-GB"/>
        </a:p>
      </dgm:t>
    </dgm:pt>
    <dgm:pt modelId="{8FB1259F-A42B-43CE-B2EF-E00A21FE0A34}" type="sibTrans" cxnId="{7B426952-15F1-4977-BBD5-1B5CF70E752F}">
      <dgm:prSet/>
      <dgm:spPr/>
      <dgm:t>
        <a:bodyPr/>
        <a:lstStyle/>
        <a:p>
          <a:endParaRPr lang="en-GB"/>
        </a:p>
      </dgm:t>
    </dgm:pt>
    <dgm:pt modelId="{10CEC305-903C-40C2-ACA2-9A702467E32B}">
      <dgm:prSet phldrT="[Text]"/>
      <dgm:spPr/>
      <dgm:t>
        <a:bodyPr/>
        <a:lstStyle/>
        <a:p>
          <a:r>
            <a:rPr lang="en-GB"/>
            <a:t>How do I currently innovate in my teaching?</a:t>
          </a:r>
        </a:p>
      </dgm:t>
    </dgm:pt>
    <dgm:pt modelId="{103C2FFA-EA04-4BDF-AAD9-026433158F74}" type="parTrans" cxnId="{37110EFC-21A1-4802-92C9-3BE90B852242}">
      <dgm:prSet/>
      <dgm:spPr/>
      <dgm:t>
        <a:bodyPr/>
        <a:lstStyle/>
        <a:p>
          <a:endParaRPr lang="en-GB"/>
        </a:p>
      </dgm:t>
    </dgm:pt>
    <dgm:pt modelId="{72E117ED-32AC-4E03-B548-F0562C5E84E2}" type="sibTrans" cxnId="{37110EFC-21A1-4802-92C9-3BE90B852242}">
      <dgm:prSet/>
      <dgm:spPr/>
      <dgm:t>
        <a:bodyPr/>
        <a:lstStyle/>
        <a:p>
          <a:endParaRPr lang="en-GB"/>
        </a:p>
      </dgm:t>
    </dgm:pt>
    <dgm:pt modelId="{4CE40D49-7D09-40FF-812D-CFC57679F4CA}">
      <dgm:prSet phldrT="[Text]"/>
      <dgm:spPr/>
      <dgm:t>
        <a:bodyPr/>
        <a:lstStyle/>
        <a:p>
          <a:r>
            <a:rPr lang="en-GB"/>
            <a:t>How might I develop further examples of impact</a:t>
          </a:r>
        </a:p>
      </dgm:t>
    </dgm:pt>
    <dgm:pt modelId="{C226E684-34AD-4B9D-97C4-0296F82CED5C}" type="parTrans" cxnId="{CABB9141-F1E0-46FE-B9C2-DDBBC6F9B74E}">
      <dgm:prSet/>
      <dgm:spPr/>
      <dgm:t>
        <a:bodyPr/>
        <a:lstStyle/>
        <a:p>
          <a:endParaRPr lang="en-GB"/>
        </a:p>
      </dgm:t>
    </dgm:pt>
    <dgm:pt modelId="{ABBD6F9F-B73B-4EED-B566-336DF477087D}" type="sibTrans" cxnId="{CABB9141-F1E0-46FE-B9C2-DDBBC6F9B74E}">
      <dgm:prSet/>
      <dgm:spPr/>
      <dgm:t>
        <a:bodyPr/>
        <a:lstStyle/>
        <a:p>
          <a:endParaRPr lang="en-GB"/>
        </a:p>
      </dgm:t>
    </dgm:pt>
    <dgm:pt modelId="{0EA453B6-CF9F-4DF4-A640-F62D1946E0BA}">
      <dgm:prSet phldrT="[Text]"/>
      <dgm:spPr/>
      <dgm:t>
        <a:bodyPr/>
        <a:lstStyle/>
        <a:p>
          <a:r>
            <a:rPr lang="en-US" noProof="0"/>
            <a:t>Raising the profile of excellence</a:t>
          </a:r>
          <a:endParaRPr lang="en-GB"/>
        </a:p>
      </dgm:t>
    </dgm:pt>
    <dgm:pt modelId="{05BB2E4B-970F-4773-BFB0-54B4DE128F0F}" type="parTrans" cxnId="{5B5037DA-B543-407C-8F6B-4CF1A2C43BB4}">
      <dgm:prSet/>
      <dgm:spPr/>
      <dgm:t>
        <a:bodyPr/>
        <a:lstStyle/>
        <a:p>
          <a:endParaRPr lang="en-GB"/>
        </a:p>
      </dgm:t>
    </dgm:pt>
    <dgm:pt modelId="{58414AB8-45A0-4E78-A8F1-90C654320FC6}" type="sibTrans" cxnId="{5B5037DA-B543-407C-8F6B-4CF1A2C43BB4}">
      <dgm:prSet/>
      <dgm:spPr/>
      <dgm:t>
        <a:bodyPr/>
        <a:lstStyle/>
        <a:p>
          <a:endParaRPr lang="en-GB"/>
        </a:p>
      </dgm:t>
    </dgm:pt>
    <dgm:pt modelId="{A2D53851-6CA6-4086-BADB-BFA7B4C91E75}">
      <dgm:prSet phldrT="[Text]"/>
      <dgm:spPr/>
      <dgm:t>
        <a:bodyPr/>
        <a:lstStyle/>
        <a:p>
          <a:r>
            <a:rPr lang="en-GB"/>
            <a:t>How do I currently influence and support colleagues?</a:t>
          </a:r>
        </a:p>
      </dgm:t>
    </dgm:pt>
    <dgm:pt modelId="{596C67BE-F206-408F-92BC-93C00DB3DC25}" type="parTrans" cxnId="{9E7D5F8D-EB57-432E-A119-5FCEE0FC99DE}">
      <dgm:prSet/>
      <dgm:spPr/>
      <dgm:t>
        <a:bodyPr/>
        <a:lstStyle/>
        <a:p>
          <a:endParaRPr lang="en-GB"/>
        </a:p>
      </dgm:t>
    </dgm:pt>
    <dgm:pt modelId="{DD9037C2-F743-4025-8B06-97BA7C86615D}" type="sibTrans" cxnId="{9E7D5F8D-EB57-432E-A119-5FCEE0FC99DE}">
      <dgm:prSet/>
      <dgm:spPr/>
      <dgm:t>
        <a:bodyPr/>
        <a:lstStyle/>
        <a:p>
          <a:endParaRPr lang="en-GB"/>
        </a:p>
      </dgm:t>
    </dgm:pt>
    <dgm:pt modelId="{2E552050-06C9-47E7-9FD3-0F7F03C660FB}">
      <dgm:prSet phldrT="[Text]"/>
      <dgm:spPr/>
      <dgm:t>
        <a:bodyPr/>
        <a:lstStyle/>
        <a:p>
          <a:r>
            <a:rPr lang="en-GB"/>
            <a:t>How might I influence beyond my role?</a:t>
          </a:r>
        </a:p>
      </dgm:t>
    </dgm:pt>
    <dgm:pt modelId="{E67343D4-419E-4ED1-9E8B-6CA62581AA67}" type="parTrans" cxnId="{179D49B2-8CFA-43F3-B5B8-8FA7A09894E2}">
      <dgm:prSet/>
      <dgm:spPr/>
      <dgm:t>
        <a:bodyPr/>
        <a:lstStyle/>
        <a:p>
          <a:endParaRPr lang="en-GB"/>
        </a:p>
      </dgm:t>
    </dgm:pt>
    <dgm:pt modelId="{6196A8F7-894C-4224-9C66-A9192C15BEBE}" type="sibTrans" cxnId="{179D49B2-8CFA-43F3-B5B8-8FA7A09894E2}">
      <dgm:prSet/>
      <dgm:spPr/>
      <dgm:t>
        <a:bodyPr/>
        <a:lstStyle/>
        <a:p>
          <a:endParaRPr lang="en-GB"/>
        </a:p>
      </dgm:t>
    </dgm:pt>
    <dgm:pt modelId="{5943DB2D-7269-48B8-88CD-E6DE93570286}">
      <dgm:prSet phldrT="[Text]"/>
      <dgm:spPr/>
      <dgm:t>
        <a:bodyPr/>
        <a:lstStyle/>
        <a:p>
          <a:r>
            <a:rPr lang="en-US" noProof="0"/>
            <a:t>Developing excellence</a:t>
          </a:r>
          <a:endParaRPr lang="en-GB"/>
        </a:p>
      </dgm:t>
    </dgm:pt>
    <dgm:pt modelId="{B13E8359-B08D-4C74-9A51-C643DF8C5D2A}" type="parTrans" cxnId="{928505C2-D7EF-43E6-9A67-F0573F72FC47}">
      <dgm:prSet/>
      <dgm:spPr/>
      <dgm:t>
        <a:bodyPr/>
        <a:lstStyle/>
        <a:p>
          <a:endParaRPr lang="en-GB"/>
        </a:p>
      </dgm:t>
    </dgm:pt>
    <dgm:pt modelId="{EA50FC30-624C-4898-9CC9-11C361E0B636}" type="sibTrans" cxnId="{928505C2-D7EF-43E6-9A67-F0573F72FC47}">
      <dgm:prSet/>
      <dgm:spPr/>
      <dgm:t>
        <a:bodyPr/>
        <a:lstStyle/>
        <a:p>
          <a:endParaRPr lang="en-GB"/>
        </a:p>
      </dgm:t>
    </dgm:pt>
    <dgm:pt modelId="{E9883F07-6764-49A9-885D-9E7E9ACDD15F}">
      <dgm:prSet phldrT="[Text]"/>
      <dgm:spPr/>
      <dgm:t>
        <a:bodyPr/>
        <a:lstStyle/>
        <a:p>
          <a:r>
            <a:rPr lang="en-GB"/>
            <a:t>How do I demonstrate ongoing professional development?</a:t>
          </a:r>
        </a:p>
      </dgm:t>
    </dgm:pt>
    <dgm:pt modelId="{FE3DB8D3-EAFF-448A-9DB6-8B5527F9C7C7}" type="parTrans" cxnId="{18228CB3-0F55-44F9-B058-71A4783E9F99}">
      <dgm:prSet/>
      <dgm:spPr/>
      <dgm:t>
        <a:bodyPr/>
        <a:lstStyle/>
        <a:p>
          <a:endParaRPr lang="en-GB"/>
        </a:p>
      </dgm:t>
    </dgm:pt>
    <dgm:pt modelId="{D5BFFB6D-7DE9-4990-AE34-C10183ADE1F2}" type="sibTrans" cxnId="{18228CB3-0F55-44F9-B058-71A4783E9F99}">
      <dgm:prSet/>
      <dgm:spPr/>
      <dgm:t>
        <a:bodyPr/>
        <a:lstStyle/>
        <a:p>
          <a:endParaRPr lang="en-GB"/>
        </a:p>
      </dgm:t>
    </dgm:pt>
    <dgm:pt modelId="{6652E304-11FB-4307-AA14-42DC5ACD9824}">
      <dgm:prSet phldrT="[Text]"/>
      <dgm:spPr/>
      <dgm:t>
        <a:bodyPr/>
        <a:lstStyle/>
        <a:p>
          <a:r>
            <a:rPr lang="en-GB"/>
            <a:t>What reach, value and impact can I demonstrate?</a:t>
          </a:r>
        </a:p>
      </dgm:t>
    </dgm:pt>
    <dgm:pt modelId="{94E5F1E7-F0C9-473E-BFE5-2AA15028D983}" type="parTrans" cxnId="{8AA925B1-7702-4A17-8F73-096144990D13}">
      <dgm:prSet/>
      <dgm:spPr/>
      <dgm:t>
        <a:bodyPr/>
        <a:lstStyle/>
        <a:p>
          <a:endParaRPr lang="en-GB"/>
        </a:p>
      </dgm:t>
    </dgm:pt>
    <dgm:pt modelId="{8B98CCA8-BF36-4468-8CFE-3C38AE984F6D}" type="sibTrans" cxnId="{8AA925B1-7702-4A17-8F73-096144990D13}">
      <dgm:prSet/>
      <dgm:spPr/>
      <dgm:t>
        <a:bodyPr/>
        <a:lstStyle/>
        <a:p>
          <a:endParaRPr lang="en-GB"/>
        </a:p>
      </dgm:t>
    </dgm:pt>
    <dgm:pt modelId="{8B50F6E8-8FA8-4308-B118-9C04F922756C}" type="pres">
      <dgm:prSet presAssocID="{D78AF1DA-CBA8-488B-A932-5310F4786EB3}" presName="Name0" presStyleCnt="0">
        <dgm:presLayoutVars>
          <dgm:dir/>
          <dgm:animLvl val="lvl"/>
          <dgm:resizeHandles val="exact"/>
        </dgm:presLayoutVars>
      </dgm:prSet>
      <dgm:spPr/>
    </dgm:pt>
    <dgm:pt modelId="{4022F457-2756-49B1-BA2B-D6F73858873D}" type="pres">
      <dgm:prSet presAssocID="{D9D81D26-194E-401E-99C2-D8FE24A98C37}" presName="composite" presStyleCnt="0"/>
      <dgm:spPr/>
    </dgm:pt>
    <dgm:pt modelId="{825B0501-72DE-47F2-884E-27D6B32547E5}" type="pres">
      <dgm:prSet presAssocID="{D9D81D26-194E-401E-99C2-D8FE24A98C37}" presName="parTx" presStyleLbl="alignNode1" presStyleIdx="0" presStyleCnt="3">
        <dgm:presLayoutVars>
          <dgm:chMax val="0"/>
          <dgm:chPref val="0"/>
          <dgm:bulletEnabled val="1"/>
        </dgm:presLayoutVars>
      </dgm:prSet>
      <dgm:spPr/>
    </dgm:pt>
    <dgm:pt modelId="{37214DD0-406C-4BE2-9DDF-354AF19911E8}" type="pres">
      <dgm:prSet presAssocID="{D9D81D26-194E-401E-99C2-D8FE24A98C37}" presName="desTx" presStyleLbl="alignAccFollowNode1" presStyleIdx="0" presStyleCnt="3">
        <dgm:presLayoutVars>
          <dgm:bulletEnabled val="1"/>
        </dgm:presLayoutVars>
      </dgm:prSet>
      <dgm:spPr/>
    </dgm:pt>
    <dgm:pt modelId="{D40BBF27-0FB4-404B-B75B-72D1610EE233}" type="pres">
      <dgm:prSet presAssocID="{8FB1259F-A42B-43CE-B2EF-E00A21FE0A34}" presName="space" presStyleCnt="0"/>
      <dgm:spPr/>
    </dgm:pt>
    <dgm:pt modelId="{63EAB3D3-E428-4B65-A6FC-D447A68E8DF4}" type="pres">
      <dgm:prSet presAssocID="{0EA453B6-CF9F-4DF4-A640-F62D1946E0BA}" presName="composite" presStyleCnt="0"/>
      <dgm:spPr/>
    </dgm:pt>
    <dgm:pt modelId="{1DC04952-36BD-4726-8BE3-115227452B15}" type="pres">
      <dgm:prSet presAssocID="{0EA453B6-CF9F-4DF4-A640-F62D1946E0BA}" presName="parTx" presStyleLbl="alignNode1" presStyleIdx="1" presStyleCnt="3">
        <dgm:presLayoutVars>
          <dgm:chMax val="0"/>
          <dgm:chPref val="0"/>
          <dgm:bulletEnabled val="1"/>
        </dgm:presLayoutVars>
      </dgm:prSet>
      <dgm:spPr/>
    </dgm:pt>
    <dgm:pt modelId="{8A531100-B10F-4C0B-B3AD-D974C5AC81C0}" type="pres">
      <dgm:prSet presAssocID="{0EA453B6-CF9F-4DF4-A640-F62D1946E0BA}" presName="desTx" presStyleLbl="alignAccFollowNode1" presStyleIdx="1" presStyleCnt="3">
        <dgm:presLayoutVars>
          <dgm:bulletEnabled val="1"/>
        </dgm:presLayoutVars>
      </dgm:prSet>
      <dgm:spPr/>
    </dgm:pt>
    <dgm:pt modelId="{D15BCCE7-E31A-41A2-8BB1-D50F92580113}" type="pres">
      <dgm:prSet presAssocID="{58414AB8-45A0-4E78-A8F1-90C654320FC6}" presName="space" presStyleCnt="0"/>
      <dgm:spPr/>
    </dgm:pt>
    <dgm:pt modelId="{CB355F93-1348-45FC-A098-3109B603DEFD}" type="pres">
      <dgm:prSet presAssocID="{5943DB2D-7269-48B8-88CD-E6DE93570286}" presName="composite" presStyleCnt="0"/>
      <dgm:spPr/>
    </dgm:pt>
    <dgm:pt modelId="{CA89BC50-F594-4175-B456-67EE2DCCBE31}" type="pres">
      <dgm:prSet presAssocID="{5943DB2D-7269-48B8-88CD-E6DE93570286}" presName="parTx" presStyleLbl="alignNode1" presStyleIdx="2" presStyleCnt="3">
        <dgm:presLayoutVars>
          <dgm:chMax val="0"/>
          <dgm:chPref val="0"/>
          <dgm:bulletEnabled val="1"/>
        </dgm:presLayoutVars>
      </dgm:prSet>
      <dgm:spPr/>
    </dgm:pt>
    <dgm:pt modelId="{82ABA22A-7FA7-4F45-A806-2239AAB8F8CA}" type="pres">
      <dgm:prSet presAssocID="{5943DB2D-7269-48B8-88CD-E6DE93570286}" presName="desTx" presStyleLbl="alignAccFollowNode1" presStyleIdx="2" presStyleCnt="3">
        <dgm:presLayoutVars>
          <dgm:bulletEnabled val="1"/>
        </dgm:presLayoutVars>
      </dgm:prSet>
      <dgm:spPr/>
    </dgm:pt>
  </dgm:ptLst>
  <dgm:cxnLst>
    <dgm:cxn modelId="{A7A4A801-1717-421B-803F-501C790C2A8E}" type="presOf" srcId="{0EA453B6-CF9F-4DF4-A640-F62D1946E0BA}" destId="{1DC04952-36BD-4726-8BE3-115227452B15}" srcOrd="0" destOrd="0" presId="urn:microsoft.com/office/officeart/2005/8/layout/hList1"/>
    <dgm:cxn modelId="{4D3D380E-6500-4C70-8759-96C658C6B857}" type="presOf" srcId="{4CE40D49-7D09-40FF-812D-CFC57679F4CA}" destId="{37214DD0-406C-4BE2-9DDF-354AF19911E8}" srcOrd="0" destOrd="1" presId="urn:microsoft.com/office/officeart/2005/8/layout/hList1"/>
    <dgm:cxn modelId="{7CA54221-ED5E-45C3-A346-AF5C134B91CB}" type="presOf" srcId="{D9D81D26-194E-401E-99C2-D8FE24A98C37}" destId="{825B0501-72DE-47F2-884E-27D6B32547E5}" srcOrd="0" destOrd="0" presId="urn:microsoft.com/office/officeart/2005/8/layout/hList1"/>
    <dgm:cxn modelId="{CABB9141-F1E0-46FE-B9C2-DDBBC6F9B74E}" srcId="{D9D81D26-194E-401E-99C2-D8FE24A98C37}" destId="{4CE40D49-7D09-40FF-812D-CFC57679F4CA}" srcOrd="1" destOrd="0" parTransId="{C226E684-34AD-4B9D-97C4-0296F82CED5C}" sibTransId="{ABBD6F9F-B73B-4EED-B566-336DF477087D}"/>
    <dgm:cxn modelId="{7B426952-15F1-4977-BBD5-1B5CF70E752F}" srcId="{D78AF1DA-CBA8-488B-A932-5310F4786EB3}" destId="{D9D81D26-194E-401E-99C2-D8FE24A98C37}" srcOrd="0" destOrd="0" parTransId="{3ADD515F-A960-40FF-AE13-3F55FA5E8C23}" sibTransId="{8FB1259F-A42B-43CE-B2EF-E00A21FE0A34}"/>
    <dgm:cxn modelId="{B93E4884-04A6-45E1-A747-23372CA5B114}" type="presOf" srcId="{2E552050-06C9-47E7-9FD3-0F7F03C660FB}" destId="{8A531100-B10F-4C0B-B3AD-D974C5AC81C0}" srcOrd="0" destOrd="1" presId="urn:microsoft.com/office/officeart/2005/8/layout/hList1"/>
    <dgm:cxn modelId="{9E7D5F8D-EB57-432E-A119-5FCEE0FC99DE}" srcId="{0EA453B6-CF9F-4DF4-A640-F62D1946E0BA}" destId="{A2D53851-6CA6-4086-BADB-BFA7B4C91E75}" srcOrd="0" destOrd="0" parTransId="{596C67BE-F206-408F-92BC-93C00DB3DC25}" sibTransId="{DD9037C2-F743-4025-8B06-97BA7C86615D}"/>
    <dgm:cxn modelId="{1F068D90-5C7A-4734-831D-CA7301113F88}" type="presOf" srcId="{5943DB2D-7269-48B8-88CD-E6DE93570286}" destId="{CA89BC50-F594-4175-B456-67EE2DCCBE31}" srcOrd="0" destOrd="0" presId="urn:microsoft.com/office/officeart/2005/8/layout/hList1"/>
    <dgm:cxn modelId="{5BF9C796-79CF-48AB-99F1-C4C892EF7C42}" type="presOf" srcId="{10CEC305-903C-40C2-ACA2-9A702467E32B}" destId="{37214DD0-406C-4BE2-9DDF-354AF19911E8}" srcOrd="0" destOrd="0" presId="urn:microsoft.com/office/officeart/2005/8/layout/hList1"/>
    <dgm:cxn modelId="{AE82BCA8-330E-42C3-A4EA-3D9E340F5FA4}" type="presOf" srcId="{E9883F07-6764-49A9-885D-9E7E9ACDD15F}" destId="{82ABA22A-7FA7-4F45-A806-2239AAB8F8CA}" srcOrd="0" destOrd="0" presId="urn:microsoft.com/office/officeart/2005/8/layout/hList1"/>
    <dgm:cxn modelId="{8AA925B1-7702-4A17-8F73-096144990D13}" srcId="{5943DB2D-7269-48B8-88CD-E6DE93570286}" destId="{6652E304-11FB-4307-AA14-42DC5ACD9824}" srcOrd="1" destOrd="0" parTransId="{94E5F1E7-F0C9-473E-BFE5-2AA15028D983}" sibTransId="{8B98CCA8-BF36-4468-8CFE-3C38AE984F6D}"/>
    <dgm:cxn modelId="{179D49B2-8CFA-43F3-B5B8-8FA7A09894E2}" srcId="{0EA453B6-CF9F-4DF4-A640-F62D1946E0BA}" destId="{2E552050-06C9-47E7-9FD3-0F7F03C660FB}" srcOrd="1" destOrd="0" parTransId="{E67343D4-419E-4ED1-9E8B-6CA62581AA67}" sibTransId="{6196A8F7-894C-4224-9C66-A9192C15BEBE}"/>
    <dgm:cxn modelId="{18228CB3-0F55-44F9-B058-71A4783E9F99}" srcId="{5943DB2D-7269-48B8-88CD-E6DE93570286}" destId="{E9883F07-6764-49A9-885D-9E7E9ACDD15F}" srcOrd="0" destOrd="0" parTransId="{FE3DB8D3-EAFF-448A-9DB6-8B5527F9C7C7}" sibTransId="{D5BFFB6D-7DE9-4990-AE34-C10183ADE1F2}"/>
    <dgm:cxn modelId="{928505C2-D7EF-43E6-9A67-F0573F72FC47}" srcId="{D78AF1DA-CBA8-488B-A932-5310F4786EB3}" destId="{5943DB2D-7269-48B8-88CD-E6DE93570286}" srcOrd="2" destOrd="0" parTransId="{B13E8359-B08D-4C74-9A51-C643DF8C5D2A}" sibTransId="{EA50FC30-624C-4898-9CC9-11C361E0B636}"/>
    <dgm:cxn modelId="{FE5EF6CA-0545-40A9-A9A7-8F473BF031DA}" type="presOf" srcId="{6652E304-11FB-4307-AA14-42DC5ACD9824}" destId="{82ABA22A-7FA7-4F45-A806-2239AAB8F8CA}" srcOrd="0" destOrd="1" presId="urn:microsoft.com/office/officeart/2005/8/layout/hList1"/>
    <dgm:cxn modelId="{96F886D3-A99B-4AE8-B4A3-47E23AFA1165}" type="presOf" srcId="{A2D53851-6CA6-4086-BADB-BFA7B4C91E75}" destId="{8A531100-B10F-4C0B-B3AD-D974C5AC81C0}" srcOrd="0" destOrd="0" presId="urn:microsoft.com/office/officeart/2005/8/layout/hList1"/>
    <dgm:cxn modelId="{5B5037DA-B543-407C-8F6B-4CF1A2C43BB4}" srcId="{D78AF1DA-CBA8-488B-A932-5310F4786EB3}" destId="{0EA453B6-CF9F-4DF4-A640-F62D1946E0BA}" srcOrd="1" destOrd="0" parTransId="{05BB2E4B-970F-4773-BFB0-54B4DE128F0F}" sibTransId="{58414AB8-45A0-4E78-A8F1-90C654320FC6}"/>
    <dgm:cxn modelId="{37110EFC-21A1-4802-92C9-3BE90B852242}" srcId="{D9D81D26-194E-401E-99C2-D8FE24A98C37}" destId="{10CEC305-903C-40C2-ACA2-9A702467E32B}" srcOrd="0" destOrd="0" parTransId="{103C2FFA-EA04-4BDF-AAD9-026433158F74}" sibTransId="{72E117ED-32AC-4E03-B548-F0562C5E84E2}"/>
    <dgm:cxn modelId="{004CBCFD-A2F9-43B1-9E0C-E2D4D94ACA61}" type="presOf" srcId="{D78AF1DA-CBA8-488B-A932-5310F4786EB3}" destId="{8B50F6E8-8FA8-4308-B118-9C04F922756C}" srcOrd="0" destOrd="0" presId="urn:microsoft.com/office/officeart/2005/8/layout/hList1"/>
    <dgm:cxn modelId="{B830B176-66E4-4165-A582-E05AFF6E01B9}" type="presParOf" srcId="{8B50F6E8-8FA8-4308-B118-9C04F922756C}" destId="{4022F457-2756-49B1-BA2B-D6F73858873D}" srcOrd="0" destOrd="0" presId="urn:microsoft.com/office/officeart/2005/8/layout/hList1"/>
    <dgm:cxn modelId="{95BBD000-6F3B-42EE-A5E1-46E5914B465F}" type="presParOf" srcId="{4022F457-2756-49B1-BA2B-D6F73858873D}" destId="{825B0501-72DE-47F2-884E-27D6B32547E5}" srcOrd="0" destOrd="0" presId="urn:microsoft.com/office/officeart/2005/8/layout/hList1"/>
    <dgm:cxn modelId="{B7AF1613-4FDD-4A7E-953F-3118FA8B43F6}" type="presParOf" srcId="{4022F457-2756-49B1-BA2B-D6F73858873D}" destId="{37214DD0-406C-4BE2-9DDF-354AF19911E8}" srcOrd="1" destOrd="0" presId="urn:microsoft.com/office/officeart/2005/8/layout/hList1"/>
    <dgm:cxn modelId="{6A51CA9B-6DA4-4317-A7B5-544E48E848A8}" type="presParOf" srcId="{8B50F6E8-8FA8-4308-B118-9C04F922756C}" destId="{D40BBF27-0FB4-404B-B75B-72D1610EE233}" srcOrd="1" destOrd="0" presId="urn:microsoft.com/office/officeart/2005/8/layout/hList1"/>
    <dgm:cxn modelId="{982BFBF2-488A-4458-BBE0-2DBAB3D1D847}" type="presParOf" srcId="{8B50F6E8-8FA8-4308-B118-9C04F922756C}" destId="{63EAB3D3-E428-4B65-A6FC-D447A68E8DF4}" srcOrd="2" destOrd="0" presId="urn:microsoft.com/office/officeart/2005/8/layout/hList1"/>
    <dgm:cxn modelId="{68D94736-6A2A-419A-8C4A-FC9AF91FE718}" type="presParOf" srcId="{63EAB3D3-E428-4B65-A6FC-D447A68E8DF4}" destId="{1DC04952-36BD-4726-8BE3-115227452B15}" srcOrd="0" destOrd="0" presId="urn:microsoft.com/office/officeart/2005/8/layout/hList1"/>
    <dgm:cxn modelId="{429D4F39-999F-48E6-9D08-10F17BEC90FD}" type="presParOf" srcId="{63EAB3D3-E428-4B65-A6FC-D447A68E8DF4}" destId="{8A531100-B10F-4C0B-B3AD-D974C5AC81C0}" srcOrd="1" destOrd="0" presId="urn:microsoft.com/office/officeart/2005/8/layout/hList1"/>
    <dgm:cxn modelId="{2F040FDF-E0A0-46C5-A24B-9469FC7A19ED}" type="presParOf" srcId="{8B50F6E8-8FA8-4308-B118-9C04F922756C}" destId="{D15BCCE7-E31A-41A2-8BB1-D50F92580113}" srcOrd="3" destOrd="0" presId="urn:microsoft.com/office/officeart/2005/8/layout/hList1"/>
    <dgm:cxn modelId="{FA83C51B-2A8F-478C-B31A-9B79CD8AADBB}" type="presParOf" srcId="{8B50F6E8-8FA8-4308-B118-9C04F922756C}" destId="{CB355F93-1348-45FC-A098-3109B603DEFD}" srcOrd="4" destOrd="0" presId="urn:microsoft.com/office/officeart/2005/8/layout/hList1"/>
    <dgm:cxn modelId="{01442F24-AAA5-4AD6-99C7-BEFD33D5B1DA}" type="presParOf" srcId="{CB355F93-1348-45FC-A098-3109B603DEFD}" destId="{CA89BC50-F594-4175-B456-67EE2DCCBE31}" srcOrd="0" destOrd="0" presId="urn:microsoft.com/office/officeart/2005/8/layout/hList1"/>
    <dgm:cxn modelId="{9974D188-42BA-4FA6-A8D4-F162B834739A}" type="presParOf" srcId="{CB355F93-1348-45FC-A098-3109B603DEFD}" destId="{82ABA22A-7FA7-4F45-A806-2239AAB8F8C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5B0501-72DE-47F2-884E-27D6B32547E5}">
      <dsp:nvSpPr>
        <dsp:cNvPr id="0" name=""/>
        <dsp:cNvSpPr/>
      </dsp:nvSpPr>
      <dsp:spPr>
        <a:xfrm>
          <a:off x="3185" y="259841"/>
          <a:ext cx="3106178" cy="101080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noProof="0"/>
            <a:t>Individual excellence</a:t>
          </a:r>
          <a:endParaRPr lang="en-GB" sz="2800" kern="1200"/>
        </a:p>
      </dsp:txBody>
      <dsp:txXfrm>
        <a:off x="3185" y="259841"/>
        <a:ext cx="3106178" cy="1010808"/>
      </dsp:txXfrm>
    </dsp:sp>
    <dsp:sp modelId="{37214DD0-406C-4BE2-9DDF-354AF19911E8}">
      <dsp:nvSpPr>
        <dsp:cNvPr id="0" name=""/>
        <dsp:cNvSpPr/>
      </dsp:nvSpPr>
      <dsp:spPr>
        <a:xfrm>
          <a:off x="3185" y="1270649"/>
          <a:ext cx="3106178" cy="40639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a:t>How do I currently innovate in my teaching?</a:t>
          </a:r>
        </a:p>
        <a:p>
          <a:pPr marL="285750" lvl="1" indent="-285750" algn="l" defTabSz="1244600">
            <a:lnSpc>
              <a:spcPct val="90000"/>
            </a:lnSpc>
            <a:spcBef>
              <a:spcPct val="0"/>
            </a:spcBef>
            <a:spcAft>
              <a:spcPct val="15000"/>
            </a:spcAft>
            <a:buChar char="•"/>
          </a:pPr>
          <a:r>
            <a:rPr lang="en-GB" sz="2800" kern="1200"/>
            <a:t>How might I develop further examples of impact</a:t>
          </a:r>
        </a:p>
      </dsp:txBody>
      <dsp:txXfrm>
        <a:off x="3185" y="1270649"/>
        <a:ext cx="3106178" cy="4063972"/>
      </dsp:txXfrm>
    </dsp:sp>
    <dsp:sp modelId="{1DC04952-36BD-4726-8BE3-115227452B15}">
      <dsp:nvSpPr>
        <dsp:cNvPr id="0" name=""/>
        <dsp:cNvSpPr/>
      </dsp:nvSpPr>
      <dsp:spPr>
        <a:xfrm>
          <a:off x="3544229" y="259841"/>
          <a:ext cx="3106178" cy="101080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noProof="0"/>
            <a:t>Raising the profile of excellence</a:t>
          </a:r>
          <a:endParaRPr lang="en-GB" sz="2800" kern="1200"/>
        </a:p>
      </dsp:txBody>
      <dsp:txXfrm>
        <a:off x="3544229" y="259841"/>
        <a:ext cx="3106178" cy="1010808"/>
      </dsp:txXfrm>
    </dsp:sp>
    <dsp:sp modelId="{8A531100-B10F-4C0B-B3AD-D974C5AC81C0}">
      <dsp:nvSpPr>
        <dsp:cNvPr id="0" name=""/>
        <dsp:cNvSpPr/>
      </dsp:nvSpPr>
      <dsp:spPr>
        <a:xfrm>
          <a:off x="3544229" y="1270649"/>
          <a:ext cx="3106178" cy="40639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a:t>How do I currently influence and support colleagues?</a:t>
          </a:r>
        </a:p>
        <a:p>
          <a:pPr marL="285750" lvl="1" indent="-285750" algn="l" defTabSz="1244600">
            <a:lnSpc>
              <a:spcPct val="90000"/>
            </a:lnSpc>
            <a:spcBef>
              <a:spcPct val="0"/>
            </a:spcBef>
            <a:spcAft>
              <a:spcPct val="15000"/>
            </a:spcAft>
            <a:buChar char="•"/>
          </a:pPr>
          <a:r>
            <a:rPr lang="en-GB" sz="2800" kern="1200"/>
            <a:t>How might I influence beyond my role?</a:t>
          </a:r>
        </a:p>
      </dsp:txBody>
      <dsp:txXfrm>
        <a:off x="3544229" y="1270649"/>
        <a:ext cx="3106178" cy="4063972"/>
      </dsp:txXfrm>
    </dsp:sp>
    <dsp:sp modelId="{CA89BC50-F594-4175-B456-67EE2DCCBE31}">
      <dsp:nvSpPr>
        <dsp:cNvPr id="0" name=""/>
        <dsp:cNvSpPr/>
      </dsp:nvSpPr>
      <dsp:spPr>
        <a:xfrm>
          <a:off x="7085272" y="259841"/>
          <a:ext cx="3106178" cy="1010808"/>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noProof="0"/>
            <a:t>Developing excellence</a:t>
          </a:r>
          <a:endParaRPr lang="en-GB" sz="2800" kern="1200"/>
        </a:p>
      </dsp:txBody>
      <dsp:txXfrm>
        <a:off x="7085272" y="259841"/>
        <a:ext cx="3106178" cy="1010808"/>
      </dsp:txXfrm>
    </dsp:sp>
    <dsp:sp modelId="{82ABA22A-7FA7-4F45-A806-2239AAB8F8CA}">
      <dsp:nvSpPr>
        <dsp:cNvPr id="0" name=""/>
        <dsp:cNvSpPr/>
      </dsp:nvSpPr>
      <dsp:spPr>
        <a:xfrm>
          <a:off x="7085272" y="1270649"/>
          <a:ext cx="3106178" cy="406397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GB" sz="2800" kern="1200"/>
            <a:t>How do I demonstrate ongoing professional development?</a:t>
          </a:r>
        </a:p>
        <a:p>
          <a:pPr marL="285750" lvl="1" indent="-285750" algn="l" defTabSz="1244600">
            <a:lnSpc>
              <a:spcPct val="90000"/>
            </a:lnSpc>
            <a:spcBef>
              <a:spcPct val="0"/>
            </a:spcBef>
            <a:spcAft>
              <a:spcPct val="15000"/>
            </a:spcAft>
            <a:buChar char="•"/>
          </a:pPr>
          <a:r>
            <a:rPr lang="en-GB" sz="2800" kern="1200"/>
            <a:t>What reach, value and impact can I demonstrate?</a:t>
          </a:r>
        </a:p>
      </dsp:txBody>
      <dsp:txXfrm>
        <a:off x="7085272" y="1270649"/>
        <a:ext cx="3106178" cy="406397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89CDA4-C9A8-403D-8D59-18BC80626216}" type="datetimeFigureOut">
              <a:rPr lang="en-GB" smtClean="0"/>
              <a:t>08/11/2023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738D23-C9DD-4B3B-A079-ED74365F726C}" type="slidenum">
              <a:rPr lang="en-GB" smtClean="0"/>
              <a:t>‹#›</a:t>
            </a:fld>
            <a:endParaRPr lang="en-GB"/>
          </a:p>
        </p:txBody>
      </p:sp>
    </p:spTree>
    <p:extLst>
      <p:ext uri="{BB962C8B-B14F-4D97-AF65-F5344CB8AC3E}">
        <p14:creationId xmlns:p14="http://schemas.microsoft.com/office/powerpoint/2010/main" val="218279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Emphasis on impact</a:t>
            </a:r>
            <a:r>
              <a:rPr lang="en-GB" baseline="0"/>
              <a:t> in criteria aligns w purpose of scheme. Extent and quality of evidence of impact. </a:t>
            </a:r>
            <a:r>
              <a:rPr lang="en-GB"/>
              <a:t> All three criteria</a:t>
            </a:r>
            <a:r>
              <a:rPr lang="en-GB" baseline="0"/>
              <a:t> equally weighted – not the case that C1 is most influential, some claimants may ‘lead’ their claims from C2 or C3 as this is where their personal excellence centres. </a:t>
            </a:r>
            <a:endParaRPr lang="en-GB"/>
          </a:p>
        </p:txBody>
      </p:sp>
      <p:sp>
        <p:nvSpPr>
          <p:cNvPr id="4" name="Slide Number Placeholder 3"/>
          <p:cNvSpPr>
            <a:spLocks noGrp="1"/>
          </p:cNvSpPr>
          <p:nvPr>
            <p:ph type="sldNum" sz="quarter" idx="10"/>
          </p:nvPr>
        </p:nvSpPr>
        <p:spPr/>
        <p:txBody>
          <a:bodyPr/>
          <a:lstStyle/>
          <a:p>
            <a:fld id="{F28F4E9F-19D9-42AA-B498-D20E829BE38B}" type="slidenum">
              <a:rPr lang="en-GB" smtClean="0"/>
              <a:t>5</a:t>
            </a:fld>
            <a:endParaRPr lang="en-GB"/>
          </a:p>
        </p:txBody>
      </p:sp>
    </p:spTree>
    <p:extLst>
      <p:ext uri="{BB962C8B-B14F-4D97-AF65-F5344CB8AC3E}">
        <p14:creationId xmlns:p14="http://schemas.microsoft.com/office/powerpoint/2010/main" val="4188780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E5E31-6790-49EE-97D3-12A8A817C6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8E4F5C-6EC8-4B32-8733-D1BCA8A49F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572562B-91EC-49B6-A11B-B6AC0839791B}"/>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6BC3A7FA-C871-471A-8346-3B78E054B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B48851-3386-4DE8-A86A-096AD7762FBD}"/>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3647006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55D0D-A591-46F0-84E6-E41BE5F8494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1777D2-CBA2-4BE3-A2D8-095C4D0AAB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7FF809-FD61-44BD-BC93-2B431712A714}"/>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18EB0509-BCD5-417F-9437-612B2CC311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677797-18AE-430B-B7E6-BA2E875A532D}"/>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4277815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8B817F-DEB9-4A48-966D-CA5E87E994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3005C5-9CA0-41E3-9C44-F3B01E3852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07C58B-DFFD-4EAE-BEDD-716FB0D078E9}"/>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74F60CAB-EC7C-41B4-A290-9C9E5E89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BA3115-CDD4-43E7-892F-F546E0E14F73}"/>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3467128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68BCA-84A9-4181-B0A0-84161B0EE08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769E1F-9DBB-4B2B-B081-0D33101412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28DB64-61C5-46BC-B01A-FEA8116F5AEE}"/>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35B45302-01BE-42CE-B1CB-16538C94F3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5D0575-6F71-46A8-AF67-AED7F64C51A0}"/>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146409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CD716-A30E-4C4B-99D9-278E488B69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B696FBC-9BC0-4D5F-AE6D-E29FBCF260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9983FA-43F4-4FD5-9EAA-EB3F11DCA36A}"/>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C587EDA7-D977-4835-BD95-37D6CB21FA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4F1F07-EFFB-4275-8AF8-4C14C6434F55}"/>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228612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7192-12EE-4543-A93B-2C1E7DC7CB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A77C29-9319-4678-A7C6-5C50D2A48F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44DF842-3A26-4940-954B-40C3278EAE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0BD9DC-9402-43B2-B20E-BD01BF5FE665}"/>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6" name="Footer Placeholder 5">
            <a:extLst>
              <a:ext uri="{FF2B5EF4-FFF2-40B4-BE49-F238E27FC236}">
                <a16:creationId xmlns:a16="http://schemas.microsoft.com/office/drawing/2014/main" id="{25C225F3-2683-448B-B4B0-1A7E98CCA9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4896F1-1ADA-472B-B53F-C020606C3786}"/>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1546991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EF85A-4DCE-4598-B5DB-5A0648450D6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4C949E7-4707-4E0B-85DF-A5992497B7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A791AB-49B5-4D45-89E2-E898619C65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7D702D6-C236-4810-BC00-76D8001D9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D26195-39AE-47BE-B4C2-F88BD77576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E0570A7-6D15-4A25-90E4-D854B12D5FBD}"/>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8" name="Footer Placeholder 7">
            <a:extLst>
              <a:ext uri="{FF2B5EF4-FFF2-40B4-BE49-F238E27FC236}">
                <a16:creationId xmlns:a16="http://schemas.microsoft.com/office/drawing/2014/main" id="{347E6D04-196C-4185-A41D-0A8F8C8B987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39EEBE3-2B24-46BB-9EC2-9869392FF36B}"/>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1988399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DF01D-FBF3-4841-8634-62CD46CE86C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FC40EDF-C2E5-49FB-B3E1-B0FA3FBF4126}"/>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4" name="Footer Placeholder 3">
            <a:extLst>
              <a:ext uri="{FF2B5EF4-FFF2-40B4-BE49-F238E27FC236}">
                <a16:creationId xmlns:a16="http://schemas.microsoft.com/office/drawing/2014/main" id="{98745803-2711-486F-BB7D-BA03C35ECB1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778C733-1DA0-43D6-85AB-3B042BE60A88}"/>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195099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5D8F22-9D4A-4687-939A-856A260DACD6}"/>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3" name="Footer Placeholder 2">
            <a:extLst>
              <a:ext uri="{FF2B5EF4-FFF2-40B4-BE49-F238E27FC236}">
                <a16:creationId xmlns:a16="http://schemas.microsoft.com/office/drawing/2014/main" id="{46F7A0F8-6677-461E-9CDA-07BB75A01C3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8614261-548E-4EEB-ABD5-28F7E993B7EA}"/>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2993264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CDC86-C444-45D8-9EAB-F0E0539EA2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883BBF1-EDB7-410B-B17D-836716E1AC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BB7D572-7355-47A7-8F11-90CF2B5444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1A26C4-CE9C-47CC-BE5B-9F7E0AF513FC}"/>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6" name="Footer Placeholder 5">
            <a:extLst>
              <a:ext uri="{FF2B5EF4-FFF2-40B4-BE49-F238E27FC236}">
                <a16:creationId xmlns:a16="http://schemas.microsoft.com/office/drawing/2014/main" id="{746C50C3-7506-428D-B5AE-37A668C2DE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168047-B8B5-455C-98A4-B543730D37B2}"/>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1521100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2617F-BAF9-47BA-A3D0-67E729E474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56BA8CA-C066-4E19-B4D5-78BE2E69D1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45419B6-A136-4B36-99C8-B988DFAB0E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F93E9B-E7B9-400D-96A6-251983736A18}"/>
              </a:ext>
            </a:extLst>
          </p:cNvPr>
          <p:cNvSpPr>
            <a:spLocks noGrp="1"/>
          </p:cNvSpPr>
          <p:nvPr>
            <p:ph type="dt" sz="half" idx="10"/>
          </p:nvPr>
        </p:nvSpPr>
        <p:spPr/>
        <p:txBody>
          <a:bodyPr/>
          <a:lstStyle/>
          <a:p>
            <a:fld id="{861CBB80-F6FF-412F-AD59-658F0999567B}" type="datetimeFigureOut">
              <a:rPr lang="en-GB" smtClean="0"/>
              <a:t>08/11/2023</a:t>
            </a:fld>
            <a:endParaRPr lang="en-GB"/>
          </a:p>
        </p:txBody>
      </p:sp>
      <p:sp>
        <p:nvSpPr>
          <p:cNvPr id="6" name="Footer Placeholder 5">
            <a:extLst>
              <a:ext uri="{FF2B5EF4-FFF2-40B4-BE49-F238E27FC236}">
                <a16:creationId xmlns:a16="http://schemas.microsoft.com/office/drawing/2014/main" id="{FDDD4456-FA0E-4F73-9374-70399BDA20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D310C15-0F6B-41D9-83F1-00AD0695A27D}"/>
              </a:ext>
            </a:extLst>
          </p:cNvPr>
          <p:cNvSpPr>
            <a:spLocks noGrp="1"/>
          </p:cNvSpPr>
          <p:nvPr>
            <p:ph type="sldNum" sz="quarter" idx="12"/>
          </p:nvPr>
        </p:nvSpPr>
        <p:spPr/>
        <p:txBody>
          <a:bodyPr/>
          <a:lstStyle/>
          <a:p>
            <a:fld id="{EE02082A-4151-432D-B101-9D6838DBA2B3}" type="slidenum">
              <a:rPr lang="en-GB" smtClean="0"/>
              <a:t>‹#›</a:t>
            </a:fld>
            <a:endParaRPr lang="en-GB"/>
          </a:p>
        </p:txBody>
      </p:sp>
    </p:spTree>
    <p:extLst>
      <p:ext uri="{BB962C8B-B14F-4D97-AF65-F5344CB8AC3E}">
        <p14:creationId xmlns:p14="http://schemas.microsoft.com/office/powerpoint/2010/main" val="26867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427DCF-C9AA-4478-BA27-363BE0789A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072826-EC95-43B4-B1DC-2F17853A59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7DEB3A-C5A3-40A5-9165-2B59131ACC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CBB80-F6FF-412F-AD59-658F0999567B}" type="datetimeFigureOut">
              <a:rPr lang="en-GB" smtClean="0"/>
              <a:t>08/11/2023</a:t>
            </a:fld>
            <a:endParaRPr lang="en-GB"/>
          </a:p>
        </p:txBody>
      </p:sp>
      <p:sp>
        <p:nvSpPr>
          <p:cNvPr id="5" name="Footer Placeholder 4">
            <a:extLst>
              <a:ext uri="{FF2B5EF4-FFF2-40B4-BE49-F238E27FC236}">
                <a16:creationId xmlns:a16="http://schemas.microsoft.com/office/drawing/2014/main" id="{4A2B790D-B2EC-4997-A256-4AEEF1B31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55DB13-1EA3-4F9A-AE01-2710AE9906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02082A-4151-432D-B101-9D6838DBA2B3}" type="slidenum">
              <a:rPr lang="en-GB" smtClean="0"/>
              <a:t>‹#›</a:t>
            </a:fld>
            <a:endParaRPr lang="en-GB"/>
          </a:p>
        </p:txBody>
      </p:sp>
    </p:spTree>
    <p:extLst>
      <p:ext uri="{BB962C8B-B14F-4D97-AF65-F5344CB8AC3E}">
        <p14:creationId xmlns:p14="http://schemas.microsoft.com/office/powerpoint/2010/main" val="571324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LT@bath.ac.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advance-he.ac.uk/knowledge-hub/NTFS/Nominations-Resources" TargetMode="External"/><Relationship Id="rId2" Type="http://schemas.openxmlformats.org/officeDocument/2006/relationships/hyperlink" Target="https://www.advance-he.ac.uk/awards/teaching-excellence-awards/national-teaching-fellowship#2023"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advance-he.ac.uk/awards/teaching-excellence-awards/national-teaching-fellowship#ntfsroadshow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4">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D6DE7D-0483-4921-B7E7-96DEDF611830}"/>
              </a:ext>
            </a:extLst>
          </p:cNvPr>
          <p:cNvSpPr>
            <a:spLocks noGrp="1"/>
          </p:cNvSpPr>
          <p:nvPr>
            <p:ph type="ctrTitle"/>
          </p:nvPr>
        </p:nvSpPr>
        <p:spPr>
          <a:xfrm>
            <a:off x="748310" y="4960758"/>
            <a:ext cx="6796345" cy="1236086"/>
          </a:xfrm>
          <a:noFill/>
        </p:spPr>
        <p:txBody>
          <a:bodyPr anchor="ctr">
            <a:normAutofit/>
          </a:bodyPr>
          <a:lstStyle/>
          <a:p>
            <a:pPr algn="r"/>
            <a:r>
              <a:rPr lang="en-GB" sz="3800" dirty="0"/>
              <a:t>CLT information session </a:t>
            </a:r>
            <a:r>
              <a:rPr lang="en-GB" sz="2400" dirty="0"/>
              <a:t>Oct/Nov 2023</a:t>
            </a:r>
          </a:p>
        </p:txBody>
      </p:sp>
      <p:sp>
        <p:nvSpPr>
          <p:cNvPr id="3" name="Subtitle 2">
            <a:extLst>
              <a:ext uri="{FF2B5EF4-FFF2-40B4-BE49-F238E27FC236}">
                <a16:creationId xmlns:a16="http://schemas.microsoft.com/office/drawing/2014/main" id="{30D9F2C9-7EBE-4AF2-9B24-185CF5E21D43}"/>
              </a:ext>
            </a:extLst>
          </p:cNvPr>
          <p:cNvSpPr>
            <a:spLocks noGrp="1"/>
          </p:cNvSpPr>
          <p:nvPr>
            <p:ph type="subTitle" idx="1"/>
          </p:nvPr>
        </p:nvSpPr>
        <p:spPr>
          <a:xfrm>
            <a:off x="8119869" y="4960758"/>
            <a:ext cx="3393256" cy="1236086"/>
          </a:xfrm>
          <a:noFill/>
        </p:spPr>
        <p:txBody>
          <a:bodyPr anchor="ctr">
            <a:normAutofit lnSpcReduction="10000"/>
          </a:bodyPr>
          <a:lstStyle/>
          <a:p>
            <a:pPr algn="l"/>
            <a:r>
              <a:rPr lang="en-GB" sz="1500" dirty="0"/>
              <a:t>Paul Chin, Head of Learning and Teaching, CLT (TEAL)</a:t>
            </a:r>
          </a:p>
          <a:p>
            <a:pPr algn="l"/>
            <a:r>
              <a:rPr lang="en-GB" sz="1500" dirty="0"/>
              <a:t>Lenka Banovcova, Curriculum and Academic Development Lead, CLT (Deputy TEAL)</a:t>
            </a:r>
          </a:p>
        </p:txBody>
      </p:sp>
      <p:pic>
        <p:nvPicPr>
          <p:cNvPr id="9" name="Picture 2">
            <a:extLst>
              <a:ext uri="{FF2B5EF4-FFF2-40B4-BE49-F238E27FC236}">
                <a16:creationId xmlns:a16="http://schemas.microsoft.com/office/drawing/2014/main" id="{4AEE2BD8-24DA-4B5E-9EC7-954BFCC5E563}"/>
              </a:ext>
              <a:ext uri="{C183D7F6-B498-43B3-948B-1728B52AA6E4}">
                <adec:decorative xmlns:adec="http://schemas.microsoft.com/office/drawing/2017/decorative" val="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766" r="-1" b="11316"/>
          <a:stretch/>
        </p:blipFill>
        <p:spPr bwMode="auto">
          <a:xfrm>
            <a:off x="320040" y="320040"/>
            <a:ext cx="11548872" cy="446227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0" name="Straight Connector 36">
            <a:extLst>
              <a:ext uri="{FF2B5EF4-FFF2-40B4-BE49-F238E27FC236}">
                <a16:creationId xmlns:a16="http://schemas.microsoft.com/office/drawing/2014/main" id="{8AD2EEB5-F5B4-4BDA-8293-9A997C1299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827285" y="5121601"/>
            <a:ext cx="0" cy="914400"/>
          </a:xfrm>
          <a:prstGeom prst="line">
            <a:avLst/>
          </a:prstGeom>
          <a:ln w="19050">
            <a:solidFill>
              <a:schemeClr val="tx1">
                <a:lumMod val="65000"/>
                <a:lumOff val="35000"/>
                <a:alpha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796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500"/>
                                  </p:stCondLst>
                                  <p:iterate>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700"/>
                                        <p:tgtEl>
                                          <p:spTgt spid="3">
                                            <p:txEl>
                                              <p:pRg st="1" end="1"/>
                                            </p:txEl>
                                          </p:spTgt>
                                        </p:tgtEl>
                                      </p:cBhvr>
                                    </p:animEffect>
                                  </p:childTnLst>
                                </p:cTn>
                              </p:par>
                              <p:par>
                                <p:cTn id="13" presetID="10" presetClass="entr" presetSubtype="0" fill="hold" grpId="0" nodeType="withEffect">
                                  <p:stCondLst>
                                    <p:cond delay="1000"/>
                                  </p:stCondLst>
                                  <p:iterate>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DB6A6-01AD-4559-9AE0-8056C4A500DC}"/>
              </a:ext>
            </a:extLst>
          </p:cNvPr>
          <p:cNvSpPr>
            <a:spLocks noGrp="1"/>
          </p:cNvSpPr>
          <p:nvPr>
            <p:ph type="title"/>
          </p:nvPr>
        </p:nvSpPr>
        <p:spPr/>
        <p:txBody>
          <a:bodyPr/>
          <a:lstStyle/>
          <a:p>
            <a:r>
              <a:rPr lang="en-GB"/>
              <a:t>Next steps</a:t>
            </a:r>
          </a:p>
        </p:txBody>
      </p:sp>
      <p:sp>
        <p:nvSpPr>
          <p:cNvPr id="3" name="Content Placeholder 2">
            <a:extLst>
              <a:ext uri="{FF2B5EF4-FFF2-40B4-BE49-F238E27FC236}">
                <a16:creationId xmlns:a16="http://schemas.microsoft.com/office/drawing/2014/main" id="{D2C7F5DC-0BE9-42E2-AD42-CC8D0F93FE34}"/>
              </a:ext>
            </a:extLst>
          </p:cNvPr>
          <p:cNvSpPr>
            <a:spLocks noGrp="1"/>
          </p:cNvSpPr>
          <p:nvPr>
            <p:ph idx="1"/>
          </p:nvPr>
        </p:nvSpPr>
        <p:spPr/>
        <p:txBody>
          <a:bodyPr/>
          <a:lstStyle/>
          <a:p>
            <a:pPr>
              <a:spcAft>
                <a:spcPts val="1200"/>
              </a:spcAft>
            </a:pPr>
            <a:r>
              <a:rPr lang="en-GB" dirty="0"/>
              <a:t>Read Advance HE guidance on applying</a:t>
            </a:r>
          </a:p>
          <a:p>
            <a:pPr>
              <a:spcAft>
                <a:spcPts val="1200"/>
              </a:spcAft>
            </a:pPr>
            <a:r>
              <a:rPr lang="en-GB" dirty="0"/>
              <a:t>Speak to NTFs and CLT for further information and advice (email </a:t>
            </a:r>
            <a:r>
              <a:rPr lang="en-GB" dirty="0">
                <a:hlinkClick r:id="rId2"/>
              </a:rPr>
              <a:t>CLT@bath.ac.uk</a:t>
            </a:r>
            <a:r>
              <a:rPr lang="en-GB" dirty="0"/>
              <a:t>)</a:t>
            </a:r>
          </a:p>
          <a:p>
            <a:pPr>
              <a:spcAft>
                <a:spcPts val="1200"/>
              </a:spcAft>
            </a:pPr>
            <a:r>
              <a:rPr lang="en-GB"/>
              <a:t>Consider submitting Expression of Interest in Nov</a:t>
            </a:r>
          </a:p>
          <a:p>
            <a:pPr>
              <a:spcAft>
                <a:spcPts val="1200"/>
              </a:spcAft>
            </a:pPr>
            <a:r>
              <a:rPr lang="en-GB" dirty="0"/>
              <a:t>Schedule your writing time for Feb deadline</a:t>
            </a:r>
          </a:p>
          <a:p>
            <a:pPr>
              <a:spcAft>
                <a:spcPts val="1200"/>
              </a:spcAft>
            </a:pPr>
            <a:r>
              <a:rPr lang="en-GB" dirty="0"/>
              <a:t>If you don’t feel ready to apply this year, keep speaking to us in preparation for a future application</a:t>
            </a:r>
          </a:p>
        </p:txBody>
      </p:sp>
      <p:pic>
        <p:nvPicPr>
          <p:cNvPr id="4" name="Picture 2">
            <a:extLst>
              <a:ext uri="{FF2B5EF4-FFF2-40B4-BE49-F238E27FC236}">
                <a16:creationId xmlns:a16="http://schemas.microsoft.com/office/drawing/2014/main" id="{0F4337BD-720B-486B-8623-9C19180BD1E8}"/>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4907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DB6A6-01AD-4559-9AE0-8056C4A500DC}"/>
              </a:ext>
            </a:extLst>
          </p:cNvPr>
          <p:cNvSpPr>
            <a:spLocks noGrp="1"/>
          </p:cNvSpPr>
          <p:nvPr>
            <p:ph type="title"/>
          </p:nvPr>
        </p:nvSpPr>
        <p:spPr/>
        <p:txBody>
          <a:bodyPr/>
          <a:lstStyle/>
          <a:p>
            <a:r>
              <a:rPr lang="en-GB"/>
              <a:t>Aspiring to apply for NTF?</a:t>
            </a:r>
          </a:p>
        </p:txBody>
      </p:sp>
      <p:pic>
        <p:nvPicPr>
          <p:cNvPr id="4" name="Picture 2">
            <a:extLst>
              <a:ext uri="{FF2B5EF4-FFF2-40B4-BE49-F238E27FC236}">
                <a16:creationId xmlns:a16="http://schemas.microsoft.com/office/drawing/2014/main" id="{0F4337BD-720B-486B-8623-9C19180BD1E8}"/>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5" name="Diagram 4" descr="Three boxes of text describing individual excellence, raising the profile of excellence and developing excellence. The description for each box asks what are you currently doing and what evidence might you collect">
            <a:extLst>
              <a:ext uri="{FF2B5EF4-FFF2-40B4-BE49-F238E27FC236}">
                <a16:creationId xmlns:a16="http://schemas.microsoft.com/office/drawing/2014/main" id="{8DE54F9B-B8E0-C417-3F06-8481885F1CC0}"/>
              </a:ext>
            </a:extLst>
          </p:cNvPr>
          <p:cNvGraphicFramePr/>
          <p:nvPr>
            <p:extLst>
              <p:ext uri="{D42A27DB-BD31-4B8C-83A1-F6EECF244321}">
                <p14:modId xmlns:p14="http://schemas.microsoft.com/office/powerpoint/2010/main" val="3862311600"/>
              </p:ext>
            </p:extLst>
          </p:nvPr>
        </p:nvGraphicFramePr>
        <p:xfrm>
          <a:off x="838200" y="1338351"/>
          <a:ext cx="10194637" cy="5594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730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BBFA-2F31-4CAD-AA7A-F509D5F8CC44}"/>
              </a:ext>
            </a:extLst>
          </p:cNvPr>
          <p:cNvSpPr>
            <a:spLocks noGrp="1"/>
          </p:cNvSpPr>
          <p:nvPr>
            <p:ph type="title"/>
          </p:nvPr>
        </p:nvSpPr>
        <p:spPr/>
        <p:txBody>
          <a:bodyPr/>
          <a:lstStyle/>
          <a:p>
            <a:r>
              <a:rPr lang="en-GB"/>
              <a:t>What are the benefits?</a:t>
            </a:r>
          </a:p>
        </p:txBody>
      </p:sp>
      <p:sp>
        <p:nvSpPr>
          <p:cNvPr id="3" name="Content Placeholder 2">
            <a:extLst>
              <a:ext uri="{FF2B5EF4-FFF2-40B4-BE49-F238E27FC236}">
                <a16:creationId xmlns:a16="http://schemas.microsoft.com/office/drawing/2014/main" id="{D3F84523-CB94-43FD-8F49-10BED0412AF0}"/>
              </a:ext>
            </a:extLst>
          </p:cNvPr>
          <p:cNvSpPr>
            <a:spLocks noGrp="1"/>
          </p:cNvSpPr>
          <p:nvPr>
            <p:ph sz="half" idx="1"/>
          </p:nvPr>
        </p:nvSpPr>
        <p:spPr/>
        <p:txBody>
          <a:bodyPr>
            <a:normAutofit fontScale="70000" lnSpcReduction="20000"/>
          </a:bodyPr>
          <a:lstStyle/>
          <a:p>
            <a:pPr marL="0" indent="0">
              <a:buNone/>
            </a:pPr>
            <a:r>
              <a:rPr lang="en-GB" sz="2800" b="1">
                <a:latin typeface="Calibri" panose="020F0502020204030204" pitchFamily="34" charset="0"/>
                <a:cs typeface="Calibri" panose="020F0502020204030204" pitchFamily="34" charset="0"/>
              </a:rPr>
              <a:t>FOR YOU</a:t>
            </a:r>
          </a:p>
          <a:p>
            <a:r>
              <a:rPr lang="en-GB">
                <a:latin typeface="Calibri" panose="020F0502020204030204" pitchFamily="34" charset="0"/>
                <a:cs typeface="Calibri" panose="020F0502020204030204" pitchFamily="34" charset="0"/>
              </a:rPr>
              <a:t>W</a:t>
            </a:r>
            <a:r>
              <a:rPr lang="en-GB" sz="2800">
                <a:latin typeface="Calibri" panose="020F0502020204030204" pitchFamily="34" charset="0"/>
                <a:cs typeface="Calibri" panose="020F0502020204030204" pitchFamily="34" charset="0"/>
              </a:rPr>
              <a:t>idely recognised in UK HE and internationally as an accolade that is difficult to achieve and is a mark of quality as awards are made each year from a large number of nominations.</a:t>
            </a:r>
          </a:p>
          <a:p>
            <a:r>
              <a:rPr lang="en-GB" sz="2800">
                <a:latin typeface="Calibri" panose="020F0502020204030204" pitchFamily="34" charset="0"/>
                <a:cs typeface="Calibri" panose="020F0502020204030204" pitchFamily="34" charset="0"/>
              </a:rPr>
              <a:t>It opens doors: many NTFs find they can use the award as a springboard to progress their careers.</a:t>
            </a:r>
          </a:p>
          <a:p>
            <a:r>
              <a:rPr lang="en-GB" sz="2800">
                <a:latin typeface="Calibri" panose="020F0502020204030204" pitchFamily="34" charset="0"/>
                <a:cs typeface="Calibri" panose="020F0502020204030204" pitchFamily="34" charset="0"/>
              </a:rPr>
              <a:t>You join a national community of like-minded professionals who are passionate about teaching.</a:t>
            </a:r>
          </a:p>
          <a:p>
            <a:r>
              <a:rPr lang="en-US" sz="2800">
                <a:latin typeface="Calibri" panose="020F0502020204030204" pitchFamily="34" charset="0"/>
                <a:cs typeface="Calibri" panose="020F0502020204030204" pitchFamily="34" charset="0"/>
              </a:rPr>
              <a:t>The ANTF network is a fantastically supportive community of learning, and their annual symposia are enjoyable networking events.</a:t>
            </a:r>
          </a:p>
          <a:p>
            <a:endParaRPr lang="en-GB"/>
          </a:p>
        </p:txBody>
      </p:sp>
      <p:sp>
        <p:nvSpPr>
          <p:cNvPr id="4" name="Content Placeholder 3">
            <a:extLst>
              <a:ext uri="{FF2B5EF4-FFF2-40B4-BE49-F238E27FC236}">
                <a16:creationId xmlns:a16="http://schemas.microsoft.com/office/drawing/2014/main" id="{BA74FD59-86CD-46CB-A709-4A4E29677EB0}"/>
              </a:ext>
            </a:extLst>
          </p:cNvPr>
          <p:cNvSpPr>
            <a:spLocks noGrp="1"/>
          </p:cNvSpPr>
          <p:nvPr>
            <p:ph sz="half" idx="2"/>
          </p:nvPr>
        </p:nvSpPr>
        <p:spPr/>
        <p:txBody>
          <a:bodyPr>
            <a:normAutofit fontScale="70000" lnSpcReduction="20000"/>
          </a:bodyPr>
          <a:lstStyle/>
          <a:p>
            <a:pPr marL="0" indent="0">
              <a:buNone/>
            </a:pPr>
            <a:r>
              <a:rPr lang="en-GB" sz="2900" b="1">
                <a:latin typeface="Calibri" panose="020F0502020204030204" pitchFamily="34" charset="0"/>
                <a:cs typeface="Calibri" panose="020F0502020204030204" pitchFamily="34" charset="0"/>
              </a:rPr>
              <a:t>FOR UNIVERSITY OF BATH</a:t>
            </a:r>
          </a:p>
          <a:p>
            <a:r>
              <a:rPr lang="en-GB" sz="2900">
                <a:latin typeface="Calibri" panose="020F0502020204030204" pitchFamily="34" charset="0"/>
                <a:cs typeface="Calibri" panose="020F0502020204030204" pitchFamily="34" charset="0"/>
              </a:rPr>
              <a:t>The scheme is increasingly used as a model to develop and extend university-wide schemes, aiming to raise the status of teaching and instil pride in the profession and student learning, and enhance universities’ reputations.</a:t>
            </a:r>
          </a:p>
          <a:p>
            <a:r>
              <a:rPr lang="en-GB" sz="2900">
                <a:latin typeface="Calibri" panose="020F0502020204030204" pitchFamily="34" charset="0"/>
                <a:cs typeface="Calibri" panose="020F0502020204030204" pitchFamily="34" charset="0"/>
              </a:rPr>
              <a:t>It can be a focal point for discussions about professional development – past awards have enabled NTFs to capitalise on their status and bid for extra funding for research and projects to enhance learning and teaching, and achievement can also be used in evidence of institutional excellence e.g. for TEF.</a:t>
            </a:r>
          </a:p>
          <a:p>
            <a:r>
              <a:rPr lang="en-GB" sz="2900">
                <a:latin typeface="Calibri" panose="020F0502020204030204" pitchFamily="34" charset="0"/>
                <a:cs typeface="Calibri" panose="020F0502020204030204" pitchFamily="34" charset="0"/>
              </a:rPr>
              <a:t>It can enable staff to cross boundaries, collaborating with colleagues in other disciplines and forging links with universities nationally and internationally.</a:t>
            </a:r>
          </a:p>
          <a:p>
            <a:endParaRPr lang="en-GB"/>
          </a:p>
        </p:txBody>
      </p:sp>
      <p:pic>
        <p:nvPicPr>
          <p:cNvPr id="5" name="Picture 2">
            <a:extLst>
              <a:ext uri="{FF2B5EF4-FFF2-40B4-BE49-F238E27FC236}">
                <a16:creationId xmlns:a16="http://schemas.microsoft.com/office/drawing/2014/main" id="{DF085BA5-AC57-499F-ADE4-4E4565DF6ADC}"/>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8499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0F8C7-7D05-4068-A55E-EE1CBE5F3546}"/>
              </a:ext>
            </a:extLst>
          </p:cNvPr>
          <p:cNvSpPr>
            <a:spLocks noGrp="1"/>
          </p:cNvSpPr>
          <p:nvPr>
            <p:ph type="title"/>
          </p:nvPr>
        </p:nvSpPr>
        <p:spPr>
          <a:xfrm>
            <a:off x="446314" y="225392"/>
            <a:ext cx="10515600" cy="1325563"/>
          </a:xfrm>
        </p:spPr>
        <p:txBody>
          <a:bodyPr/>
          <a:lstStyle/>
          <a:p>
            <a:r>
              <a:rPr lang="en-GB"/>
              <a:t>National Teaching Fellowship Scheme</a:t>
            </a:r>
          </a:p>
        </p:txBody>
      </p:sp>
      <p:sp>
        <p:nvSpPr>
          <p:cNvPr id="3" name="Content Placeholder 2">
            <a:extLst>
              <a:ext uri="{FF2B5EF4-FFF2-40B4-BE49-F238E27FC236}">
                <a16:creationId xmlns:a16="http://schemas.microsoft.com/office/drawing/2014/main" id="{B520FC1E-2412-4F90-9449-756D9F467733}"/>
              </a:ext>
            </a:extLst>
          </p:cNvPr>
          <p:cNvSpPr>
            <a:spLocks noGrp="1"/>
          </p:cNvSpPr>
          <p:nvPr>
            <p:ph idx="1"/>
          </p:nvPr>
        </p:nvSpPr>
        <p:spPr>
          <a:xfrm>
            <a:off x="838200" y="1811856"/>
            <a:ext cx="10515600" cy="4351338"/>
          </a:xfrm>
        </p:spPr>
        <p:txBody>
          <a:bodyPr/>
          <a:lstStyle/>
          <a:p>
            <a:pPr>
              <a:spcAft>
                <a:spcPts val="1200"/>
              </a:spcAft>
            </a:pPr>
            <a:r>
              <a:rPr lang="en-GB"/>
              <a:t>Advance HE manage the scheme, with each membership organisation submitting up to three nominations each year</a:t>
            </a:r>
          </a:p>
          <a:p>
            <a:pPr>
              <a:spcAft>
                <a:spcPts val="1200"/>
              </a:spcAft>
            </a:pPr>
            <a:r>
              <a:rPr lang="en-GB"/>
              <a:t>Each year, c.55 National Teaching Fellowships are awarded so very competitive process</a:t>
            </a:r>
          </a:p>
          <a:p>
            <a:pPr>
              <a:spcAft>
                <a:spcPts val="1200"/>
              </a:spcAft>
            </a:pPr>
            <a:r>
              <a:rPr lang="en-GB"/>
              <a:t>Each institutional nominee should therefore celebrate their success regardless of receiving an NTF or not</a:t>
            </a:r>
          </a:p>
        </p:txBody>
      </p:sp>
      <p:pic>
        <p:nvPicPr>
          <p:cNvPr id="4" name="Picture 2">
            <a:extLst>
              <a:ext uri="{FF2B5EF4-FFF2-40B4-BE49-F238E27FC236}">
                <a16:creationId xmlns:a16="http://schemas.microsoft.com/office/drawing/2014/main" id="{B87A66A3-6407-4C05-96A2-5344DE8958F0}"/>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212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DE62B-0F33-484C-8927-95620EF16944}"/>
              </a:ext>
            </a:extLst>
          </p:cNvPr>
          <p:cNvSpPr>
            <a:spLocks noGrp="1"/>
          </p:cNvSpPr>
          <p:nvPr>
            <p:ph type="title"/>
          </p:nvPr>
        </p:nvSpPr>
        <p:spPr/>
        <p:txBody>
          <a:bodyPr/>
          <a:lstStyle/>
          <a:p>
            <a:r>
              <a:rPr lang="en-GB"/>
              <a:t>Eligibility</a:t>
            </a:r>
          </a:p>
        </p:txBody>
      </p:sp>
      <p:sp>
        <p:nvSpPr>
          <p:cNvPr id="3" name="Content Placeholder 2">
            <a:extLst>
              <a:ext uri="{FF2B5EF4-FFF2-40B4-BE49-F238E27FC236}">
                <a16:creationId xmlns:a16="http://schemas.microsoft.com/office/drawing/2014/main" id="{B58B1D93-0059-4596-AF51-90DC5BF1BB4D}"/>
              </a:ext>
            </a:extLst>
          </p:cNvPr>
          <p:cNvSpPr>
            <a:spLocks noGrp="1"/>
          </p:cNvSpPr>
          <p:nvPr>
            <p:ph idx="1"/>
          </p:nvPr>
        </p:nvSpPr>
        <p:spPr/>
        <p:txBody>
          <a:bodyPr>
            <a:normAutofit lnSpcReduction="10000"/>
          </a:bodyPr>
          <a:lstStyle/>
          <a:p>
            <a:r>
              <a:rPr lang="en-GB" sz="2800"/>
              <a:t>Eligible institutions are invited to nominate up to three individual members of staff who clearly demonstrate having an outstanding impact on student outcomes and the teaching profession.</a:t>
            </a:r>
          </a:p>
          <a:p>
            <a:r>
              <a:rPr lang="en-GB" sz="2800"/>
              <a:t>Guidance on selection by HEIs according to equality and diversity has been strengthened to avoid unconscious bias following feedback from ANTF (Association of National Teaching Fellows).</a:t>
            </a:r>
          </a:p>
          <a:p>
            <a:r>
              <a:rPr lang="en-GB" sz="2800"/>
              <a:t>Applicants can be full time, part-time, fixed-term or permanent and can be in a wide variety of </a:t>
            </a:r>
            <a:r>
              <a:rPr lang="en-GB" sz="2800" b="1"/>
              <a:t>teaching and learning support roles</a:t>
            </a:r>
          </a:p>
          <a:p>
            <a:r>
              <a:rPr lang="en-GB" sz="2800"/>
              <a:t>The text of the Claim should be the work of the nominee only </a:t>
            </a:r>
          </a:p>
          <a:p>
            <a:r>
              <a:rPr lang="en-GB"/>
              <a:t>From 2022 nominees do not have to hold HEA fellowship</a:t>
            </a:r>
            <a:endParaRPr lang="en-GB" sz="2800"/>
          </a:p>
          <a:p>
            <a:endParaRPr lang="en-GB"/>
          </a:p>
        </p:txBody>
      </p:sp>
      <p:pic>
        <p:nvPicPr>
          <p:cNvPr id="4" name="Picture 2">
            <a:extLst>
              <a:ext uri="{FF2B5EF4-FFF2-40B4-BE49-F238E27FC236}">
                <a16:creationId xmlns:a16="http://schemas.microsoft.com/office/drawing/2014/main" id="{BAB25DFD-3A71-4A5B-A5CE-C3557CBF0F61}"/>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220597"/>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2322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6719" y="183198"/>
            <a:ext cx="8627687" cy="1143000"/>
          </a:xfrm>
        </p:spPr>
        <p:txBody>
          <a:bodyPr/>
          <a:lstStyle/>
          <a:p>
            <a:pPr algn="ctr"/>
            <a:r>
              <a:rPr lang="en-GB" sz="3200" b="1">
                <a:solidFill>
                  <a:srgbClr val="544587"/>
                </a:solidFill>
                <a:latin typeface="Arial" charset="0"/>
              </a:rPr>
              <a:t>National Teaching Fellowship Scheme 2023</a:t>
            </a:r>
          </a:p>
        </p:txBody>
      </p:sp>
      <p:sp>
        <p:nvSpPr>
          <p:cNvPr id="4" name="Content Placeholder 3"/>
          <p:cNvSpPr>
            <a:spLocks noGrp="1"/>
          </p:cNvSpPr>
          <p:nvPr>
            <p:ph sz="half" idx="1"/>
          </p:nvPr>
        </p:nvSpPr>
        <p:spPr>
          <a:xfrm>
            <a:off x="796868" y="3449908"/>
            <a:ext cx="3178696" cy="2056904"/>
          </a:xfrm>
          <a:ln w="28575">
            <a:solidFill>
              <a:srgbClr val="00CC99"/>
            </a:solidFill>
          </a:ln>
        </p:spPr>
        <p:txBody>
          <a:bodyPr>
            <a:normAutofit fontScale="62500" lnSpcReduction="20000"/>
          </a:bodyPr>
          <a:lstStyle/>
          <a:p>
            <a:endParaRPr lang="en-GB"/>
          </a:p>
          <a:p>
            <a:pPr marL="0" indent="0" algn="ctr">
              <a:buNone/>
            </a:pPr>
            <a:r>
              <a:rPr lang="en-GB" sz="3200" b="1"/>
              <a:t>Purpose of NTFS </a:t>
            </a:r>
            <a:endParaRPr lang="en-GB" sz="2200"/>
          </a:p>
          <a:p>
            <a:pPr marL="0" indent="0" algn="ctr">
              <a:buNone/>
            </a:pPr>
            <a:r>
              <a:rPr lang="en-US" sz="3400"/>
              <a:t>To recognise and celebrate individuals who have made an </a:t>
            </a:r>
            <a:r>
              <a:rPr lang="en-US" sz="3400" b="1"/>
              <a:t>outstanding impact </a:t>
            </a:r>
            <a:r>
              <a:rPr lang="en-US" sz="3400"/>
              <a:t>on student outcomes and the teaching profession </a:t>
            </a:r>
            <a:endParaRPr lang="en-GB" sz="3400"/>
          </a:p>
        </p:txBody>
      </p:sp>
      <p:sp>
        <p:nvSpPr>
          <p:cNvPr id="5" name="Content Placeholder 4"/>
          <p:cNvSpPr>
            <a:spLocks noGrp="1"/>
          </p:cNvSpPr>
          <p:nvPr>
            <p:ph sz="half" idx="2"/>
          </p:nvPr>
        </p:nvSpPr>
        <p:spPr>
          <a:xfrm>
            <a:off x="4427451" y="1471246"/>
            <a:ext cx="6487159" cy="4688485"/>
          </a:xfrm>
        </p:spPr>
        <p:txBody>
          <a:bodyPr>
            <a:normAutofit fontScale="62500" lnSpcReduction="20000"/>
          </a:bodyPr>
          <a:lstStyle/>
          <a:p>
            <a:pPr marL="0" indent="0">
              <a:spcAft>
                <a:spcPts val="1200"/>
              </a:spcAft>
              <a:buNone/>
            </a:pPr>
            <a:endParaRPr lang="en-GB"/>
          </a:p>
          <a:p>
            <a:pPr>
              <a:spcAft>
                <a:spcPts val="1200"/>
              </a:spcAft>
            </a:pPr>
            <a:r>
              <a:rPr lang="en-US" sz="3300" b="1"/>
              <a:t>Individual excellence</a:t>
            </a:r>
            <a:r>
              <a:rPr lang="en-US" sz="3300"/>
              <a:t>: evidence of enhancing and transforming student outcomes and/or the teaching profession, </a:t>
            </a:r>
            <a:r>
              <a:rPr lang="en-US" sz="3300" b="1">
                <a:solidFill>
                  <a:srgbClr val="7030A0"/>
                </a:solidFill>
              </a:rPr>
              <a:t>demonstrating impact </a:t>
            </a:r>
            <a:r>
              <a:rPr lang="en-US" sz="3300"/>
              <a:t>commensurate with the individual’s context and the opportunities afforded by it. </a:t>
            </a:r>
          </a:p>
          <a:p>
            <a:pPr>
              <a:spcAft>
                <a:spcPts val="1200"/>
              </a:spcAft>
            </a:pPr>
            <a:r>
              <a:rPr lang="en-US" sz="3300" b="1"/>
              <a:t>Raising the profile of excellence</a:t>
            </a:r>
            <a:r>
              <a:rPr lang="en-US" sz="3300"/>
              <a:t>: </a:t>
            </a:r>
            <a:r>
              <a:rPr lang="en-GB" sz="3300"/>
              <a:t>Evidence of supporting colleagues and influencing support for student learning and/or the teaching profession; </a:t>
            </a:r>
            <a:r>
              <a:rPr lang="en-GB" sz="3300" i="1"/>
              <a:t>including</a:t>
            </a:r>
            <a:r>
              <a:rPr lang="en-GB" sz="3300"/>
              <a:t> </a:t>
            </a:r>
            <a:r>
              <a:rPr lang="en-GB" sz="3400" b="1">
                <a:solidFill>
                  <a:srgbClr val="7030A0"/>
                </a:solidFill>
              </a:rPr>
              <a:t>demonstrating impact and engagement</a:t>
            </a:r>
            <a:r>
              <a:rPr lang="en-GB" sz="3300"/>
              <a:t> beyond the nominee’s immediate academic or professional role</a:t>
            </a:r>
            <a:endParaRPr lang="en-US" sz="3300"/>
          </a:p>
          <a:p>
            <a:pPr>
              <a:spcAft>
                <a:spcPts val="1200"/>
              </a:spcAft>
            </a:pPr>
            <a:r>
              <a:rPr lang="en-US" sz="3300" b="1"/>
              <a:t>Developing excellence</a:t>
            </a:r>
            <a:r>
              <a:rPr lang="en-US" sz="3300"/>
              <a:t>: evidence of the nominee’s commitment to </a:t>
            </a:r>
            <a:r>
              <a:rPr lang="en-US" sz="3300" b="1">
                <a:solidFill>
                  <a:srgbClr val="7030A0"/>
                </a:solidFill>
              </a:rPr>
              <a:t>and impact of </a:t>
            </a:r>
            <a:r>
              <a:rPr lang="en-US" sz="3300"/>
              <a:t>ongoing professional development with regard to teaching and learning and/or learning support. </a:t>
            </a:r>
            <a:endParaRPr lang="en-GB"/>
          </a:p>
        </p:txBody>
      </p:sp>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896" y="1823972"/>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2708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A0971-104B-42D8-8D87-65AA1DAA7A79}"/>
              </a:ext>
            </a:extLst>
          </p:cNvPr>
          <p:cNvSpPr>
            <a:spLocks noGrp="1"/>
          </p:cNvSpPr>
          <p:nvPr>
            <p:ph type="title"/>
          </p:nvPr>
        </p:nvSpPr>
        <p:spPr/>
        <p:txBody>
          <a:bodyPr/>
          <a:lstStyle/>
          <a:p>
            <a:r>
              <a:rPr lang="en-GB"/>
              <a:t>Nomination documents required</a:t>
            </a:r>
          </a:p>
        </p:txBody>
      </p:sp>
      <p:sp>
        <p:nvSpPr>
          <p:cNvPr id="5" name="Content Placeholder 4">
            <a:extLst>
              <a:ext uri="{FF2B5EF4-FFF2-40B4-BE49-F238E27FC236}">
                <a16:creationId xmlns:a16="http://schemas.microsoft.com/office/drawing/2014/main" id="{E6671625-38AF-4953-A9B7-18BCAC5D7EBF}"/>
              </a:ext>
            </a:extLst>
          </p:cNvPr>
          <p:cNvSpPr>
            <a:spLocks noGrp="1"/>
          </p:cNvSpPr>
          <p:nvPr>
            <p:ph idx="1"/>
          </p:nvPr>
        </p:nvSpPr>
        <p:spPr/>
        <p:txBody>
          <a:bodyPr>
            <a:normAutofit lnSpcReduction="10000"/>
          </a:bodyPr>
          <a:lstStyle/>
          <a:p>
            <a:r>
              <a:rPr lang="en-GB" sz="2800" dirty="0"/>
              <a:t>Claim for National Teaching Fellowship: a statement </a:t>
            </a:r>
            <a:r>
              <a:rPr lang="en-GB" sz="2800" b="1" dirty="0"/>
              <a:t>written by the individual</a:t>
            </a:r>
            <a:r>
              <a:rPr lang="en-GB" sz="2800" dirty="0">
                <a:solidFill>
                  <a:srgbClr val="00B050"/>
                </a:solidFill>
              </a:rPr>
              <a:t> </a:t>
            </a:r>
            <a:r>
              <a:rPr lang="en-GB" sz="2800" dirty="0"/>
              <a:t>of how they demonstrate impact relevant to each of the three award criteria (maximum 4500 words plus 300 word context statement and reference list of 2-20 references). </a:t>
            </a:r>
          </a:p>
          <a:p>
            <a:r>
              <a:rPr lang="en-GB" sz="2800" dirty="0"/>
              <a:t>Signed Statement of Support from the institution’s Vice-Chancellor/PVC or equivalent, (maximum 1000 words). </a:t>
            </a:r>
          </a:p>
          <a:p>
            <a:r>
              <a:rPr lang="en-GB" sz="2800" dirty="0"/>
              <a:t>Nomination Form available via the Advance HE website links below:</a:t>
            </a:r>
          </a:p>
          <a:p>
            <a:r>
              <a:rPr lang="en-GB" dirty="0">
                <a:hlinkClick r:id="rId2"/>
              </a:rPr>
              <a:t>National Teaching Fellowship | Advance HE (advance-he.ac.uk)</a:t>
            </a:r>
            <a:endParaRPr lang="en-GB" dirty="0"/>
          </a:p>
          <a:p>
            <a:r>
              <a:rPr lang="en-GB" dirty="0">
                <a:hlinkClick r:id="rId3"/>
              </a:rPr>
              <a:t>NTFS 2022 - Guidance for institutions and individuals (English version)_FINAL.pdf (advance-he.ac.uk)</a:t>
            </a:r>
            <a:endParaRPr lang="en-GB" b="1" dirty="0"/>
          </a:p>
          <a:p>
            <a:endParaRPr lang="en-GB" sz="2800" b="1" dirty="0"/>
          </a:p>
          <a:p>
            <a:endParaRPr lang="en-GB" dirty="0"/>
          </a:p>
        </p:txBody>
      </p:sp>
      <p:pic>
        <p:nvPicPr>
          <p:cNvPr id="6" name="Picture 2">
            <a:extLst>
              <a:ext uri="{FF2B5EF4-FFF2-40B4-BE49-F238E27FC236}">
                <a16:creationId xmlns:a16="http://schemas.microsoft.com/office/drawing/2014/main" id="{232E1024-4469-4D0A-8AA0-45F3CE656458}"/>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83818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43495-D84C-4C96-A986-7D60E016AFD0}"/>
              </a:ext>
            </a:extLst>
          </p:cNvPr>
          <p:cNvSpPr>
            <a:spLocks noGrp="1"/>
          </p:cNvSpPr>
          <p:nvPr>
            <p:ph type="title"/>
          </p:nvPr>
        </p:nvSpPr>
        <p:spPr/>
        <p:txBody>
          <a:bodyPr/>
          <a:lstStyle/>
          <a:p>
            <a:r>
              <a:rPr lang="en-GB"/>
              <a:t>NTF Application process at Bath</a:t>
            </a:r>
          </a:p>
        </p:txBody>
      </p:sp>
      <p:sp>
        <p:nvSpPr>
          <p:cNvPr id="3" name="Content Placeholder 2">
            <a:extLst>
              <a:ext uri="{FF2B5EF4-FFF2-40B4-BE49-F238E27FC236}">
                <a16:creationId xmlns:a16="http://schemas.microsoft.com/office/drawing/2014/main" id="{D794DC77-0D5D-4B61-88C7-61CAC4260494}"/>
              </a:ext>
            </a:extLst>
          </p:cNvPr>
          <p:cNvSpPr>
            <a:spLocks noGrp="1"/>
          </p:cNvSpPr>
          <p:nvPr>
            <p:ph idx="1"/>
          </p:nvPr>
        </p:nvSpPr>
        <p:spPr/>
        <p:txBody>
          <a:bodyPr/>
          <a:lstStyle/>
          <a:p>
            <a:r>
              <a:rPr lang="en-GB" dirty="0"/>
              <a:t>Expressions of interest are invited from staff, regardless of career status, role or contract</a:t>
            </a:r>
          </a:p>
          <a:p>
            <a:r>
              <a:rPr lang="en-GB" dirty="0"/>
              <a:t>Advance HE encourages process based on non-discrimination on grounds of equality and diversity</a:t>
            </a:r>
          </a:p>
          <a:p>
            <a:r>
              <a:rPr lang="en-GB" dirty="0"/>
              <a:t>The NTFS team will complete initial shortlist</a:t>
            </a:r>
          </a:p>
          <a:p>
            <a:r>
              <a:rPr lang="en-GB" dirty="0"/>
              <a:t>Final nominee selection will involve NTF review panel</a:t>
            </a:r>
          </a:p>
          <a:p>
            <a:r>
              <a:rPr lang="en-GB" dirty="0"/>
              <a:t>Submissions made to PVC Education who makes final decision</a:t>
            </a:r>
          </a:p>
        </p:txBody>
      </p:sp>
      <p:pic>
        <p:nvPicPr>
          <p:cNvPr id="4" name="Picture 2">
            <a:extLst>
              <a:ext uri="{FF2B5EF4-FFF2-40B4-BE49-F238E27FC236}">
                <a16:creationId xmlns:a16="http://schemas.microsoft.com/office/drawing/2014/main" id="{A92C21D9-F529-4DF3-831D-368D81501E49}"/>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7786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D5FC6-BF56-4FC1-89C8-95C5EFED99C6}"/>
              </a:ext>
            </a:extLst>
          </p:cNvPr>
          <p:cNvSpPr>
            <a:spLocks noGrp="1"/>
          </p:cNvSpPr>
          <p:nvPr>
            <p:ph type="title"/>
          </p:nvPr>
        </p:nvSpPr>
        <p:spPr/>
        <p:txBody>
          <a:bodyPr/>
          <a:lstStyle/>
          <a:p>
            <a:r>
              <a:rPr lang="en-GB"/>
              <a:t>Key Dates</a:t>
            </a:r>
          </a:p>
        </p:txBody>
      </p:sp>
      <p:sp>
        <p:nvSpPr>
          <p:cNvPr id="3" name="Content Placeholder 2">
            <a:extLst>
              <a:ext uri="{FF2B5EF4-FFF2-40B4-BE49-F238E27FC236}">
                <a16:creationId xmlns:a16="http://schemas.microsoft.com/office/drawing/2014/main" id="{5432EB1F-8D3B-4970-9C0E-E92A9D389310}"/>
              </a:ext>
            </a:extLst>
          </p:cNvPr>
          <p:cNvSpPr>
            <a:spLocks noGrp="1"/>
          </p:cNvSpPr>
          <p:nvPr>
            <p:ph idx="1"/>
          </p:nvPr>
        </p:nvSpPr>
        <p:spPr/>
        <p:txBody>
          <a:bodyPr>
            <a:normAutofit/>
          </a:bodyPr>
          <a:lstStyle/>
          <a:p>
            <a:pPr>
              <a:spcAft>
                <a:spcPts val="600"/>
              </a:spcAft>
            </a:pPr>
            <a:r>
              <a:rPr lang="en-GB" dirty="0"/>
              <a:t>October 2022 – NTFS awards announced</a:t>
            </a:r>
          </a:p>
          <a:p>
            <a:pPr>
              <a:spcAft>
                <a:spcPts val="600"/>
              </a:spcAft>
            </a:pPr>
            <a:r>
              <a:rPr lang="en-GB" dirty="0"/>
              <a:t>Oct 25</a:t>
            </a:r>
            <a:r>
              <a:rPr lang="en-GB" baseline="30000" dirty="0"/>
              <a:t>th</a:t>
            </a:r>
            <a:r>
              <a:rPr lang="en-GB" dirty="0"/>
              <a:t>/Nov 1</a:t>
            </a:r>
            <a:r>
              <a:rPr lang="en-GB" baseline="30000" dirty="0"/>
              <a:t>st </a:t>
            </a:r>
            <a:r>
              <a:rPr lang="en-GB" dirty="0"/>
              <a:t>+ 8</a:t>
            </a:r>
            <a:r>
              <a:rPr lang="en-GB" baseline="30000" dirty="0"/>
              <a:t>th </a:t>
            </a:r>
            <a:r>
              <a:rPr lang="en-GB" dirty="0"/>
              <a:t>2023 – CLT information sessions</a:t>
            </a:r>
          </a:p>
          <a:p>
            <a:pPr>
              <a:spcAft>
                <a:spcPts val="600"/>
              </a:spcAft>
            </a:pPr>
            <a:r>
              <a:rPr lang="en-GB" dirty="0"/>
              <a:t>Nov to Jan – Advance HE webinars</a:t>
            </a:r>
          </a:p>
          <a:p>
            <a:pPr>
              <a:spcAft>
                <a:spcPts val="600"/>
              </a:spcAft>
            </a:pPr>
            <a:r>
              <a:rPr lang="en-GB" dirty="0"/>
              <a:t>Mon 20</a:t>
            </a:r>
            <a:r>
              <a:rPr lang="en-GB" baseline="30000" dirty="0"/>
              <a:t>th</a:t>
            </a:r>
            <a:r>
              <a:rPr lang="en-GB" dirty="0"/>
              <a:t> Nov – Submission of expression of interest to CLT</a:t>
            </a:r>
          </a:p>
          <a:p>
            <a:pPr>
              <a:spcAft>
                <a:spcPts val="600"/>
              </a:spcAft>
            </a:pPr>
            <a:r>
              <a:rPr lang="en-GB" dirty="0"/>
              <a:t>w/c 27</a:t>
            </a:r>
            <a:r>
              <a:rPr lang="en-GB" baseline="30000" dirty="0"/>
              <a:t>th</a:t>
            </a:r>
            <a:r>
              <a:rPr lang="en-GB" dirty="0"/>
              <a:t> Nov – Shortlisting of nominees by NTF team</a:t>
            </a:r>
          </a:p>
          <a:p>
            <a:pPr>
              <a:spcAft>
                <a:spcPts val="600"/>
              </a:spcAft>
            </a:pPr>
            <a:r>
              <a:rPr lang="en-GB" dirty="0"/>
              <a:t>Feb 28</a:t>
            </a:r>
            <a:r>
              <a:rPr lang="en-GB" baseline="30000" dirty="0"/>
              <a:t>th</a:t>
            </a:r>
            <a:r>
              <a:rPr lang="en-GB" dirty="0"/>
              <a:t> 2024 – submission of nominee applications to CLT</a:t>
            </a:r>
          </a:p>
          <a:p>
            <a:pPr>
              <a:spcAft>
                <a:spcPts val="600"/>
              </a:spcAft>
            </a:pPr>
            <a:r>
              <a:rPr lang="en-GB" dirty="0"/>
              <a:t>Mar 13</a:t>
            </a:r>
            <a:r>
              <a:rPr lang="en-GB" baseline="30000" dirty="0"/>
              <a:t>th</a:t>
            </a:r>
            <a:r>
              <a:rPr lang="en-GB" dirty="0"/>
              <a:t> 2024 - Submission of nominations to Advance HE</a:t>
            </a:r>
          </a:p>
        </p:txBody>
      </p:sp>
      <p:pic>
        <p:nvPicPr>
          <p:cNvPr id="4" name="Picture 2">
            <a:extLst>
              <a:ext uri="{FF2B5EF4-FFF2-40B4-BE49-F238E27FC236}">
                <a16:creationId xmlns:a16="http://schemas.microsoft.com/office/drawing/2014/main" id="{88272318-810C-4954-810A-61FCC4A65D6F}"/>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3359" y="85660"/>
            <a:ext cx="3088641" cy="1605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8719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A2CB0-B792-9D38-B411-25AE5F367F44}"/>
              </a:ext>
            </a:extLst>
          </p:cNvPr>
          <p:cNvSpPr>
            <a:spLocks noGrp="1"/>
          </p:cNvSpPr>
          <p:nvPr>
            <p:ph type="title"/>
          </p:nvPr>
        </p:nvSpPr>
        <p:spPr/>
        <p:txBody>
          <a:bodyPr/>
          <a:lstStyle/>
          <a:p>
            <a:r>
              <a:rPr lang="en-US">
                <a:cs typeface="Calibri Light"/>
              </a:rPr>
              <a:t>Advance HE roadshows</a:t>
            </a:r>
            <a:endParaRPr lang="en-US"/>
          </a:p>
        </p:txBody>
      </p:sp>
      <p:sp>
        <p:nvSpPr>
          <p:cNvPr id="3" name="Content Placeholder 2">
            <a:extLst>
              <a:ext uri="{FF2B5EF4-FFF2-40B4-BE49-F238E27FC236}">
                <a16:creationId xmlns:a16="http://schemas.microsoft.com/office/drawing/2014/main" id="{F246AFE0-D0A7-ED69-E35C-F90E08048758}"/>
              </a:ext>
            </a:extLst>
          </p:cNvPr>
          <p:cNvSpPr>
            <a:spLocks noGrp="1"/>
          </p:cNvSpPr>
          <p:nvPr>
            <p:ph idx="1"/>
          </p:nvPr>
        </p:nvSpPr>
        <p:spPr/>
        <p:txBody>
          <a:bodyPr vert="horz" lIns="91440" tIns="45720" rIns="91440" bIns="45720" rtlCol="0" anchor="t">
            <a:normAutofit fontScale="77500" lnSpcReduction="20000"/>
          </a:bodyPr>
          <a:lstStyle/>
          <a:p>
            <a:r>
              <a:rPr lang="en-US" dirty="0">
                <a:cs typeface="Calibri"/>
              </a:rPr>
              <a:t>AHE Roadshow events : </a:t>
            </a:r>
            <a:endParaRPr lang="en-US" dirty="0"/>
          </a:p>
          <a:p>
            <a:r>
              <a:rPr lang="en-US" dirty="0">
                <a:cs typeface="Calibri"/>
              </a:rPr>
              <a:t>Webinar 1: 7th Oct 13.00-14.00 ‘</a:t>
            </a:r>
            <a:r>
              <a:rPr lang="en-GB" dirty="0">
                <a:cs typeface="Calibri"/>
              </a:rPr>
              <a:t>National Teaching Fellowships: is it for me?</a:t>
            </a:r>
            <a:r>
              <a:rPr lang="en-US" dirty="0">
                <a:cs typeface="Calibri"/>
              </a:rPr>
              <a:t>'</a:t>
            </a:r>
            <a:endParaRPr lang="en-US" dirty="0"/>
          </a:p>
          <a:p>
            <a:r>
              <a:rPr lang="en-US" dirty="0">
                <a:cs typeface="Calibri"/>
              </a:rPr>
              <a:t>Webinar 2: 22</a:t>
            </a:r>
            <a:r>
              <a:rPr lang="en-US" baseline="30000" dirty="0">
                <a:cs typeface="Calibri"/>
              </a:rPr>
              <a:t>nd</a:t>
            </a:r>
            <a:r>
              <a:rPr lang="en-US" dirty="0">
                <a:cs typeface="Calibri"/>
              </a:rPr>
              <a:t> Nov 12.00-13.00 ‘</a:t>
            </a:r>
            <a:r>
              <a:rPr lang="en-GB" dirty="0">
                <a:cs typeface="Calibri"/>
              </a:rPr>
              <a:t>Evidencing excellence: what does it look like? </a:t>
            </a:r>
            <a:r>
              <a:rPr lang="en-US" dirty="0">
                <a:cs typeface="Calibri"/>
              </a:rPr>
              <a:t>'</a:t>
            </a:r>
          </a:p>
          <a:p>
            <a:r>
              <a:rPr lang="en-US" dirty="0">
                <a:cs typeface="Calibri"/>
              </a:rPr>
              <a:t>Webinar 3: 12</a:t>
            </a:r>
            <a:r>
              <a:rPr lang="en-US" baseline="30000" dirty="0">
                <a:cs typeface="Calibri"/>
              </a:rPr>
              <a:t>th</a:t>
            </a:r>
            <a:r>
              <a:rPr lang="en-US" dirty="0">
                <a:cs typeface="Calibri"/>
              </a:rPr>
              <a:t> Dec 13.00-14.00 ‘</a:t>
            </a:r>
            <a:r>
              <a:rPr lang="en-GB" dirty="0">
                <a:cs typeface="Calibri"/>
              </a:rPr>
              <a:t>Getting over the finish line: what are the final steps?’</a:t>
            </a:r>
            <a:endParaRPr lang="en-US" dirty="0">
              <a:cs typeface="Calibri"/>
            </a:endParaRPr>
          </a:p>
          <a:p>
            <a:endParaRPr lang="en-US" dirty="0">
              <a:cs typeface="Calibri"/>
            </a:endParaRPr>
          </a:p>
          <a:p>
            <a:r>
              <a:rPr lang="en-US" dirty="0">
                <a:cs typeface="Calibri"/>
              </a:rPr>
              <a:t>Application deadline: 12 noon 13th March </a:t>
            </a:r>
          </a:p>
          <a:p>
            <a:r>
              <a:rPr lang="en-US" dirty="0">
                <a:cs typeface="Calibri"/>
              </a:rPr>
              <a:t>(</a:t>
            </a:r>
            <a:r>
              <a:rPr lang="en-US" dirty="0" err="1">
                <a:cs typeface="Calibri"/>
              </a:rPr>
              <a:t>UoB</a:t>
            </a:r>
            <a:r>
              <a:rPr lang="en-US" dirty="0">
                <a:cs typeface="Calibri"/>
              </a:rPr>
              <a:t> TEALs need your complete application 2 weeks before this date for DVC statement to be written and final checking of all documents required for submission)</a:t>
            </a:r>
            <a:endParaRPr lang="en-US" dirty="0"/>
          </a:p>
          <a:p>
            <a:endParaRPr lang="en-US" dirty="0">
              <a:cs typeface="Calibri"/>
            </a:endParaRPr>
          </a:p>
          <a:p>
            <a:r>
              <a:rPr lang="en-US" dirty="0">
                <a:ea typeface="+mn-lt"/>
                <a:cs typeface="+mn-lt"/>
                <a:hlinkClick r:id="rId2"/>
              </a:rPr>
              <a:t>National Teaching Fellowship | Advance HE (advance-he.ac.uk)</a:t>
            </a:r>
            <a:r>
              <a:rPr lang="en-US" dirty="0">
                <a:ea typeface="+mn-lt"/>
                <a:cs typeface="+mn-lt"/>
              </a:rPr>
              <a:t>  to book the Roadshows and access more resources</a:t>
            </a:r>
            <a:endParaRPr lang="en-US" dirty="0">
              <a:cs typeface="Calibri"/>
            </a:endParaRPr>
          </a:p>
        </p:txBody>
      </p:sp>
    </p:spTree>
    <p:extLst>
      <p:ext uri="{BB962C8B-B14F-4D97-AF65-F5344CB8AC3E}">
        <p14:creationId xmlns:p14="http://schemas.microsoft.com/office/powerpoint/2010/main" val="10709843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FE2F37A1B1CFA4CA5D6833242E95C2C" ma:contentTypeVersion="3" ma:contentTypeDescription="Create a new document." ma:contentTypeScope="" ma:versionID="ae2269297f7d4afdba7ad7e76d94b9d8">
  <xsd:schema xmlns:xsd="http://www.w3.org/2001/XMLSchema" xmlns:xs="http://www.w3.org/2001/XMLSchema" xmlns:p="http://schemas.microsoft.com/office/2006/metadata/properties" xmlns:ns2="1293f48a-3aeb-44bf-a3c8-0a69f998cb8f" targetNamespace="http://schemas.microsoft.com/office/2006/metadata/properties" ma:root="true" ma:fieldsID="1fefd8e934222862add7e3744019897c" ns2:_="">
    <xsd:import namespace="1293f48a-3aeb-44bf-a3c8-0a69f998cb8f"/>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93f48a-3aeb-44bf-a3c8-0a69f998cb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2459608-61EA-492F-BF6C-E80EA3BD29EC}">
  <ds:schemaRefs>
    <ds:schemaRef ds:uri="http://schemas.microsoft.com/sharepoint/v3/contenttype/forms"/>
  </ds:schemaRefs>
</ds:datastoreItem>
</file>

<file path=customXml/itemProps2.xml><?xml version="1.0" encoding="utf-8"?>
<ds:datastoreItem xmlns:ds="http://schemas.openxmlformats.org/officeDocument/2006/customXml" ds:itemID="{F5F0D5F8-14DF-437C-A44D-24944A38FC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93f48a-3aeb-44bf-a3c8-0a69f998cb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291C87-1F60-4844-8366-44E1394BA091}">
  <ds:schemaRefs>
    <ds:schemaRef ds:uri="http://purl.org/dc/elements/1.1/"/>
    <ds:schemaRef ds:uri="http://schemas.microsoft.com/office/2006/metadata/properties"/>
    <ds:schemaRef ds:uri="1293f48a-3aeb-44bf-a3c8-0a69f998cb8f"/>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www.w3.org/XML/1998/namespace"/>
    <ds:schemaRef ds:uri="http://purl.org/dc/dcmitype/"/>
  </ds:schemaRefs>
</ds:datastoreItem>
</file>

<file path=docMetadata/LabelInfo.xml><?xml version="1.0" encoding="utf-8"?>
<clbl:labelList xmlns:clbl="http://schemas.microsoft.com/office/2020/mipLabelMetadata">
  <clbl:label id="{377e3d22-4ea1-422d-b0ad-8fcc89406b9e}" enabled="0" method="" siteId="{377e3d22-4ea1-422d-b0ad-8fcc89406b9e}" removed="1"/>
</clbl:labelList>
</file>

<file path=docProps/app.xml><?xml version="1.0" encoding="utf-8"?>
<Properties xmlns="http://schemas.openxmlformats.org/officeDocument/2006/extended-properties" xmlns:vt="http://schemas.openxmlformats.org/officeDocument/2006/docPropsVTypes">
  <TotalTime>34</TotalTime>
  <Words>1061</Words>
  <Application>Microsoft Office PowerPoint</Application>
  <PresentationFormat>Widescreen</PresentationFormat>
  <Paragraphs>79</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CLT information session Oct/Nov 2023</vt:lpstr>
      <vt:lpstr>What are the benefits?</vt:lpstr>
      <vt:lpstr>National Teaching Fellowship Scheme</vt:lpstr>
      <vt:lpstr>Eligibility</vt:lpstr>
      <vt:lpstr>National Teaching Fellowship Scheme 2023</vt:lpstr>
      <vt:lpstr>Nomination documents required</vt:lpstr>
      <vt:lpstr>NTF Application process at Bath</vt:lpstr>
      <vt:lpstr>Key Dates</vt:lpstr>
      <vt:lpstr>Advance HE roadshows</vt:lpstr>
      <vt:lpstr>Next steps</vt:lpstr>
      <vt:lpstr>Aspiring to apply for NTF?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Power</dc:creator>
  <cp:lastModifiedBy>Paul Chin</cp:lastModifiedBy>
  <cp:revision>3</cp:revision>
  <dcterms:created xsi:type="dcterms:W3CDTF">2021-11-29T15:03:19Z</dcterms:created>
  <dcterms:modified xsi:type="dcterms:W3CDTF">2023-11-08T11:33:54Z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0x0101007FE2F37A1B1CFA4CA5D6833242E95C2C</vt:lpwstr>
  </property>
</Properties>
</file>