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7" r:id="rId4"/>
    <p:sldId id="258" r:id="rId5"/>
    <p:sldId id="259" r:id="rId6"/>
    <p:sldId id="261"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717"/>
  </p:normalViewPr>
  <p:slideViewPr>
    <p:cSldViewPr snapToGrid="0">
      <p:cViewPr varScale="1">
        <p:scale>
          <a:sx n="102" d="100"/>
          <a:sy n="102" d="100"/>
        </p:scale>
        <p:origin x="7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33A97-1ABD-18E6-0F74-EDCF0630371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8342C5C-A4E5-129C-47FC-02ABB89D00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FD965D1-AC1A-EAF6-DA09-174936A0183F}"/>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E425CCDD-FD08-2694-6143-D13F52043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EB8BA4-1450-E1B1-6461-14DDD8AC96A1}"/>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1959094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0CFB-F561-63EE-E001-B626340EDC8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87CD15E-0AE6-856B-37A7-1AE90AB58E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ED2DBB-D495-E520-B2D7-C30FBD825FC2}"/>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B3593205-C8A4-F7D3-6857-085264FBC4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480DB1-85B0-2007-A410-7DC18EFC93D7}"/>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257615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856C0A-5D49-E17D-7F56-4BD12C3C218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1D10A84-A4F7-3927-502B-DDDEC55D455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F8D8DC7-8BBA-BB28-D120-689703526285}"/>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9A313376-70EA-CE8A-597C-1CE97A211D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54001F-2FD8-1078-3AAF-62F04DDA6A8E}"/>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404885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D95CD-4E72-2D1D-273D-96C4682654F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CBF94DA-9C89-C10E-2301-1A18C3C14F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30EAE3C-946D-4191-22C3-C357BE005031}"/>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A51768EE-E2A6-EE0A-A98D-E44BEC57CC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9722C7-2C4F-0AB2-9B94-2CD81F98E5D8}"/>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2724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6E3B8-2324-5711-1F94-A1FE2174D16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327C355-8DA7-1781-5548-F061F65C68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7E67D5-B09B-EEC3-C715-3775A55F229B}"/>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6447C0B9-E457-62CA-5FA2-4177FD721B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7ACA42-36E4-1090-0EAB-8FF2BA5845A6}"/>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216365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D4A47-2FB6-B764-C2AE-8D6D167FCFA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177BB85-6753-92D3-C6D4-5534E09C7F6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590E578-01FA-2A43-08A6-DDCBC930AFE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830C3C4-37B9-C6CD-860B-E24518F2E356}"/>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6" name="Footer Placeholder 5">
            <a:extLst>
              <a:ext uri="{FF2B5EF4-FFF2-40B4-BE49-F238E27FC236}">
                <a16:creationId xmlns:a16="http://schemas.microsoft.com/office/drawing/2014/main" id="{F3FA3ECC-1212-958F-2246-9CF1C461E6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E99EA6-5DC8-61BA-9E2A-09DB90F1AAC4}"/>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186106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EC3E4-693B-0B59-C272-2BAF438DFB3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4768EF5-2875-6FF1-E850-3A45F41D1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A2B2E89-C81F-FB87-265B-EF6FBE35CF8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488E59-136B-7680-FFA0-DD5EE45388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B8453B0-63B0-8FC2-33AB-3401607B07B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0E0ECA5-8029-72D5-6FE6-C2945FA05A04}"/>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8" name="Footer Placeholder 7">
            <a:extLst>
              <a:ext uri="{FF2B5EF4-FFF2-40B4-BE49-F238E27FC236}">
                <a16:creationId xmlns:a16="http://schemas.microsoft.com/office/drawing/2014/main" id="{7A35AD50-F0D4-222D-AE5A-A771AC85595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97373A-6D11-687B-FDC2-F335964D4975}"/>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2524704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84E6A-D820-3200-09CB-33A003AA213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4BE42D4-B487-FE55-40AB-A3137ACC27EE}"/>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4" name="Footer Placeholder 3">
            <a:extLst>
              <a:ext uri="{FF2B5EF4-FFF2-40B4-BE49-F238E27FC236}">
                <a16:creationId xmlns:a16="http://schemas.microsoft.com/office/drawing/2014/main" id="{631A933A-ADFB-6183-09A5-F689EB74C1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D1D3210-F442-B34E-6339-ABCA18D424D2}"/>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361142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362772-9AA7-AC57-5A08-EC8EB16E7DDD}"/>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3" name="Footer Placeholder 2">
            <a:extLst>
              <a:ext uri="{FF2B5EF4-FFF2-40B4-BE49-F238E27FC236}">
                <a16:creationId xmlns:a16="http://schemas.microsoft.com/office/drawing/2014/main" id="{6746D336-0B8C-A12D-3DDF-EA2989B488D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D2E18EA-E6B4-30DE-D0A8-155E906DB6E4}"/>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2407778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D9C1-BB27-543E-D2B6-EF703A01687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9279623-859A-9FC7-8D60-E48E699550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600FF31-A4EE-C67A-EEC4-2279B77AA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D299703-B345-AE8B-85D8-1B3BB9844F48}"/>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6" name="Footer Placeholder 5">
            <a:extLst>
              <a:ext uri="{FF2B5EF4-FFF2-40B4-BE49-F238E27FC236}">
                <a16:creationId xmlns:a16="http://schemas.microsoft.com/office/drawing/2014/main" id="{3A6ADF65-BA11-3E0E-4798-30586C6C97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D55646-D3B2-A116-8821-BF00798EAE73}"/>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1721921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F17E8-5078-4478-DDB0-17CB23D6EFE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00FF13E-02C3-55C2-BDEB-8CA35F8C84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C6C3091-B432-2493-5A25-C8102609D2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7873BB6-9ED9-3640-E84B-21D1BB7CBF84}"/>
              </a:ext>
            </a:extLst>
          </p:cNvPr>
          <p:cNvSpPr>
            <a:spLocks noGrp="1"/>
          </p:cNvSpPr>
          <p:nvPr>
            <p:ph type="dt" sz="half" idx="10"/>
          </p:nvPr>
        </p:nvSpPr>
        <p:spPr/>
        <p:txBody>
          <a:bodyPr/>
          <a:lstStyle/>
          <a:p>
            <a:fld id="{A3BB7904-0B5C-BC4B-AF69-AD7A7942FEC9}" type="datetimeFigureOut">
              <a:rPr lang="en-GB" smtClean="0"/>
              <a:t>04/10/2023</a:t>
            </a:fld>
            <a:endParaRPr lang="en-GB"/>
          </a:p>
        </p:txBody>
      </p:sp>
      <p:sp>
        <p:nvSpPr>
          <p:cNvPr id="6" name="Footer Placeholder 5">
            <a:extLst>
              <a:ext uri="{FF2B5EF4-FFF2-40B4-BE49-F238E27FC236}">
                <a16:creationId xmlns:a16="http://schemas.microsoft.com/office/drawing/2014/main" id="{6D95D303-D128-F5CE-DDA3-6F678ED8FE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14E17F-7374-77F1-0A4D-330C0F20B5B4}"/>
              </a:ext>
            </a:extLst>
          </p:cNvPr>
          <p:cNvSpPr>
            <a:spLocks noGrp="1"/>
          </p:cNvSpPr>
          <p:nvPr>
            <p:ph type="sldNum" sz="quarter" idx="12"/>
          </p:nvPr>
        </p:nvSpPr>
        <p:spPr/>
        <p:txBody>
          <a:bodyPr/>
          <a:lstStyle/>
          <a:p>
            <a:fld id="{2275468E-81EE-8840-BA3A-5DC8EDA1C1EC}" type="slidenum">
              <a:rPr lang="en-GB" smtClean="0"/>
              <a:t>‹#›</a:t>
            </a:fld>
            <a:endParaRPr lang="en-GB"/>
          </a:p>
        </p:txBody>
      </p:sp>
    </p:spTree>
    <p:extLst>
      <p:ext uri="{BB962C8B-B14F-4D97-AF65-F5344CB8AC3E}">
        <p14:creationId xmlns:p14="http://schemas.microsoft.com/office/powerpoint/2010/main" val="3741513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59E016-B193-C6DD-FD8D-6EBE65E829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8C910EF-6CD2-4E93-F0A0-9CA9901403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698604-6EA3-974C-B153-3B9468DD1E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B7904-0B5C-BC4B-AF69-AD7A7942FEC9}" type="datetimeFigureOut">
              <a:rPr lang="en-GB" smtClean="0"/>
              <a:t>04/10/2023</a:t>
            </a:fld>
            <a:endParaRPr lang="en-GB"/>
          </a:p>
        </p:txBody>
      </p:sp>
      <p:sp>
        <p:nvSpPr>
          <p:cNvPr id="5" name="Footer Placeholder 4">
            <a:extLst>
              <a:ext uri="{FF2B5EF4-FFF2-40B4-BE49-F238E27FC236}">
                <a16:creationId xmlns:a16="http://schemas.microsoft.com/office/drawing/2014/main" id="{428BCFB5-E51C-5978-2825-A9C5709630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962868-B513-6307-FFA9-7E037A9FEB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75468E-81EE-8840-BA3A-5DC8EDA1C1EC}" type="slidenum">
              <a:rPr lang="en-GB" smtClean="0"/>
              <a:t>‹#›</a:t>
            </a:fld>
            <a:endParaRPr lang="en-GB"/>
          </a:p>
        </p:txBody>
      </p:sp>
    </p:spTree>
    <p:extLst>
      <p:ext uri="{BB962C8B-B14F-4D97-AF65-F5344CB8AC3E}">
        <p14:creationId xmlns:p14="http://schemas.microsoft.com/office/powerpoint/2010/main" val="2527073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bath-ac-uk.zoom.us/"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zoom.us/downloa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bath-ac-uk.zoom.us/"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support.zoom.us/hc/en-us/articles/115004954946-Joining-and-participating-in-a-webinar-attendee-" TargetMode="External"/><Relationship Id="rId1" Type="http://schemas.openxmlformats.org/officeDocument/2006/relationships/slideLayout" Target="../slideLayouts/slideLayout2.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0F28-BC00-057A-EF71-AA46B2D7E3DE}"/>
              </a:ext>
            </a:extLst>
          </p:cNvPr>
          <p:cNvSpPr>
            <a:spLocks noGrp="1"/>
          </p:cNvSpPr>
          <p:nvPr>
            <p:ph type="ctrTitle"/>
          </p:nvPr>
        </p:nvSpPr>
        <p:spPr/>
        <p:txBody>
          <a:bodyPr>
            <a:normAutofit/>
          </a:bodyPr>
          <a:lstStyle/>
          <a:p>
            <a:r>
              <a:rPr lang="en-GB" sz="16600" dirty="0"/>
              <a:t>Zoom</a:t>
            </a:r>
          </a:p>
        </p:txBody>
      </p:sp>
      <p:sp>
        <p:nvSpPr>
          <p:cNvPr id="3" name="Subtitle 2">
            <a:extLst>
              <a:ext uri="{FF2B5EF4-FFF2-40B4-BE49-F238E27FC236}">
                <a16:creationId xmlns:a16="http://schemas.microsoft.com/office/drawing/2014/main" id="{B63B4465-09FF-CE6F-E2E0-8E830A8F6EB7}"/>
              </a:ext>
            </a:extLst>
          </p:cNvPr>
          <p:cNvSpPr>
            <a:spLocks noGrp="1"/>
          </p:cNvSpPr>
          <p:nvPr>
            <p:ph type="subTitle" idx="1"/>
          </p:nvPr>
        </p:nvSpPr>
        <p:spPr/>
        <p:txBody>
          <a:bodyPr>
            <a:normAutofit/>
          </a:bodyPr>
          <a:lstStyle/>
          <a:p>
            <a:r>
              <a:rPr lang="en-GB" sz="5400" dirty="0"/>
              <a:t>Student Guidance</a:t>
            </a:r>
          </a:p>
        </p:txBody>
      </p:sp>
    </p:spTree>
    <p:extLst>
      <p:ext uri="{BB962C8B-B14F-4D97-AF65-F5344CB8AC3E}">
        <p14:creationId xmlns:p14="http://schemas.microsoft.com/office/powerpoint/2010/main" val="3833482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0D972-1E2E-9562-91FD-B8A12EB0EAAB}"/>
              </a:ext>
            </a:extLst>
          </p:cNvPr>
          <p:cNvSpPr>
            <a:spLocks noGrp="1"/>
          </p:cNvSpPr>
          <p:nvPr>
            <p:ph type="title"/>
          </p:nvPr>
        </p:nvSpPr>
        <p:spPr>
          <a:xfrm>
            <a:off x="0" y="18255"/>
            <a:ext cx="12192000" cy="1325563"/>
          </a:xfrm>
        </p:spPr>
        <p:txBody>
          <a:bodyPr/>
          <a:lstStyle/>
          <a:p>
            <a:pPr algn="ctr"/>
            <a:r>
              <a:rPr lang="en-GB" dirty="0"/>
              <a:t>What is Zoom?</a:t>
            </a:r>
          </a:p>
        </p:txBody>
      </p:sp>
      <p:sp>
        <p:nvSpPr>
          <p:cNvPr id="3" name="Content Placeholder 2">
            <a:extLst>
              <a:ext uri="{FF2B5EF4-FFF2-40B4-BE49-F238E27FC236}">
                <a16:creationId xmlns:a16="http://schemas.microsoft.com/office/drawing/2014/main" id="{7E6836DF-75C8-8478-FB0C-BF7E6994FA9E}"/>
              </a:ext>
            </a:extLst>
          </p:cNvPr>
          <p:cNvSpPr>
            <a:spLocks noGrp="1"/>
          </p:cNvSpPr>
          <p:nvPr>
            <p:ph idx="1"/>
          </p:nvPr>
        </p:nvSpPr>
        <p:spPr/>
        <p:txBody>
          <a:bodyPr>
            <a:normAutofit/>
          </a:bodyPr>
          <a:lstStyle/>
          <a:p>
            <a:pPr marL="0" indent="0">
              <a:buNone/>
            </a:pPr>
            <a:r>
              <a:rPr lang="en-GB" sz="1800" dirty="0"/>
              <a:t>Zoom is a synchronous online meeting platform. </a:t>
            </a:r>
          </a:p>
          <a:p>
            <a:pPr marL="0" indent="0">
              <a:buNone/>
            </a:pPr>
            <a:r>
              <a:rPr lang="en-GB" sz="1800" dirty="0"/>
              <a:t>It may be used for online meetings and seminars and can include polling or break-out room activities.  The meetings can be recorded, and you will generally be notified if this is the case.</a:t>
            </a:r>
          </a:p>
          <a:p>
            <a:pPr marL="0" indent="0">
              <a:buNone/>
            </a:pPr>
            <a:r>
              <a:rPr lang="en-GB" sz="1800" dirty="0"/>
              <a:t>Zoom is integrated with Moodle spaces and any Zoom recordings are  stored in Panopto (Re:View). To view them, follow the link from the Panopto (Re:View) panel in your Moodle spaces.</a:t>
            </a:r>
          </a:p>
          <a:p>
            <a:endParaRPr lang="en-GB" sz="1800" dirty="0"/>
          </a:p>
        </p:txBody>
      </p:sp>
      <p:pic>
        <p:nvPicPr>
          <p:cNvPr id="4" name="Picture 3" descr="Zoom logo.">
            <a:extLst>
              <a:ext uri="{FF2B5EF4-FFF2-40B4-BE49-F238E27FC236}">
                <a16:creationId xmlns:a16="http://schemas.microsoft.com/office/drawing/2014/main" id="{A08A95A1-0517-F78D-5AEA-E5D521C6E227}"/>
              </a:ext>
            </a:extLst>
          </p:cNvPr>
          <p:cNvPicPr>
            <a:picLocks noChangeAspect="1"/>
          </p:cNvPicPr>
          <p:nvPr/>
        </p:nvPicPr>
        <p:blipFill>
          <a:blip r:embed="rId2"/>
          <a:stretch>
            <a:fillRect/>
          </a:stretch>
        </p:blipFill>
        <p:spPr>
          <a:xfrm>
            <a:off x="3547048" y="3832798"/>
            <a:ext cx="5097904" cy="1638612"/>
          </a:xfrm>
          <a:prstGeom prst="rect">
            <a:avLst/>
          </a:prstGeom>
        </p:spPr>
      </p:pic>
    </p:spTree>
    <p:extLst>
      <p:ext uri="{BB962C8B-B14F-4D97-AF65-F5344CB8AC3E}">
        <p14:creationId xmlns:p14="http://schemas.microsoft.com/office/powerpoint/2010/main" val="1210483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F5D03-BB91-444A-1583-926D78EAC084}"/>
              </a:ext>
            </a:extLst>
          </p:cNvPr>
          <p:cNvSpPr>
            <a:spLocks noGrp="1"/>
          </p:cNvSpPr>
          <p:nvPr>
            <p:ph type="title"/>
          </p:nvPr>
        </p:nvSpPr>
        <p:spPr>
          <a:xfrm>
            <a:off x="0" y="18255"/>
            <a:ext cx="12192000" cy="1325563"/>
          </a:xfrm>
        </p:spPr>
        <p:txBody>
          <a:bodyPr/>
          <a:lstStyle/>
          <a:p>
            <a:pPr algn="ctr"/>
            <a:r>
              <a:rPr lang="en-GB" dirty="0"/>
              <a:t>Zoom accounts</a:t>
            </a:r>
          </a:p>
        </p:txBody>
      </p:sp>
      <p:sp>
        <p:nvSpPr>
          <p:cNvPr id="3" name="Content Placeholder 2">
            <a:extLst>
              <a:ext uri="{FF2B5EF4-FFF2-40B4-BE49-F238E27FC236}">
                <a16:creationId xmlns:a16="http://schemas.microsoft.com/office/drawing/2014/main" id="{386BF4F8-9F64-755F-0CFA-B055AFAA0882}"/>
              </a:ext>
            </a:extLst>
          </p:cNvPr>
          <p:cNvSpPr>
            <a:spLocks noGrp="1"/>
          </p:cNvSpPr>
          <p:nvPr>
            <p:ph idx="1"/>
          </p:nvPr>
        </p:nvSpPr>
        <p:spPr>
          <a:xfrm>
            <a:off x="838200" y="1343818"/>
            <a:ext cx="10515600" cy="4351338"/>
          </a:xfrm>
        </p:spPr>
        <p:txBody>
          <a:bodyPr>
            <a:normAutofit/>
          </a:bodyPr>
          <a:lstStyle/>
          <a:p>
            <a:r>
              <a:rPr lang="en-GB" sz="2000" dirty="0"/>
              <a:t>All Undergraduate (UG) and Postgraduate Taught (PGT) students automatically have licensed accounts created within the Bath Zoom domain.</a:t>
            </a:r>
          </a:p>
          <a:p>
            <a:r>
              <a:rPr lang="en-GB" sz="2000" dirty="0"/>
              <a:t>Zoom accounts are linked to students Bath email address, and logging in is required via Single Sign on (SSO)</a:t>
            </a:r>
          </a:p>
          <a:p>
            <a:r>
              <a:rPr lang="en-GB" sz="2000" dirty="0"/>
              <a:t>Before joining any Zoom sessions, students should log in to their Bath Zoom account via Single Sign On (SSO) with their Bath username and password.</a:t>
            </a:r>
          </a:p>
          <a:p>
            <a:endParaRPr lang="en-GB" sz="2000" dirty="0"/>
          </a:p>
        </p:txBody>
      </p:sp>
    </p:spTree>
    <p:extLst>
      <p:ext uri="{BB962C8B-B14F-4D97-AF65-F5344CB8AC3E}">
        <p14:creationId xmlns:p14="http://schemas.microsoft.com/office/powerpoint/2010/main" val="3463399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ACEFF-979B-9EE1-81A6-6DE7C419222A}"/>
              </a:ext>
            </a:extLst>
          </p:cNvPr>
          <p:cNvSpPr>
            <a:spLocks noGrp="1"/>
          </p:cNvSpPr>
          <p:nvPr>
            <p:ph type="title"/>
          </p:nvPr>
        </p:nvSpPr>
        <p:spPr>
          <a:xfrm>
            <a:off x="-27140" y="18255"/>
            <a:ext cx="12219140" cy="1325563"/>
          </a:xfrm>
        </p:spPr>
        <p:txBody>
          <a:bodyPr/>
          <a:lstStyle/>
          <a:p>
            <a:pPr algn="ctr"/>
            <a:r>
              <a:rPr lang="en-GB" dirty="0"/>
              <a:t>Logging into Zoom via a web browser</a:t>
            </a:r>
          </a:p>
        </p:txBody>
      </p:sp>
      <p:sp>
        <p:nvSpPr>
          <p:cNvPr id="4" name="Rectangle 3">
            <a:extLst>
              <a:ext uri="{FF2B5EF4-FFF2-40B4-BE49-F238E27FC236}">
                <a16:creationId xmlns:a16="http://schemas.microsoft.com/office/drawing/2014/main" id="{C6C905DD-F85C-19E2-5A7F-88C5CDAFAFC6}"/>
              </a:ext>
              <a:ext uri="{C183D7F6-B498-43B3-948B-1728B52AA6E4}">
                <adec:decorative xmlns:adec="http://schemas.microsoft.com/office/drawing/2017/decorative" val="1"/>
              </a:ext>
            </a:extLst>
          </p:cNvPr>
          <p:cNvSpPr/>
          <p:nvPr/>
        </p:nvSpPr>
        <p:spPr>
          <a:xfrm>
            <a:off x="1" y="5298509"/>
            <a:ext cx="12191999" cy="1440494"/>
          </a:xfrm>
          <a:prstGeom prst="rect">
            <a:avLst/>
          </a:prstGeom>
          <a:solidFill>
            <a:schemeClr val="bg1">
              <a:lumMod val="95000"/>
            </a:schemeClr>
          </a:solidFill>
          <a:ln>
            <a:solidFill>
              <a:schemeClr val="bg2"/>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DC2A4C26-984E-9544-0860-E79203BF564B}"/>
              </a:ext>
            </a:extLst>
          </p:cNvPr>
          <p:cNvSpPr>
            <a:spLocks noGrp="1"/>
          </p:cNvSpPr>
          <p:nvPr>
            <p:ph idx="1"/>
          </p:nvPr>
        </p:nvSpPr>
        <p:spPr>
          <a:xfrm>
            <a:off x="310831" y="1253331"/>
            <a:ext cx="6846518" cy="5604669"/>
          </a:xfrm>
        </p:spPr>
        <p:txBody>
          <a:bodyPr>
            <a:normAutofit lnSpcReduction="10000"/>
          </a:bodyPr>
          <a:lstStyle/>
          <a:p>
            <a:pPr marL="0" indent="0" algn="l" fontAlgn="base">
              <a:buNone/>
            </a:pPr>
            <a:r>
              <a:rPr lang="en-GB" sz="1800" dirty="0"/>
              <a:t>To login to your University of Bath Zoom account in a web browser:</a:t>
            </a:r>
          </a:p>
          <a:p>
            <a:pPr marL="0" indent="0" algn="l" fontAlgn="base">
              <a:buNone/>
            </a:pPr>
            <a:endParaRPr lang="en-GB" sz="1800" dirty="0"/>
          </a:p>
          <a:p>
            <a:pPr algn="l" fontAlgn="base">
              <a:buFont typeface="Arial" panose="020B0604020202020204" pitchFamily="34" charset="0"/>
              <a:buChar char="•"/>
            </a:pPr>
            <a:r>
              <a:rPr lang="en-GB" sz="1800" dirty="0"/>
              <a:t>Log out of any Zoom accounts that you have personally, including the Zoom app</a:t>
            </a:r>
          </a:p>
          <a:p>
            <a:pPr algn="l" fontAlgn="base">
              <a:buFont typeface="Arial" panose="020B0604020202020204" pitchFamily="34" charset="0"/>
              <a:buChar char="•"/>
            </a:pPr>
            <a:r>
              <a:rPr lang="en-GB" sz="1800" dirty="0"/>
              <a:t>Open your web browser and go to </a:t>
            </a:r>
            <a:r>
              <a:rPr lang="en-GB" sz="1800" dirty="0">
                <a:hlinkClick r:id="rId2"/>
              </a:rPr>
              <a:t>bath-ac-uk.zoom.us</a:t>
            </a:r>
            <a:endParaRPr lang="en-GB" sz="1800" dirty="0"/>
          </a:p>
          <a:p>
            <a:pPr algn="l" fontAlgn="base">
              <a:buFont typeface="Arial" panose="020B0604020202020204" pitchFamily="34" charset="0"/>
              <a:buChar char="•"/>
            </a:pPr>
            <a:r>
              <a:rPr lang="en-GB" sz="1800" dirty="0"/>
              <a:t>Click </a:t>
            </a:r>
            <a:r>
              <a:rPr lang="en-GB" sz="1800" b="1" dirty="0"/>
              <a:t>Sign in </a:t>
            </a:r>
            <a:r>
              <a:rPr lang="en-GB" sz="1800" dirty="0"/>
              <a:t>to configure your account</a:t>
            </a:r>
          </a:p>
          <a:p>
            <a:pPr fontAlgn="base"/>
            <a:r>
              <a:rPr lang="en-GB" sz="1800" dirty="0"/>
              <a:t>This should open the </a:t>
            </a:r>
            <a:r>
              <a:rPr lang="en-GB" sz="1800" b="1" dirty="0"/>
              <a:t>Bath Single Sign On </a:t>
            </a:r>
            <a:r>
              <a:rPr lang="en-GB" sz="1800" dirty="0"/>
              <a:t>screen – log in using your usual Bath username and password. (You may be prompted to accept the service data privacy policy).</a:t>
            </a:r>
          </a:p>
          <a:p>
            <a:pPr algn="l" fontAlgn="base">
              <a:buFont typeface="Arial" panose="020B0604020202020204" pitchFamily="34" charset="0"/>
              <a:buChar char="•"/>
            </a:pPr>
            <a:r>
              <a:rPr lang="en-GB" sz="1800" dirty="0"/>
              <a:t>This will take you in to Zoom, where you will be able to set up your Profile information.  As an undergraduate (UG) or postgraduate taught (PGT) student at the University, you will be set up with a licensed account in Zoom.</a:t>
            </a:r>
          </a:p>
          <a:p>
            <a:pPr marL="0" indent="0" algn="l" fontAlgn="base">
              <a:buNone/>
            </a:pPr>
            <a:endParaRPr lang="en-GB" sz="1800" dirty="0"/>
          </a:p>
          <a:p>
            <a:pPr marL="0" indent="0" algn="l" fontAlgn="base">
              <a:buNone/>
            </a:pPr>
            <a:r>
              <a:rPr lang="en-GB" sz="1800" dirty="0"/>
              <a:t>Please note that if you have already set up a Zoom account using your Bath credentials, then you may be prompted to merge your accounts the first time that you login with your University username and password.  However, it is probably easier to change the email details associated with this non-Bath account to a personal email address instead.</a:t>
            </a:r>
          </a:p>
          <a:p>
            <a:pPr fontAlgn="base"/>
            <a:endParaRPr lang="en-GB" sz="1800" dirty="0"/>
          </a:p>
          <a:p>
            <a:pPr algn="l" fontAlgn="base">
              <a:buFont typeface="Arial" panose="020B0604020202020204" pitchFamily="34" charset="0"/>
              <a:buChar char="•"/>
            </a:pPr>
            <a:endParaRPr lang="en-GB" sz="1800" dirty="0"/>
          </a:p>
        </p:txBody>
      </p:sp>
      <p:pic>
        <p:nvPicPr>
          <p:cNvPr id="6" name="Picture 5" descr="Screenshot of screen to sign into Zoom.">
            <a:extLst>
              <a:ext uri="{FF2B5EF4-FFF2-40B4-BE49-F238E27FC236}">
                <a16:creationId xmlns:a16="http://schemas.microsoft.com/office/drawing/2014/main" id="{8FD81F0F-9FF0-4B02-4DEC-CCD698D56B20}"/>
              </a:ext>
            </a:extLst>
          </p:cNvPr>
          <p:cNvPicPr>
            <a:picLocks noChangeAspect="1"/>
          </p:cNvPicPr>
          <p:nvPr/>
        </p:nvPicPr>
        <p:blipFill>
          <a:blip r:embed="rId3"/>
          <a:stretch>
            <a:fillRect/>
          </a:stretch>
        </p:blipFill>
        <p:spPr>
          <a:xfrm>
            <a:off x="7157349" y="1343818"/>
            <a:ext cx="4810254" cy="2057511"/>
          </a:xfrm>
          <a:prstGeom prst="rect">
            <a:avLst/>
          </a:prstGeom>
          <a:ln>
            <a:solidFill>
              <a:schemeClr val="bg2">
                <a:lumMod val="75000"/>
              </a:schemeClr>
            </a:solidFill>
          </a:ln>
        </p:spPr>
      </p:pic>
      <p:pic>
        <p:nvPicPr>
          <p:cNvPr id="8" name="Picture 7" descr="Screenshot of Single Sign on page for logging into Zoom.">
            <a:extLst>
              <a:ext uri="{FF2B5EF4-FFF2-40B4-BE49-F238E27FC236}">
                <a16:creationId xmlns:a16="http://schemas.microsoft.com/office/drawing/2014/main" id="{B5E74720-3096-7E14-103E-C3AFAF1060BF}"/>
              </a:ext>
            </a:extLst>
          </p:cNvPr>
          <p:cNvPicPr>
            <a:picLocks noChangeAspect="1"/>
          </p:cNvPicPr>
          <p:nvPr/>
        </p:nvPicPr>
        <p:blipFill>
          <a:blip r:embed="rId4"/>
          <a:stretch>
            <a:fillRect/>
          </a:stretch>
        </p:blipFill>
        <p:spPr>
          <a:xfrm>
            <a:off x="7157349" y="3590446"/>
            <a:ext cx="4806792" cy="2609938"/>
          </a:xfrm>
          <a:prstGeom prst="rect">
            <a:avLst/>
          </a:prstGeom>
          <a:ln>
            <a:solidFill>
              <a:schemeClr val="bg2">
                <a:lumMod val="75000"/>
              </a:schemeClr>
            </a:solidFill>
          </a:ln>
        </p:spPr>
      </p:pic>
    </p:spTree>
    <p:extLst>
      <p:ext uri="{BB962C8B-B14F-4D97-AF65-F5344CB8AC3E}">
        <p14:creationId xmlns:p14="http://schemas.microsoft.com/office/powerpoint/2010/main" val="3000288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ACEFF-979B-9EE1-81A6-6DE7C419222A}"/>
              </a:ext>
            </a:extLst>
          </p:cNvPr>
          <p:cNvSpPr>
            <a:spLocks noGrp="1"/>
          </p:cNvSpPr>
          <p:nvPr>
            <p:ph type="title"/>
          </p:nvPr>
        </p:nvSpPr>
        <p:spPr>
          <a:xfrm>
            <a:off x="0" y="1"/>
            <a:ext cx="12192000" cy="1690688"/>
          </a:xfrm>
        </p:spPr>
        <p:txBody>
          <a:bodyPr/>
          <a:lstStyle/>
          <a:p>
            <a:pPr algn="ctr"/>
            <a:r>
              <a:rPr lang="en-GB" dirty="0"/>
              <a:t>Logging into Zoom via the Zoom app (desktop client)</a:t>
            </a:r>
          </a:p>
        </p:txBody>
      </p:sp>
      <p:sp>
        <p:nvSpPr>
          <p:cNvPr id="3" name="Content Placeholder 2">
            <a:extLst>
              <a:ext uri="{FF2B5EF4-FFF2-40B4-BE49-F238E27FC236}">
                <a16:creationId xmlns:a16="http://schemas.microsoft.com/office/drawing/2014/main" id="{DC2A4C26-984E-9544-0860-E79203BF564B}"/>
              </a:ext>
            </a:extLst>
          </p:cNvPr>
          <p:cNvSpPr>
            <a:spLocks noGrp="1"/>
          </p:cNvSpPr>
          <p:nvPr>
            <p:ph idx="1"/>
          </p:nvPr>
        </p:nvSpPr>
        <p:spPr>
          <a:xfrm>
            <a:off x="322893" y="1690689"/>
            <a:ext cx="6076167" cy="4351338"/>
          </a:xfrm>
        </p:spPr>
        <p:txBody>
          <a:bodyPr>
            <a:normAutofit/>
          </a:bodyPr>
          <a:lstStyle/>
          <a:p>
            <a:pPr marL="0" indent="0" algn="l" fontAlgn="base">
              <a:buNone/>
            </a:pPr>
            <a:r>
              <a:rPr lang="en-GB" sz="1800" dirty="0"/>
              <a:t>To login to your University of Bath Zoom account via the App (desktop client):</a:t>
            </a:r>
          </a:p>
          <a:p>
            <a:pPr marL="0" indent="0" algn="l" fontAlgn="base">
              <a:buNone/>
            </a:pPr>
            <a:endParaRPr lang="en-GB" sz="1800" dirty="0"/>
          </a:p>
          <a:p>
            <a:pPr algn="l" fontAlgn="base">
              <a:buFont typeface="Arial" panose="020B0604020202020204" pitchFamily="34" charset="0"/>
              <a:buChar char="•"/>
            </a:pPr>
            <a:r>
              <a:rPr lang="en-GB" sz="1800" dirty="0"/>
              <a:t>First install the App (Zoom desktop client) for Meetings from the </a:t>
            </a:r>
            <a:r>
              <a:rPr lang="en-GB" sz="1800" dirty="0">
                <a:hlinkClick r:id="rId2"/>
              </a:rPr>
              <a:t>Zoom Download Centre</a:t>
            </a:r>
            <a:endParaRPr lang="en-GB" sz="1800" dirty="0"/>
          </a:p>
          <a:p>
            <a:pPr algn="l" fontAlgn="base">
              <a:buFont typeface="Arial" panose="020B0604020202020204" pitchFamily="34" charset="0"/>
              <a:buChar char="•"/>
            </a:pPr>
            <a:r>
              <a:rPr lang="en-GB" sz="1800" dirty="0"/>
              <a:t>Once installed, open the App (desktop client) and choose the option to </a:t>
            </a:r>
            <a:r>
              <a:rPr lang="en-GB" sz="1800" b="1" dirty="0"/>
              <a:t>Sign in with SSO</a:t>
            </a:r>
            <a:r>
              <a:rPr lang="en-GB" sz="1800" dirty="0"/>
              <a:t>.</a:t>
            </a:r>
          </a:p>
          <a:p>
            <a:pPr algn="l" fontAlgn="base">
              <a:buFont typeface="Arial" panose="020B0604020202020204" pitchFamily="34" charset="0"/>
              <a:buChar char="•"/>
            </a:pPr>
            <a:r>
              <a:rPr lang="en-GB" sz="1800" dirty="0"/>
              <a:t>On the next screen, enter the Domain name </a:t>
            </a:r>
            <a:r>
              <a:rPr lang="en-GB" sz="1800" b="1" dirty="0"/>
              <a:t>bath-ac-</a:t>
            </a:r>
            <a:r>
              <a:rPr lang="en-GB" sz="1800" b="1" dirty="0" err="1"/>
              <a:t>uk</a:t>
            </a:r>
            <a:r>
              <a:rPr lang="en-GB" sz="1800" dirty="0"/>
              <a:t> and press continue.</a:t>
            </a:r>
          </a:p>
          <a:p>
            <a:pPr algn="l" fontAlgn="base">
              <a:buFont typeface="Arial" panose="020B0604020202020204" pitchFamily="34" charset="0"/>
              <a:buChar char="•"/>
            </a:pPr>
            <a:r>
              <a:rPr lang="en-GB" sz="1800" dirty="0"/>
              <a:t>This should open the </a:t>
            </a:r>
            <a:r>
              <a:rPr lang="en-GB" sz="1800" b="1" dirty="0"/>
              <a:t>Bath Single Sign On </a:t>
            </a:r>
            <a:r>
              <a:rPr lang="en-GB" sz="1800" dirty="0"/>
              <a:t>screen, where you can log in using your usual Bath username and password. (You may be prompted to accept the service data privacy policy).</a:t>
            </a:r>
          </a:p>
          <a:p>
            <a:pPr algn="l" fontAlgn="base">
              <a:buFont typeface="Arial" panose="020B0604020202020204" pitchFamily="34" charset="0"/>
              <a:buChar char="•"/>
            </a:pPr>
            <a:endParaRPr lang="en-GB" sz="1800" dirty="0"/>
          </a:p>
        </p:txBody>
      </p:sp>
      <p:pic>
        <p:nvPicPr>
          <p:cNvPr id="5" name="Picture 4" descr="A screen shot of the app sign in page.">
            <a:extLst>
              <a:ext uri="{FF2B5EF4-FFF2-40B4-BE49-F238E27FC236}">
                <a16:creationId xmlns:a16="http://schemas.microsoft.com/office/drawing/2014/main" id="{A03E6060-F33D-B04F-8744-3AE856A74850}"/>
              </a:ext>
            </a:extLst>
          </p:cNvPr>
          <p:cNvPicPr>
            <a:picLocks noChangeAspect="1"/>
          </p:cNvPicPr>
          <p:nvPr/>
        </p:nvPicPr>
        <p:blipFill>
          <a:blip r:embed="rId3"/>
          <a:stretch>
            <a:fillRect/>
          </a:stretch>
        </p:blipFill>
        <p:spPr>
          <a:xfrm>
            <a:off x="6755530" y="1690689"/>
            <a:ext cx="5080000" cy="2032000"/>
          </a:xfrm>
          <a:prstGeom prst="rect">
            <a:avLst/>
          </a:prstGeom>
          <a:ln>
            <a:solidFill>
              <a:schemeClr val="bg2">
                <a:lumMod val="90000"/>
              </a:schemeClr>
            </a:solidFill>
          </a:ln>
        </p:spPr>
      </p:pic>
    </p:spTree>
    <p:extLst>
      <p:ext uri="{BB962C8B-B14F-4D97-AF65-F5344CB8AC3E}">
        <p14:creationId xmlns:p14="http://schemas.microsoft.com/office/powerpoint/2010/main" val="2828417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7EBB2-6892-EEEF-C400-7CFA6755B4D5}"/>
              </a:ext>
            </a:extLst>
          </p:cNvPr>
          <p:cNvSpPr>
            <a:spLocks noGrp="1"/>
          </p:cNvSpPr>
          <p:nvPr>
            <p:ph type="title"/>
          </p:nvPr>
        </p:nvSpPr>
        <p:spPr>
          <a:xfrm>
            <a:off x="0" y="18255"/>
            <a:ext cx="12192000" cy="1325563"/>
          </a:xfrm>
        </p:spPr>
        <p:txBody>
          <a:bodyPr/>
          <a:lstStyle/>
          <a:p>
            <a:pPr algn="ctr"/>
            <a:r>
              <a:rPr lang="en-GB" dirty="0"/>
              <a:t>Joining a Zoom meeting</a:t>
            </a:r>
          </a:p>
        </p:txBody>
      </p:sp>
      <p:sp>
        <p:nvSpPr>
          <p:cNvPr id="3" name="Content Placeholder 2">
            <a:extLst>
              <a:ext uri="{FF2B5EF4-FFF2-40B4-BE49-F238E27FC236}">
                <a16:creationId xmlns:a16="http://schemas.microsoft.com/office/drawing/2014/main" id="{502C38B8-5AAE-FDA8-8A40-A9F58A73518D}"/>
              </a:ext>
            </a:extLst>
          </p:cNvPr>
          <p:cNvSpPr>
            <a:spLocks noGrp="1"/>
          </p:cNvSpPr>
          <p:nvPr>
            <p:ph idx="1"/>
          </p:nvPr>
        </p:nvSpPr>
        <p:spPr>
          <a:xfrm>
            <a:off x="374737" y="1475392"/>
            <a:ext cx="7053197" cy="4351338"/>
          </a:xfrm>
        </p:spPr>
        <p:txBody>
          <a:bodyPr>
            <a:normAutofit/>
          </a:bodyPr>
          <a:lstStyle/>
          <a:p>
            <a:r>
              <a:rPr lang="en-GB" sz="1800" dirty="0"/>
              <a:t>Login to Zoom at </a:t>
            </a:r>
            <a:r>
              <a:rPr lang="en-GB" sz="1800" dirty="0">
                <a:hlinkClick r:id="rId2"/>
              </a:rPr>
              <a:t>https://bath-ac-uk.zoom.us/</a:t>
            </a:r>
            <a:r>
              <a:rPr lang="en-GB" sz="1800" dirty="0"/>
              <a:t> first.</a:t>
            </a:r>
          </a:p>
          <a:p>
            <a:r>
              <a:rPr lang="en-GB" sz="1800" dirty="0"/>
              <a:t>Visit your Moodle space, where your lecturer will have set up the meetings, and click the relevant Zoom link.</a:t>
            </a:r>
          </a:p>
          <a:p>
            <a:r>
              <a:rPr lang="en-GB" sz="1800" dirty="0"/>
              <a:t>You will be taken to a Zoom page that lists the scheduled meetings for your cohort. </a:t>
            </a:r>
          </a:p>
          <a:p>
            <a:r>
              <a:rPr lang="en-GB" sz="1800" dirty="0"/>
              <a:t>Click the </a:t>
            </a:r>
            <a:r>
              <a:rPr lang="en-GB" sz="1800" b="1" dirty="0"/>
              <a:t>Join</a:t>
            </a:r>
            <a:r>
              <a:rPr lang="en-GB" sz="1800" dirty="0"/>
              <a:t> button next the relevant meeting.</a:t>
            </a:r>
          </a:p>
          <a:p>
            <a:r>
              <a:rPr lang="en-GB" sz="1800" dirty="0"/>
              <a:t>Where possible, always join using the App (desktop client) as this should allow you to access all the functionality (e.g. polling).</a:t>
            </a:r>
          </a:p>
        </p:txBody>
      </p:sp>
      <p:pic>
        <p:nvPicPr>
          <p:cNvPr id="5" name="Picture 4" descr="A screenshot of the Moodle link to Zoom meetings.">
            <a:extLst>
              <a:ext uri="{FF2B5EF4-FFF2-40B4-BE49-F238E27FC236}">
                <a16:creationId xmlns:a16="http://schemas.microsoft.com/office/drawing/2014/main" id="{316638D6-CAC7-D642-C4CA-FD77C43336AD}"/>
              </a:ext>
            </a:extLst>
          </p:cNvPr>
          <p:cNvPicPr>
            <a:picLocks noChangeAspect="1"/>
          </p:cNvPicPr>
          <p:nvPr/>
        </p:nvPicPr>
        <p:blipFill>
          <a:blip r:embed="rId3"/>
          <a:stretch>
            <a:fillRect/>
          </a:stretch>
        </p:blipFill>
        <p:spPr>
          <a:xfrm>
            <a:off x="7842946" y="1475392"/>
            <a:ext cx="3721100" cy="1333500"/>
          </a:xfrm>
          <a:prstGeom prst="rect">
            <a:avLst/>
          </a:prstGeom>
          <a:ln>
            <a:solidFill>
              <a:schemeClr val="bg2">
                <a:lumMod val="75000"/>
              </a:schemeClr>
            </a:solidFill>
          </a:ln>
        </p:spPr>
      </p:pic>
      <p:pic>
        <p:nvPicPr>
          <p:cNvPr id="7" name="Picture 6" descr="A screenshot of the Zoom meetings for a Moodle course, and the Join button is highlighted.">
            <a:extLst>
              <a:ext uri="{FF2B5EF4-FFF2-40B4-BE49-F238E27FC236}">
                <a16:creationId xmlns:a16="http://schemas.microsoft.com/office/drawing/2014/main" id="{1CFAC987-6B75-B679-1D08-57151DF97EEC}"/>
              </a:ext>
            </a:extLst>
          </p:cNvPr>
          <p:cNvPicPr>
            <a:picLocks noChangeAspect="1"/>
          </p:cNvPicPr>
          <p:nvPr/>
        </p:nvPicPr>
        <p:blipFill>
          <a:blip r:embed="rId4"/>
          <a:stretch>
            <a:fillRect/>
          </a:stretch>
        </p:blipFill>
        <p:spPr>
          <a:xfrm>
            <a:off x="3791646" y="4293309"/>
            <a:ext cx="7772400" cy="2354952"/>
          </a:xfrm>
          <a:prstGeom prst="rect">
            <a:avLst/>
          </a:prstGeom>
          <a:ln>
            <a:solidFill>
              <a:schemeClr val="bg2">
                <a:lumMod val="75000"/>
              </a:schemeClr>
            </a:solidFill>
          </a:ln>
        </p:spPr>
      </p:pic>
    </p:spTree>
    <p:extLst>
      <p:ext uri="{BB962C8B-B14F-4D97-AF65-F5344CB8AC3E}">
        <p14:creationId xmlns:p14="http://schemas.microsoft.com/office/powerpoint/2010/main" val="3570399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E4A67-B5A0-37A7-5C0F-2D19FFE1733A}"/>
              </a:ext>
            </a:extLst>
          </p:cNvPr>
          <p:cNvSpPr>
            <a:spLocks noGrp="1"/>
          </p:cNvSpPr>
          <p:nvPr>
            <p:ph type="title"/>
          </p:nvPr>
        </p:nvSpPr>
        <p:spPr>
          <a:xfrm>
            <a:off x="0" y="0"/>
            <a:ext cx="12192000" cy="1325563"/>
          </a:xfrm>
        </p:spPr>
        <p:txBody>
          <a:bodyPr/>
          <a:lstStyle/>
          <a:p>
            <a:pPr algn="ctr"/>
            <a:r>
              <a:rPr lang="en-GB" dirty="0"/>
              <a:t>Zoom Tips</a:t>
            </a:r>
          </a:p>
        </p:txBody>
      </p:sp>
      <p:sp>
        <p:nvSpPr>
          <p:cNvPr id="6" name="Rectangle 5">
            <a:extLst>
              <a:ext uri="{FF2B5EF4-FFF2-40B4-BE49-F238E27FC236}">
                <a16:creationId xmlns:a16="http://schemas.microsoft.com/office/drawing/2014/main" id="{C3BC71AE-EB3F-DA12-6418-0B9BB7353E5F}"/>
              </a:ext>
              <a:ext uri="{C183D7F6-B498-43B3-948B-1728B52AA6E4}">
                <adec:decorative xmlns:adec="http://schemas.microsoft.com/office/drawing/2017/decorative" val="1"/>
              </a:ext>
            </a:extLst>
          </p:cNvPr>
          <p:cNvSpPr/>
          <p:nvPr/>
        </p:nvSpPr>
        <p:spPr>
          <a:xfrm>
            <a:off x="0" y="5466398"/>
            <a:ext cx="12192000" cy="9145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58D07F51-8F01-1C45-4B35-BB52FD32F7BD}"/>
              </a:ext>
            </a:extLst>
          </p:cNvPr>
          <p:cNvSpPr>
            <a:spLocks noGrp="1"/>
          </p:cNvSpPr>
          <p:nvPr>
            <p:ph idx="1"/>
          </p:nvPr>
        </p:nvSpPr>
        <p:spPr>
          <a:xfrm>
            <a:off x="838200" y="1292374"/>
            <a:ext cx="10515600" cy="4351338"/>
          </a:xfrm>
        </p:spPr>
        <p:txBody>
          <a:bodyPr>
            <a:noAutofit/>
          </a:bodyPr>
          <a:lstStyle/>
          <a:p>
            <a:pPr marL="0" indent="0" algn="l" fontAlgn="base">
              <a:buNone/>
            </a:pPr>
            <a:r>
              <a:rPr lang="en-GB" sz="1800" dirty="0"/>
              <a:t>When you follow a link to join a Zoom meeting, you will usually be prompted to open or download the Zoom desktop client.  This is the best way to join a meeting but, if you are unable to download the Zoom client for any reason, you should also be able to join a meeting via a web browser but may not be able to take part in all activities. Polling, for example, is not available if joining a session via a web browser.</a:t>
            </a:r>
            <a:br>
              <a:rPr lang="en-GB" sz="1800" dirty="0"/>
            </a:br>
            <a:endParaRPr lang="en-GB" sz="1800" dirty="0"/>
          </a:p>
          <a:p>
            <a:pPr marL="0" indent="0" algn="l" fontAlgn="base">
              <a:buNone/>
            </a:pPr>
            <a:r>
              <a:rPr lang="en-GB" sz="1800" dirty="0"/>
              <a:t>When joining any Zoom session, for the best experience, we recommend you join using a headset to minimise any background noise or feedback.  A webcam can be useful but is not essential.  Your tutors will explain how they plan to use Zoom for their individual sessions, but there is some general guidance to get you started on the </a:t>
            </a:r>
            <a:r>
              <a:rPr lang="en-GB" sz="1800" dirty="0">
                <a:hlinkClick r:id="rId2"/>
              </a:rPr>
              <a:t>Zoom support hub</a:t>
            </a:r>
            <a:r>
              <a:rPr lang="en-GB" sz="1800" dirty="0"/>
              <a:t>.</a:t>
            </a:r>
          </a:p>
          <a:p>
            <a:endParaRPr lang="en-GB" sz="1800" dirty="0"/>
          </a:p>
          <a:p>
            <a:pPr marL="0" indent="0">
              <a:buNone/>
            </a:pPr>
            <a:r>
              <a:rPr lang="en-GB" sz="1800" dirty="0"/>
              <a:t>You can set your background while in a meeting, if you are online from home and want to retain some privacy.</a:t>
            </a:r>
          </a:p>
          <a:p>
            <a:pPr marL="0" indent="0">
              <a:buNone/>
            </a:pPr>
            <a:endParaRPr lang="en-GB" sz="1800" dirty="0"/>
          </a:p>
          <a:p>
            <a:pPr marL="0" indent="0">
              <a:buNone/>
            </a:pPr>
            <a:r>
              <a:rPr lang="en-GB" sz="1800" dirty="0"/>
              <a:t>It’s important to keep the Zoom app (desktop client) up-to-date so that you can attend meetings successfully.</a:t>
            </a:r>
          </a:p>
          <a:p>
            <a:pPr marL="0" indent="0">
              <a:buNone/>
            </a:pPr>
            <a:endParaRPr lang="en-GB" sz="1800" dirty="0"/>
          </a:p>
          <a:p>
            <a:pPr marL="0" indent="0">
              <a:buNone/>
            </a:pPr>
            <a:r>
              <a:rPr lang="en-GB" sz="1800" b="1" dirty="0"/>
              <a:t>If you have trouble getting into a Zoom meeting, the number one cause is not being logged in via Single Sign On.  As an institutional account, you must be logged in properly to Bath’s version of Zoom.</a:t>
            </a:r>
          </a:p>
        </p:txBody>
      </p:sp>
      <p:pic>
        <p:nvPicPr>
          <p:cNvPr id="5" name="Graphic 4" descr="Exclamation mark with solid fill">
            <a:extLst>
              <a:ext uri="{FF2B5EF4-FFF2-40B4-BE49-F238E27FC236}">
                <a16:creationId xmlns:a16="http://schemas.microsoft.com/office/drawing/2014/main" id="{29DE26C2-BA72-47BA-E15E-B0A6E048BD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5763" y="5621137"/>
            <a:ext cx="702437" cy="702437"/>
          </a:xfrm>
          <a:prstGeom prst="rect">
            <a:avLst/>
          </a:prstGeom>
        </p:spPr>
      </p:pic>
    </p:spTree>
    <p:extLst>
      <p:ext uri="{BB962C8B-B14F-4D97-AF65-F5344CB8AC3E}">
        <p14:creationId xmlns:p14="http://schemas.microsoft.com/office/powerpoint/2010/main" val="3751271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819</Words>
  <Application>Microsoft Macintosh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Zoom</vt:lpstr>
      <vt:lpstr>What is Zoom?</vt:lpstr>
      <vt:lpstr>Zoom accounts</vt:lpstr>
      <vt:lpstr>Logging into Zoom via a web browser</vt:lpstr>
      <vt:lpstr>Logging into Zoom via the Zoom app (desktop client)</vt:lpstr>
      <vt:lpstr>Joining a Zoom meeting</vt:lpstr>
      <vt:lpstr>Zoom Tips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Technlogy Enhanced Learning</dc:creator>
  <cp:keywords/>
  <dc:description/>
  <cp:lastModifiedBy>Microsoft Office User</cp:lastModifiedBy>
  <cp:revision>5</cp:revision>
  <dcterms:created xsi:type="dcterms:W3CDTF">2023-10-04T08:50:07Z</dcterms:created>
  <dcterms:modified xsi:type="dcterms:W3CDTF">2023-10-04T10:02:59Z</dcterms:modified>
  <cp:category/>
</cp:coreProperties>
</file>