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1" r:id="rId3"/>
  </p:sldMasterIdLst>
  <p:sldIdLst>
    <p:sldId id="269" r:id="rId4"/>
    <p:sldId id="277" r:id="rId5"/>
    <p:sldId id="278" r:id="rId6"/>
    <p:sldId id="279" r:id="rId7"/>
    <p:sldId id="280" r:id="rId8"/>
    <p:sldId id="281" r:id="rId9"/>
    <p:sldId id="27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D58"/>
    <a:srgbClr val="E6A922"/>
    <a:srgbClr val="0066BF"/>
    <a:srgbClr val="85BDB8"/>
    <a:srgbClr val="92CEC8"/>
    <a:srgbClr val="396164"/>
    <a:srgbClr val="253737"/>
    <a:srgbClr val="AE5191"/>
    <a:srgbClr val="1A3F82"/>
    <a:srgbClr val="71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8C06E-FE53-DC7C-B057-AEAC6FCA3787}" v="1" dt="2023-10-27T09:42:40.517"/>
    <p1510:client id="{71821FD7-2036-13A3-108E-7243AFC9A12F}" v="2" dt="2023-10-27T09:53:55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94639" autoAdjust="0"/>
  </p:normalViewPr>
  <p:slideViewPr>
    <p:cSldViewPr snapToGrid="0" snapToObjects="1">
      <p:cViewPr varScale="1">
        <p:scale>
          <a:sx n="130" d="100"/>
          <a:sy n="130" d="100"/>
        </p:scale>
        <p:origin x="55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Eaton" userId="S::rwe23@bath.ac.uk::4b8e01a1-68ae-4d63-a0c8-cec7bf0d4dfb" providerId="AD" clId="Web-{2AF8C06E-FE53-DC7C-B057-AEAC6FCA3787}"/>
    <pc:docChg chg="delSld">
      <pc:chgData name="Robert Eaton" userId="S::rwe23@bath.ac.uk::4b8e01a1-68ae-4d63-a0c8-cec7bf0d4dfb" providerId="AD" clId="Web-{2AF8C06E-FE53-DC7C-B057-AEAC6FCA3787}" dt="2023-10-27T09:42:40.517" v="0"/>
      <pc:docMkLst>
        <pc:docMk/>
      </pc:docMkLst>
      <pc:sldChg chg="del">
        <pc:chgData name="Robert Eaton" userId="S::rwe23@bath.ac.uk::4b8e01a1-68ae-4d63-a0c8-cec7bf0d4dfb" providerId="AD" clId="Web-{2AF8C06E-FE53-DC7C-B057-AEAC6FCA3787}" dt="2023-10-27T09:42:40.517" v="0"/>
        <pc:sldMkLst>
          <pc:docMk/>
          <pc:sldMk cId="3931806351" sldId="272"/>
        </pc:sldMkLst>
      </pc:sldChg>
    </pc:docChg>
  </pc:docChgLst>
  <pc:docChgLst>
    <pc:chgData name="Robert Eaton" userId="S::rwe23@bath.ac.uk::4b8e01a1-68ae-4d63-a0c8-cec7bf0d4dfb" providerId="AD" clId="Web-{71821FD7-2036-13A3-108E-7243AFC9A12F}"/>
    <pc:docChg chg="modSld">
      <pc:chgData name="Robert Eaton" userId="S::rwe23@bath.ac.uk::4b8e01a1-68ae-4d63-a0c8-cec7bf0d4dfb" providerId="AD" clId="Web-{71821FD7-2036-13A3-108E-7243AFC9A12F}" dt="2023-10-27T09:53:55.084" v="1"/>
      <pc:docMkLst>
        <pc:docMk/>
      </pc:docMkLst>
      <pc:sldChg chg="addSp modSp">
        <pc:chgData name="Robert Eaton" userId="S::rwe23@bath.ac.uk::4b8e01a1-68ae-4d63-a0c8-cec7bf0d4dfb" providerId="AD" clId="Web-{71821FD7-2036-13A3-108E-7243AFC9A12F}" dt="2023-10-27T09:53:55.084" v="1"/>
        <pc:sldMkLst>
          <pc:docMk/>
          <pc:sldMk cId="69105969" sldId="280"/>
        </pc:sldMkLst>
        <pc:spChg chg="add mod">
          <ac:chgData name="Robert Eaton" userId="S::rwe23@bath.ac.uk::4b8e01a1-68ae-4d63-a0c8-cec7bf0d4dfb" providerId="AD" clId="Web-{71821FD7-2036-13A3-108E-7243AFC9A12F}" dt="2023-10-27T09:53:55.084" v="1"/>
          <ac:spMkLst>
            <pc:docMk/>
            <pc:sldMk cId="69105969" sldId="280"/>
            <ac:spMk id="2" creationId="{3824AC17-C32F-FABB-284F-EBFE00873C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solidFill>
            <a:srgbClr val="0066B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6604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pic>
        <p:nvPicPr>
          <p:cNvPr id="7" name="Picture 6" descr="CLT Bug White 1080.pdf">
            <a:extLst>
              <a:ext uri="{FF2B5EF4-FFF2-40B4-BE49-F238E27FC236}">
                <a16:creationId xmlns:a16="http://schemas.microsoft.com/office/drawing/2014/main" id="{240F971B-1B40-4118-A947-235AB58F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9" b="83717"/>
          <a:stretch/>
        </p:blipFill>
        <p:spPr>
          <a:xfrm>
            <a:off x="49665" y="20560"/>
            <a:ext cx="2134736" cy="8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26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0694" y="0"/>
            <a:ext cx="6527991" cy="857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text</a:t>
            </a:r>
            <a:endParaRPr lang="en-US" dirty="0"/>
          </a:p>
        </p:txBody>
      </p:sp>
      <p:pic>
        <p:nvPicPr>
          <p:cNvPr id="6" name="Picture 5" descr="CLT Bug White 1080.pdf">
            <a:extLst>
              <a:ext uri="{FF2B5EF4-FFF2-40B4-BE49-F238E27FC236}">
                <a16:creationId xmlns:a16="http://schemas.microsoft.com/office/drawing/2014/main" id="{8A455432-31AB-4F2B-BA12-706BCBDD2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9" b="83717"/>
          <a:stretch/>
        </p:blipFill>
        <p:spPr>
          <a:xfrm>
            <a:off x="49665" y="20560"/>
            <a:ext cx="2134736" cy="8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0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0694" y="0"/>
            <a:ext cx="6527991" cy="857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9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ED2C4-5A5F-40C0-99AC-100AA487F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CLT-Bug-White-Shadow.png">
            <a:extLst>
              <a:ext uri="{FF2B5EF4-FFF2-40B4-BE49-F238E27FC236}">
                <a16:creationId xmlns:a16="http://schemas.microsoft.com/office/drawing/2014/main" id="{DE060E63-75E8-4A2A-93F2-7243325EC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3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ED2C4-5A5F-40C0-99AC-100AA487F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CLT-Bug-Dark.png">
            <a:extLst>
              <a:ext uri="{FF2B5EF4-FFF2-40B4-BE49-F238E27FC236}">
                <a16:creationId xmlns:a16="http://schemas.microsoft.com/office/drawing/2014/main" id="{822B3EED-CA57-47F9-AD8E-06B33B24D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3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58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49F99-2D85-4896-9908-E203ECB03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5760" y="921490"/>
            <a:ext cx="3300519" cy="3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B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6604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pic>
        <p:nvPicPr>
          <p:cNvPr id="7" name="Picture 6" descr="CLT Bug White 1080.pdf">
            <a:extLst>
              <a:ext uri="{FF2B5EF4-FFF2-40B4-BE49-F238E27FC236}">
                <a16:creationId xmlns:a16="http://schemas.microsoft.com/office/drawing/2014/main" id="{240F971B-1B40-4118-A947-235AB58F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9" b="83717"/>
          <a:stretch/>
        </p:blipFill>
        <p:spPr>
          <a:xfrm>
            <a:off x="49665" y="20560"/>
            <a:ext cx="2134736" cy="8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6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B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709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B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0694" y="0"/>
            <a:ext cx="6527991" cy="857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text</a:t>
            </a:r>
            <a:endParaRPr lang="en-US" dirty="0"/>
          </a:p>
        </p:txBody>
      </p:sp>
      <p:pic>
        <p:nvPicPr>
          <p:cNvPr id="6" name="Picture 5" descr="CLT Bug White 1080.pdf">
            <a:extLst>
              <a:ext uri="{FF2B5EF4-FFF2-40B4-BE49-F238E27FC236}">
                <a16:creationId xmlns:a16="http://schemas.microsoft.com/office/drawing/2014/main" id="{8A455432-31AB-4F2B-BA12-706BCBDD2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9" b="83717"/>
          <a:stretch/>
        </p:blipFill>
        <p:spPr>
          <a:xfrm>
            <a:off x="49665" y="20560"/>
            <a:ext cx="2134736" cy="8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B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0694" y="0"/>
            <a:ext cx="6527991" cy="857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81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B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ED2C4-5A5F-40C0-99AC-100AA487F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CLT-Bug-White-Shadow.png">
            <a:extLst>
              <a:ext uri="{FF2B5EF4-FFF2-40B4-BE49-F238E27FC236}">
                <a16:creationId xmlns:a16="http://schemas.microsoft.com/office/drawing/2014/main" id="{DE060E63-75E8-4A2A-93F2-7243325EC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53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B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ED2C4-5A5F-40C0-99AC-100AA487F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CLT-Bug-Dark.png">
            <a:extLst>
              <a:ext uri="{FF2B5EF4-FFF2-40B4-BE49-F238E27FC236}">
                <a16:creationId xmlns:a16="http://schemas.microsoft.com/office/drawing/2014/main" id="{822B3EED-CA57-47F9-AD8E-06B33B24D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74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B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164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49F99-2D85-4896-9908-E203ECB03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5760" y="921490"/>
            <a:ext cx="3300519" cy="3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4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0694" y="0"/>
            <a:ext cx="6527991" cy="857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text</a:t>
            </a:r>
            <a:endParaRPr lang="en-US" dirty="0"/>
          </a:p>
        </p:txBody>
      </p:sp>
      <p:pic>
        <p:nvPicPr>
          <p:cNvPr id="6" name="Picture 5" descr="CLT Bug White 1080.pdf">
            <a:extLst>
              <a:ext uri="{FF2B5EF4-FFF2-40B4-BE49-F238E27FC236}">
                <a16:creationId xmlns:a16="http://schemas.microsoft.com/office/drawing/2014/main" id="{8A455432-31AB-4F2B-BA12-706BCBDD2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9" b="83717"/>
          <a:stretch/>
        </p:blipFill>
        <p:spPr>
          <a:xfrm>
            <a:off x="49665" y="20560"/>
            <a:ext cx="2134736" cy="8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9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0694" y="0"/>
            <a:ext cx="6527991" cy="857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3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ED2C4-5A5F-40C0-99AC-100AA487F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CLT-Bug-White-Shadow.png">
            <a:extLst>
              <a:ext uri="{FF2B5EF4-FFF2-40B4-BE49-F238E27FC236}">
                <a16:creationId xmlns:a16="http://schemas.microsoft.com/office/drawing/2014/main" id="{DE060E63-75E8-4A2A-93F2-7243325EC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9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ED2C4-5A5F-40C0-99AC-100AA487F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CLT-Bug-Dark.png">
            <a:extLst>
              <a:ext uri="{FF2B5EF4-FFF2-40B4-BE49-F238E27FC236}">
                <a16:creationId xmlns:a16="http://schemas.microsoft.com/office/drawing/2014/main" id="{822B3EED-CA57-47F9-AD8E-06B33B24D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39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49F99-2D85-4896-9908-E203ECB03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5760" y="921490"/>
            <a:ext cx="3300519" cy="3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4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6604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pic>
        <p:nvPicPr>
          <p:cNvPr id="7" name="Picture 6" descr="CLT Bug White 1080.pdf">
            <a:extLst>
              <a:ext uri="{FF2B5EF4-FFF2-40B4-BE49-F238E27FC236}">
                <a16:creationId xmlns:a16="http://schemas.microsoft.com/office/drawing/2014/main" id="{240F971B-1B40-4118-A947-235AB58F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9" b="83717"/>
          <a:stretch/>
        </p:blipFill>
        <p:spPr>
          <a:xfrm>
            <a:off x="49665" y="20560"/>
            <a:ext cx="2134736" cy="8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60" r:id="rId4"/>
    <p:sldLayoutId id="2147483661" r:id="rId5"/>
    <p:sldLayoutId id="2147483662" r:id="rId6"/>
    <p:sldLayoutId id="2147483655" r:id="rId7"/>
    <p:sldLayoutId id="214748367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A9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7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8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44FFE.971377F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05FB0-EF84-4B0F-A12E-456489C59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75786" y="1784094"/>
            <a:ext cx="6347460" cy="1102519"/>
          </a:xfrm>
          <a:prstGeom prst="rect">
            <a:avLst/>
          </a:prstGeom>
          <a:solidFill>
            <a:srgbClr val="0066B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Curriculum Transformation </a:t>
            </a:r>
            <a:br>
              <a:rPr lang="en-US" sz="4000" b="1" dirty="0"/>
            </a:br>
            <a:r>
              <a:rPr lang="en-US" sz="4000" b="1" dirty="0"/>
              <a:t>Phase 1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775786" y="3106070"/>
            <a:ext cx="4571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STAKEHOLDER HEAT MAP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5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3724" y="0"/>
            <a:ext cx="7684962" cy="85725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Mapping stakeholder relationships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76235"/>
            <a:ext cx="8229600" cy="25680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</a:rPr>
              <a:t>At a department level, write down the top 15 (max) most important stakeholders with which you engage.</a:t>
            </a:r>
          </a:p>
          <a:p>
            <a:pPr marL="0" indent="0">
              <a:buFont typeface="Arial"/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Organise the post-its into a circle around the name of your department.</a:t>
            </a:r>
          </a:p>
        </p:txBody>
      </p:sp>
    </p:spTree>
    <p:extLst>
      <p:ext uri="{BB962C8B-B14F-4D97-AF65-F5344CB8AC3E}">
        <p14:creationId xmlns:p14="http://schemas.microsoft.com/office/powerpoint/2010/main" val="356452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3724" y="0"/>
            <a:ext cx="7684962" cy="857250"/>
          </a:xfrm>
        </p:spPr>
        <p:txBody>
          <a:bodyPr>
            <a:normAutofit/>
          </a:bodyPr>
          <a:lstStyle/>
          <a:p>
            <a:r>
              <a:rPr lang="en-GB" sz="4000" b="1" dirty="0"/>
              <a:t>Mapping the stakeholders</a:t>
            </a:r>
            <a:endParaRPr lang="en-GB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7635"/>
            <a:ext cx="8229600" cy="322436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To create the map the following should be considered: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The type of transaction that currently occurs with the stakeholders as part of that relationship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The current frequency of the relationship (i.e. how often that stakeholder is engaged)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The current direction of the relationship and whether it is equal on both sides</a:t>
            </a:r>
          </a:p>
        </p:txBody>
      </p:sp>
    </p:spTree>
    <p:extLst>
      <p:ext uri="{BB962C8B-B14F-4D97-AF65-F5344CB8AC3E}">
        <p14:creationId xmlns:p14="http://schemas.microsoft.com/office/powerpoint/2010/main" val="53264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3724" y="0"/>
            <a:ext cx="7684962" cy="857250"/>
          </a:xfrm>
        </p:spPr>
        <p:txBody>
          <a:bodyPr>
            <a:normAutofit/>
          </a:bodyPr>
          <a:lstStyle/>
          <a:p>
            <a:r>
              <a:rPr lang="en-GB" sz="4000" b="1" dirty="0"/>
              <a:t>Key to mapping</a:t>
            </a:r>
            <a:endParaRPr lang="en-GB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22391"/>
              </p:ext>
            </p:extLst>
          </p:nvPr>
        </p:nvGraphicFramePr>
        <p:xfrm>
          <a:off x="280220" y="235576"/>
          <a:ext cx="4852219" cy="460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407">
                  <a:extLst>
                    <a:ext uri="{9D8B030D-6E8A-4147-A177-3AD203B41FA5}">
                      <a16:colId xmlns:a16="http://schemas.microsoft.com/office/drawing/2014/main" val="4040320092"/>
                    </a:ext>
                  </a:extLst>
                </a:gridCol>
                <a:gridCol w="3234812">
                  <a:extLst>
                    <a:ext uri="{9D8B030D-6E8A-4147-A177-3AD203B41FA5}">
                      <a16:colId xmlns:a16="http://schemas.microsoft.com/office/drawing/2014/main" val="321448411"/>
                    </a:ext>
                  </a:extLst>
                </a:gridCol>
              </a:tblGrid>
              <a:tr h="584181">
                <a:tc>
                  <a:txBody>
                    <a:bodyPr/>
                    <a:lstStyle/>
                    <a:p>
                      <a:r>
                        <a:rPr lang="en-GB" i="1" dirty="0"/>
                        <a:t>Type of transaction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Relationship frequency, including direction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573768"/>
                  </a:ext>
                </a:extLst>
              </a:tr>
              <a:tr h="5289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 = strategic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Distant/minimal (monthly)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351082"/>
                  </a:ext>
                </a:extLst>
              </a:tr>
              <a:tr h="23756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 = day-to-day operations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138599"/>
                  </a:ext>
                </a:extLst>
              </a:tr>
              <a:tr h="2913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Frequent (weekly)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30086"/>
                  </a:ext>
                </a:extLst>
              </a:tr>
              <a:tr h="5289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 = technical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81790"/>
                  </a:ext>
                </a:extLst>
              </a:tr>
              <a:tr h="194373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 = contractual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036889"/>
                  </a:ext>
                </a:extLst>
              </a:tr>
              <a:tr h="334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Continuous (daily)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55341"/>
                  </a:ext>
                </a:extLst>
              </a:tr>
              <a:tr h="5289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F= functional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171786"/>
                  </a:ext>
                </a:extLst>
              </a:tr>
              <a:tr h="5289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R= reporting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766786"/>
                  </a:ext>
                </a:extLst>
              </a:tr>
              <a:tr h="5911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 = service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4277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653567" y="1372828"/>
            <a:ext cx="1633451" cy="69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53567" y="2334139"/>
            <a:ext cx="1639686" cy="6963"/>
          </a:xfrm>
          <a:prstGeom prst="line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53566" y="3882195"/>
            <a:ext cx="1633451" cy="6936"/>
          </a:xfrm>
          <a:prstGeom prst="line">
            <a:avLst/>
          </a:prstGeom>
          <a:ln>
            <a:headEnd type="stealth" w="lg" len="lg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9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3718" y="1794650"/>
            <a:ext cx="3372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Might end up looking something like this…</a:t>
            </a:r>
          </a:p>
        </p:txBody>
      </p:sp>
      <p:pic>
        <p:nvPicPr>
          <p:cNvPr id="10" name="Content Placeholder 3" descr="cid:image002.jpg@01D44FFE.971377F0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07" y="170918"/>
            <a:ext cx="5225161" cy="47697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24AC17-C32F-FABB-284F-EBFE00873C6C}"/>
              </a:ext>
            </a:extLst>
          </p:cNvPr>
          <p:cNvSpPr txBox="1"/>
          <p:nvPr/>
        </p:nvSpPr>
        <p:spPr>
          <a:xfrm>
            <a:off x="3200400" y="2343150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/>
              <a:t>You can use the </a:t>
            </a:r>
            <a:r>
              <a:rPr lang="en-GB" sz="1200" b="1"/>
              <a:t>stakeholder mapping exercise (see powerpoint)</a:t>
            </a:r>
            <a:r>
              <a:rPr lang="en-GB" sz="1200"/>
              <a:t> to identify your key stakeholders, your relationships with them, and to help prioritise your engagement activity (approx. 20-30 mins). An </a:t>
            </a:r>
            <a:r>
              <a:rPr lang="en-GB" sz="1200" b="1"/>
              <a:t>exemplar external stakeholder survey template </a:t>
            </a:r>
            <a:r>
              <a:rPr lang="en-GB" sz="1200"/>
              <a:t>is provided for reference.</a:t>
            </a:r>
            <a:r>
              <a:rPr lang="en-GB" sz="1200">
                <a:cs typeface="Calibri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4942" y="1305256"/>
            <a:ext cx="8229600" cy="32243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Your key stakeholders </a:t>
            </a:r>
          </a:p>
          <a:p>
            <a:r>
              <a:rPr lang="en-GB" dirty="0">
                <a:solidFill>
                  <a:schemeClr val="bg1"/>
                </a:solidFill>
              </a:rPr>
              <a:t>The type of relationship you have with those stakeholders</a:t>
            </a:r>
          </a:p>
          <a:p>
            <a:r>
              <a:rPr lang="en-GB" dirty="0">
                <a:solidFill>
                  <a:schemeClr val="bg1"/>
                </a:solidFill>
              </a:rPr>
              <a:t>The frequency of the relationships</a:t>
            </a:r>
          </a:p>
          <a:p>
            <a:r>
              <a:rPr lang="en-GB" dirty="0">
                <a:solidFill>
                  <a:schemeClr val="bg1"/>
                </a:solidFill>
              </a:rPr>
              <a:t>The balance of those relationships</a:t>
            </a:r>
          </a:p>
          <a:p>
            <a:pPr marL="0" indent="0"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5845" y="-2752"/>
            <a:ext cx="6458155" cy="857250"/>
          </a:xfrm>
        </p:spPr>
        <p:txBody>
          <a:bodyPr>
            <a:normAutofit/>
          </a:bodyPr>
          <a:lstStyle/>
          <a:p>
            <a:r>
              <a:rPr lang="en-GB" sz="4000" b="1" dirty="0"/>
              <a:t>You now know…</a:t>
            </a:r>
          </a:p>
        </p:txBody>
      </p:sp>
    </p:spTree>
    <p:extLst>
      <p:ext uri="{BB962C8B-B14F-4D97-AF65-F5344CB8AC3E}">
        <p14:creationId xmlns:p14="http://schemas.microsoft.com/office/powerpoint/2010/main" val="205719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98901"/>
      </p:ext>
    </p:extLst>
  </p:cSld>
  <p:clrMapOvr>
    <a:masterClrMapping/>
  </p:clrMapOvr>
</p:sld>
</file>

<file path=ppt/theme/theme1.xml><?xml version="1.0" encoding="utf-8"?>
<a:theme xmlns:a="http://schemas.openxmlformats.org/drawingml/2006/main" name="CurrTran Them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rrTran Theme Must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rrTran Theme Burgun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5289</TotalTime>
  <Words>180</Words>
  <Application>Microsoft Office PowerPoint</Application>
  <PresentationFormat>On-screen Show (16:9)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CurrTran Theme Blue</vt:lpstr>
      <vt:lpstr>CurrTran Theme Mustard</vt:lpstr>
      <vt:lpstr>CurrTran Theme Burgundy</vt:lpstr>
      <vt:lpstr>Title</vt:lpstr>
      <vt:lpstr>Mapping stakeholder relationships</vt:lpstr>
      <vt:lpstr>Mapping the stakeholders</vt:lpstr>
      <vt:lpstr>Key to mapping</vt:lpstr>
      <vt:lpstr>PowerPoint Presentation</vt:lpstr>
      <vt:lpstr>You now know…</vt:lpstr>
      <vt:lpstr>PowerPoint Presentation</vt:lpstr>
    </vt:vector>
  </TitlesOfParts>
  <Manager/>
  <Company>University of Bath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Discover. Learn. Teach.</dc:title>
  <dc:subject/>
  <dc:creator>Gavin Brockis</dc:creator>
  <cp:keywords/>
  <dc:description/>
  <cp:lastModifiedBy>Robert Eaton</cp:lastModifiedBy>
  <cp:revision>62</cp:revision>
  <dcterms:created xsi:type="dcterms:W3CDTF">2017-04-10T10:38:09Z</dcterms:created>
  <dcterms:modified xsi:type="dcterms:W3CDTF">2023-10-27T09:53:55Z</dcterms:modified>
  <cp:category/>
</cp:coreProperties>
</file>