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66" r:id="rId4"/>
    <p:sldId id="264" r:id="rId5"/>
    <p:sldId id="263" r:id="rId6"/>
    <p:sldId id="265" r:id="rId7"/>
  </p:sldIdLst>
  <p:sldSz cx="12192000" cy="6858000"/>
  <p:notesSz cx="6858000" cy="9144000"/>
  <p:custDataLst>
    <p:tags r:id="rId8"/>
  </p:custDataLst>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1338787-4C13-692A-C606-F2CDB3334CB6}" name="Christopher Bonfield" initials="CB" userId="S::cab80@bath.ac.uk::93930d30-4928-4ba4-bc0a-c79859d698a3" providerId="AD"/>
  <p188:author id="{F4CD18F7-E45E-96C3-8782-BA36DB080A51}" name="Abby Osborne" initials="AO" userId="S::aro22@bath.ac.uk::133c88b6-681d-480d-a22e-328bd068ace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54E46A-BFEA-4FBD-8C86-7178BB69D048}" v="67" dt="2023-09-20T13:01:08.968"/>
    <p1510:client id="{ACDEEA8A-A7CF-CACD-01D2-4A97BD1DCDEA}" v="322" dt="2023-09-20T13:07:57.252"/>
    <p1510:client id="{EA61615B-55C1-4E07-9E5D-7B89CA826568}" v="2384" dt="2023-09-20T10:37:55.9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2" d="100"/>
          <a:sy n="92" d="100"/>
        </p:scale>
        <p:origin x="2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 Salter" userId="171a54c9-3bb7-49c2-9937-96892296c4f0" providerId="ADAL" clId="{64ACA35B-B167-491F-8E2C-1AF445493F24}"/>
    <pc:docChg chg="">
      <pc:chgData name="Marie Salter" userId="171a54c9-3bb7-49c2-9937-96892296c4f0" providerId="ADAL" clId="{64ACA35B-B167-491F-8E2C-1AF445493F24}" dt="2023-09-21T09:00:46.651" v="1"/>
      <pc:docMkLst>
        <pc:docMk/>
      </pc:docMkLst>
      <pc:sldChg chg="delCm">
        <pc:chgData name="Marie Salter" userId="171a54c9-3bb7-49c2-9937-96892296c4f0" providerId="ADAL" clId="{64ACA35B-B167-491F-8E2C-1AF445493F24}" dt="2023-09-21T09:00:46.651" v="1"/>
        <pc:sldMkLst>
          <pc:docMk/>
          <pc:sldMk cId="1427798576" sldId="257"/>
        </pc:sldMkLst>
      </pc:sldChg>
      <pc:sldChg chg="delCm">
        <pc:chgData name="Marie Salter" userId="171a54c9-3bb7-49c2-9937-96892296c4f0" providerId="ADAL" clId="{64ACA35B-B167-491F-8E2C-1AF445493F24}" dt="2023-09-21T09:00:43.477" v="0"/>
        <pc:sldMkLst>
          <pc:docMk/>
          <pc:sldMk cId="3533457020" sldId="266"/>
        </pc:sldMkLst>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3.xml.rels><?xml version="1.0" encoding="UTF-8" standalone="yes"?>
<Relationships xmlns="http://schemas.openxmlformats.org/package/2006/relationships"><Relationship Id="rId3" Type="http://schemas.openxmlformats.org/officeDocument/2006/relationships/hyperlink" Target="https://library.bath.ac.uk/websearch/artificial-intelligence" TargetMode="External"/><Relationship Id="rId2" Type="http://schemas.openxmlformats.org/officeDocument/2006/relationships/hyperlink" Target="https://blogs.bath.ac.uk/academic-and-employability-skills/2023/09/18/how-to-navigate-generative-artificial-intelligence-genai-tools-with-confidence-and-integrity/" TargetMode="External"/><Relationship Id="rId1" Type="http://schemas.openxmlformats.org/officeDocument/2006/relationships/hyperlink" Target="https://www.bath.ac.uk/campaigns/academic-integrity-training/" TargetMode="External"/></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hyperlink" Target="https://library.bath.ac.uk/referencing/harvard-bath" TargetMode="External"/><Relationship Id="rId1" Type="http://schemas.openxmlformats.org/officeDocument/2006/relationships/hyperlink" Target="https://www.bath.ac.uk/campaigns/academic-integrity-training/" TargetMode="Externa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3.xml.rels><?xml version="1.0" encoding="UTF-8" standalone="yes"?>
<Relationships xmlns="http://schemas.openxmlformats.org/package/2006/relationships"><Relationship Id="rId3" Type="http://schemas.openxmlformats.org/officeDocument/2006/relationships/hyperlink" Target="https://library.bath.ac.uk/websearch/artificial-intelligence" TargetMode="External"/><Relationship Id="rId2" Type="http://schemas.openxmlformats.org/officeDocument/2006/relationships/hyperlink" Target="https://blogs.bath.ac.uk/academic-and-employability-skills/2023/09/18/how-to-navigate-generative-artificial-intelligence-genai-tools-with-confidence-and-integrity/" TargetMode="External"/><Relationship Id="rId1" Type="http://schemas.openxmlformats.org/officeDocument/2006/relationships/hyperlink" Target="https://www.bath.ac.uk/campaigns/academic-integrity-training/" TargetMode="External"/></Relationships>
</file>

<file path=ppt/diagrams/_rels/drawing4.xml.rels><?xml version="1.0" encoding="UTF-8" standalone="yes"?>
<Relationships xmlns="http://schemas.openxmlformats.org/package/2006/relationships"><Relationship Id="rId8" Type="http://schemas.openxmlformats.org/officeDocument/2006/relationships/hyperlink" Target="https://library.bath.ac.uk/referencing/harvard-bath" TargetMode="External"/><Relationship Id="rId3" Type="http://schemas.openxmlformats.org/officeDocument/2006/relationships/hyperlink" Target="https://www.bath.ac.uk/campaigns/academic-integrity-training/" TargetMode="External"/><Relationship Id="rId7" Type="http://schemas.openxmlformats.org/officeDocument/2006/relationships/image" Target="../media/image18.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24DBEF-B5FE-4CFA-A024-B096EA7A0CB0}"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50FC4FF7-BF2E-4CDE-B2B0-414E05C142EF}">
      <dgm:prSet/>
      <dgm:spPr/>
      <dgm:t>
        <a:bodyPr/>
        <a:lstStyle/>
        <a:p>
          <a:pPr>
            <a:lnSpc>
              <a:spcPct val="100000"/>
            </a:lnSpc>
          </a:pPr>
          <a:r>
            <a:rPr lang="en-GB">
              <a:latin typeface="Calibri"/>
            </a:rPr>
            <a:t>Support</a:t>
          </a:r>
          <a:r>
            <a:rPr lang="en-GB"/>
            <a:t> students and staff to become AI-literate</a:t>
          </a:r>
          <a:endParaRPr lang="en-US"/>
        </a:p>
      </dgm:t>
    </dgm:pt>
    <dgm:pt modelId="{B8E1EEB2-C11E-4AC9-A84B-8C13EBC92DEA}" type="parTrans" cxnId="{A2B6D641-7C73-475F-85A8-773315E4D804}">
      <dgm:prSet/>
      <dgm:spPr/>
      <dgm:t>
        <a:bodyPr/>
        <a:lstStyle/>
        <a:p>
          <a:endParaRPr lang="en-US"/>
        </a:p>
      </dgm:t>
    </dgm:pt>
    <dgm:pt modelId="{54482E1E-81E9-4D7A-9721-ACEA2D199FBE}" type="sibTrans" cxnId="{A2B6D641-7C73-475F-85A8-773315E4D804}">
      <dgm:prSet/>
      <dgm:spPr/>
      <dgm:t>
        <a:bodyPr/>
        <a:lstStyle/>
        <a:p>
          <a:endParaRPr lang="en-US"/>
        </a:p>
      </dgm:t>
    </dgm:pt>
    <dgm:pt modelId="{AAB4A4B7-3865-4D45-BA16-FD6B6F89F3D5}">
      <dgm:prSet/>
      <dgm:spPr/>
      <dgm:t>
        <a:bodyPr/>
        <a:lstStyle/>
        <a:p>
          <a:pPr rtl="0">
            <a:lnSpc>
              <a:spcPct val="100000"/>
            </a:lnSpc>
          </a:pPr>
          <a:r>
            <a:rPr lang="en-GB">
              <a:latin typeface="Calibri"/>
            </a:rPr>
            <a:t>Equip staff to support</a:t>
          </a:r>
          <a:r>
            <a:rPr lang="en-GB"/>
            <a:t> students to use generative AI tools effectively and appropriately in their learning experience</a:t>
          </a:r>
          <a:endParaRPr lang="en-US"/>
        </a:p>
      </dgm:t>
    </dgm:pt>
    <dgm:pt modelId="{11574522-5E8B-47D1-A196-D6B3DF5BE352}" type="parTrans" cxnId="{DAD80C42-8332-46B2-B451-8CD59C1FC5C0}">
      <dgm:prSet/>
      <dgm:spPr/>
      <dgm:t>
        <a:bodyPr/>
        <a:lstStyle/>
        <a:p>
          <a:endParaRPr lang="en-US"/>
        </a:p>
      </dgm:t>
    </dgm:pt>
    <dgm:pt modelId="{957CC517-1901-4176-8253-306368C6FCA4}" type="sibTrans" cxnId="{DAD80C42-8332-46B2-B451-8CD59C1FC5C0}">
      <dgm:prSet/>
      <dgm:spPr/>
      <dgm:t>
        <a:bodyPr/>
        <a:lstStyle/>
        <a:p>
          <a:endParaRPr lang="en-US"/>
        </a:p>
      </dgm:t>
    </dgm:pt>
    <dgm:pt modelId="{1BF13C04-03DF-48F0-8E38-FC1956301F79}">
      <dgm:prSet/>
      <dgm:spPr/>
      <dgm:t>
        <a:bodyPr/>
        <a:lstStyle/>
        <a:p>
          <a:pPr>
            <a:lnSpc>
              <a:spcPct val="100000"/>
            </a:lnSpc>
          </a:pPr>
          <a:r>
            <a:rPr lang="en-GB">
              <a:latin typeface="Calibri"/>
            </a:rPr>
            <a:t>Adapt</a:t>
          </a:r>
          <a:r>
            <a:rPr lang="en-GB"/>
            <a:t> teaching and assessment to incorporate the ethical use of generative AI and support equal access</a:t>
          </a:r>
          <a:endParaRPr lang="en-US"/>
        </a:p>
      </dgm:t>
    </dgm:pt>
    <dgm:pt modelId="{4466BE2F-F00B-4435-B879-AB92E8F9D156}" type="parTrans" cxnId="{0FCB6EA8-A987-4159-A2BF-CEB9B9C9C1FB}">
      <dgm:prSet/>
      <dgm:spPr/>
      <dgm:t>
        <a:bodyPr/>
        <a:lstStyle/>
        <a:p>
          <a:endParaRPr lang="en-US"/>
        </a:p>
      </dgm:t>
    </dgm:pt>
    <dgm:pt modelId="{77CDCECB-45C0-4DCE-B25E-73B1188E3977}" type="sibTrans" cxnId="{0FCB6EA8-A987-4159-A2BF-CEB9B9C9C1FB}">
      <dgm:prSet/>
      <dgm:spPr/>
      <dgm:t>
        <a:bodyPr/>
        <a:lstStyle/>
        <a:p>
          <a:endParaRPr lang="en-US"/>
        </a:p>
      </dgm:t>
    </dgm:pt>
    <dgm:pt modelId="{DCEBAD8F-A66F-43ED-814F-2163C450CAB1}">
      <dgm:prSet/>
      <dgm:spPr/>
      <dgm:t>
        <a:bodyPr/>
        <a:lstStyle/>
        <a:p>
          <a:pPr>
            <a:lnSpc>
              <a:spcPct val="100000"/>
            </a:lnSpc>
          </a:pPr>
          <a:r>
            <a:rPr lang="en-GB">
              <a:latin typeface="Calibri"/>
            </a:rPr>
            <a:t>Ensure</a:t>
          </a:r>
          <a:r>
            <a:rPr lang="en-GB"/>
            <a:t> academic rigour and integrity is upheld</a:t>
          </a:r>
          <a:endParaRPr lang="en-US"/>
        </a:p>
      </dgm:t>
    </dgm:pt>
    <dgm:pt modelId="{CE623C0A-7E4C-45B9-A450-7D17C446B563}" type="parTrans" cxnId="{3C350837-949E-43DE-9AC6-2A6B7E24505E}">
      <dgm:prSet/>
      <dgm:spPr/>
      <dgm:t>
        <a:bodyPr/>
        <a:lstStyle/>
        <a:p>
          <a:endParaRPr lang="en-US"/>
        </a:p>
      </dgm:t>
    </dgm:pt>
    <dgm:pt modelId="{B24E93BE-3B03-4436-BBF6-DDAAB8271225}" type="sibTrans" cxnId="{3C350837-949E-43DE-9AC6-2A6B7E24505E}">
      <dgm:prSet/>
      <dgm:spPr/>
      <dgm:t>
        <a:bodyPr/>
        <a:lstStyle/>
        <a:p>
          <a:endParaRPr lang="en-US"/>
        </a:p>
      </dgm:t>
    </dgm:pt>
    <dgm:pt modelId="{0EFAED0E-7898-427E-89FE-6AA23BBC3588}">
      <dgm:prSet/>
      <dgm:spPr/>
      <dgm:t>
        <a:bodyPr/>
        <a:lstStyle/>
        <a:p>
          <a:pPr>
            <a:lnSpc>
              <a:spcPct val="100000"/>
            </a:lnSpc>
          </a:pPr>
          <a:r>
            <a:rPr lang="en-GB">
              <a:latin typeface="Calibri"/>
            </a:rPr>
            <a:t>Work</a:t>
          </a:r>
          <a:r>
            <a:rPr lang="en-GB"/>
            <a:t> collaboratively to share best practice as the technology and its application in education evolves</a:t>
          </a:r>
          <a:endParaRPr lang="en-US"/>
        </a:p>
      </dgm:t>
    </dgm:pt>
    <dgm:pt modelId="{0408C13C-BA44-4022-BAEC-685857C891AD}" type="parTrans" cxnId="{002E6755-421A-49D9-9F50-DD70F239E5A8}">
      <dgm:prSet/>
      <dgm:spPr/>
      <dgm:t>
        <a:bodyPr/>
        <a:lstStyle/>
        <a:p>
          <a:endParaRPr lang="en-US"/>
        </a:p>
      </dgm:t>
    </dgm:pt>
    <dgm:pt modelId="{B1EC224A-7CA6-46C9-8C1D-18807DE1C8CF}" type="sibTrans" cxnId="{002E6755-421A-49D9-9F50-DD70F239E5A8}">
      <dgm:prSet/>
      <dgm:spPr/>
      <dgm:t>
        <a:bodyPr/>
        <a:lstStyle/>
        <a:p>
          <a:endParaRPr lang="en-US"/>
        </a:p>
      </dgm:t>
    </dgm:pt>
    <dgm:pt modelId="{7527352C-A66F-4A9E-9060-5898082D407F}" type="pres">
      <dgm:prSet presAssocID="{5924DBEF-B5FE-4CFA-A024-B096EA7A0CB0}" presName="root" presStyleCnt="0">
        <dgm:presLayoutVars>
          <dgm:dir/>
          <dgm:resizeHandles val="exact"/>
        </dgm:presLayoutVars>
      </dgm:prSet>
      <dgm:spPr/>
    </dgm:pt>
    <dgm:pt modelId="{0EAC3E7F-B752-482B-81FC-40E6262B72A9}" type="pres">
      <dgm:prSet presAssocID="{50FC4FF7-BF2E-4CDE-B2B0-414E05C142EF}" presName="compNode" presStyleCnt="0"/>
      <dgm:spPr/>
    </dgm:pt>
    <dgm:pt modelId="{365752A4-EB78-4AB0-BBE1-25980C8A76F1}" type="pres">
      <dgm:prSet presAssocID="{50FC4FF7-BF2E-4CDE-B2B0-414E05C142E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ploma Roll"/>
        </a:ext>
      </dgm:extLst>
    </dgm:pt>
    <dgm:pt modelId="{5A882E71-6C88-492D-B0E5-81091FDD19EE}" type="pres">
      <dgm:prSet presAssocID="{50FC4FF7-BF2E-4CDE-B2B0-414E05C142EF}" presName="spaceRect" presStyleCnt="0"/>
      <dgm:spPr/>
    </dgm:pt>
    <dgm:pt modelId="{C31C13A2-9B47-4392-B1BD-4FE6128D6137}" type="pres">
      <dgm:prSet presAssocID="{50FC4FF7-BF2E-4CDE-B2B0-414E05C142EF}" presName="textRect" presStyleLbl="revTx" presStyleIdx="0" presStyleCnt="5">
        <dgm:presLayoutVars>
          <dgm:chMax val="1"/>
          <dgm:chPref val="1"/>
        </dgm:presLayoutVars>
      </dgm:prSet>
      <dgm:spPr/>
    </dgm:pt>
    <dgm:pt modelId="{44C88BD0-3F53-4C59-82C8-2480C64A238B}" type="pres">
      <dgm:prSet presAssocID="{54482E1E-81E9-4D7A-9721-ACEA2D199FBE}" presName="sibTrans" presStyleCnt="0"/>
      <dgm:spPr/>
    </dgm:pt>
    <dgm:pt modelId="{517791A0-B1AF-4275-B8A5-A2FFBBBEC40F}" type="pres">
      <dgm:prSet presAssocID="{AAB4A4B7-3865-4D45-BA16-FD6B6F89F3D5}" presName="compNode" presStyleCnt="0"/>
      <dgm:spPr/>
    </dgm:pt>
    <dgm:pt modelId="{62915E5F-9523-46AF-A54D-1CC35C40EA49}" type="pres">
      <dgm:prSet presAssocID="{AAB4A4B7-3865-4D45-BA16-FD6B6F89F3D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8EC965DC-BE62-44C6-B378-306B5100B7B7}" type="pres">
      <dgm:prSet presAssocID="{AAB4A4B7-3865-4D45-BA16-FD6B6F89F3D5}" presName="spaceRect" presStyleCnt="0"/>
      <dgm:spPr/>
    </dgm:pt>
    <dgm:pt modelId="{4CB31A11-9518-44F6-B06A-E4F62AB7645D}" type="pres">
      <dgm:prSet presAssocID="{AAB4A4B7-3865-4D45-BA16-FD6B6F89F3D5}" presName="textRect" presStyleLbl="revTx" presStyleIdx="1" presStyleCnt="5">
        <dgm:presLayoutVars>
          <dgm:chMax val="1"/>
          <dgm:chPref val="1"/>
        </dgm:presLayoutVars>
      </dgm:prSet>
      <dgm:spPr/>
    </dgm:pt>
    <dgm:pt modelId="{BB333002-DFF1-476D-A900-8BFCDA0A095A}" type="pres">
      <dgm:prSet presAssocID="{957CC517-1901-4176-8253-306368C6FCA4}" presName="sibTrans" presStyleCnt="0"/>
      <dgm:spPr/>
    </dgm:pt>
    <dgm:pt modelId="{4057EEA6-9CD0-4235-B545-82B1688B16C6}" type="pres">
      <dgm:prSet presAssocID="{1BF13C04-03DF-48F0-8E38-FC1956301F79}" presName="compNode" presStyleCnt="0"/>
      <dgm:spPr/>
    </dgm:pt>
    <dgm:pt modelId="{4A75E6F6-17C7-45DA-A42C-9E03E62B00B2}" type="pres">
      <dgm:prSet presAssocID="{1BF13C04-03DF-48F0-8E38-FC1956301F79}"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Internet with solid fill"/>
        </a:ext>
      </dgm:extLst>
    </dgm:pt>
    <dgm:pt modelId="{671E3767-026A-4D42-8118-70783A256AEE}" type="pres">
      <dgm:prSet presAssocID="{1BF13C04-03DF-48F0-8E38-FC1956301F79}" presName="spaceRect" presStyleCnt="0"/>
      <dgm:spPr/>
    </dgm:pt>
    <dgm:pt modelId="{294C3F87-31D6-43E9-AF09-E18F51C97630}" type="pres">
      <dgm:prSet presAssocID="{1BF13C04-03DF-48F0-8E38-FC1956301F79}" presName="textRect" presStyleLbl="revTx" presStyleIdx="2" presStyleCnt="5">
        <dgm:presLayoutVars>
          <dgm:chMax val="1"/>
          <dgm:chPref val="1"/>
        </dgm:presLayoutVars>
      </dgm:prSet>
      <dgm:spPr/>
    </dgm:pt>
    <dgm:pt modelId="{3DFB055D-49FC-4B04-AC46-42A8E78AA435}" type="pres">
      <dgm:prSet presAssocID="{77CDCECB-45C0-4DCE-B25E-73B1188E3977}" presName="sibTrans" presStyleCnt="0"/>
      <dgm:spPr/>
    </dgm:pt>
    <dgm:pt modelId="{0AB4E946-FE41-43C7-903A-00CEF9428A72}" type="pres">
      <dgm:prSet presAssocID="{DCEBAD8F-A66F-43ED-814F-2163C450CAB1}" presName="compNode" presStyleCnt="0"/>
      <dgm:spPr/>
    </dgm:pt>
    <dgm:pt modelId="{02E105BD-53D6-4BA6-9BA7-71E8667EC432}" type="pres">
      <dgm:prSet presAssocID="{DCEBAD8F-A66F-43ED-814F-2163C450CAB1}"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Scales of justice with solid fill"/>
        </a:ext>
      </dgm:extLst>
    </dgm:pt>
    <dgm:pt modelId="{11946A7C-1ED9-41E9-B07C-5A488DFACD8A}" type="pres">
      <dgm:prSet presAssocID="{DCEBAD8F-A66F-43ED-814F-2163C450CAB1}" presName="spaceRect" presStyleCnt="0"/>
      <dgm:spPr/>
    </dgm:pt>
    <dgm:pt modelId="{2E41CE6C-9BBE-4477-9C33-F51946345240}" type="pres">
      <dgm:prSet presAssocID="{DCEBAD8F-A66F-43ED-814F-2163C450CAB1}" presName="textRect" presStyleLbl="revTx" presStyleIdx="3" presStyleCnt="5">
        <dgm:presLayoutVars>
          <dgm:chMax val="1"/>
          <dgm:chPref val="1"/>
        </dgm:presLayoutVars>
      </dgm:prSet>
      <dgm:spPr/>
    </dgm:pt>
    <dgm:pt modelId="{726DE63A-EEB8-4191-B17A-8580B22F6DEA}" type="pres">
      <dgm:prSet presAssocID="{B24E93BE-3B03-4436-BBF6-DDAAB8271225}" presName="sibTrans" presStyleCnt="0"/>
      <dgm:spPr/>
    </dgm:pt>
    <dgm:pt modelId="{C9E8187E-2AD5-4FC2-AC52-C1C5DA4063D3}" type="pres">
      <dgm:prSet presAssocID="{0EFAED0E-7898-427E-89FE-6AA23BBC3588}" presName="compNode" presStyleCnt="0"/>
      <dgm:spPr/>
    </dgm:pt>
    <dgm:pt modelId="{2856716F-CE75-4A14-B164-66D25628E56C}" type="pres">
      <dgm:prSet presAssocID="{0EFAED0E-7898-427E-89FE-6AA23BBC3588}" presName="iconRect" presStyleLbl="nod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Share with solid fill"/>
        </a:ext>
      </dgm:extLst>
    </dgm:pt>
    <dgm:pt modelId="{8335D4C5-4F99-4BFA-A373-E9D57A4B259F}" type="pres">
      <dgm:prSet presAssocID="{0EFAED0E-7898-427E-89FE-6AA23BBC3588}" presName="spaceRect" presStyleCnt="0"/>
      <dgm:spPr/>
    </dgm:pt>
    <dgm:pt modelId="{E931B648-6D79-4CB1-9600-9E528885464D}" type="pres">
      <dgm:prSet presAssocID="{0EFAED0E-7898-427E-89FE-6AA23BBC3588}" presName="textRect" presStyleLbl="revTx" presStyleIdx="4" presStyleCnt="5">
        <dgm:presLayoutVars>
          <dgm:chMax val="1"/>
          <dgm:chPref val="1"/>
        </dgm:presLayoutVars>
      </dgm:prSet>
      <dgm:spPr/>
    </dgm:pt>
  </dgm:ptLst>
  <dgm:cxnLst>
    <dgm:cxn modelId="{B51E0A15-D90F-4E19-B53F-260DBFAF5D9E}" type="presOf" srcId="{1BF13C04-03DF-48F0-8E38-FC1956301F79}" destId="{294C3F87-31D6-43E9-AF09-E18F51C97630}" srcOrd="0" destOrd="0" presId="urn:microsoft.com/office/officeart/2018/2/layout/IconLabelList"/>
    <dgm:cxn modelId="{3C350837-949E-43DE-9AC6-2A6B7E24505E}" srcId="{5924DBEF-B5FE-4CFA-A024-B096EA7A0CB0}" destId="{DCEBAD8F-A66F-43ED-814F-2163C450CAB1}" srcOrd="3" destOrd="0" parTransId="{CE623C0A-7E4C-45B9-A450-7D17C446B563}" sibTransId="{B24E93BE-3B03-4436-BBF6-DDAAB8271225}"/>
    <dgm:cxn modelId="{A2B6D641-7C73-475F-85A8-773315E4D804}" srcId="{5924DBEF-B5FE-4CFA-A024-B096EA7A0CB0}" destId="{50FC4FF7-BF2E-4CDE-B2B0-414E05C142EF}" srcOrd="0" destOrd="0" parTransId="{B8E1EEB2-C11E-4AC9-A84B-8C13EBC92DEA}" sibTransId="{54482E1E-81E9-4D7A-9721-ACEA2D199FBE}"/>
    <dgm:cxn modelId="{DAD80C42-8332-46B2-B451-8CD59C1FC5C0}" srcId="{5924DBEF-B5FE-4CFA-A024-B096EA7A0CB0}" destId="{AAB4A4B7-3865-4D45-BA16-FD6B6F89F3D5}" srcOrd="1" destOrd="0" parTransId="{11574522-5E8B-47D1-A196-D6B3DF5BE352}" sibTransId="{957CC517-1901-4176-8253-306368C6FCA4}"/>
    <dgm:cxn modelId="{B1A6CD43-1CB1-42F2-9349-9BAC6430DEB5}" type="presOf" srcId="{5924DBEF-B5FE-4CFA-A024-B096EA7A0CB0}" destId="{7527352C-A66F-4A9E-9060-5898082D407F}" srcOrd="0" destOrd="0" presId="urn:microsoft.com/office/officeart/2018/2/layout/IconLabelList"/>
    <dgm:cxn modelId="{9C09B546-0CC6-4EBC-BCBF-BE08E18D69F3}" type="presOf" srcId="{AAB4A4B7-3865-4D45-BA16-FD6B6F89F3D5}" destId="{4CB31A11-9518-44F6-B06A-E4F62AB7645D}" srcOrd="0" destOrd="0" presId="urn:microsoft.com/office/officeart/2018/2/layout/IconLabelList"/>
    <dgm:cxn modelId="{002E6755-421A-49D9-9F50-DD70F239E5A8}" srcId="{5924DBEF-B5FE-4CFA-A024-B096EA7A0CB0}" destId="{0EFAED0E-7898-427E-89FE-6AA23BBC3588}" srcOrd="4" destOrd="0" parTransId="{0408C13C-BA44-4022-BAEC-685857C891AD}" sibTransId="{B1EC224A-7CA6-46C9-8C1D-18807DE1C8CF}"/>
    <dgm:cxn modelId="{8DA7E7A5-3F9F-4003-89F4-84CF891E4FCC}" type="presOf" srcId="{DCEBAD8F-A66F-43ED-814F-2163C450CAB1}" destId="{2E41CE6C-9BBE-4477-9C33-F51946345240}" srcOrd="0" destOrd="0" presId="urn:microsoft.com/office/officeart/2018/2/layout/IconLabelList"/>
    <dgm:cxn modelId="{0FCB6EA8-A987-4159-A2BF-CEB9B9C9C1FB}" srcId="{5924DBEF-B5FE-4CFA-A024-B096EA7A0CB0}" destId="{1BF13C04-03DF-48F0-8E38-FC1956301F79}" srcOrd="2" destOrd="0" parTransId="{4466BE2F-F00B-4435-B879-AB92E8F9D156}" sibTransId="{77CDCECB-45C0-4DCE-B25E-73B1188E3977}"/>
    <dgm:cxn modelId="{CD3E07AC-C89A-4419-8350-3D607909F702}" type="presOf" srcId="{50FC4FF7-BF2E-4CDE-B2B0-414E05C142EF}" destId="{C31C13A2-9B47-4392-B1BD-4FE6128D6137}" srcOrd="0" destOrd="0" presId="urn:microsoft.com/office/officeart/2018/2/layout/IconLabelList"/>
    <dgm:cxn modelId="{B580ADB5-D8A2-476D-AE87-ED2A71F17AD0}" type="presOf" srcId="{0EFAED0E-7898-427E-89FE-6AA23BBC3588}" destId="{E931B648-6D79-4CB1-9600-9E528885464D}" srcOrd="0" destOrd="0" presId="urn:microsoft.com/office/officeart/2018/2/layout/IconLabelList"/>
    <dgm:cxn modelId="{A1B7033D-1951-4CD8-AA19-AA67099170DA}" type="presParOf" srcId="{7527352C-A66F-4A9E-9060-5898082D407F}" destId="{0EAC3E7F-B752-482B-81FC-40E6262B72A9}" srcOrd="0" destOrd="0" presId="urn:microsoft.com/office/officeart/2018/2/layout/IconLabelList"/>
    <dgm:cxn modelId="{C533A23C-1489-4695-860C-8589D350D8DF}" type="presParOf" srcId="{0EAC3E7F-B752-482B-81FC-40E6262B72A9}" destId="{365752A4-EB78-4AB0-BBE1-25980C8A76F1}" srcOrd="0" destOrd="0" presId="urn:microsoft.com/office/officeart/2018/2/layout/IconLabelList"/>
    <dgm:cxn modelId="{BF1EA356-43D0-4078-A61B-9AEB28F1A03E}" type="presParOf" srcId="{0EAC3E7F-B752-482B-81FC-40E6262B72A9}" destId="{5A882E71-6C88-492D-B0E5-81091FDD19EE}" srcOrd="1" destOrd="0" presId="urn:microsoft.com/office/officeart/2018/2/layout/IconLabelList"/>
    <dgm:cxn modelId="{5AA24EAF-3D18-4E11-B495-BFD9376C6B5E}" type="presParOf" srcId="{0EAC3E7F-B752-482B-81FC-40E6262B72A9}" destId="{C31C13A2-9B47-4392-B1BD-4FE6128D6137}" srcOrd="2" destOrd="0" presId="urn:microsoft.com/office/officeart/2018/2/layout/IconLabelList"/>
    <dgm:cxn modelId="{C5D12363-BC27-4B20-AE93-33BC8982D6C3}" type="presParOf" srcId="{7527352C-A66F-4A9E-9060-5898082D407F}" destId="{44C88BD0-3F53-4C59-82C8-2480C64A238B}" srcOrd="1" destOrd="0" presId="urn:microsoft.com/office/officeart/2018/2/layout/IconLabelList"/>
    <dgm:cxn modelId="{B9BBC094-6871-4C27-8414-BA6859678D76}" type="presParOf" srcId="{7527352C-A66F-4A9E-9060-5898082D407F}" destId="{517791A0-B1AF-4275-B8A5-A2FFBBBEC40F}" srcOrd="2" destOrd="0" presId="urn:microsoft.com/office/officeart/2018/2/layout/IconLabelList"/>
    <dgm:cxn modelId="{30464874-5E8B-4987-B150-9A2D6E2BF62A}" type="presParOf" srcId="{517791A0-B1AF-4275-B8A5-A2FFBBBEC40F}" destId="{62915E5F-9523-46AF-A54D-1CC35C40EA49}" srcOrd="0" destOrd="0" presId="urn:microsoft.com/office/officeart/2018/2/layout/IconLabelList"/>
    <dgm:cxn modelId="{36245EF8-4EA5-4BF0-83FB-191E8ABE7D1F}" type="presParOf" srcId="{517791A0-B1AF-4275-B8A5-A2FFBBBEC40F}" destId="{8EC965DC-BE62-44C6-B378-306B5100B7B7}" srcOrd="1" destOrd="0" presId="urn:microsoft.com/office/officeart/2018/2/layout/IconLabelList"/>
    <dgm:cxn modelId="{0E8BC2F4-16DF-4134-A863-F7D581BFCE53}" type="presParOf" srcId="{517791A0-B1AF-4275-B8A5-A2FFBBBEC40F}" destId="{4CB31A11-9518-44F6-B06A-E4F62AB7645D}" srcOrd="2" destOrd="0" presId="urn:microsoft.com/office/officeart/2018/2/layout/IconLabelList"/>
    <dgm:cxn modelId="{5E372E67-75A6-4D10-B031-F301F08E7B53}" type="presParOf" srcId="{7527352C-A66F-4A9E-9060-5898082D407F}" destId="{BB333002-DFF1-476D-A900-8BFCDA0A095A}" srcOrd="3" destOrd="0" presId="urn:microsoft.com/office/officeart/2018/2/layout/IconLabelList"/>
    <dgm:cxn modelId="{1532DE16-AF49-41BC-AE9F-1BAF58A599F9}" type="presParOf" srcId="{7527352C-A66F-4A9E-9060-5898082D407F}" destId="{4057EEA6-9CD0-4235-B545-82B1688B16C6}" srcOrd="4" destOrd="0" presId="urn:microsoft.com/office/officeart/2018/2/layout/IconLabelList"/>
    <dgm:cxn modelId="{1B778B9E-8102-49F8-8A22-3AC4CDA10E67}" type="presParOf" srcId="{4057EEA6-9CD0-4235-B545-82B1688B16C6}" destId="{4A75E6F6-17C7-45DA-A42C-9E03E62B00B2}" srcOrd="0" destOrd="0" presId="urn:microsoft.com/office/officeart/2018/2/layout/IconLabelList"/>
    <dgm:cxn modelId="{B2EA2762-F265-4EA3-83A8-464F966A59C3}" type="presParOf" srcId="{4057EEA6-9CD0-4235-B545-82B1688B16C6}" destId="{671E3767-026A-4D42-8118-70783A256AEE}" srcOrd="1" destOrd="0" presId="urn:microsoft.com/office/officeart/2018/2/layout/IconLabelList"/>
    <dgm:cxn modelId="{D905BE84-D412-4614-8AD6-3EDEA520673C}" type="presParOf" srcId="{4057EEA6-9CD0-4235-B545-82B1688B16C6}" destId="{294C3F87-31D6-43E9-AF09-E18F51C97630}" srcOrd="2" destOrd="0" presId="urn:microsoft.com/office/officeart/2018/2/layout/IconLabelList"/>
    <dgm:cxn modelId="{763D2881-FDAA-4CAE-A192-30310C795630}" type="presParOf" srcId="{7527352C-A66F-4A9E-9060-5898082D407F}" destId="{3DFB055D-49FC-4B04-AC46-42A8E78AA435}" srcOrd="5" destOrd="0" presId="urn:microsoft.com/office/officeart/2018/2/layout/IconLabelList"/>
    <dgm:cxn modelId="{941646C1-2066-4074-A59A-DA88C19F1D80}" type="presParOf" srcId="{7527352C-A66F-4A9E-9060-5898082D407F}" destId="{0AB4E946-FE41-43C7-903A-00CEF9428A72}" srcOrd="6" destOrd="0" presId="urn:microsoft.com/office/officeart/2018/2/layout/IconLabelList"/>
    <dgm:cxn modelId="{D06F3E3B-7096-4F89-98EC-2103D438743B}" type="presParOf" srcId="{0AB4E946-FE41-43C7-903A-00CEF9428A72}" destId="{02E105BD-53D6-4BA6-9BA7-71E8667EC432}" srcOrd="0" destOrd="0" presId="urn:microsoft.com/office/officeart/2018/2/layout/IconLabelList"/>
    <dgm:cxn modelId="{E6F0D3DF-080C-4325-8FAC-12A1119E54B8}" type="presParOf" srcId="{0AB4E946-FE41-43C7-903A-00CEF9428A72}" destId="{11946A7C-1ED9-41E9-B07C-5A488DFACD8A}" srcOrd="1" destOrd="0" presId="urn:microsoft.com/office/officeart/2018/2/layout/IconLabelList"/>
    <dgm:cxn modelId="{E2EF04F1-125B-42C7-A10F-26710DD14064}" type="presParOf" srcId="{0AB4E946-FE41-43C7-903A-00CEF9428A72}" destId="{2E41CE6C-9BBE-4477-9C33-F51946345240}" srcOrd="2" destOrd="0" presId="urn:microsoft.com/office/officeart/2018/2/layout/IconLabelList"/>
    <dgm:cxn modelId="{5ADFDC71-5331-45BF-83B2-052279C6BC32}" type="presParOf" srcId="{7527352C-A66F-4A9E-9060-5898082D407F}" destId="{726DE63A-EEB8-4191-B17A-8580B22F6DEA}" srcOrd="7" destOrd="0" presId="urn:microsoft.com/office/officeart/2018/2/layout/IconLabelList"/>
    <dgm:cxn modelId="{B0F6AE30-8CD5-459F-9B67-1C16563DF829}" type="presParOf" srcId="{7527352C-A66F-4A9E-9060-5898082D407F}" destId="{C9E8187E-2AD5-4FC2-AC52-C1C5DA4063D3}" srcOrd="8" destOrd="0" presId="urn:microsoft.com/office/officeart/2018/2/layout/IconLabelList"/>
    <dgm:cxn modelId="{FA652158-AA7A-403C-91DD-0E1E8282A216}" type="presParOf" srcId="{C9E8187E-2AD5-4FC2-AC52-C1C5DA4063D3}" destId="{2856716F-CE75-4A14-B164-66D25628E56C}" srcOrd="0" destOrd="0" presId="urn:microsoft.com/office/officeart/2018/2/layout/IconLabelList"/>
    <dgm:cxn modelId="{98F69222-BDC7-4034-BA96-1E55F4378437}" type="presParOf" srcId="{C9E8187E-2AD5-4FC2-AC52-C1C5DA4063D3}" destId="{8335D4C5-4F99-4BFA-A373-E9D57A4B259F}" srcOrd="1" destOrd="0" presId="urn:microsoft.com/office/officeart/2018/2/layout/IconLabelList"/>
    <dgm:cxn modelId="{DA8DE18F-1569-41D3-B7A5-CE6268C76DB1}" type="presParOf" srcId="{C9E8187E-2AD5-4FC2-AC52-C1C5DA4063D3}" destId="{E931B648-6D79-4CB1-9600-9E528885464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0F9623-1AD9-4DCD-8346-D692FFD6A125}"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GB"/>
        </a:p>
      </dgm:t>
    </dgm:pt>
    <dgm:pt modelId="{0E339EF1-6697-40F3-A504-192A0596342C}">
      <dgm:prSet phldrT="[Text]" phldr="0"/>
      <dgm:spPr/>
      <dgm:t>
        <a:bodyPr/>
        <a:lstStyle/>
        <a:p>
          <a:pPr rtl="0"/>
          <a:r>
            <a:rPr lang="en-GB" b="1">
              <a:latin typeface="Calibri"/>
            </a:rPr>
            <a:t>Type A</a:t>
          </a:r>
          <a:endParaRPr lang="en-GB" b="1"/>
        </a:p>
      </dgm:t>
    </dgm:pt>
    <dgm:pt modelId="{ACC95C7D-E634-492A-93E4-CFABA9400238}" type="parTrans" cxnId="{5F72DE89-54A6-48A0-8C40-9302EAB3643D}">
      <dgm:prSet/>
      <dgm:spPr/>
      <dgm:t>
        <a:bodyPr/>
        <a:lstStyle/>
        <a:p>
          <a:endParaRPr lang="en-GB"/>
        </a:p>
      </dgm:t>
    </dgm:pt>
    <dgm:pt modelId="{2050D737-3116-4F69-90C3-5D1BD160A1C4}" type="sibTrans" cxnId="{5F72DE89-54A6-48A0-8C40-9302EAB3643D}">
      <dgm:prSet/>
      <dgm:spPr/>
      <dgm:t>
        <a:bodyPr/>
        <a:lstStyle/>
        <a:p>
          <a:endParaRPr lang="en-GB"/>
        </a:p>
      </dgm:t>
    </dgm:pt>
    <dgm:pt modelId="{BCAABF20-78D5-4037-A223-1FD2D22A61FE}">
      <dgm:prSet phldrT="[Text]" phldr="0"/>
      <dgm:spPr/>
      <dgm:t>
        <a:bodyPr/>
        <a:lstStyle/>
        <a:p>
          <a:pPr rtl="0"/>
          <a:r>
            <a:rPr lang="en-GB" b="1">
              <a:latin typeface="Calibri"/>
            </a:rPr>
            <a:t>Is not permitted</a:t>
          </a:r>
          <a:endParaRPr lang="en-GB"/>
        </a:p>
      </dgm:t>
    </dgm:pt>
    <dgm:pt modelId="{DFB23031-BF03-453D-8EBD-B30F046A33FB}" type="parTrans" cxnId="{3E2A8A41-1D59-43D1-AF68-87476A2FF6D0}">
      <dgm:prSet/>
      <dgm:spPr/>
      <dgm:t>
        <a:bodyPr/>
        <a:lstStyle/>
        <a:p>
          <a:endParaRPr lang="en-GB"/>
        </a:p>
      </dgm:t>
    </dgm:pt>
    <dgm:pt modelId="{144AE039-741B-41C2-B7B0-A8B2A8EF90E6}" type="sibTrans" cxnId="{3E2A8A41-1D59-43D1-AF68-87476A2FF6D0}">
      <dgm:prSet/>
      <dgm:spPr/>
      <dgm:t>
        <a:bodyPr/>
        <a:lstStyle/>
        <a:p>
          <a:endParaRPr lang="en-GB"/>
        </a:p>
      </dgm:t>
    </dgm:pt>
    <dgm:pt modelId="{31F95086-4EB0-4C72-B93D-ECF779D6D2B4}">
      <dgm:prSet phldrT="[Text]" phldr="0"/>
      <dgm:spPr/>
      <dgm:t>
        <a:bodyPr/>
        <a:lstStyle/>
        <a:p>
          <a:pPr rtl="0"/>
          <a:r>
            <a:rPr lang="en-GB" b="1">
              <a:latin typeface="Calibri"/>
            </a:rPr>
            <a:t>Type B</a:t>
          </a:r>
          <a:endParaRPr lang="en-GB" b="1"/>
        </a:p>
      </dgm:t>
    </dgm:pt>
    <dgm:pt modelId="{56DC0306-C7B7-4F7D-B00B-650A85DE260E}" type="parTrans" cxnId="{F7B9FBA3-78CF-41D3-83A2-881BD136E5B9}">
      <dgm:prSet/>
      <dgm:spPr/>
      <dgm:t>
        <a:bodyPr/>
        <a:lstStyle/>
        <a:p>
          <a:endParaRPr lang="en-GB"/>
        </a:p>
      </dgm:t>
    </dgm:pt>
    <dgm:pt modelId="{4EE94B7A-E0AB-4E4F-A34C-6782DBA5EA4D}" type="sibTrans" cxnId="{F7B9FBA3-78CF-41D3-83A2-881BD136E5B9}">
      <dgm:prSet/>
      <dgm:spPr/>
      <dgm:t>
        <a:bodyPr/>
        <a:lstStyle/>
        <a:p>
          <a:endParaRPr lang="en-GB"/>
        </a:p>
      </dgm:t>
    </dgm:pt>
    <dgm:pt modelId="{5C6B158E-C97A-4F1A-8DBA-0C5A205F1FB5}">
      <dgm:prSet phldrT="[Text]" phldr="0"/>
      <dgm:spPr/>
      <dgm:t>
        <a:bodyPr/>
        <a:lstStyle/>
        <a:p>
          <a:pPr rtl="0"/>
          <a:r>
            <a:rPr lang="en-GB" b="1">
              <a:latin typeface="Calibri"/>
            </a:rPr>
            <a:t>Is permitted as an assistive tool </a:t>
          </a:r>
          <a:r>
            <a:rPr lang="en-GB" b="0">
              <a:latin typeface="Calibri"/>
            </a:rPr>
            <a:t>for specific defined processes within the assessment </a:t>
          </a:r>
          <a:r>
            <a:rPr lang="en-GB" b="0"/>
            <a:t>(such as testing code or translating content)</a:t>
          </a:r>
          <a:endParaRPr lang="en-GB" b="1"/>
        </a:p>
      </dgm:t>
    </dgm:pt>
    <dgm:pt modelId="{FDB85133-29DD-43DE-8BD9-01D245187B83}" type="parTrans" cxnId="{BEB24913-14AF-4608-AFDE-BC5919BD6960}">
      <dgm:prSet/>
      <dgm:spPr/>
      <dgm:t>
        <a:bodyPr/>
        <a:lstStyle/>
        <a:p>
          <a:endParaRPr lang="en-GB"/>
        </a:p>
      </dgm:t>
    </dgm:pt>
    <dgm:pt modelId="{EC89BF0B-8C06-447C-941D-9B9F00B7EA16}" type="sibTrans" cxnId="{BEB24913-14AF-4608-AFDE-BC5919BD6960}">
      <dgm:prSet/>
      <dgm:spPr/>
      <dgm:t>
        <a:bodyPr/>
        <a:lstStyle/>
        <a:p>
          <a:endParaRPr lang="en-GB"/>
        </a:p>
      </dgm:t>
    </dgm:pt>
    <dgm:pt modelId="{1151E911-8019-47FA-8112-B67847D58657}">
      <dgm:prSet phldrT="[Text]" phldr="0"/>
      <dgm:spPr/>
      <dgm:t>
        <a:bodyPr/>
        <a:lstStyle/>
        <a:p>
          <a:pPr rtl="0"/>
          <a:r>
            <a:rPr lang="en-GB" b="1">
              <a:latin typeface="Calibri"/>
            </a:rPr>
            <a:t>Type C</a:t>
          </a:r>
          <a:endParaRPr lang="en-GB" b="1"/>
        </a:p>
      </dgm:t>
    </dgm:pt>
    <dgm:pt modelId="{2A4CC643-45C0-45A5-BDCD-97A9BEB43416}" type="parTrans" cxnId="{2941B7E1-2E54-4158-8008-20849DB766BE}">
      <dgm:prSet/>
      <dgm:spPr/>
      <dgm:t>
        <a:bodyPr/>
        <a:lstStyle/>
        <a:p>
          <a:endParaRPr lang="en-GB"/>
        </a:p>
      </dgm:t>
    </dgm:pt>
    <dgm:pt modelId="{484C640E-7430-468C-ABAD-9854B402D384}" type="sibTrans" cxnId="{2941B7E1-2E54-4158-8008-20849DB766BE}">
      <dgm:prSet/>
      <dgm:spPr/>
      <dgm:t>
        <a:bodyPr/>
        <a:lstStyle/>
        <a:p>
          <a:endParaRPr lang="en-GB"/>
        </a:p>
      </dgm:t>
    </dgm:pt>
    <dgm:pt modelId="{2C7EAE79-6B11-43DE-B25D-A9E0B138F567}">
      <dgm:prSet phldr="0"/>
      <dgm:spPr/>
      <dgm:t>
        <a:bodyPr/>
        <a:lstStyle/>
        <a:p>
          <a:pPr rtl="0"/>
          <a:r>
            <a:rPr lang="en-GB">
              <a:latin typeface="Calibri"/>
            </a:rPr>
            <a:t>Has an </a:t>
          </a:r>
          <a:r>
            <a:rPr lang="en-GB" b="1">
              <a:latin typeface="Calibri"/>
            </a:rPr>
            <a:t>integral role</a:t>
          </a:r>
          <a:r>
            <a:rPr lang="en-GB">
              <a:latin typeface="Calibri"/>
            </a:rPr>
            <a:t> and is used as a primary tool throughout the assessment process</a:t>
          </a:r>
        </a:p>
      </dgm:t>
    </dgm:pt>
    <dgm:pt modelId="{723C0AB0-1E2F-4CA5-9E61-A240A496642C}" type="parTrans" cxnId="{62F5166F-A910-4C5F-B914-0C5BE1CA8CF2}">
      <dgm:prSet/>
      <dgm:spPr/>
      <dgm:t>
        <a:bodyPr/>
        <a:lstStyle/>
        <a:p>
          <a:endParaRPr lang="en-GB"/>
        </a:p>
      </dgm:t>
    </dgm:pt>
    <dgm:pt modelId="{CD8CAF13-0549-44E9-96DF-CDE33DC91FC8}" type="sibTrans" cxnId="{62F5166F-A910-4C5F-B914-0C5BE1CA8CF2}">
      <dgm:prSet/>
      <dgm:spPr/>
      <dgm:t>
        <a:bodyPr/>
        <a:lstStyle/>
        <a:p>
          <a:endParaRPr lang="en-GB"/>
        </a:p>
      </dgm:t>
    </dgm:pt>
    <dgm:pt modelId="{82E68EA9-CC3E-4EE0-A850-BDB37C39D471}" type="pres">
      <dgm:prSet presAssocID="{670F9623-1AD9-4DCD-8346-D692FFD6A125}" presName="Name0" presStyleCnt="0">
        <dgm:presLayoutVars>
          <dgm:dir/>
          <dgm:animLvl val="lvl"/>
          <dgm:resizeHandles val="exact"/>
        </dgm:presLayoutVars>
      </dgm:prSet>
      <dgm:spPr/>
    </dgm:pt>
    <dgm:pt modelId="{29A3C980-6788-46DB-ABAD-DD1E8CA8C01F}" type="pres">
      <dgm:prSet presAssocID="{0E339EF1-6697-40F3-A504-192A0596342C}" presName="composite" presStyleCnt="0"/>
      <dgm:spPr/>
    </dgm:pt>
    <dgm:pt modelId="{A82EB1D0-8FFC-44E1-AD51-8CC68FDF2C30}" type="pres">
      <dgm:prSet presAssocID="{0E339EF1-6697-40F3-A504-192A0596342C}" presName="parTx" presStyleLbl="alignNode1" presStyleIdx="0" presStyleCnt="3">
        <dgm:presLayoutVars>
          <dgm:chMax val="0"/>
          <dgm:chPref val="0"/>
          <dgm:bulletEnabled val="1"/>
        </dgm:presLayoutVars>
      </dgm:prSet>
      <dgm:spPr/>
    </dgm:pt>
    <dgm:pt modelId="{89B33064-06DF-4A09-85A4-0712C4E37C33}" type="pres">
      <dgm:prSet presAssocID="{0E339EF1-6697-40F3-A504-192A0596342C}" presName="desTx" presStyleLbl="alignAccFollowNode1" presStyleIdx="0" presStyleCnt="3">
        <dgm:presLayoutVars>
          <dgm:bulletEnabled val="1"/>
        </dgm:presLayoutVars>
      </dgm:prSet>
      <dgm:spPr/>
    </dgm:pt>
    <dgm:pt modelId="{CD7C2A2B-65C9-4CAE-878F-07EBCD5A040C}" type="pres">
      <dgm:prSet presAssocID="{2050D737-3116-4F69-90C3-5D1BD160A1C4}" presName="space" presStyleCnt="0"/>
      <dgm:spPr/>
    </dgm:pt>
    <dgm:pt modelId="{08593F78-20FD-40E1-BCAD-8E5739AC5F0F}" type="pres">
      <dgm:prSet presAssocID="{31F95086-4EB0-4C72-B93D-ECF779D6D2B4}" presName="composite" presStyleCnt="0"/>
      <dgm:spPr/>
    </dgm:pt>
    <dgm:pt modelId="{A4723E35-2751-4BE8-9B02-9DF2BBA53344}" type="pres">
      <dgm:prSet presAssocID="{31F95086-4EB0-4C72-B93D-ECF779D6D2B4}" presName="parTx" presStyleLbl="alignNode1" presStyleIdx="1" presStyleCnt="3">
        <dgm:presLayoutVars>
          <dgm:chMax val="0"/>
          <dgm:chPref val="0"/>
          <dgm:bulletEnabled val="1"/>
        </dgm:presLayoutVars>
      </dgm:prSet>
      <dgm:spPr/>
    </dgm:pt>
    <dgm:pt modelId="{A8C39D0C-415D-4341-81F3-99A3E13ACCCB}" type="pres">
      <dgm:prSet presAssocID="{31F95086-4EB0-4C72-B93D-ECF779D6D2B4}" presName="desTx" presStyleLbl="alignAccFollowNode1" presStyleIdx="1" presStyleCnt="3">
        <dgm:presLayoutVars>
          <dgm:bulletEnabled val="1"/>
        </dgm:presLayoutVars>
      </dgm:prSet>
      <dgm:spPr/>
    </dgm:pt>
    <dgm:pt modelId="{26BCD05F-4963-4F4C-9A5B-6B6CCA6A3044}" type="pres">
      <dgm:prSet presAssocID="{4EE94B7A-E0AB-4E4F-A34C-6782DBA5EA4D}" presName="space" presStyleCnt="0"/>
      <dgm:spPr/>
    </dgm:pt>
    <dgm:pt modelId="{3CCFD61F-66B2-4117-90FC-12F7FF993157}" type="pres">
      <dgm:prSet presAssocID="{1151E911-8019-47FA-8112-B67847D58657}" presName="composite" presStyleCnt="0"/>
      <dgm:spPr/>
    </dgm:pt>
    <dgm:pt modelId="{B25A7F8A-DD05-4105-98B7-BDD8A8CA3839}" type="pres">
      <dgm:prSet presAssocID="{1151E911-8019-47FA-8112-B67847D58657}" presName="parTx" presStyleLbl="alignNode1" presStyleIdx="2" presStyleCnt="3">
        <dgm:presLayoutVars>
          <dgm:chMax val="0"/>
          <dgm:chPref val="0"/>
          <dgm:bulletEnabled val="1"/>
        </dgm:presLayoutVars>
      </dgm:prSet>
      <dgm:spPr/>
    </dgm:pt>
    <dgm:pt modelId="{34945209-F6ED-48D1-8F80-C1C819F478DB}" type="pres">
      <dgm:prSet presAssocID="{1151E911-8019-47FA-8112-B67847D58657}" presName="desTx" presStyleLbl="alignAccFollowNode1" presStyleIdx="2" presStyleCnt="3">
        <dgm:presLayoutVars>
          <dgm:bulletEnabled val="1"/>
        </dgm:presLayoutVars>
      </dgm:prSet>
      <dgm:spPr/>
    </dgm:pt>
  </dgm:ptLst>
  <dgm:cxnLst>
    <dgm:cxn modelId="{BEB24913-14AF-4608-AFDE-BC5919BD6960}" srcId="{31F95086-4EB0-4C72-B93D-ECF779D6D2B4}" destId="{5C6B158E-C97A-4F1A-8DBA-0C5A205F1FB5}" srcOrd="0" destOrd="0" parTransId="{FDB85133-29DD-43DE-8BD9-01D245187B83}" sibTransId="{EC89BF0B-8C06-447C-941D-9B9F00B7EA16}"/>
    <dgm:cxn modelId="{B994412A-CA47-4639-9BD6-21EC24514A76}" type="presOf" srcId="{2C7EAE79-6B11-43DE-B25D-A9E0B138F567}" destId="{34945209-F6ED-48D1-8F80-C1C819F478DB}" srcOrd="0" destOrd="0" presId="urn:microsoft.com/office/officeart/2005/8/layout/hList1"/>
    <dgm:cxn modelId="{3E2A8A41-1D59-43D1-AF68-87476A2FF6D0}" srcId="{0E339EF1-6697-40F3-A504-192A0596342C}" destId="{BCAABF20-78D5-4037-A223-1FD2D22A61FE}" srcOrd="0" destOrd="0" parTransId="{DFB23031-BF03-453D-8EBD-B30F046A33FB}" sibTransId="{144AE039-741B-41C2-B7B0-A8B2A8EF90E6}"/>
    <dgm:cxn modelId="{62F5166F-A910-4C5F-B914-0C5BE1CA8CF2}" srcId="{1151E911-8019-47FA-8112-B67847D58657}" destId="{2C7EAE79-6B11-43DE-B25D-A9E0B138F567}" srcOrd="0" destOrd="0" parTransId="{723C0AB0-1E2F-4CA5-9E61-A240A496642C}" sibTransId="{CD8CAF13-0549-44E9-96DF-CDE33DC91FC8}"/>
    <dgm:cxn modelId="{B6951A56-CF5C-4CE3-A6A2-4E3AF4C98B6A}" type="presOf" srcId="{670F9623-1AD9-4DCD-8346-D692FFD6A125}" destId="{82E68EA9-CC3E-4EE0-A850-BDB37C39D471}" srcOrd="0" destOrd="0" presId="urn:microsoft.com/office/officeart/2005/8/layout/hList1"/>
    <dgm:cxn modelId="{F8471684-93AC-46DB-9478-6AF587BB14B5}" type="presOf" srcId="{31F95086-4EB0-4C72-B93D-ECF779D6D2B4}" destId="{A4723E35-2751-4BE8-9B02-9DF2BBA53344}" srcOrd="0" destOrd="0" presId="urn:microsoft.com/office/officeart/2005/8/layout/hList1"/>
    <dgm:cxn modelId="{5F72DE89-54A6-48A0-8C40-9302EAB3643D}" srcId="{670F9623-1AD9-4DCD-8346-D692FFD6A125}" destId="{0E339EF1-6697-40F3-A504-192A0596342C}" srcOrd="0" destOrd="0" parTransId="{ACC95C7D-E634-492A-93E4-CFABA9400238}" sibTransId="{2050D737-3116-4F69-90C3-5D1BD160A1C4}"/>
    <dgm:cxn modelId="{9D571EA1-0410-4101-A480-95AB348194EA}" type="presOf" srcId="{1151E911-8019-47FA-8112-B67847D58657}" destId="{B25A7F8A-DD05-4105-98B7-BDD8A8CA3839}" srcOrd="0" destOrd="0" presId="urn:microsoft.com/office/officeart/2005/8/layout/hList1"/>
    <dgm:cxn modelId="{F7B9FBA3-78CF-41D3-83A2-881BD136E5B9}" srcId="{670F9623-1AD9-4DCD-8346-D692FFD6A125}" destId="{31F95086-4EB0-4C72-B93D-ECF779D6D2B4}" srcOrd="1" destOrd="0" parTransId="{56DC0306-C7B7-4F7D-B00B-650A85DE260E}" sibTransId="{4EE94B7A-E0AB-4E4F-A34C-6782DBA5EA4D}"/>
    <dgm:cxn modelId="{7C5425C6-838B-4DFE-B2A1-F191FBEEDC05}" type="presOf" srcId="{BCAABF20-78D5-4037-A223-1FD2D22A61FE}" destId="{89B33064-06DF-4A09-85A4-0712C4E37C33}" srcOrd="0" destOrd="0" presId="urn:microsoft.com/office/officeart/2005/8/layout/hList1"/>
    <dgm:cxn modelId="{46C145CC-AED4-423F-935F-547E9BB71804}" type="presOf" srcId="{0E339EF1-6697-40F3-A504-192A0596342C}" destId="{A82EB1D0-8FFC-44E1-AD51-8CC68FDF2C30}" srcOrd="0" destOrd="0" presId="urn:microsoft.com/office/officeart/2005/8/layout/hList1"/>
    <dgm:cxn modelId="{2941B7E1-2E54-4158-8008-20849DB766BE}" srcId="{670F9623-1AD9-4DCD-8346-D692FFD6A125}" destId="{1151E911-8019-47FA-8112-B67847D58657}" srcOrd="2" destOrd="0" parTransId="{2A4CC643-45C0-45A5-BDCD-97A9BEB43416}" sibTransId="{484C640E-7430-468C-ABAD-9854B402D384}"/>
    <dgm:cxn modelId="{AD280AEA-02F8-4412-9584-87CD069B4052}" type="presOf" srcId="{5C6B158E-C97A-4F1A-8DBA-0C5A205F1FB5}" destId="{A8C39D0C-415D-4341-81F3-99A3E13ACCCB}" srcOrd="0" destOrd="0" presId="urn:microsoft.com/office/officeart/2005/8/layout/hList1"/>
    <dgm:cxn modelId="{0A80DCB5-E296-4364-8F71-7CDAA0312E0B}" type="presParOf" srcId="{82E68EA9-CC3E-4EE0-A850-BDB37C39D471}" destId="{29A3C980-6788-46DB-ABAD-DD1E8CA8C01F}" srcOrd="0" destOrd="0" presId="urn:microsoft.com/office/officeart/2005/8/layout/hList1"/>
    <dgm:cxn modelId="{215378E9-C483-4B67-B9FE-D639549E5EE1}" type="presParOf" srcId="{29A3C980-6788-46DB-ABAD-DD1E8CA8C01F}" destId="{A82EB1D0-8FFC-44E1-AD51-8CC68FDF2C30}" srcOrd="0" destOrd="0" presId="urn:microsoft.com/office/officeart/2005/8/layout/hList1"/>
    <dgm:cxn modelId="{429B06D6-50AC-49BF-9433-838BD700E778}" type="presParOf" srcId="{29A3C980-6788-46DB-ABAD-DD1E8CA8C01F}" destId="{89B33064-06DF-4A09-85A4-0712C4E37C33}" srcOrd="1" destOrd="0" presId="urn:microsoft.com/office/officeart/2005/8/layout/hList1"/>
    <dgm:cxn modelId="{A2F086E3-4A8C-407A-9753-7595485776C7}" type="presParOf" srcId="{82E68EA9-CC3E-4EE0-A850-BDB37C39D471}" destId="{CD7C2A2B-65C9-4CAE-878F-07EBCD5A040C}" srcOrd="1" destOrd="0" presId="urn:microsoft.com/office/officeart/2005/8/layout/hList1"/>
    <dgm:cxn modelId="{C50335BD-0042-4653-B44D-FA2C66DD9621}" type="presParOf" srcId="{82E68EA9-CC3E-4EE0-A850-BDB37C39D471}" destId="{08593F78-20FD-40E1-BCAD-8E5739AC5F0F}" srcOrd="2" destOrd="0" presId="urn:microsoft.com/office/officeart/2005/8/layout/hList1"/>
    <dgm:cxn modelId="{A334EC45-467E-4551-AB4B-3D8A73C1270A}" type="presParOf" srcId="{08593F78-20FD-40E1-BCAD-8E5739AC5F0F}" destId="{A4723E35-2751-4BE8-9B02-9DF2BBA53344}" srcOrd="0" destOrd="0" presId="urn:microsoft.com/office/officeart/2005/8/layout/hList1"/>
    <dgm:cxn modelId="{1FDA5685-E502-4712-9278-B0E0FDADB549}" type="presParOf" srcId="{08593F78-20FD-40E1-BCAD-8E5739AC5F0F}" destId="{A8C39D0C-415D-4341-81F3-99A3E13ACCCB}" srcOrd="1" destOrd="0" presId="urn:microsoft.com/office/officeart/2005/8/layout/hList1"/>
    <dgm:cxn modelId="{B2AD53F1-0DDD-4DED-B8D3-603256AEE04D}" type="presParOf" srcId="{82E68EA9-CC3E-4EE0-A850-BDB37C39D471}" destId="{26BCD05F-4963-4F4C-9A5B-6B6CCA6A3044}" srcOrd="3" destOrd="0" presId="urn:microsoft.com/office/officeart/2005/8/layout/hList1"/>
    <dgm:cxn modelId="{7D0C85FE-7764-43CF-B0CE-6F681B5AE437}" type="presParOf" srcId="{82E68EA9-CC3E-4EE0-A850-BDB37C39D471}" destId="{3CCFD61F-66B2-4117-90FC-12F7FF993157}" srcOrd="4" destOrd="0" presId="urn:microsoft.com/office/officeart/2005/8/layout/hList1"/>
    <dgm:cxn modelId="{413499BA-4C14-49ED-AC13-679F14330265}" type="presParOf" srcId="{3CCFD61F-66B2-4117-90FC-12F7FF993157}" destId="{B25A7F8A-DD05-4105-98B7-BDD8A8CA3839}" srcOrd="0" destOrd="0" presId="urn:microsoft.com/office/officeart/2005/8/layout/hList1"/>
    <dgm:cxn modelId="{863731D0-19B2-4ED5-97F9-0EC2FD7A3B73}" type="presParOf" srcId="{3CCFD61F-66B2-4117-90FC-12F7FF993157}" destId="{34945209-F6ED-48D1-8F80-C1C819F478D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90A360-FADD-445D-A580-663701B22E52}"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GB"/>
        </a:p>
      </dgm:t>
    </dgm:pt>
    <dgm:pt modelId="{1FF39737-97FE-4243-A817-FCE59D3C1F49}">
      <dgm:prSet phldrT="[Text]"/>
      <dgm:spPr/>
      <dgm:t>
        <a:bodyPr/>
        <a:lstStyle/>
        <a:p>
          <a:pPr rtl="0"/>
          <a:r>
            <a:rPr lang="en-GB">
              <a:solidFill>
                <a:schemeClr val="tx1"/>
              </a:solidFill>
            </a:rPr>
            <a:t>Read the Academic Integrity Statement and make </a:t>
          </a:r>
          <a:r>
            <a:rPr lang="en-GB">
              <a:solidFill>
                <a:schemeClr val="tx1"/>
              </a:solidFill>
              <a:latin typeface="Calibri"/>
            </a:rPr>
            <a:t>use </a:t>
          </a:r>
          <a:r>
            <a:rPr lang="en-GB">
              <a:solidFill>
                <a:schemeClr val="tx1"/>
              </a:solidFill>
            </a:rPr>
            <a:t>of our </a:t>
          </a:r>
          <a:r>
            <a:rPr lang="en-GB">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training resources</a:t>
          </a:r>
          <a:r>
            <a:rPr lang="en-GB">
              <a:solidFill>
                <a:schemeClr val="tx1"/>
              </a:solidFill>
              <a:latin typeface="Calibri"/>
              <a:hlinkClick xmlns:r="http://schemas.openxmlformats.org/officeDocument/2006/relationships" r:id="rId1">
                <a:extLst>
                  <a:ext uri="{A12FA001-AC4F-418D-AE19-62706E023703}">
                    <ahyp:hlinkClr xmlns:ahyp="http://schemas.microsoft.com/office/drawing/2018/hyperlinkcolor" val="tx"/>
                  </a:ext>
                </a:extLst>
              </a:hlinkClick>
            </a:rPr>
            <a:t> </a:t>
          </a:r>
          <a:endParaRPr lang="en-GB">
            <a:solidFill>
              <a:schemeClr val="tx1"/>
            </a:solidFill>
          </a:endParaRPr>
        </a:p>
      </dgm:t>
    </dgm:pt>
    <dgm:pt modelId="{92FD0E65-6A47-4102-97A0-BF64077C5476}" type="parTrans" cxnId="{CFECBCC4-11A1-48E8-A4A9-7575936E2D52}">
      <dgm:prSet/>
      <dgm:spPr/>
      <dgm:t>
        <a:bodyPr/>
        <a:lstStyle/>
        <a:p>
          <a:endParaRPr lang="en-GB"/>
        </a:p>
      </dgm:t>
    </dgm:pt>
    <dgm:pt modelId="{BC0582D0-6255-4F3B-9DB4-C7D717CFE05B}" type="sibTrans" cxnId="{CFECBCC4-11A1-48E8-A4A9-7575936E2D52}">
      <dgm:prSet phldrT="1" phldr="0"/>
      <dgm:spPr/>
      <dgm:t>
        <a:bodyPr/>
        <a:lstStyle/>
        <a:p>
          <a:r>
            <a:rPr lang="en-GB"/>
            <a:t>1</a:t>
          </a:r>
        </a:p>
      </dgm:t>
    </dgm:pt>
    <dgm:pt modelId="{8A0D42D5-2528-4AF6-9CAF-92E36188AF03}">
      <dgm:prSet phldrT="[Text]"/>
      <dgm:spPr/>
      <dgm:t>
        <a:bodyPr/>
        <a:lstStyle/>
        <a:p>
          <a:r>
            <a:rPr lang="en-GB">
              <a:solidFill>
                <a:schemeClr val="tx1"/>
              </a:solidFill>
            </a:rPr>
            <a:t>Develop your </a:t>
          </a:r>
          <a:r>
            <a:rPr lang="en-GB">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Understanding of GenAI</a:t>
          </a:r>
          <a:r>
            <a:rPr lang="en-GB">
              <a:solidFill>
                <a:schemeClr val="tx1"/>
              </a:solidFill>
            </a:rPr>
            <a:t> and AI Literacy</a:t>
          </a:r>
        </a:p>
      </dgm:t>
    </dgm:pt>
    <dgm:pt modelId="{48E08803-C165-42D6-B181-1EDA7124571F}" type="parTrans" cxnId="{E93E1CA2-2F9D-41CB-A21F-D63D8E0838F0}">
      <dgm:prSet/>
      <dgm:spPr/>
      <dgm:t>
        <a:bodyPr/>
        <a:lstStyle/>
        <a:p>
          <a:endParaRPr lang="en-GB"/>
        </a:p>
      </dgm:t>
    </dgm:pt>
    <dgm:pt modelId="{2CDA157B-4190-4273-A028-F3442D36EAC8}" type="sibTrans" cxnId="{E93E1CA2-2F9D-41CB-A21F-D63D8E0838F0}">
      <dgm:prSet phldrT="2" phldr="0"/>
      <dgm:spPr/>
      <dgm:t>
        <a:bodyPr/>
        <a:lstStyle/>
        <a:p>
          <a:r>
            <a:rPr lang="en-GB"/>
            <a:t>2</a:t>
          </a:r>
        </a:p>
      </dgm:t>
    </dgm:pt>
    <dgm:pt modelId="{1C87C904-4FC6-446B-A357-74F4C195B2D9}">
      <dgm:prSet phldrT="[Text]"/>
      <dgm:spPr/>
      <dgm:t>
        <a:bodyPr/>
        <a:lstStyle/>
        <a:p>
          <a:r>
            <a:rPr lang="en-GB">
              <a:solidFill>
                <a:schemeClr val="tx1"/>
              </a:solidFill>
            </a:rPr>
            <a:t>Understand how to acknowledge and </a:t>
          </a:r>
          <a:r>
            <a:rPr lang="en-GB">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reference GenAI in your work</a:t>
          </a:r>
          <a:r>
            <a:rPr lang="en-GB">
              <a:solidFill>
                <a:schemeClr val="tx1"/>
              </a:solidFill>
            </a:rPr>
            <a:t> (where permitted)</a:t>
          </a:r>
        </a:p>
      </dgm:t>
    </dgm:pt>
    <dgm:pt modelId="{875C0FD5-AC5B-405D-A501-35EDF0649114}" type="parTrans" cxnId="{1F2C6C89-2FFD-4544-916B-72906E3A7F86}">
      <dgm:prSet/>
      <dgm:spPr/>
      <dgm:t>
        <a:bodyPr/>
        <a:lstStyle/>
        <a:p>
          <a:endParaRPr lang="en-GB"/>
        </a:p>
      </dgm:t>
    </dgm:pt>
    <dgm:pt modelId="{2BA9A46A-FE9A-4526-8892-E1E3BA905D9B}" type="sibTrans" cxnId="{1F2C6C89-2FFD-4544-916B-72906E3A7F86}">
      <dgm:prSet phldrT="3" phldr="0"/>
      <dgm:spPr/>
      <dgm:t>
        <a:bodyPr/>
        <a:lstStyle/>
        <a:p>
          <a:r>
            <a:rPr lang="en-GB"/>
            <a:t>3</a:t>
          </a:r>
        </a:p>
      </dgm:t>
    </dgm:pt>
    <dgm:pt modelId="{786B0C26-5109-4FB9-BFEF-CF897515A309}" type="pres">
      <dgm:prSet presAssocID="{3790A360-FADD-445D-A580-663701B22E52}" presName="Name0" presStyleCnt="0">
        <dgm:presLayoutVars>
          <dgm:animLvl val="lvl"/>
          <dgm:resizeHandles val="exact"/>
        </dgm:presLayoutVars>
      </dgm:prSet>
      <dgm:spPr/>
    </dgm:pt>
    <dgm:pt modelId="{4252C4E3-FB6D-4E3A-B25B-E91F6D18B222}" type="pres">
      <dgm:prSet presAssocID="{1FF39737-97FE-4243-A817-FCE59D3C1F49}" presName="compositeNode" presStyleCnt="0">
        <dgm:presLayoutVars>
          <dgm:bulletEnabled val="1"/>
        </dgm:presLayoutVars>
      </dgm:prSet>
      <dgm:spPr/>
    </dgm:pt>
    <dgm:pt modelId="{7A2EA289-72AE-4CC3-B31D-F615B234A09B}" type="pres">
      <dgm:prSet presAssocID="{1FF39737-97FE-4243-A817-FCE59D3C1F49}" presName="bgRect" presStyleLbl="bgAccFollowNode1" presStyleIdx="0" presStyleCnt="3"/>
      <dgm:spPr/>
    </dgm:pt>
    <dgm:pt modelId="{873A03C4-91DA-48F2-9916-9520D2141BBF}" type="pres">
      <dgm:prSet presAssocID="{BC0582D0-6255-4F3B-9DB4-C7D717CFE05B}" presName="sibTransNodeCircle" presStyleLbl="alignNode1" presStyleIdx="0" presStyleCnt="6">
        <dgm:presLayoutVars>
          <dgm:chMax val="0"/>
          <dgm:bulletEnabled/>
        </dgm:presLayoutVars>
      </dgm:prSet>
      <dgm:spPr/>
    </dgm:pt>
    <dgm:pt modelId="{7E41698F-D4BC-46C4-B686-FCE1D08C6927}" type="pres">
      <dgm:prSet presAssocID="{1FF39737-97FE-4243-A817-FCE59D3C1F49}" presName="bottomLine" presStyleLbl="alignNode1" presStyleIdx="1" presStyleCnt="6">
        <dgm:presLayoutVars/>
      </dgm:prSet>
      <dgm:spPr/>
    </dgm:pt>
    <dgm:pt modelId="{210506F5-360A-4C84-8292-6DF7E1A579BC}" type="pres">
      <dgm:prSet presAssocID="{1FF39737-97FE-4243-A817-FCE59D3C1F49}" presName="nodeText" presStyleLbl="bgAccFollowNode1" presStyleIdx="0" presStyleCnt="3">
        <dgm:presLayoutVars>
          <dgm:bulletEnabled val="1"/>
        </dgm:presLayoutVars>
      </dgm:prSet>
      <dgm:spPr/>
    </dgm:pt>
    <dgm:pt modelId="{F52F61A9-9CBA-4336-99D2-D77BD5488C4D}" type="pres">
      <dgm:prSet presAssocID="{BC0582D0-6255-4F3B-9DB4-C7D717CFE05B}" presName="sibTrans" presStyleCnt="0"/>
      <dgm:spPr/>
    </dgm:pt>
    <dgm:pt modelId="{E42BEED8-8208-46F9-B351-89B49A76A460}" type="pres">
      <dgm:prSet presAssocID="{8A0D42D5-2528-4AF6-9CAF-92E36188AF03}" presName="compositeNode" presStyleCnt="0">
        <dgm:presLayoutVars>
          <dgm:bulletEnabled val="1"/>
        </dgm:presLayoutVars>
      </dgm:prSet>
      <dgm:spPr/>
    </dgm:pt>
    <dgm:pt modelId="{B0B503A0-D1C9-4136-8BB5-1508151B6F6C}" type="pres">
      <dgm:prSet presAssocID="{8A0D42D5-2528-4AF6-9CAF-92E36188AF03}" presName="bgRect" presStyleLbl="bgAccFollowNode1" presStyleIdx="1" presStyleCnt="3"/>
      <dgm:spPr/>
    </dgm:pt>
    <dgm:pt modelId="{03F34733-0786-4C46-9FC9-6D5E2429DE9C}" type="pres">
      <dgm:prSet presAssocID="{2CDA157B-4190-4273-A028-F3442D36EAC8}" presName="sibTransNodeCircle" presStyleLbl="alignNode1" presStyleIdx="2" presStyleCnt="6">
        <dgm:presLayoutVars>
          <dgm:chMax val="0"/>
          <dgm:bulletEnabled/>
        </dgm:presLayoutVars>
      </dgm:prSet>
      <dgm:spPr/>
    </dgm:pt>
    <dgm:pt modelId="{A3263E4E-2A75-48E2-BB7A-87FBD26E7966}" type="pres">
      <dgm:prSet presAssocID="{8A0D42D5-2528-4AF6-9CAF-92E36188AF03}" presName="bottomLine" presStyleLbl="alignNode1" presStyleIdx="3" presStyleCnt="6">
        <dgm:presLayoutVars/>
      </dgm:prSet>
      <dgm:spPr/>
    </dgm:pt>
    <dgm:pt modelId="{EE81584E-CD54-47D5-B13D-768C6D6B2B31}" type="pres">
      <dgm:prSet presAssocID="{8A0D42D5-2528-4AF6-9CAF-92E36188AF03}" presName="nodeText" presStyleLbl="bgAccFollowNode1" presStyleIdx="1" presStyleCnt="3">
        <dgm:presLayoutVars>
          <dgm:bulletEnabled val="1"/>
        </dgm:presLayoutVars>
      </dgm:prSet>
      <dgm:spPr/>
    </dgm:pt>
    <dgm:pt modelId="{264D5EE0-AA4E-4653-A7C6-E3184AF7B07A}" type="pres">
      <dgm:prSet presAssocID="{2CDA157B-4190-4273-A028-F3442D36EAC8}" presName="sibTrans" presStyleCnt="0"/>
      <dgm:spPr/>
    </dgm:pt>
    <dgm:pt modelId="{E5C1F4E9-20D5-4299-880A-065BDC5ED52D}" type="pres">
      <dgm:prSet presAssocID="{1C87C904-4FC6-446B-A357-74F4C195B2D9}" presName="compositeNode" presStyleCnt="0">
        <dgm:presLayoutVars>
          <dgm:bulletEnabled val="1"/>
        </dgm:presLayoutVars>
      </dgm:prSet>
      <dgm:spPr/>
    </dgm:pt>
    <dgm:pt modelId="{45CEC334-7608-4C25-8932-A8D3F844224A}" type="pres">
      <dgm:prSet presAssocID="{1C87C904-4FC6-446B-A357-74F4C195B2D9}" presName="bgRect" presStyleLbl="bgAccFollowNode1" presStyleIdx="2" presStyleCnt="3"/>
      <dgm:spPr/>
    </dgm:pt>
    <dgm:pt modelId="{0157A6A9-B9DE-4C0B-AA89-88658AA1836E}" type="pres">
      <dgm:prSet presAssocID="{2BA9A46A-FE9A-4526-8892-E1E3BA905D9B}" presName="sibTransNodeCircle" presStyleLbl="alignNode1" presStyleIdx="4" presStyleCnt="6">
        <dgm:presLayoutVars>
          <dgm:chMax val="0"/>
          <dgm:bulletEnabled/>
        </dgm:presLayoutVars>
      </dgm:prSet>
      <dgm:spPr/>
    </dgm:pt>
    <dgm:pt modelId="{0FC5B74A-5F80-4D4F-88E9-87BB53404F78}" type="pres">
      <dgm:prSet presAssocID="{1C87C904-4FC6-446B-A357-74F4C195B2D9}" presName="bottomLine" presStyleLbl="alignNode1" presStyleIdx="5" presStyleCnt="6">
        <dgm:presLayoutVars/>
      </dgm:prSet>
      <dgm:spPr/>
    </dgm:pt>
    <dgm:pt modelId="{0DE0B153-E46E-44EB-A19C-82B79B7A86DB}" type="pres">
      <dgm:prSet presAssocID="{1C87C904-4FC6-446B-A357-74F4C195B2D9}" presName="nodeText" presStyleLbl="bgAccFollowNode1" presStyleIdx="2" presStyleCnt="3">
        <dgm:presLayoutVars>
          <dgm:bulletEnabled val="1"/>
        </dgm:presLayoutVars>
      </dgm:prSet>
      <dgm:spPr/>
    </dgm:pt>
  </dgm:ptLst>
  <dgm:cxnLst>
    <dgm:cxn modelId="{6874E40E-5E40-4838-989A-E52454A8453F}" type="presOf" srcId="{1FF39737-97FE-4243-A817-FCE59D3C1F49}" destId="{210506F5-360A-4C84-8292-6DF7E1A579BC}" srcOrd="1" destOrd="0" presId="urn:microsoft.com/office/officeart/2016/7/layout/BasicLinearProcessNumbered"/>
    <dgm:cxn modelId="{D9DDB411-1287-4484-A5B6-85BE40729E07}" type="presOf" srcId="{BC0582D0-6255-4F3B-9DB4-C7D717CFE05B}" destId="{873A03C4-91DA-48F2-9916-9520D2141BBF}" srcOrd="0" destOrd="0" presId="urn:microsoft.com/office/officeart/2016/7/layout/BasicLinearProcessNumbered"/>
    <dgm:cxn modelId="{E399E117-C50C-4E7B-BB0B-37A23133D780}" type="presOf" srcId="{8A0D42D5-2528-4AF6-9CAF-92E36188AF03}" destId="{EE81584E-CD54-47D5-B13D-768C6D6B2B31}" srcOrd="1" destOrd="0" presId="urn:microsoft.com/office/officeart/2016/7/layout/BasicLinearProcessNumbered"/>
    <dgm:cxn modelId="{A1BDB85F-B849-4A75-865E-09A61648333D}" type="presOf" srcId="{1C87C904-4FC6-446B-A357-74F4C195B2D9}" destId="{0DE0B153-E46E-44EB-A19C-82B79B7A86DB}" srcOrd="1" destOrd="0" presId="urn:microsoft.com/office/officeart/2016/7/layout/BasicLinearProcessNumbered"/>
    <dgm:cxn modelId="{242F5741-E860-48F6-8BF2-B9972FE85D16}" type="presOf" srcId="{2CDA157B-4190-4273-A028-F3442D36EAC8}" destId="{03F34733-0786-4C46-9FC9-6D5E2429DE9C}" srcOrd="0" destOrd="0" presId="urn:microsoft.com/office/officeart/2016/7/layout/BasicLinearProcessNumbered"/>
    <dgm:cxn modelId="{1F2C6C89-2FFD-4544-916B-72906E3A7F86}" srcId="{3790A360-FADD-445D-A580-663701B22E52}" destId="{1C87C904-4FC6-446B-A357-74F4C195B2D9}" srcOrd="2" destOrd="0" parTransId="{875C0FD5-AC5B-405D-A501-35EDF0649114}" sibTransId="{2BA9A46A-FE9A-4526-8892-E1E3BA905D9B}"/>
    <dgm:cxn modelId="{1DCA7B95-7BA7-4434-AE4C-242043B306F0}" type="presOf" srcId="{2BA9A46A-FE9A-4526-8892-E1E3BA905D9B}" destId="{0157A6A9-B9DE-4C0B-AA89-88658AA1836E}" srcOrd="0" destOrd="0" presId="urn:microsoft.com/office/officeart/2016/7/layout/BasicLinearProcessNumbered"/>
    <dgm:cxn modelId="{89F71C9C-09EA-4B5B-BDC8-AC71AFB289A8}" type="presOf" srcId="{1C87C904-4FC6-446B-A357-74F4C195B2D9}" destId="{45CEC334-7608-4C25-8932-A8D3F844224A}" srcOrd="0" destOrd="0" presId="urn:microsoft.com/office/officeart/2016/7/layout/BasicLinearProcessNumbered"/>
    <dgm:cxn modelId="{E93E1CA2-2F9D-41CB-A21F-D63D8E0838F0}" srcId="{3790A360-FADD-445D-A580-663701B22E52}" destId="{8A0D42D5-2528-4AF6-9CAF-92E36188AF03}" srcOrd="1" destOrd="0" parTransId="{48E08803-C165-42D6-B181-1EDA7124571F}" sibTransId="{2CDA157B-4190-4273-A028-F3442D36EAC8}"/>
    <dgm:cxn modelId="{F753EDBB-A856-4285-AC43-9BD0925558D0}" type="presOf" srcId="{3790A360-FADD-445D-A580-663701B22E52}" destId="{786B0C26-5109-4FB9-BFEF-CF897515A309}" srcOrd="0" destOrd="0" presId="urn:microsoft.com/office/officeart/2016/7/layout/BasicLinearProcessNumbered"/>
    <dgm:cxn modelId="{CFECBCC4-11A1-48E8-A4A9-7575936E2D52}" srcId="{3790A360-FADD-445D-A580-663701B22E52}" destId="{1FF39737-97FE-4243-A817-FCE59D3C1F49}" srcOrd="0" destOrd="0" parTransId="{92FD0E65-6A47-4102-97A0-BF64077C5476}" sibTransId="{BC0582D0-6255-4F3B-9DB4-C7D717CFE05B}"/>
    <dgm:cxn modelId="{0F8A10ED-6A36-4F89-8F83-C141514E798F}" type="presOf" srcId="{1FF39737-97FE-4243-A817-FCE59D3C1F49}" destId="{7A2EA289-72AE-4CC3-B31D-F615B234A09B}" srcOrd="0" destOrd="0" presId="urn:microsoft.com/office/officeart/2016/7/layout/BasicLinearProcessNumbered"/>
    <dgm:cxn modelId="{E9F276FE-4097-46B5-A288-D60E1E6CE4B5}" type="presOf" srcId="{8A0D42D5-2528-4AF6-9CAF-92E36188AF03}" destId="{B0B503A0-D1C9-4136-8BB5-1508151B6F6C}" srcOrd="0" destOrd="0" presId="urn:microsoft.com/office/officeart/2016/7/layout/BasicLinearProcessNumbered"/>
    <dgm:cxn modelId="{1D556587-6F8D-450B-8C5E-2995A31805CC}" type="presParOf" srcId="{786B0C26-5109-4FB9-BFEF-CF897515A309}" destId="{4252C4E3-FB6D-4E3A-B25B-E91F6D18B222}" srcOrd="0" destOrd="0" presId="urn:microsoft.com/office/officeart/2016/7/layout/BasicLinearProcessNumbered"/>
    <dgm:cxn modelId="{FA610698-9697-498A-B6E9-6031B97F71C6}" type="presParOf" srcId="{4252C4E3-FB6D-4E3A-B25B-E91F6D18B222}" destId="{7A2EA289-72AE-4CC3-B31D-F615B234A09B}" srcOrd="0" destOrd="0" presId="urn:microsoft.com/office/officeart/2016/7/layout/BasicLinearProcessNumbered"/>
    <dgm:cxn modelId="{6432F350-2C03-4B06-A7B5-DB90161EA9AD}" type="presParOf" srcId="{4252C4E3-FB6D-4E3A-B25B-E91F6D18B222}" destId="{873A03C4-91DA-48F2-9916-9520D2141BBF}" srcOrd="1" destOrd="0" presId="urn:microsoft.com/office/officeart/2016/7/layout/BasicLinearProcessNumbered"/>
    <dgm:cxn modelId="{DF29F546-9467-4237-B911-F0D5F7650567}" type="presParOf" srcId="{4252C4E3-FB6D-4E3A-B25B-E91F6D18B222}" destId="{7E41698F-D4BC-46C4-B686-FCE1D08C6927}" srcOrd="2" destOrd="0" presId="urn:microsoft.com/office/officeart/2016/7/layout/BasicLinearProcessNumbered"/>
    <dgm:cxn modelId="{61DC1278-0FA0-4B88-8D4F-477A131E710A}" type="presParOf" srcId="{4252C4E3-FB6D-4E3A-B25B-E91F6D18B222}" destId="{210506F5-360A-4C84-8292-6DF7E1A579BC}" srcOrd="3" destOrd="0" presId="urn:microsoft.com/office/officeart/2016/7/layout/BasicLinearProcessNumbered"/>
    <dgm:cxn modelId="{2E480D3D-B913-438E-9CB5-0FE18D172760}" type="presParOf" srcId="{786B0C26-5109-4FB9-BFEF-CF897515A309}" destId="{F52F61A9-9CBA-4336-99D2-D77BD5488C4D}" srcOrd="1" destOrd="0" presId="urn:microsoft.com/office/officeart/2016/7/layout/BasicLinearProcessNumbered"/>
    <dgm:cxn modelId="{0F1B75E7-7EF2-4C37-BFA2-BD6E44161453}" type="presParOf" srcId="{786B0C26-5109-4FB9-BFEF-CF897515A309}" destId="{E42BEED8-8208-46F9-B351-89B49A76A460}" srcOrd="2" destOrd="0" presId="urn:microsoft.com/office/officeart/2016/7/layout/BasicLinearProcessNumbered"/>
    <dgm:cxn modelId="{8EF82FF1-7554-4829-A143-A1D2A85AFF4A}" type="presParOf" srcId="{E42BEED8-8208-46F9-B351-89B49A76A460}" destId="{B0B503A0-D1C9-4136-8BB5-1508151B6F6C}" srcOrd="0" destOrd="0" presId="urn:microsoft.com/office/officeart/2016/7/layout/BasicLinearProcessNumbered"/>
    <dgm:cxn modelId="{4F145C76-238B-4E96-A4FE-121ECCE5E688}" type="presParOf" srcId="{E42BEED8-8208-46F9-B351-89B49A76A460}" destId="{03F34733-0786-4C46-9FC9-6D5E2429DE9C}" srcOrd="1" destOrd="0" presId="urn:microsoft.com/office/officeart/2016/7/layout/BasicLinearProcessNumbered"/>
    <dgm:cxn modelId="{9B15A5E1-CC72-4BFF-A599-FC1D375C024A}" type="presParOf" srcId="{E42BEED8-8208-46F9-B351-89B49A76A460}" destId="{A3263E4E-2A75-48E2-BB7A-87FBD26E7966}" srcOrd="2" destOrd="0" presId="urn:microsoft.com/office/officeart/2016/7/layout/BasicLinearProcessNumbered"/>
    <dgm:cxn modelId="{8DD307FE-8481-4C70-AFF9-B95382F8C7D8}" type="presParOf" srcId="{E42BEED8-8208-46F9-B351-89B49A76A460}" destId="{EE81584E-CD54-47D5-B13D-768C6D6B2B31}" srcOrd="3" destOrd="0" presId="urn:microsoft.com/office/officeart/2016/7/layout/BasicLinearProcessNumbered"/>
    <dgm:cxn modelId="{84C158ED-72E6-441A-91F2-B5D80B32F1F2}" type="presParOf" srcId="{786B0C26-5109-4FB9-BFEF-CF897515A309}" destId="{264D5EE0-AA4E-4653-A7C6-E3184AF7B07A}" srcOrd="3" destOrd="0" presId="urn:microsoft.com/office/officeart/2016/7/layout/BasicLinearProcessNumbered"/>
    <dgm:cxn modelId="{31DB4B04-A5CF-4774-8EFE-8346B3BCE2DF}" type="presParOf" srcId="{786B0C26-5109-4FB9-BFEF-CF897515A309}" destId="{E5C1F4E9-20D5-4299-880A-065BDC5ED52D}" srcOrd="4" destOrd="0" presId="urn:microsoft.com/office/officeart/2016/7/layout/BasicLinearProcessNumbered"/>
    <dgm:cxn modelId="{0A2095B8-F043-421B-83B5-A4B572D8804E}" type="presParOf" srcId="{E5C1F4E9-20D5-4299-880A-065BDC5ED52D}" destId="{45CEC334-7608-4C25-8932-A8D3F844224A}" srcOrd="0" destOrd="0" presId="urn:microsoft.com/office/officeart/2016/7/layout/BasicLinearProcessNumbered"/>
    <dgm:cxn modelId="{436782DD-CC16-418A-8490-58EEBC5DB881}" type="presParOf" srcId="{E5C1F4E9-20D5-4299-880A-065BDC5ED52D}" destId="{0157A6A9-B9DE-4C0B-AA89-88658AA1836E}" srcOrd="1" destOrd="0" presId="urn:microsoft.com/office/officeart/2016/7/layout/BasicLinearProcessNumbered"/>
    <dgm:cxn modelId="{A4912F83-91AF-45C8-9543-C3992CF24C4D}" type="presParOf" srcId="{E5C1F4E9-20D5-4299-880A-065BDC5ED52D}" destId="{0FC5B74A-5F80-4D4F-88E9-87BB53404F78}" srcOrd="2" destOrd="0" presId="urn:microsoft.com/office/officeart/2016/7/layout/BasicLinearProcessNumbered"/>
    <dgm:cxn modelId="{7371B7BB-C5DF-4338-978D-7C18E0A3714F}" type="presParOf" srcId="{E5C1F4E9-20D5-4299-880A-065BDC5ED52D}" destId="{0DE0B153-E46E-44EB-A19C-82B79B7A86DB}"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4993FF-A5B4-4FEF-BEE6-46C8F481621A}"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GB"/>
        </a:p>
      </dgm:t>
    </dgm:pt>
    <dgm:pt modelId="{2E603F1A-25F3-4C01-99C7-572632964678}">
      <dgm:prSet/>
      <dgm:spPr/>
      <dgm:t>
        <a:bodyPr/>
        <a:lstStyle/>
        <a:p>
          <a:pPr>
            <a:lnSpc>
              <a:spcPct val="100000"/>
            </a:lnSpc>
            <a:defRPr b="1"/>
          </a:pPr>
          <a:r>
            <a:rPr lang="en-GB"/>
            <a:t>Permission</a:t>
          </a:r>
        </a:p>
      </dgm:t>
    </dgm:pt>
    <dgm:pt modelId="{C7BCD131-3C53-4ED2-BECC-437DCC5FCBD4}" type="parTrans" cxnId="{F7E9FF4F-353F-43F2-BDB5-03A2BA85C1F6}">
      <dgm:prSet/>
      <dgm:spPr/>
      <dgm:t>
        <a:bodyPr/>
        <a:lstStyle/>
        <a:p>
          <a:endParaRPr lang="en-GB"/>
        </a:p>
      </dgm:t>
    </dgm:pt>
    <dgm:pt modelId="{24CF15E0-0322-4F91-8407-5F78D9F97893}" type="sibTrans" cxnId="{F7E9FF4F-353F-43F2-BDB5-03A2BA85C1F6}">
      <dgm:prSet/>
      <dgm:spPr/>
      <dgm:t>
        <a:bodyPr/>
        <a:lstStyle/>
        <a:p>
          <a:endParaRPr lang="en-GB"/>
        </a:p>
      </dgm:t>
    </dgm:pt>
    <dgm:pt modelId="{597842B9-DB33-4996-93BE-F0D3DCE1FDA2}">
      <dgm:prSet/>
      <dgm:spPr/>
      <dgm:t>
        <a:bodyPr/>
        <a:lstStyle/>
        <a:p>
          <a:pPr>
            <a:lnSpc>
              <a:spcPct val="100000"/>
            </a:lnSpc>
          </a:pPr>
          <a:r>
            <a:rPr lang="en-GB"/>
            <a:t>Your tutors will communicate their expectations around your use of </a:t>
          </a:r>
          <a:r>
            <a:rPr lang="en-GB" err="1"/>
            <a:t>GenAI</a:t>
          </a:r>
          <a:r>
            <a:rPr lang="en-GB"/>
            <a:t> in your assessment.</a:t>
          </a:r>
        </a:p>
      </dgm:t>
    </dgm:pt>
    <dgm:pt modelId="{B797C3F2-0C80-485A-B393-3595C29B1840}" type="parTrans" cxnId="{A0DD3915-E992-408B-BAA6-B24152CD1767}">
      <dgm:prSet/>
      <dgm:spPr/>
      <dgm:t>
        <a:bodyPr/>
        <a:lstStyle/>
        <a:p>
          <a:endParaRPr lang="en-GB"/>
        </a:p>
      </dgm:t>
    </dgm:pt>
    <dgm:pt modelId="{E925303B-F733-44A9-A483-EDB0E707A027}" type="sibTrans" cxnId="{A0DD3915-E992-408B-BAA6-B24152CD1767}">
      <dgm:prSet/>
      <dgm:spPr/>
      <dgm:t>
        <a:bodyPr/>
        <a:lstStyle/>
        <a:p>
          <a:endParaRPr lang="en-GB"/>
        </a:p>
      </dgm:t>
    </dgm:pt>
    <dgm:pt modelId="{3D63DC4F-060F-48AF-938E-A7304FD10E3D}">
      <dgm:prSet/>
      <dgm:spPr/>
      <dgm:t>
        <a:bodyPr/>
        <a:lstStyle/>
        <a:p>
          <a:pPr>
            <a:lnSpc>
              <a:spcPct val="100000"/>
            </a:lnSpc>
          </a:pPr>
          <a:r>
            <a:rPr lang="en-GB"/>
            <a:t>Where permitted, as with any academic writing, you must follow </a:t>
          </a:r>
          <a:r>
            <a:rPr lang="en-GB">
              <a:hlinkClick xmlns:r="http://schemas.openxmlformats.org/officeDocument/2006/relationships" r:id="rId1"/>
            </a:rPr>
            <a:t>good academic practice</a:t>
          </a:r>
          <a:r>
            <a:rPr lang="en-GB"/>
            <a:t>.</a:t>
          </a:r>
        </a:p>
      </dgm:t>
    </dgm:pt>
    <dgm:pt modelId="{6BB05EF8-B11F-4AD4-91F7-CF45E3751D00}" type="parTrans" cxnId="{F649B9D2-2AA7-4455-A962-90BA92EBCB59}">
      <dgm:prSet/>
      <dgm:spPr/>
      <dgm:t>
        <a:bodyPr/>
        <a:lstStyle/>
        <a:p>
          <a:endParaRPr lang="en-GB"/>
        </a:p>
      </dgm:t>
    </dgm:pt>
    <dgm:pt modelId="{A96C5655-4007-4671-A54B-49B61BEF2DB5}" type="sibTrans" cxnId="{F649B9D2-2AA7-4455-A962-90BA92EBCB59}">
      <dgm:prSet/>
      <dgm:spPr/>
      <dgm:t>
        <a:bodyPr/>
        <a:lstStyle/>
        <a:p>
          <a:endParaRPr lang="en-GB"/>
        </a:p>
      </dgm:t>
    </dgm:pt>
    <dgm:pt modelId="{CF22DF75-A308-47FC-9A95-45EB7277FAD1}">
      <dgm:prSet/>
      <dgm:spPr/>
      <dgm:t>
        <a:bodyPr/>
        <a:lstStyle/>
        <a:p>
          <a:pPr>
            <a:lnSpc>
              <a:spcPct val="100000"/>
            </a:lnSpc>
            <a:defRPr b="1"/>
          </a:pPr>
          <a:r>
            <a:rPr lang="en-GB"/>
            <a:t>Good Practice</a:t>
          </a:r>
        </a:p>
      </dgm:t>
    </dgm:pt>
    <dgm:pt modelId="{3AE045BB-A4FF-49F3-9857-610F2A358674}" type="parTrans" cxnId="{60464E64-5E71-4CD1-A08E-6BA6F8CD489B}">
      <dgm:prSet/>
      <dgm:spPr/>
      <dgm:t>
        <a:bodyPr/>
        <a:lstStyle/>
        <a:p>
          <a:endParaRPr lang="en-GB"/>
        </a:p>
      </dgm:t>
    </dgm:pt>
    <dgm:pt modelId="{9FFEFBC1-FDD9-4B12-87D1-993D65D68D04}" type="sibTrans" cxnId="{60464E64-5E71-4CD1-A08E-6BA6F8CD489B}">
      <dgm:prSet/>
      <dgm:spPr/>
      <dgm:t>
        <a:bodyPr/>
        <a:lstStyle/>
        <a:p>
          <a:endParaRPr lang="en-GB"/>
        </a:p>
      </dgm:t>
    </dgm:pt>
    <dgm:pt modelId="{8986D35C-6326-42AA-BD71-6C79E1B860F2}">
      <dgm:prSet/>
      <dgm:spPr/>
      <dgm:t>
        <a:bodyPr/>
        <a:lstStyle/>
        <a:p>
          <a:pPr>
            <a:lnSpc>
              <a:spcPct val="100000"/>
            </a:lnSpc>
          </a:pPr>
          <a:r>
            <a:rPr lang="en-GB"/>
            <a:t>This means not solely relying on the answers </a:t>
          </a:r>
          <a:r>
            <a:rPr lang="en-GB" err="1"/>
            <a:t>GenAI</a:t>
          </a:r>
          <a:r>
            <a:rPr lang="en-GB"/>
            <a:t> tools generates. </a:t>
          </a:r>
          <a:r>
            <a:rPr lang="en-GB" err="1"/>
            <a:t>GenAI</a:t>
          </a:r>
          <a:r>
            <a:rPr lang="en-GB"/>
            <a:t> tools can ‘hallucinate’ (e.g. make up) answers and references. You are responsible for the accuracy of your own work!</a:t>
          </a:r>
        </a:p>
      </dgm:t>
    </dgm:pt>
    <dgm:pt modelId="{9F929238-9C97-4242-BC0F-0657C3F890D4}" type="parTrans" cxnId="{0B9C8F16-B879-4382-9793-30929EEE215E}">
      <dgm:prSet/>
      <dgm:spPr/>
      <dgm:t>
        <a:bodyPr/>
        <a:lstStyle/>
        <a:p>
          <a:endParaRPr lang="en-GB"/>
        </a:p>
      </dgm:t>
    </dgm:pt>
    <dgm:pt modelId="{38AC14A7-65C9-4204-8FD7-3234A9FACC28}" type="sibTrans" cxnId="{0B9C8F16-B879-4382-9793-30929EEE215E}">
      <dgm:prSet/>
      <dgm:spPr/>
      <dgm:t>
        <a:bodyPr/>
        <a:lstStyle/>
        <a:p>
          <a:endParaRPr lang="en-GB"/>
        </a:p>
      </dgm:t>
    </dgm:pt>
    <dgm:pt modelId="{36476F12-2894-48E9-8A44-8761EAD1AB20}">
      <dgm:prSet/>
      <dgm:spPr/>
      <dgm:t>
        <a:bodyPr/>
        <a:lstStyle/>
        <a:p>
          <a:pPr>
            <a:lnSpc>
              <a:spcPct val="100000"/>
            </a:lnSpc>
          </a:pPr>
          <a:r>
            <a:rPr lang="en-GB"/>
            <a:t>Avoid copying large chunks of text from </a:t>
          </a:r>
          <a:r>
            <a:rPr lang="en-GB" err="1"/>
            <a:t>GenAI</a:t>
          </a:r>
          <a:r>
            <a:rPr lang="en-GB"/>
            <a:t> tools (unless instructed to by your tutor as part of a specific task) – this may constitute plagiarism </a:t>
          </a:r>
        </a:p>
        <a:p>
          <a:pPr>
            <a:lnSpc>
              <a:spcPct val="100000"/>
            </a:lnSpc>
          </a:pPr>
          <a:r>
            <a:rPr lang="en-GB"/>
            <a:t>Instead, you need to cross-check any </a:t>
          </a:r>
          <a:r>
            <a:rPr lang="en-GB" err="1"/>
            <a:t>GenAI</a:t>
          </a:r>
          <a:r>
            <a:rPr lang="en-GB"/>
            <a:t> responses, and where possible find published and peer-reviewed sources to reference in your writing. </a:t>
          </a:r>
        </a:p>
      </dgm:t>
    </dgm:pt>
    <dgm:pt modelId="{1374063D-F932-421A-818D-7E02A47B61AB}" type="parTrans" cxnId="{57B100BD-5C5A-464D-A118-A41FC64B0855}">
      <dgm:prSet/>
      <dgm:spPr/>
      <dgm:t>
        <a:bodyPr/>
        <a:lstStyle/>
        <a:p>
          <a:endParaRPr lang="en-GB"/>
        </a:p>
      </dgm:t>
    </dgm:pt>
    <dgm:pt modelId="{19F86116-EE01-42A3-981C-C94AFB9A065C}" type="sibTrans" cxnId="{57B100BD-5C5A-464D-A118-A41FC64B0855}">
      <dgm:prSet/>
      <dgm:spPr/>
      <dgm:t>
        <a:bodyPr/>
        <a:lstStyle/>
        <a:p>
          <a:endParaRPr lang="en-GB"/>
        </a:p>
      </dgm:t>
    </dgm:pt>
    <dgm:pt modelId="{D32D4791-F522-4816-96F8-7AA8B80B0DEC}">
      <dgm:prSet/>
      <dgm:spPr/>
      <dgm:t>
        <a:bodyPr/>
        <a:lstStyle/>
        <a:p>
          <a:pPr>
            <a:lnSpc>
              <a:spcPct val="100000"/>
            </a:lnSpc>
            <a:defRPr b="1"/>
          </a:pPr>
          <a:r>
            <a:rPr lang="en-GB"/>
            <a:t>Acknowledge and Reference</a:t>
          </a:r>
        </a:p>
      </dgm:t>
    </dgm:pt>
    <dgm:pt modelId="{D072872D-5878-4FBB-98CE-E392F9E9C423}" type="parTrans" cxnId="{4DBFCC4E-8E48-4568-8684-F4D66F690CBF}">
      <dgm:prSet/>
      <dgm:spPr/>
      <dgm:t>
        <a:bodyPr/>
        <a:lstStyle/>
        <a:p>
          <a:endParaRPr lang="en-GB"/>
        </a:p>
      </dgm:t>
    </dgm:pt>
    <dgm:pt modelId="{A8AB46A5-21C7-4FE0-8B7F-2AF7683095ED}" type="sibTrans" cxnId="{4DBFCC4E-8E48-4568-8684-F4D66F690CBF}">
      <dgm:prSet/>
      <dgm:spPr/>
      <dgm:t>
        <a:bodyPr/>
        <a:lstStyle/>
        <a:p>
          <a:endParaRPr lang="en-GB"/>
        </a:p>
      </dgm:t>
    </dgm:pt>
    <dgm:pt modelId="{522D38E8-E618-47B8-9F24-103123F9DA4B}">
      <dgm:prSet/>
      <dgm:spPr/>
      <dgm:t>
        <a:bodyPr/>
        <a:lstStyle/>
        <a:p>
          <a:pPr>
            <a:lnSpc>
              <a:spcPct val="100000"/>
            </a:lnSpc>
          </a:pPr>
          <a:r>
            <a:rPr lang="en-GB"/>
            <a:t>If you do use </a:t>
          </a:r>
          <a:r>
            <a:rPr lang="en-GB" err="1"/>
            <a:t>GenAI</a:t>
          </a:r>
          <a:r>
            <a:rPr lang="en-GB"/>
            <a:t> as a tool to assist you in your assessment, follow our guidance on how to acknowledge this (see next slide)</a:t>
          </a:r>
        </a:p>
      </dgm:t>
    </dgm:pt>
    <dgm:pt modelId="{0847DCF8-E9B0-4CEA-B10E-AEFD7CB93CCB}" type="parTrans" cxnId="{91BD6C47-AD1F-40F1-B559-1B0872CF5BCF}">
      <dgm:prSet/>
      <dgm:spPr/>
      <dgm:t>
        <a:bodyPr/>
        <a:lstStyle/>
        <a:p>
          <a:endParaRPr lang="en-GB"/>
        </a:p>
      </dgm:t>
    </dgm:pt>
    <dgm:pt modelId="{4B1FAB39-868C-4836-B25A-78DC1EFC821E}" type="sibTrans" cxnId="{91BD6C47-AD1F-40F1-B559-1B0872CF5BCF}">
      <dgm:prSet/>
      <dgm:spPr/>
      <dgm:t>
        <a:bodyPr/>
        <a:lstStyle/>
        <a:p>
          <a:endParaRPr lang="en-GB"/>
        </a:p>
      </dgm:t>
    </dgm:pt>
    <dgm:pt modelId="{1D6F7F59-D4BA-4BEC-B34D-77BA5B2E218B}">
      <dgm:prSet/>
      <dgm:spPr/>
      <dgm:t>
        <a:bodyPr/>
        <a:lstStyle/>
        <a:p>
          <a:pPr>
            <a:lnSpc>
              <a:spcPct val="100000"/>
            </a:lnSpc>
          </a:pPr>
          <a:r>
            <a:rPr lang="en-GB" dirty="0"/>
            <a:t>If you do need to quote directly from  </a:t>
          </a:r>
          <a:r>
            <a:rPr lang="en-GB" dirty="0" err="1"/>
            <a:t>GenAI</a:t>
          </a:r>
          <a:r>
            <a:rPr lang="en-GB" dirty="0"/>
            <a:t> tools, follow the guidance from </a:t>
          </a:r>
          <a:r>
            <a:rPr lang="en-GB" dirty="0">
              <a:hlinkClick xmlns:r="http://schemas.openxmlformats.org/officeDocument/2006/relationships" r:id="rId2"/>
            </a:rPr>
            <a:t>our Library </a:t>
          </a:r>
          <a:r>
            <a:rPr lang="en-GB" dirty="0"/>
            <a:t>or your Department, where provided.</a:t>
          </a:r>
        </a:p>
      </dgm:t>
    </dgm:pt>
    <dgm:pt modelId="{F7398F01-27BE-4C12-B7CE-0E1489EB0234}" type="parTrans" cxnId="{E3F9AA97-7880-44BE-B32E-921186F04CA3}">
      <dgm:prSet/>
      <dgm:spPr/>
      <dgm:t>
        <a:bodyPr/>
        <a:lstStyle/>
        <a:p>
          <a:endParaRPr lang="en-GB"/>
        </a:p>
      </dgm:t>
    </dgm:pt>
    <dgm:pt modelId="{C1F645F6-473C-42EF-8276-1E01589AA8EF}" type="sibTrans" cxnId="{E3F9AA97-7880-44BE-B32E-921186F04CA3}">
      <dgm:prSet/>
      <dgm:spPr/>
      <dgm:t>
        <a:bodyPr/>
        <a:lstStyle/>
        <a:p>
          <a:endParaRPr lang="en-GB"/>
        </a:p>
      </dgm:t>
    </dgm:pt>
    <dgm:pt modelId="{3D22DC0A-A1B5-4B50-9E6B-FB0094897D0D}">
      <dgm:prSet/>
      <dgm:spPr/>
      <dgm:t>
        <a:bodyPr/>
        <a:lstStyle/>
        <a:p>
          <a:pPr>
            <a:lnSpc>
              <a:spcPct val="100000"/>
            </a:lnSpc>
          </a:pPr>
          <a:r>
            <a:rPr lang="en-GB"/>
            <a:t>Remember: as per our academic integrity statement, the final output, however you use </a:t>
          </a:r>
          <a:r>
            <a:rPr lang="en-GB" err="1"/>
            <a:t>GenAI</a:t>
          </a:r>
          <a:r>
            <a:rPr lang="en-GB"/>
            <a:t>, must remain your own work!</a:t>
          </a:r>
        </a:p>
      </dgm:t>
    </dgm:pt>
    <dgm:pt modelId="{0B290B16-AF34-4680-9BE2-F0CE23B169C4}" type="parTrans" cxnId="{841D358F-EE07-4C8F-A7A1-DF0BEF34EE1E}">
      <dgm:prSet/>
      <dgm:spPr/>
      <dgm:t>
        <a:bodyPr/>
        <a:lstStyle/>
        <a:p>
          <a:endParaRPr lang="en-GB"/>
        </a:p>
      </dgm:t>
    </dgm:pt>
    <dgm:pt modelId="{63C49D9C-A7C2-44A8-B86D-9C71FAE78E73}" type="sibTrans" cxnId="{841D358F-EE07-4C8F-A7A1-DF0BEF34EE1E}">
      <dgm:prSet/>
      <dgm:spPr/>
      <dgm:t>
        <a:bodyPr/>
        <a:lstStyle/>
        <a:p>
          <a:endParaRPr lang="en-GB"/>
        </a:p>
      </dgm:t>
    </dgm:pt>
    <dgm:pt modelId="{58B8CEC4-233A-4638-8BF5-92891D4699B3}">
      <dgm:prSet/>
      <dgm:spPr/>
      <dgm:t>
        <a:bodyPr/>
        <a:lstStyle/>
        <a:p>
          <a:pPr>
            <a:lnSpc>
              <a:spcPct val="100000"/>
            </a:lnSpc>
          </a:pPr>
          <a:endParaRPr lang="en-GB"/>
        </a:p>
      </dgm:t>
    </dgm:pt>
    <dgm:pt modelId="{63173293-1AD6-47F4-BB76-CB78B3564F54}" type="parTrans" cxnId="{02C84005-0059-4468-853E-8F89C9B0BC15}">
      <dgm:prSet/>
      <dgm:spPr/>
      <dgm:t>
        <a:bodyPr/>
        <a:lstStyle/>
        <a:p>
          <a:endParaRPr lang="en-GB"/>
        </a:p>
      </dgm:t>
    </dgm:pt>
    <dgm:pt modelId="{4291079D-4AD0-43F1-B56A-7873F2876AB2}" type="sibTrans" cxnId="{02C84005-0059-4468-853E-8F89C9B0BC15}">
      <dgm:prSet/>
      <dgm:spPr/>
      <dgm:t>
        <a:bodyPr/>
        <a:lstStyle/>
        <a:p>
          <a:endParaRPr lang="en-GB"/>
        </a:p>
      </dgm:t>
    </dgm:pt>
    <dgm:pt modelId="{7CBBEABC-553A-4336-B372-934EC03EA30A}" type="pres">
      <dgm:prSet presAssocID="{424993FF-A5B4-4FEF-BEE6-46C8F481621A}" presName="root" presStyleCnt="0">
        <dgm:presLayoutVars>
          <dgm:dir/>
          <dgm:resizeHandles val="exact"/>
        </dgm:presLayoutVars>
      </dgm:prSet>
      <dgm:spPr/>
    </dgm:pt>
    <dgm:pt modelId="{4504CCAB-E685-45FB-B97E-EFD87AD02C86}" type="pres">
      <dgm:prSet presAssocID="{2E603F1A-25F3-4C01-99C7-572632964678}" presName="compNode" presStyleCnt="0"/>
      <dgm:spPr/>
    </dgm:pt>
    <dgm:pt modelId="{3171C500-5C18-41AF-B62C-F0C6CFC59D46}" type="pres">
      <dgm:prSet presAssocID="{2E603F1A-25F3-4C01-99C7-572632964678}" presName="iconRect" presStyleLbl="node1" presStyleIdx="0"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t="-11000" b="-11000"/>
          </a:stretch>
        </a:blipFill>
      </dgm:spPr>
      <dgm:extLst>
        <a:ext uri="{E40237B7-FDA0-4F09-8148-C483321AD2D9}">
          <dgm14:cNvPr xmlns:dgm14="http://schemas.microsoft.com/office/drawing/2010/diagram" id="0" name="" descr="Checkmark outline"/>
        </a:ext>
      </dgm:extLst>
    </dgm:pt>
    <dgm:pt modelId="{46F6F1F6-15AB-411C-A0D3-CDBAADC976B0}" type="pres">
      <dgm:prSet presAssocID="{2E603F1A-25F3-4C01-99C7-572632964678}" presName="iconSpace" presStyleCnt="0"/>
      <dgm:spPr/>
    </dgm:pt>
    <dgm:pt modelId="{55AAF33B-3CDE-4083-A350-E999B883B4B5}" type="pres">
      <dgm:prSet presAssocID="{2E603F1A-25F3-4C01-99C7-572632964678}" presName="parTx" presStyleLbl="revTx" presStyleIdx="0" presStyleCnt="6">
        <dgm:presLayoutVars>
          <dgm:chMax val="0"/>
          <dgm:chPref val="0"/>
        </dgm:presLayoutVars>
      </dgm:prSet>
      <dgm:spPr/>
    </dgm:pt>
    <dgm:pt modelId="{6B638B46-C68A-4372-9ECB-21DF736D080A}" type="pres">
      <dgm:prSet presAssocID="{2E603F1A-25F3-4C01-99C7-572632964678}" presName="txSpace" presStyleCnt="0"/>
      <dgm:spPr/>
    </dgm:pt>
    <dgm:pt modelId="{1BFED053-24E4-4827-BDCA-55AF0CFDF377}" type="pres">
      <dgm:prSet presAssocID="{2E603F1A-25F3-4C01-99C7-572632964678}" presName="desTx" presStyleLbl="revTx" presStyleIdx="1" presStyleCnt="6">
        <dgm:presLayoutVars/>
      </dgm:prSet>
      <dgm:spPr/>
    </dgm:pt>
    <dgm:pt modelId="{CE145BFD-5040-443F-AA59-BC5316A0305F}" type="pres">
      <dgm:prSet presAssocID="{24CF15E0-0322-4F91-8407-5F78D9F97893}" presName="sibTrans" presStyleCnt="0"/>
      <dgm:spPr/>
    </dgm:pt>
    <dgm:pt modelId="{256C2233-05FE-41AD-9FB7-5A2CBC2CC9C8}" type="pres">
      <dgm:prSet presAssocID="{CF22DF75-A308-47FC-9A95-45EB7277FAD1}" presName="compNode" presStyleCnt="0"/>
      <dgm:spPr/>
    </dgm:pt>
    <dgm:pt modelId="{1C473BE9-A19F-4E23-BF8D-1D94CE97C5CD}" type="pres">
      <dgm:prSet presAssocID="{CF22DF75-A308-47FC-9A95-45EB7277FAD1}"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ining Tools"/>
        </a:ext>
      </dgm:extLst>
    </dgm:pt>
    <dgm:pt modelId="{D856D7FC-8F50-4664-A60B-ED5E158A69E6}" type="pres">
      <dgm:prSet presAssocID="{CF22DF75-A308-47FC-9A95-45EB7277FAD1}" presName="iconSpace" presStyleCnt="0"/>
      <dgm:spPr/>
    </dgm:pt>
    <dgm:pt modelId="{B710D679-0BD6-4963-A5A5-0BA12F25CF0D}" type="pres">
      <dgm:prSet presAssocID="{CF22DF75-A308-47FC-9A95-45EB7277FAD1}" presName="parTx" presStyleLbl="revTx" presStyleIdx="2" presStyleCnt="6">
        <dgm:presLayoutVars>
          <dgm:chMax val="0"/>
          <dgm:chPref val="0"/>
        </dgm:presLayoutVars>
      </dgm:prSet>
      <dgm:spPr/>
    </dgm:pt>
    <dgm:pt modelId="{6AABA549-0262-4DD8-A52C-F37D16164446}" type="pres">
      <dgm:prSet presAssocID="{CF22DF75-A308-47FC-9A95-45EB7277FAD1}" presName="txSpace" presStyleCnt="0"/>
      <dgm:spPr/>
    </dgm:pt>
    <dgm:pt modelId="{2259B131-813D-402F-9173-3274C8C023B2}" type="pres">
      <dgm:prSet presAssocID="{CF22DF75-A308-47FC-9A95-45EB7277FAD1}" presName="desTx" presStyleLbl="revTx" presStyleIdx="3" presStyleCnt="6">
        <dgm:presLayoutVars/>
      </dgm:prSet>
      <dgm:spPr/>
    </dgm:pt>
    <dgm:pt modelId="{33C3FC5E-CD6A-4131-ADC5-5E547979B73E}" type="pres">
      <dgm:prSet presAssocID="{9FFEFBC1-FDD9-4B12-87D1-993D65D68D04}" presName="sibTrans" presStyleCnt="0"/>
      <dgm:spPr/>
    </dgm:pt>
    <dgm:pt modelId="{161CEA48-3997-44F7-B9BB-C5ABFB7E155F}" type="pres">
      <dgm:prSet presAssocID="{D32D4791-F522-4816-96F8-7AA8B80B0DEC}" presName="compNode" presStyleCnt="0"/>
      <dgm:spPr/>
    </dgm:pt>
    <dgm:pt modelId="{FE9F73ED-79EF-4D55-990E-5DB78D9B090B}" type="pres">
      <dgm:prSet presAssocID="{D32D4791-F522-4816-96F8-7AA8B80B0DEC}" presName="iconRect" presStyleLbl="node1" presStyleIdx="2"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eckmark"/>
        </a:ext>
      </dgm:extLst>
    </dgm:pt>
    <dgm:pt modelId="{54915781-32F5-435A-8DD6-4B5E85EAA160}" type="pres">
      <dgm:prSet presAssocID="{D32D4791-F522-4816-96F8-7AA8B80B0DEC}" presName="iconSpace" presStyleCnt="0"/>
      <dgm:spPr/>
    </dgm:pt>
    <dgm:pt modelId="{75D96BA4-D3CF-4BDC-8123-4873B7C197EA}" type="pres">
      <dgm:prSet presAssocID="{D32D4791-F522-4816-96F8-7AA8B80B0DEC}" presName="parTx" presStyleLbl="revTx" presStyleIdx="4" presStyleCnt="6">
        <dgm:presLayoutVars>
          <dgm:chMax val="0"/>
          <dgm:chPref val="0"/>
        </dgm:presLayoutVars>
      </dgm:prSet>
      <dgm:spPr/>
    </dgm:pt>
    <dgm:pt modelId="{EB0927A3-A427-4277-B96E-75B0C1CA2F72}" type="pres">
      <dgm:prSet presAssocID="{D32D4791-F522-4816-96F8-7AA8B80B0DEC}" presName="txSpace" presStyleCnt="0"/>
      <dgm:spPr/>
    </dgm:pt>
    <dgm:pt modelId="{6677596E-9A81-4F2E-902F-BC64E8227392}" type="pres">
      <dgm:prSet presAssocID="{D32D4791-F522-4816-96F8-7AA8B80B0DEC}" presName="desTx" presStyleLbl="revTx" presStyleIdx="5" presStyleCnt="6">
        <dgm:presLayoutVars/>
      </dgm:prSet>
      <dgm:spPr/>
    </dgm:pt>
  </dgm:ptLst>
  <dgm:cxnLst>
    <dgm:cxn modelId="{02C84005-0059-4468-853E-8F89C9B0BC15}" srcId="{D32D4791-F522-4816-96F8-7AA8B80B0DEC}" destId="{58B8CEC4-233A-4638-8BF5-92891D4699B3}" srcOrd="3" destOrd="0" parTransId="{63173293-1AD6-47F4-BB76-CB78B3564F54}" sibTransId="{4291079D-4AD0-43F1-B56A-7873F2876AB2}"/>
    <dgm:cxn modelId="{A0DD3915-E992-408B-BAA6-B24152CD1767}" srcId="{2E603F1A-25F3-4C01-99C7-572632964678}" destId="{597842B9-DB33-4996-93BE-F0D3DCE1FDA2}" srcOrd="0" destOrd="0" parTransId="{B797C3F2-0C80-485A-B393-3595C29B1840}" sibTransId="{E925303B-F733-44A9-A483-EDB0E707A027}"/>
    <dgm:cxn modelId="{0B9C8F16-B879-4382-9793-30929EEE215E}" srcId="{CF22DF75-A308-47FC-9A95-45EB7277FAD1}" destId="{8986D35C-6326-42AA-BD71-6C79E1B860F2}" srcOrd="0" destOrd="0" parTransId="{9F929238-9C97-4242-BC0F-0657C3F890D4}" sibTransId="{38AC14A7-65C9-4204-8FD7-3234A9FACC28}"/>
    <dgm:cxn modelId="{E7FC952E-C7F9-429F-88B3-302406CC7D4C}" type="presOf" srcId="{522D38E8-E618-47B8-9F24-103123F9DA4B}" destId="{6677596E-9A81-4F2E-902F-BC64E8227392}" srcOrd="0" destOrd="0" presId="urn:microsoft.com/office/officeart/2018/2/layout/IconLabelDescriptionList"/>
    <dgm:cxn modelId="{E83F2C43-450B-4283-8307-AA284ED6BA84}" type="presOf" srcId="{8986D35C-6326-42AA-BD71-6C79E1B860F2}" destId="{2259B131-813D-402F-9173-3274C8C023B2}" srcOrd="0" destOrd="0" presId="urn:microsoft.com/office/officeart/2018/2/layout/IconLabelDescriptionList"/>
    <dgm:cxn modelId="{60464E64-5E71-4CD1-A08E-6BA6F8CD489B}" srcId="{424993FF-A5B4-4FEF-BEE6-46C8F481621A}" destId="{CF22DF75-A308-47FC-9A95-45EB7277FAD1}" srcOrd="1" destOrd="0" parTransId="{3AE045BB-A4FF-49F3-9857-610F2A358674}" sibTransId="{9FFEFBC1-FDD9-4B12-87D1-993D65D68D04}"/>
    <dgm:cxn modelId="{91BD6C47-AD1F-40F1-B559-1B0872CF5BCF}" srcId="{D32D4791-F522-4816-96F8-7AA8B80B0DEC}" destId="{522D38E8-E618-47B8-9F24-103123F9DA4B}" srcOrd="0" destOrd="0" parTransId="{0847DCF8-E9B0-4CEA-B10E-AEFD7CB93CCB}" sibTransId="{4B1FAB39-868C-4836-B25A-78DC1EFC821E}"/>
    <dgm:cxn modelId="{4DBFCC4E-8E48-4568-8684-F4D66F690CBF}" srcId="{424993FF-A5B4-4FEF-BEE6-46C8F481621A}" destId="{D32D4791-F522-4816-96F8-7AA8B80B0DEC}" srcOrd="2" destOrd="0" parTransId="{D072872D-5878-4FBB-98CE-E392F9E9C423}" sibTransId="{A8AB46A5-21C7-4FE0-8B7F-2AF7683095ED}"/>
    <dgm:cxn modelId="{F7E9FF4F-353F-43F2-BDB5-03A2BA85C1F6}" srcId="{424993FF-A5B4-4FEF-BEE6-46C8F481621A}" destId="{2E603F1A-25F3-4C01-99C7-572632964678}" srcOrd="0" destOrd="0" parTransId="{C7BCD131-3C53-4ED2-BECC-437DCC5FCBD4}" sibTransId="{24CF15E0-0322-4F91-8407-5F78D9F97893}"/>
    <dgm:cxn modelId="{F6AC4B53-6F8B-4513-8706-BC190342B286}" type="presOf" srcId="{3D22DC0A-A1B5-4B50-9E6B-FB0094897D0D}" destId="{6677596E-9A81-4F2E-902F-BC64E8227392}" srcOrd="0" destOrd="2" presId="urn:microsoft.com/office/officeart/2018/2/layout/IconLabelDescriptionList"/>
    <dgm:cxn modelId="{05894057-4E1F-4E5F-B097-2BFF5391B280}" type="presOf" srcId="{58B8CEC4-233A-4638-8BF5-92891D4699B3}" destId="{6677596E-9A81-4F2E-902F-BC64E8227392}" srcOrd="0" destOrd="3" presId="urn:microsoft.com/office/officeart/2018/2/layout/IconLabelDescriptionList"/>
    <dgm:cxn modelId="{6A1F4D59-7429-4CF1-B23A-C8EB2534FA19}" type="presOf" srcId="{597842B9-DB33-4996-93BE-F0D3DCE1FDA2}" destId="{1BFED053-24E4-4827-BDCA-55AF0CFDF377}" srcOrd="0" destOrd="0" presId="urn:microsoft.com/office/officeart/2018/2/layout/IconLabelDescriptionList"/>
    <dgm:cxn modelId="{BCBB2A88-CC31-49BF-BB1B-A72FD00D1442}" type="presOf" srcId="{CF22DF75-A308-47FC-9A95-45EB7277FAD1}" destId="{B710D679-0BD6-4963-A5A5-0BA12F25CF0D}" srcOrd="0" destOrd="0" presId="urn:microsoft.com/office/officeart/2018/2/layout/IconLabelDescriptionList"/>
    <dgm:cxn modelId="{B059BA8D-1F1E-4CB7-8C7E-8390C61CBF44}" type="presOf" srcId="{3D63DC4F-060F-48AF-938E-A7304FD10E3D}" destId="{1BFED053-24E4-4827-BDCA-55AF0CFDF377}" srcOrd="0" destOrd="1" presId="urn:microsoft.com/office/officeart/2018/2/layout/IconLabelDescriptionList"/>
    <dgm:cxn modelId="{FCE1888E-1858-4725-A4ED-9068B23BE53E}" type="presOf" srcId="{2E603F1A-25F3-4C01-99C7-572632964678}" destId="{55AAF33B-3CDE-4083-A350-E999B883B4B5}" srcOrd="0" destOrd="0" presId="urn:microsoft.com/office/officeart/2018/2/layout/IconLabelDescriptionList"/>
    <dgm:cxn modelId="{841D358F-EE07-4C8F-A7A1-DF0BEF34EE1E}" srcId="{D32D4791-F522-4816-96F8-7AA8B80B0DEC}" destId="{3D22DC0A-A1B5-4B50-9E6B-FB0094897D0D}" srcOrd="2" destOrd="0" parTransId="{0B290B16-AF34-4680-9BE2-F0CE23B169C4}" sibTransId="{63C49D9C-A7C2-44A8-B86D-9C71FAE78E73}"/>
    <dgm:cxn modelId="{4E406696-618C-43F3-AF05-9CEAFF73BC95}" type="presOf" srcId="{1D6F7F59-D4BA-4BEC-B34D-77BA5B2E218B}" destId="{6677596E-9A81-4F2E-902F-BC64E8227392}" srcOrd="0" destOrd="1" presId="urn:microsoft.com/office/officeart/2018/2/layout/IconLabelDescriptionList"/>
    <dgm:cxn modelId="{E3F9AA97-7880-44BE-B32E-921186F04CA3}" srcId="{D32D4791-F522-4816-96F8-7AA8B80B0DEC}" destId="{1D6F7F59-D4BA-4BEC-B34D-77BA5B2E218B}" srcOrd="1" destOrd="0" parTransId="{F7398F01-27BE-4C12-B7CE-0E1489EB0234}" sibTransId="{C1F645F6-473C-42EF-8276-1E01589AA8EF}"/>
    <dgm:cxn modelId="{AAE3C1B0-5B4B-4882-A88B-25FE022FBD97}" type="presOf" srcId="{424993FF-A5B4-4FEF-BEE6-46C8F481621A}" destId="{7CBBEABC-553A-4336-B372-934EC03EA30A}" srcOrd="0" destOrd="0" presId="urn:microsoft.com/office/officeart/2018/2/layout/IconLabelDescriptionList"/>
    <dgm:cxn modelId="{57B100BD-5C5A-464D-A118-A41FC64B0855}" srcId="{CF22DF75-A308-47FC-9A95-45EB7277FAD1}" destId="{36476F12-2894-48E9-8A44-8761EAD1AB20}" srcOrd="1" destOrd="0" parTransId="{1374063D-F932-421A-818D-7E02A47B61AB}" sibTransId="{19F86116-EE01-42A3-981C-C94AFB9A065C}"/>
    <dgm:cxn modelId="{F649B9D2-2AA7-4455-A962-90BA92EBCB59}" srcId="{2E603F1A-25F3-4C01-99C7-572632964678}" destId="{3D63DC4F-060F-48AF-938E-A7304FD10E3D}" srcOrd="1" destOrd="0" parTransId="{6BB05EF8-B11F-4AD4-91F7-CF45E3751D00}" sibTransId="{A96C5655-4007-4671-A54B-49B61BEF2DB5}"/>
    <dgm:cxn modelId="{FE7EA3D4-9FE3-48D9-B136-B5E7897C5665}" type="presOf" srcId="{D32D4791-F522-4816-96F8-7AA8B80B0DEC}" destId="{75D96BA4-D3CF-4BDC-8123-4873B7C197EA}" srcOrd="0" destOrd="0" presId="urn:microsoft.com/office/officeart/2018/2/layout/IconLabelDescriptionList"/>
    <dgm:cxn modelId="{66E618ED-B432-42F1-B774-DE24E8D3FB1B}" type="presOf" srcId="{36476F12-2894-48E9-8A44-8761EAD1AB20}" destId="{2259B131-813D-402F-9173-3274C8C023B2}" srcOrd="0" destOrd="1" presId="urn:microsoft.com/office/officeart/2018/2/layout/IconLabelDescriptionList"/>
    <dgm:cxn modelId="{A5989692-A5DF-48BD-937F-FEDD0055E2FC}" type="presParOf" srcId="{7CBBEABC-553A-4336-B372-934EC03EA30A}" destId="{4504CCAB-E685-45FB-B97E-EFD87AD02C86}" srcOrd="0" destOrd="0" presId="urn:microsoft.com/office/officeart/2018/2/layout/IconLabelDescriptionList"/>
    <dgm:cxn modelId="{D84F086F-9C3D-41C5-B1D1-7274CEEAF5E1}" type="presParOf" srcId="{4504CCAB-E685-45FB-B97E-EFD87AD02C86}" destId="{3171C500-5C18-41AF-B62C-F0C6CFC59D46}" srcOrd="0" destOrd="0" presId="urn:microsoft.com/office/officeart/2018/2/layout/IconLabelDescriptionList"/>
    <dgm:cxn modelId="{29D31117-9E6E-4276-BF3D-DB30FBF0FA2B}" type="presParOf" srcId="{4504CCAB-E685-45FB-B97E-EFD87AD02C86}" destId="{46F6F1F6-15AB-411C-A0D3-CDBAADC976B0}" srcOrd="1" destOrd="0" presId="urn:microsoft.com/office/officeart/2018/2/layout/IconLabelDescriptionList"/>
    <dgm:cxn modelId="{EE3C06AF-AB7A-4C45-AE37-685BDCAB62C0}" type="presParOf" srcId="{4504CCAB-E685-45FB-B97E-EFD87AD02C86}" destId="{55AAF33B-3CDE-4083-A350-E999B883B4B5}" srcOrd="2" destOrd="0" presId="urn:microsoft.com/office/officeart/2018/2/layout/IconLabelDescriptionList"/>
    <dgm:cxn modelId="{C5F445E9-85A8-459D-9B2C-CF11B3D34C93}" type="presParOf" srcId="{4504CCAB-E685-45FB-B97E-EFD87AD02C86}" destId="{6B638B46-C68A-4372-9ECB-21DF736D080A}" srcOrd="3" destOrd="0" presId="urn:microsoft.com/office/officeart/2018/2/layout/IconLabelDescriptionList"/>
    <dgm:cxn modelId="{396D6E74-E6F5-45C0-A0D3-373ECC4B12C4}" type="presParOf" srcId="{4504CCAB-E685-45FB-B97E-EFD87AD02C86}" destId="{1BFED053-24E4-4827-BDCA-55AF0CFDF377}" srcOrd="4" destOrd="0" presId="urn:microsoft.com/office/officeart/2018/2/layout/IconLabelDescriptionList"/>
    <dgm:cxn modelId="{B91D9EED-533A-42F2-A54A-EAEFBE3F8CC3}" type="presParOf" srcId="{7CBBEABC-553A-4336-B372-934EC03EA30A}" destId="{CE145BFD-5040-443F-AA59-BC5316A0305F}" srcOrd="1" destOrd="0" presId="urn:microsoft.com/office/officeart/2018/2/layout/IconLabelDescriptionList"/>
    <dgm:cxn modelId="{3EE12740-0C5A-46D8-9C2B-21965FE1E3DC}" type="presParOf" srcId="{7CBBEABC-553A-4336-B372-934EC03EA30A}" destId="{256C2233-05FE-41AD-9FB7-5A2CBC2CC9C8}" srcOrd="2" destOrd="0" presId="urn:microsoft.com/office/officeart/2018/2/layout/IconLabelDescriptionList"/>
    <dgm:cxn modelId="{54958713-1B41-4F71-A55E-30F50125C119}" type="presParOf" srcId="{256C2233-05FE-41AD-9FB7-5A2CBC2CC9C8}" destId="{1C473BE9-A19F-4E23-BF8D-1D94CE97C5CD}" srcOrd="0" destOrd="0" presId="urn:microsoft.com/office/officeart/2018/2/layout/IconLabelDescriptionList"/>
    <dgm:cxn modelId="{0660EF01-4751-4023-8380-7C0D4F7879DE}" type="presParOf" srcId="{256C2233-05FE-41AD-9FB7-5A2CBC2CC9C8}" destId="{D856D7FC-8F50-4664-A60B-ED5E158A69E6}" srcOrd="1" destOrd="0" presId="urn:microsoft.com/office/officeart/2018/2/layout/IconLabelDescriptionList"/>
    <dgm:cxn modelId="{37A63AC2-9F1B-43B4-9817-90A93F116DDE}" type="presParOf" srcId="{256C2233-05FE-41AD-9FB7-5A2CBC2CC9C8}" destId="{B710D679-0BD6-4963-A5A5-0BA12F25CF0D}" srcOrd="2" destOrd="0" presId="urn:microsoft.com/office/officeart/2018/2/layout/IconLabelDescriptionList"/>
    <dgm:cxn modelId="{C93096A5-F54C-4E35-AFCB-F8F08F9EB5ED}" type="presParOf" srcId="{256C2233-05FE-41AD-9FB7-5A2CBC2CC9C8}" destId="{6AABA549-0262-4DD8-A52C-F37D16164446}" srcOrd="3" destOrd="0" presId="urn:microsoft.com/office/officeart/2018/2/layout/IconLabelDescriptionList"/>
    <dgm:cxn modelId="{32676715-6354-4325-9C58-608C64134B4E}" type="presParOf" srcId="{256C2233-05FE-41AD-9FB7-5A2CBC2CC9C8}" destId="{2259B131-813D-402F-9173-3274C8C023B2}" srcOrd="4" destOrd="0" presId="urn:microsoft.com/office/officeart/2018/2/layout/IconLabelDescriptionList"/>
    <dgm:cxn modelId="{BDABB0A5-781C-4634-B193-FA5D5568719B}" type="presParOf" srcId="{7CBBEABC-553A-4336-B372-934EC03EA30A}" destId="{33C3FC5E-CD6A-4131-ADC5-5E547979B73E}" srcOrd="3" destOrd="0" presId="urn:microsoft.com/office/officeart/2018/2/layout/IconLabelDescriptionList"/>
    <dgm:cxn modelId="{65F575E1-D345-4C2C-9CB4-C64E5D61E213}" type="presParOf" srcId="{7CBBEABC-553A-4336-B372-934EC03EA30A}" destId="{161CEA48-3997-44F7-B9BB-C5ABFB7E155F}" srcOrd="4" destOrd="0" presId="urn:microsoft.com/office/officeart/2018/2/layout/IconLabelDescriptionList"/>
    <dgm:cxn modelId="{A5501B5F-8F7F-49AF-849E-659C55C2D6AA}" type="presParOf" srcId="{161CEA48-3997-44F7-B9BB-C5ABFB7E155F}" destId="{FE9F73ED-79EF-4D55-990E-5DB78D9B090B}" srcOrd="0" destOrd="0" presId="urn:microsoft.com/office/officeart/2018/2/layout/IconLabelDescriptionList"/>
    <dgm:cxn modelId="{1602872D-DBCF-446E-B832-F0C40917C7FE}" type="presParOf" srcId="{161CEA48-3997-44F7-B9BB-C5ABFB7E155F}" destId="{54915781-32F5-435A-8DD6-4B5E85EAA160}" srcOrd="1" destOrd="0" presId="urn:microsoft.com/office/officeart/2018/2/layout/IconLabelDescriptionList"/>
    <dgm:cxn modelId="{3C4C3FB1-22CD-40C1-9F50-9E98338174CF}" type="presParOf" srcId="{161CEA48-3997-44F7-B9BB-C5ABFB7E155F}" destId="{75D96BA4-D3CF-4BDC-8123-4873B7C197EA}" srcOrd="2" destOrd="0" presId="urn:microsoft.com/office/officeart/2018/2/layout/IconLabelDescriptionList"/>
    <dgm:cxn modelId="{58033462-9DF1-4F46-A87A-B3B7C3E1DACD}" type="presParOf" srcId="{161CEA48-3997-44F7-B9BB-C5ABFB7E155F}" destId="{EB0927A3-A427-4277-B96E-75B0C1CA2F72}" srcOrd="3" destOrd="0" presId="urn:microsoft.com/office/officeart/2018/2/layout/IconLabelDescriptionList"/>
    <dgm:cxn modelId="{7D51D5EA-C4F2-4336-BD2F-4240D1B7D8A3}" type="presParOf" srcId="{161CEA48-3997-44F7-B9BB-C5ABFB7E155F}" destId="{6677596E-9A81-4F2E-902F-BC64E8227392}"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5752A4-EB78-4AB0-BBE1-25980C8A76F1}">
      <dsp:nvSpPr>
        <dsp:cNvPr id="0" name=""/>
        <dsp:cNvSpPr/>
      </dsp:nvSpPr>
      <dsp:spPr>
        <a:xfrm>
          <a:off x="889500" y="1483075"/>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C13A2-9B47-4392-B1BD-4FE6128D6137}">
      <dsp:nvSpPr>
        <dsp:cNvPr id="0" name=""/>
        <dsp:cNvSpPr/>
      </dsp:nvSpPr>
      <dsp:spPr>
        <a:xfrm>
          <a:off x="394500" y="258006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kern="1200">
              <a:latin typeface="Calibri"/>
            </a:rPr>
            <a:t>Support</a:t>
          </a:r>
          <a:r>
            <a:rPr lang="en-GB" sz="1100" kern="1200"/>
            <a:t> students and staff to become AI-literate</a:t>
          </a:r>
          <a:endParaRPr lang="en-US" sz="1100" kern="1200"/>
        </a:p>
      </dsp:txBody>
      <dsp:txXfrm>
        <a:off x="394500" y="2580063"/>
        <a:ext cx="1800000" cy="720000"/>
      </dsp:txXfrm>
    </dsp:sp>
    <dsp:sp modelId="{62915E5F-9523-46AF-A54D-1CC35C40EA49}">
      <dsp:nvSpPr>
        <dsp:cNvPr id="0" name=""/>
        <dsp:cNvSpPr/>
      </dsp:nvSpPr>
      <dsp:spPr>
        <a:xfrm>
          <a:off x="3004500" y="1483075"/>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B31A11-9518-44F6-B06A-E4F62AB7645D}">
      <dsp:nvSpPr>
        <dsp:cNvPr id="0" name=""/>
        <dsp:cNvSpPr/>
      </dsp:nvSpPr>
      <dsp:spPr>
        <a:xfrm>
          <a:off x="2509500" y="258006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rtl="0">
            <a:lnSpc>
              <a:spcPct val="100000"/>
            </a:lnSpc>
            <a:spcBef>
              <a:spcPct val="0"/>
            </a:spcBef>
            <a:spcAft>
              <a:spcPct val="35000"/>
            </a:spcAft>
            <a:buNone/>
          </a:pPr>
          <a:r>
            <a:rPr lang="en-GB" sz="1100" kern="1200">
              <a:latin typeface="Calibri"/>
            </a:rPr>
            <a:t>Equip staff to support</a:t>
          </a:r>
          <a:r>
            <a:rPr lang="en-GB" sz="1100" kern="1200"/>
            <a:t> students to use generative AI tools effectively and appropriately in their learning experience</a:t>
          </a:r>
          <a:endParaRPr lang="en-US" sz="1100" kern="1200"/>
        </a:p>
      </dsp:txBody>
      <dsp:txXfrm>
        <a:off x="2509500" y="2580063"/>
        <a:ext cx="1800000" cy="720000"/>
      </dsp:txXfrm>
    </dsp:sp>
    <dsp:sp modelId="{4A75E6F6-17C7-45DA-A42C-9E03E62B00B2}">
      <dsp:nvSpPr>
        <dsp:cNvPr id="0" name=""/>
        <dsp:cNvSpPr/>
      </dsp:nvSpPr>
      <dsp:spPr>
        <a:xfrm>
          <a:off x="5119500" y="1483075"/>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4C3F87-31D6-43E9-AF09-E18F51C97630}">
      <dsp:nvSpPr>
        <dsp:cNvPr id="0" name=""/>
        <dsp:cNvSpPr/>
      </dsp:nvSpPr>
      <dsp:spPr>
        <a:xfrm>
          <a:off x="4624500" y="258006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kern="1200">
              <a:latin typeface="Calibri"/>
            </a:rPr>
            <a:t>Adapt</a:t>
          </a:r>
          <a:r>
            <a:rPr lang="en-GB" sz="1100" kern="1200"/>
            <a:t> teaching and assessment to incorporate the ethical use of generative AI and support equal access</a:t>
          </a:r>
          <a:endParaRPr lang="en-US" sz="1100" kern="1200"/>
        </a:p>
      </dsp:txBody>
      <dsp:txXfrm>
        <a:off x="4624500" y="2580063"/>
        <a:ext cx="1800000" cy="720000"/>
      </dsp:txXfrm>
    </dsp:sp>
    <dsp:sp modelId="{02E105BD-53D6-4BA6-9BA7-71E8667EC432}">
      <dsp:nvSpPr>
        <dsp:cNvPr id="0" name=""/>
        <dsp:cNvSpPr/>
      </dsp:nvSpPr>
      <dsp:spPr>
        <a:xfrm>
          <a:off x="7234500" y="1483075"/>
          <a:ext cx="810000" cy="81000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41CE6C-9BBE-4477-9C33-F51946345240}">
      <dsp:nvSpPr>
        <dsp:cNvPr id="0" name=""/>
        <dsp:cNvSpPr/>
      </dsp:nvSpPr>
      <dsp:spPr>
        <a:xfrm>
          <a:off x="6739500" y="258006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kern="1200">
              <a:latin typeface="Calibri"/>
            </a:rPr>
            <a:t>Ensure</a:t>
          </a:r>
          <a:r>
            <a:rPr lang="en-GB" sz="1100" kern="1200"/>
            <a:t> academic rigour and integrity is upheld</a:t>
          </a:r>
          <a:endParaRPr lang="en-US" sz="1100" kern="1200"/>
        </a:p>
      </dsp:txBody>
      <dsp:txXfrm>
        <a:off x="6739500" y="2580063"/>
        <a:ext cx="1800000" cy="720000"/>
      </dsp:txXfrm>
    </dsp:sp>
    <dsp:sp modelId="{2856716F-CE75-4A14-B164-66D25628E56C}">
      <dsp:nvSpPr>
        <dsp:cNvPr id="0" name=""/>
        <dsp:cNvSpPr/>
      </dsp:nvSpPr>
      <dsp:spPr>
        <a:xfrm>
          <a:off x="9349500" y="1483075"/>
          <a:ext cx="810000" cy="810000"/>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31B648-6D79-4CB1-9600-9E528885464D}">
      <dsp:nvSpPr>
        <dsp:cNvPr id="0" name=""/>
        <dsp:cNvSpPr/>
      </dsp:nvSpPr>
      <dsp:spPr>
        <a:xfrm>
          <a:off x="8854500" y="2580063"/>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kern="1200">
              <a:latin typeface="Calibri"/>
            </a:rPr>
            <a:t>Work</a:t>
          </a:r>
          <a:r>
            <a:rPr lang="en-GB" sz="1100" kern="1200"/>
            <a:t> collaboratively to share best practice as the technology and its application in education evolves</a:t>
          </a:r>
          <a:endParaRPr lang="en-US" sz="1100" kern="1200"/>
        </a:p>
      </dsp:txBody>
      <dsp:txXfrm>
        <a:off x="8854500" y="2580063"/>
        <a:ext cx="180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2EB1D0-8FFC-44E1-AD51-8CC68FDF2C30}">
      <dsp:nvSpPr>
        <dsp:cNvPr id="0" name=""/>
        <dsp:cNvSpPr/>
      </dsp:nvSpPr>
      <dsp:spPr>
        <a:xfrm>
          <a:off x="2885" y="1157477"/>
          <a:ext cx="2813149" cy="6048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GB" sz="2100" b="1" kern="1200">
              <a:latin typeface="Calibri"/>
            </a:rPr>
            <a:t>Type A</a:t>
          </a:r>
          <a:endParaRPr lang="en-GB" sz="2100" b="1" kern="1200"/>
        </a:p>
      </dsp:txBody>
      <dsp:txXfrm>
        <a:off x="2885" y="1157477"/>
        <a:ext cx="2813149" cy="604800"/>
      </dsp:txXfrm>
    </dsp:sp>
    <dsp:sp modelId="{89B33064-06DF-4A09-85A4-0712C4E37C33}">
      <dsp:nvSpPr>
        <dsp:cNvPr id="0" name=""/>
        <dsp:cNvSpPr/>
      </dsp:nvSpPr>
      <dsp:spPr>
        <a:xfrm>
          <a:off x="2885" y="1762277"/>
          <a:ext cx="2813149" cy="2363445"/>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GB" sz="2100" b="1" kern="1200">
              <a:latin typeface="Calibri"/>
            </a:rPr>
            <a:t>Is not permitted</a:t>
          </a:r>
          <a:endParaRPr lang="en-GB" sz="2100" kern="1200"/>
        </a:p>
      </dsp:txBody>
      <dsp:txXfrm>
        <a:off x="2885" y="1762277"/>
        <a:ext cx="2813149" cy="2363445"/>
      </dsp:txXfrm>
    </dsp:sp>
    <dsp:sp modelId="{A4723E35-2751-4BE8-9B02-9DF2BBA53344}">
      <dsp:nvSpPr>
        <dsp:cNvPr id="0" name=""/>
        <dsp:cNvSpPr/>
      </dsp:nvSpPr>
      <dsp:spPr>
        <a:xfrm>
          <a:off x="3209875" y="1157477"/>
          <a:ext cx="2813149" cy="604800"/>
        </a:xfrm>
        <a:prstGeom prst="rect">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GB" sz="2100" b="1" kern="1200">
              <a:latin typeface="Calibri"/>
            </a:rPr>
            <a:t>Type B</a:t>
          </a:r>
          <a:endParaRPr lang="en-GB" sz="2100" b="1" kern="1200"/>
        </a:p>
      </dsp:txBody>
      <dsp:txXfrm>
        <a:off x="3209875" y="1157477"/>
        <a:ext cx="2813149" cy="604800"/>
      </dsp:txXfrm>
    </dsp:sp>
    <dsp:sp modelId="{A8C39D0C-415D-4341-81F3-99A3E13ACCCB}">
      <dsp:nvSpPr>
        <dsp:cNvPr id="0" name=""/>
        <dsp:cNvSpPr/>
      </dsp:nvSpPr>
      <dsp:spPr>
        <a:xfrm>
          <a:off x="3209875" y="1762277"/>
          <a:ext cx="2813149" cy="2363445"/>
        </a:xfrm>
        <a:prstGeom prst="rect">
          <a:avLst/>
        </a:prstGeom>
        <a:solidFill>
          <a:schemeClr val="accent3">
            <a:tint val="40000"/>
            <a:alpha val="90000"/>
            <a:hueOff val="5358427"/>
            <a:satOff val="-6896"/>
            <a:lumOff val="-537"/>
            <a:alphaOff val="0"/>
          </a:schemeClr>
        </a:solidFill>
        <a:ln w="25400" cap="flat" cmpd="sng" algn="ctr">
          <a:solidFill>
            <a:schemeClr val="accent3">
              <a:tint val="40000"/>
              <a:alpha val="90000"/>
              <a:hueOff val="5358427"/>
              <a:satOff val="-6896"/>
              <a:lumOff val="-5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GB" sz="2100" b="1" kern="1200">
              <a:latin typeface="Calibri"/>
            </a:rPr>
            <a:t>Is permitted as an assistive tool </a:t>
          </a:r>
          <a:r>
            <a:rPr lang="en-GB" sz="2100" b="0" kern="1200">
              <a:latin typeface="Calibri"/>
            </a:rPr>
            <a:t>for specific defined processes within the assessment </a:t>
          </a:r>
          <a:r>
            <a:rPr lang="en-GB" sz="2100" b="0" kern="1200"/>
            <a:t>(such as testing code or translating content)</a:t>
          </a:r>
          <a:endParaRPr lang="en-GB" sz="2100" b="1" kern="1200"/>
        </a:p>
      </dsp:txBody>
      <dsp:txXfrm>
        <a:off x="3209875" y="1762277"/>
        <a:ext cx="2813149" cy="2363445"/>
      </dsp:txXfrm>
    </dsp:sp>
    <dsp:sp modelId="{B25A7F8A-DD05-4105-98B7-BDD8A8CA3839}">
      <dsp:nvSpPr>
        <dsp:cNvPr id="0" name=""/>
        <dsp:cNvSpPr/>
      </dsp:nvSpPr>
      <dsp:spPr>
        <a:xfrm>
          <a:off x="6416865" y="1157477"/>
          <a:ext cx="2813149" cy="604800"/>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GB" sz="2100" b="1" kern="1200">
              <a:latin typeface="Calibri"/>
            </a:rPr>
            <a:t>Type C</a:t>
          </a:r>
          <a:endParaRPr lang="en-GB" sz="2100" b="1" kern="1200"/>
        </a:p>
      </dsp:txBody>
      <dsp:txXfrm>
        <a:off x="6416865" y="1157477"/>
        <a:ext cx="2813149" cy="604800"/>
      </dsp:txXfrm>
    </dsp:sp>
    <dsp:sp modelId="{34945209-F6ED-48D1-8F80-C1C819F478DB}">
      <dsp:nvSpPr>
        <dsp:cNvPr id="0" name=""/>
        <dsp:cNvSpPr/>
      </dsp:nvSpPr>
      <dsp:spPr>
        <a:xfrm>
          <a:off x="6416865" y="1762277"/>
          <a:ext cx="2813149" cy="2363445"/>
        </a:xfrm>
        <a:prstGeom prst="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GB" sz="2100" kern="1200">
              <a:latin typeface="Calibri"/>
            </a:rPr>
            <a:t>Has an </a:t>
          </a:r>
          <a:r>
            <a:rPr lang="en-GB" sz="2100" b="1" kern="1200">
              <a:latin typeface="Calibri"/>
            </a:rPr>
            <a:t>integral role</a:t>
          </a:r>
          <a:r>
            <a:rPr lang="en-GB" sz="2100" kern="1200">
              <a:latin typeface="Calibri"/>
            </a:rPr>
            <a:t> and is used as a primary tool throughout the assessment process</a:t>
          </a:r>
        </a:p>
      </dsp:txBody>
      <dsp:txXfrm>
        <a:off x="6416865" y="1762277"/>
        <a:ext cx="2813149" cy="23634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EA289-72AE-4CC3-B31D-F615B234A09B}">
      <dsp:nvSpPr>
        <dsp:cNvPr id="0" name=""/>
        <dsp:cNvSpPr/>
      </dsp:nvSpPr>
      <dsp:spPr>
        <a:xfrm>
          <a:off x="0" y="304043"/>
          <a:ext cx="2536008" cy="355041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7717" tIns="330200" rIns="197717" bIns="330200" numCol="1" spcCol="1270" anchor="t" anchorCtr="0">
          <a:noAutofit/>
        </a:bodyPr>
        <a:lstStyle/>
        <a:p>
          <a:pPr marL="0" lvl="0" indent="0" algn="l" defTabSz="933450" rtl="0">
            <a:lnSpc>
              <a:spcPct val="90000"/>
            </a:lnSpc>
            <a:spcBef>
              <a:spcPct val="0"/>
            </a:spcBef>
            <a:spcAft>
              <a:spcPct val="35000"/>
            </a:spcAft>
            <a:buNone/>
          </a:pPr>
          <a:r>
            <a:rPr lang="en-GB" sz="2100" kern="1200">
              <a:solidFill>
                <a:schemeClr val="tx1"/>
              </a:solidFill>
            </a:rPr>
            <a:t>Read the Academic Integrity Statement and make </a:t>
          </a:r>
          <a:r>
            <a:rPr lang="en-GB" sz="2100" kern="1200">
              <a:solidFill>
                <a:schemeClr val="tx1"/>
              </a:solidFill>
              <a:latin typeface="Calibri"/>
            </a:rPr>
            <a:t>use </a:t>
          </a:r>
          <a:r>
            <a:rPr lang="en-GB" sz="2100" kern="1200">
              <a:solidFill>
                <a:schemeClr val="tx1"/>
              </a:solidFill>
            </a:rPr>
            <a:t>of our </a:t>
          </a:r>
          <a:r>
            <a:rPr lang="en-GB" sz="2100" kern="120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training resources</a:t>
          </a:r>
          <a:r>
            <a:rPr lang="en-GB" sz="2100" kern="1200">
              <a:solidFill>
                <a:schemeClr val="tx1"/>
              </a:solidFill>
              <a:latin typeface="Calibri"/>
              <a:hlinkClick xmlns:r="http://schemas.openxmlformats.org/officeDocument/2006/relationships" r:id="rId1">
                <a:extLst>
                  <a:ext uri="{A12FA001-AC4F-418D-AE19-62706E023703}">
                    <ahyp:hlinkClr xmlns:ahyp="http://schemas.microsoft.com/office/drawing/2018/hyperlinkcolor" val="tx"/>
                  </a:ext>
                </a:extLst>
              </a:hlinkClick>
            </a:rPr>
            <a:t> </a:t>
          </a:r>
          <a:endParaRPr lang="en-GB" sz="2100" kern="1200">
            <a:solidFill>
              <a:schemeClr val="tx1"/>
            </a:solidFill>
          </a:endParaRPr>
        </a:p>
      </dsp:txBody>
      <dsp:txXfrm>
        <a:off x="0" y="1653200"/>
        <a:ext cx="2536008" cy="2130246"/>
      </dsp:txXfrm>
    </dsp:sp>
    <dsp:sp modelId="{873A03C4-91DA-48F2-9916-9520D2141BBF}">
      <dsp:nvSpPr>
        <dsp:cNvPr id="0" name=""/>
        <dsp:cNvSpPr/>
      </dsp:nvSpPr>
      <dsp:spPr>
        <a:xfrm>
          <a:off x="735442" y="659084"/>
          <a:ext cx="1065123" cy="1065123"/>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041" tIns="12700" rIns="83041" bIns="12700" numCol="1" spcCol="1270" anchor="ctr" anchorCtr="0">
          <a:noAutofit/>
        </a:bodyPr>
        <a:lstStyle/>
        <a:p>
          <a:pPr marL="0" lvl="0" indent="0" algn="ctr" defTabSz="2133600">
            <a:lnSpc>
              <a:spcPct val="90000"/>
            </a:lnSpc>
            <a:spcBef>
              <a:spcPct val="0"/>
            </a:spcBef>
            <a:spcAft>
              <a:spcPct val="35000"/>
            </a:spcAft>
            <a:buNone/>
          </a:pPr>
          <a:r>
            <a:rPr lang="en-GB" sz="4800" kern="1200"/>
            <a:t>1</a:t>
          </a:r>
        </a:p>
      </dsp:txBody>
      <dsp:txXfrm>
        <a:off x="891426" y="815068"/>
        <a:ext cx="753155" cy="753155"/>
      </dsp:txXfrm>
    </dsp:sp>
    <dsp:sp modelId="{7E41698F-D4BC-46C4-B686-FCE1D08C6927}">
      <dsp:nvSpPr>
        <dsp:cNvPr id="0" name=""/>
        <dsp:cNvSpPr/>
      </dsp:nvSpPr>
      <dsp:spPr>
        <a:xfrm>
          <a:off x="0" y="3854383"/>
          <a:ext cx="2536008" cy="72"/>
        </a:xfrm>
        <a:prstGeom prst="rect">
          <a:avLst/>
        </a:prstGeom>
        <a:solidFill>
          <a:schemeClr val="accent2">
            <a:hueOff val="936304"/>
            <a:satOff val="-1168"/>
            <a:lumOff val="275"/>
            <a:alphaOff val="0"/>
          </a:schemeClr>
        </a:solidFill>
        <a:ln w="25400" cap="flat" cmpd="sng" algn="ctr">
          <a:solidFill>
            <a:schemeClr val="accent2">
              <a:hueOff val="936304"/>
              <a:satOff val="-1168"/>
              <a:lumOff val="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B503A0-D1C9-4136-8BB5-1508151B6F6C}">
      <dsp:nvSpPr>
        <dsp:cNvPr id="0" name=""/>
        <dsp:cNvSpPr/>
      </dsp:nvSpPr>
      <dsp:spPr>
        <a:xfrm>
          <a:off x="2789608" y="304043"/>
          <a:ext cx="2536008" cy="3550411"/>
        </a:xfrm>
        <a:prstGeom prst="rect">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7717" tIns="330200" rIns="197717" bIns="330200" numCol="1" spcCol="1270" anchor="t" anchorCtr="0">
          <a:noAutofit/>
        </a:bodyPr>
        <a:lstStyle/>
        <a:p>
          <a:pPr marL="0" lvl="0" indent="0" algn="l" defTabSz="933450">
            <a:lnSpc>
              <a:spcPct val="90000"/>
            </a:lnSpc>
            <a:spcBef>
              <a:spcPct val="0"/>
            </a:spcBef>
            <a:spcAft>
              <a:spcPct val="35000"/>
            </a:spcAft>
            <a:buNone/>
          </a:pPr>
          <a:r>
            <a:rPr lang="en-GB" sz="2100" kern="1200">
              <a:solidFill>
                <a:schemeClr val="tx1"/>
              </a:solidFill>
            </a:rPr>
            <a:t>Develop your </a:t>
          </a:r>
          <a:r>
            <a:rPr lang="en-GB" sz="2100" kern="120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Understanding of GenAI</a:t>
          </a:r>
          <a:r>
            <a:rPr lang="en-GB" sz="2100" kern="1200">
              <a:solidFill>
                <a:schemeClr val="tx1"/>
              </a:solidFill>
            </a:rPr>
            <a:t> and AI Literacy</a:t>
          </a:r>
        </a:p>
      </dsp:txBody>
      <dsp:txXfrm>
        <a:off x="2789608" y="1653200"/>
        <a:ext cx="2536008" cy="2130246"/>
      </dsp:txXfrm>
    </dsp:sp>
    <dsp:sp modelId="{03F34733-0786-4C46-9FC9-6D5E2429DE9C}">
      <dsp:nvSpPr>
        <dsp:cNvPr id="0" name=""/>
        <dsp:cNvSpPr/>
      </dsp:nvSpPr>
      <dsp:spPr>
        <a:xfrm>
          <a:off x="3525051" y="659084"/>
          <a:ext cx="1065123" cy="1065123"/>
        </a:xfrm>
        <a:prstGeom prst="ellipse">
          <a:avLst/>
        </a:prstGeom>
        <a:solidFill>
          <a:schemeClr val="accent2">
            <a:hueOff val="1872608"/>
            <a:satOff val="-2336"/>
            <a:lumOff val="549"/>
            <a:alphaOff val="0"/>
          </a:schemeClr>
        </a:solidFill>
        <a:ln w="25400" cap="flat" cmpd="sng" algn="ctr">
          <a:solidFill>
            <a:schemeClr val="accent2">
              <a:hueOff val="1872608"/>
              <a:satOff val="-2336"/>
              <a:lumOff val="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041" tIns="12700" rIns="83041" bIns="12700" numCol="1" spcCol="1270" anchor="ctr" anchorCtr="0">
          <a:noAutofit/>
        </a:bodyPr>
        <a:lstStyle/>
        <a:p>
          <a:pPr marL="0" lvl="0" indent="0" algn="ctr" defTabSz="2133600">
            <a:lnSpc>
              <a:spcPct val="90000"/>
            </a:lnSpc>
            <a:spcBef>
              <a:spcPct val="0"/>
            </a:spcBef>
            <a:spcAft>
              <a:spcPct val="35000"/>
            </a:spcAft>
            <a:buNone/>
          </a:pPr>
          <a:r>
            <a:rPr lang="en-GB" sz="4800" kern="1200"/>
            <a:t>2</a:t>
          </a:r>
        </a:p>
      </dsp:txBody>
      <dsp:txXfrm>
        <a:off x="3681035" y="815068"/>
        <a:ext cx="753155" cy="753155"/>
      </dsp:txXfrm>
    </dsp:sp>
    <dsp:sp modelId="{A3263E4E-2A75-48E2-BB7A-87FBD26E7966}">
      <dsp:nvSpPr>
        <dsp:cNvPr id="0" name=""/>
        <dsp:cNvSpPr/>
      </dsp:nvSpPr>
      <dsp:spPr>
        <a:xfrm>
          <a:off x="2789608" y="3854383"/>
          <a:ext cx="2536008" cy="72"/>
        </a:xfrm>
        <a:prstGeom prst="rect">
          <a:avLst/>
        </a:prstGeom>
        <a:solidFill>
          <a:schemeClr val="accent2">
            <a:hueOff val="2808911"/>
            <a:satOff val="-3503"/>
            <a:lumOff val="824"/>
            <a:alphaOff val="0"/>
          </a:schemeClr>
        </a:solidFill>
        <a:ln w="25400" cap="flat" cmpd="sng" algn="ctr">
          <a:solidFill>
            <a:schemeClr val="accent2">
              <a:hueOff val="2808911"/>
              <a:satOff val="-3503"/>
              <a:lumOff val="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CEC334-7608-4C25-8932-A8D3F844224A}">
      <dsp:nvSpPr>
        <dsp:cNvPr id="0" name=""/>
        <dsp:cNvSpPr/>
      </dsp:nvSpPr>
      <dsp:spPr>
        <a:xfrm>
          <a:off x="5579217" y="304043"/>
          <a:ext cx="2536008" cy="3550411"/>
        </a:xfrm>
        <a:prstGeom prst="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7717" tIns="330200" rIns="197717" bIns="330200" numCol="1" spcCol="1270" anchor="t" anchorCtr="0">
          <a:noAutofit/>
        </a:bodyPr>
        <a:lstStyle/>
        <a:p>
          <a:pPr marL="0" lvl="0" indent="0" algn="l" defTabSz="933450">
            <a:lnSpc>
              <a:spcPct val="90000"/>
            </a:lnSpc>
            <a:spcBef>
              <a:spcPct val="0"/>
            </a:spcBef>
            <a:spcAft>
              <a:spcPct val="35000"/>
            </a:spcAft>
            <a:buNone/>
          </a:pPr>
          <a:r>
            <a:rPr lang="en-GB" sz="2100" kern="1200">
              <a:solidFill>
                <a:schemeClr val="tx1"/>
              </a:solidFill>
            </a:rPr>
            <a:t>Understand how to acknowledge and </a:t>
          </a:r>
          <a:r>
            <a:rPr lang="en-GB" sz="2100" kern="120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reference GenAI in your work</a:t>
          </a:r>
          <a:r>
            <a:rPr lang="en-GB" sz="2100" kern="1200">
              <a:solidFill>
                <a:schemeClr val="tx1"/>
              </a:solidFill>
            </a:rPr>
            <a:t> (where permitted)</a:t>
          </a:r>
        </a:p>
      </dsp:txBody>
      <dsp:txXfrm>
        <a:off x="5579217" y="1653200"/>
        <a:ext cx="2536008" cy="2130246"/>
      </dsp:txXfrm>
    </dsp:sp>
    <dsp:sp modelId="{0157A6A9-B9DE-4C0B-AA89-88658AA1836E}">
      <dsp:nvSpPr>
        <dsp:cNvPr id="0" name=""/>
        <dsp:cNvSpPr/>
      </dsp:nvSpPr>
      <dsp:spPr>
        <a:xfrm>
          <a:off x="6314660" y="659084"/>
          <a:ext cx="1065123" cy="1065123"/>
        </a:xfrm>
        <a:prstGeom prst="ellipse">
          <a:avLst/>
        </a:prstGeom>
        <a:solidFill>
          <a:schemeClr val="accent2">
            <a:hueOff val="3745215"/>
            <a:satOff val="-4671"/>
            <a:lumOff val="1098"/>
            <a:alphaOff val="0"/>
          </a:schemeClr>
        </a:solidFill>
        <a:ln w="25400" cap="flat" cmpd="sng" algn="ctr">
          <a:solidFill>
            <a:schemeClr val="accent2">
              <a:hueOff val="3745215"/>
              <a:satOff val="-4671"/>
              <a:lumOff val="10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041" tIns="12700" rIns="83041" bIns="12700" numCol="1" spcCol="1270" anchor="ctr" anchorCtr="0">
          <a:noAutofit/>
        </a:bodyPr>
        <a:lstStyle/>
        <a:p>
          <a:pPr marL="0" lvl="0" indent="0" algn="ctr" defTabSz="2133600">
            <a:lnSpc>
              <a:spcPct val="90000"/>
            </a:lnSpc>
            <a:spcBef>
              <a:spcPct val="0"/>
            </a:spcBef>
            <a:spcAft>
              <a:spcPct val="35000"/>
            </a:spcAft>
            <a:buNone/>
          </a:pPr>
          <a:r>
            <a:rPr lang="en-GB" sz="4800" kern="1200"/>
            <a:t>3</a:t>
          </a:r>
        </a:p>
      </dsp:txBody>
      <dsp:txXfrm>
        <a:off x="6470644" y="815068"/>
        <a:ext cx="753155" cy="753155"/>
      </dsp:txXfrm>
    </dsp:sp>
    <dsp:sp modelId="{0FC5B74A-5F80-4D4F-88E9-87BB53404F78}">
      <dsp:nvSpPr>
        <dsp:cNvPr id="0" name=""/>
        <dsp:cNvSpPr/>
      </dsp:nvSpPr>
      <dsp:spPr>
        <a:xfrm>
          <a:off x="5579217" y="3854383"/>
          <a:ext cx="2536008" cy="72"/>
        </a:xfrm>
        <a:prstGeom prst="rect">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1C500-5C18-41AF-B62C-F0C6CFC59D46}">
      <dsp:nvSpPr>
        <dsp:cNvPr id="0" name=""/>
        <dsp:cNvSpPr/>
      </dsp:nvSpPr>
      <dsp:spPr>
        <a:xfrm>
          <a:off x="12274" y="0"/>
          <a:ext cx="1199575" cy="99647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11000" b="-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AAF33B-3CDE-4083-A350-E999B883B4B5}">
      <dsp:nvSpPr>
        <dsp:cNvPr id="0" name=""/>
        <dsp:cNvSpPr/>
      </dsp:nvSpPr>
      <dsp:spPr>
        <a:xfrm>
          <a:off x="12274" y="1103382"/>
          <a:ext cx="3427358" cy="427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GB" sz="2200" kern="1200"/>
            <a:t>Permission</a:t>
          </a:r>
        </a:p>
      </dsp:txBody>
      <dsp:txXfrm>
        <a:off x="12274" y="1103382"/>
        <a:ext cx="3427358" cy="427060"/>
      </dsp:txXfrm>
    </dsp:sp>
    <dsp:sp modelId="{1BFED053-24E4-4827-BDCA-55AF0CFDF377}">
      <dsp:nvSpPr>
        <dsp:cNvPr id="0" name=""/>
        <dsp:cNvSpPr/>
      </dsp:nvSpPr>
      <dsp:spPr>
        <a:xfrm>
          <a:off x="12274" y="1580168"/>
          <a:ext cx="3427358" cy="1415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a:t>Your tutors will communicate their expectations around your use of </a:t>
          </a:r>
          <a:r>
            <a:rPr lang="en-GB" sz="1700" kern="1200" err="1"/>
            <a:t>GenAI</a:t>
          </a:r>
          <a:r>
            <a:rPr lang="en-GB" sz="1700" kern="1200"/>
            <a:t> in your assessment.</a:t>
          </a:r>
        </a:p>
        <a:p>
          <a:pPr marL="0" lvl="0" indent="0" algn="l" defTabSz="755650">
            <a:lnSpc>
              <a:spcPct val="100000"/>
            </a:lnSpc>
            <a:spcBef>
              <a:spcPct val="0"/>
            </a:spcBef>
            <a:spcAft>
              <a:spcPct val="35000"/>
            </a:spcAft>
            <a:buNone/>
          </a:pPr>
          <a:r>
            <a:rPr lang="en-GB" sz="1700" kern="1200"/>
            <a:t>Where permitted, as with any academic writing, you must follow </a:t>
          </a:r>
          <a:r>
            <a:rPr lang="en-GB" sz="1700" kern="1200">
              <a:hlinkClick xmlns:r="http://schemas.openxmlformats.org/officeDocument/2006/relationships" r:id="rId3"/>
            </a:rPr>
            <a:t>good academic practice</a:t>
          </a:r>
          <a:r>
            <a:rPr lang="en-GB" sz="1700" kern="1200"/>
            <a:t>.</a:t>
          </a:r>
        </a:p>
      </dsp:txBody>
      <dsp:txXfrm>
        <a:off x="12274" y="1580168"/>
        <a:ext cx="3427358" cy="1415766"/>
      </dsp:txXfrm>
    </dsp:sp>
    <dsp:sp modelId="{1C473BE9-A19F-4E23-BF8D-1D94CE97C5CD}">
      <dsp:nvSpPr>
        <dsp:cNvPr id="0" name=""/>
        <dsp:cNvSpPr/>
      </dsp:nvSpPr>
      <dsp:spPr>
        <a:xfrm>
          <a:off x="4039421" y="0"/>
          <a:ext cx="1199575" cy="996473"/>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10D679-0BD6-4963-A5A5-0BA12F25CF0D}">
      <dsp:nvSpPr>
        <dsp:cNvPr id="0" name=""/>
        <dsp:cNvSpPr/>
      </dsp:nvSpPr>
      <dsp:spPr>
        <a:xfrm>
          <a:off x="4039421" y="1103382"/>
          <a:ext cx="3427358" cy="427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GB" sz="2200" kern="1200"/>
            <a:t>Good Practice</a:t>
          </a:r>
        </a:p>
      </dsp:txBody>
      <dsp:txXfrm>
        <a:off x="4039421" y="1103382"/>
        <a:ext cx="3427358" cy="427060"/>
      </dsp:txXfrm>
    </dsp:sp>
    <dsp:sp modelId="{2259B131-813D-402F-9173-3274C8C023B2}">
      <dsp:nvSpPr>
        <dsp:cNvPr id="0" name=""/>
        <dsp:cNvSpPr/>
      </dsp:nvSpPr>
      <dsp:spPr>
        <a:xfrm>
          <a:off x="4039421" y="1580168"/>
          <a:ext cx="3427358" cy="1415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a:t>This means not solely relying on the answers </a:t>
          </a:r>
          <a:r>
            <a:rPr lang="en-GB" sz="1700" kern="1200" err="1"/>
            <a:t>GenAI</a:t>
          </a:r>
          <a:r>
            <a:rPr lang="en-GB" sz="1700" kern="1200"/>
            <a:t> tools generates. </a:t>
          </a:r>
          <a:r>
            <a:rPr lang="en-GB" sz="1700" kern="1200" err="1"/>
            <a:t>GenAI</a:t>
          </a:r>
          <a:r>
            <a:rPr lang="en-GB" sz="1700" kern="1200"/>
            <a:t> tools can ‘hallucinate’ (e.g. make up) answers and references. You are responsible for the accuracy of your own work!</a:t>
          </a:r>
        </a:p>
        <a:p>
          <a:pPr marL="0" lvl="0" indent="0" algn="l" defTabSz="755650">
            <a:lnSpc>
              <a:spcPct val="100000"/>
            </a:lnSpc>
            <a:spcBef>
              <a:spcPct val="0"/>
            </a:spcBef>
            <a:spcAft>
              <a:spcPct val="35000"/>
            </a:spcAft>
            <a:buNone/>
          </a:pPr>
          <a:r>
            <a:rPr lang="en-GB" sz="1700" kern="1200"/>
            <a:t>Avoid copying large chunks of text from </a:t>
          </a:r>
          <a:r>
            <a:rPr lang="en-GB" sz="1700" kern="1200" err="1"/>
            <a:t>GenAI</a:t>
          </a:r>
          <a:r>
            <a:rPr lang="en-GB" sz="1700" kern="1200"/>
            <a:t> tools (unless instructed to by your tutor as part of a specific task) – this may constitute plagiarism </a:t>
          </a:r>
        </a:p>
        <a:p>
          <a:pPr marL="0" lvl="0" indent="0" algn="l" defTabSz="755650">
            <a:lnSpc>
              <a:spcPct val="100000"/>
            </a:lnSpc>
            <a:spcBef>
              <a:spcPct val="0"/>
            </a:spcBef>
            <a:spcAft>
              <a:spcPct val="35000"/>
            </a:spcAft>
            <a:buNone/>
          </a:pPr>
          <a:r>
            <a:rPr lang="en-GB" sz="1700" kern="1200"/>
            <a:t>Instead, you need to cross-check any </a:t>
          </a:r>
          <a:r>
            <a:rPr lang="en-GB" sz="1700" kern="1200" err="1"/>
            <a:t>GenAI</a:t>
          </a:r>
          <a:r>
            <a:rPr lang="en-GB" sz="1700" kern="1200"/>
            <a:t> responses, and where possible find published and peer-reviewed sources to reference in your writing. </a:t>
          </a:r>
        </a:p>
      </dsp:txBody>
      <dsp:txXfrm>
        <a:off x="4039421" y="1580168"/>
        <a:ext cx="3427358" cy="1415766"/>
      </dsp:txXfrm>
    </dsp:sp>
    <dsp:sp modelId="{FE9F73ED-79EF-4D55-990E-5DB78D9B090B}">
      <dsp:nvSpPr>
        <dsp:cNvPr id="0" name=""/>
        <dsp:cNvSpPr/>
      </dsp:nvSpPr>
      <dsp:spPr>
        <a:xfrm>
          <a:off x="8066567" y="0"/>
          <a:ext cx="1199575" cy="99647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D96BA4-D3CF-4BDC-8123-4873B7C197EA}">
      <dsp:nvSpPr>
        <dsp:cNvPr id="0" name=""/>
        <dsp:cNvSpPr/>
      </dsp:nvSpPr>
      <dsp:spPr>
        <a:xfrm>
          <a:off x="8066567" y="1103382"/>
          <a:ext cx="3427358" cy="427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GB" sz="2200" kern="1200"/>
            <a:t>Acknowledge and Reference</a:t>
          </a:r>
        </a:p>
      </dsp:txBody>
      <dsp:txXfrm>
        <a:off x="8066567" y="1103382"/>
        <a:ext cx="3427358" cy="427060"/>
      </dsp:txXfrm>
    </dsp:sp>
    <dsp:sp modelId="{6677596E-9A81-4F2E-902F-BC64E8227392}">
      <dsp:nvSpPr>
        <dsp:cNvPr id="0" name=""/>
        <dsp:cNvSpPr/>
      </dsp:nvSpPr>
      <dsp:spPr>
        <a:xfrm>
          <a:off x="8066567" y="1580168"/>
          <a:ext cx="3427358" cy="1415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a:t>If you do use </a:t>
          </a:r>
          <a:r>
            <a:rPr lang="en-GB" sz="1700" kern="1200" err="1"/>
            <a:t>GenAI</a:t>
          </a:r>
          <a:r>
            <a:rPr lang="en-GB" sz="1700" kern="1200"/>
            <a:t> as a tool to assist you in your assessment, follow our guidance on how to acknowledge this (see next slide)</a:t>
          </a:r>
        </a:p>
        <a:p>
          <a:pPr marL="0" lvl="0" indent="0" algn="l" defTabSz="755650">
            <a:lnSpc>
              <a:spcPct val="100000"/>
            </a:lnSpc>
            <a:spcBef>
              <a:spcPct val="0"/>
            </a:spcBef>
            <a:spcAft>
              <a:spcPct val="35000"/>
            </a:spcAft>
            <a:buNone/>
          </a:pPr>
          <a:r>
            <a:rPr lang="en-GB" sz="1700" kern="1200" dirty="0"/>
            <a:t>If you do need to quote directly from  </a:t>
          </a:r>
          <a:r>
            <a:rPr lang="en-GB" sz="1700" kern="1200" dirty="0" err="1"/>
            <a:t>GenAI</a:t>
          </a:r>
          <a:r>
            <a:rPr lang="en-GB" sz="1700" kern="1200" dirty="0"/>
            <a:t> tools, follow the guidance from </a:t>
          </a:r>
          <a:r>
            <a:rPr lang="en-GB" sz="1700" kern="1200" dirty="0">
              <a:hlinkClick xmlns:r="http://schemas.openxmlformats.org/officeDocument/2006/relationships" r:id="rId8"/>
            </a:rPr>
            <a:t>our Library </a:t>
          </a:r>
          <a:r>
            <a:rPr lang="en-GB" sz="1700" kern="1200" dirty="0"/>
            <a:t>or your Department, where provided.</a:t>
          </a:r>
        </a:p>
        <a:p>
          <a:pPr marL="0" lvl="0" indent="0" algn="l" defTabSz="755650">
            <a:lnSpc>
              <a:spcPct val="100000"/>
            </a:lnSpc>
            <a:spcBef>
              <a:spcPct val="0"/>
            </a:spcBef>
            <a:spcAft>
              <a:spcPct val="35000"/>
            </a:spcAft>
            <a:buNone/>
          </a:pPr>
          <a:r>
            <a:rPr lang="en-GB" sz="1700" kern="1200"/>
            <a:t>Remember: as per our academic integrity statement, the final output, however you use </a:t>
          </a:r>
          <a:r>
            <a:rPr lang="en-GB" sz="1700" kern="1200" err="1"/>
            <a:t>GenAI</a:t>
          </a:r>
          <a:r>
            <a:rPr lang="en-GB" sz="1700" kern="1200"/>
            <a:t>, must remain your own work!</a:t>
          </a:r>
        </a:p>
        <a:p>
          <a:pPr marL="0" lvl="0" indent="0" algn="l" defTabSz="755650">
            <a:lnSpc>
              <a:spcPct val="100000"/>
            </a:lnSpc>
            <a:spcBef>
              <a:spcPct val="0"/>
            </a:spcBef>
            <a:spcAft>
              <a:spcPct val="35000"/>
            </a:spcAft>
            <a:buNone/>
          </a:pPr>
          <a:endParaRPr lang="en-GB" sz="1700" kern="1200"/>
        </a:p>
      </dsp:txBody>
      <dsp:txXfrm>
        <a:off x="8066567" y="1580168"/>
        <a:ext cx="3427358" cy="1415766"/>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Click to edit Master subtitle style</a:t>
            </a:r>
            <a:endParaRPr lang="en-US"/>
          </a:p>
        </p:txBody>
      </p:sp>
    </p:spTree>
    <p:extLst>
      <p:ext uri="{BB962C8B-B14F-4D97-AF65-F5344CB8AC3E}">
        <p14:creationId xmlns:p14="http://schemas.microsoft.com/office/powerpoint/2010/main" val="645024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bg1"/>
                </a:solidFill>
                <a:latin typeface="HelveticaNeueLT Std"/>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84501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GB"/>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8329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3733">
                <a:solidFill>
                  <a:schemeClr val="tx1"/>
                </a:solidFill>
              </a:defRPr>
            </a:lvl1pPr>
            <a:lvl2pPr>
              <a:defRPr sz="3200">
                <a:solidFill>
                  <a:schemeClr val="tx1"/>
                </a:solidFill>
              </a:defRPr>
            </a:lvl2pPr>
            <a:lvl3pPr>
              <a:defRPr sz="2667">
                <a:solidFill>
                  <a:schemeClr val="tx1"/>
                </a:solidFill>
              </a:defRPr>
            </a:lvl3pPr>
            <a:lvl4pPr>
              <a:defRPr sz="2400">
                <a:solidFill>
                  <a:schemeClr val="tx1"/>
                </a:solidFill>
              </a:defRPr>
            </a:lvl4pPr>
            <a:lvl5pPr>
              <a:defRPr sz="2400">
                <a:solidFill>
                  <a:schemeClr val="tx1"/>
                </a:solidFill>
              </a:defRPr>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3733">
                <a:solidFill>
                  <a:schemeClr val="tx1"/>
                </a:solidFill>
              </a:defRPr>
            </a:lvl1pPr>
            <a:lvl2pPr>
              <a:defRPr sz="3200">
                <a:solidFill>
                  <a:schemeClr val="tx1"/>
                </a:solidFill>
              </a:defRPr>
            </a:lvl2pPr>
            <a:lvl3pPr>
              <a:defRPr sz="2667">
                <a:solidFill>
                  <a:schemeClr val="tx1"/>
                </a:solidFill>
              </a:defRPr>
            </a:lvl3pPr>
            <a:lvl4pPr>
              <a:defRPr sz="2400">
                <a:solidFill>
                  <a:schemeClr val="tx1"/>
                </a:solidFill>
              </a:defRPr>
            </a:lvl4pPr>
            <a:lvl5pPr>
              <a:defRPr sz="2400">
                <a:solidFill>
                  <a:schemeClr val="tx1"/>
                </a:solidFill>
              </a:defRPr>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34792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1" y="0"/>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642183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009AAB"/>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GB"/>
              <a:t>Click to edit Master title style</a:t>
            </a:r>
            <a:endParaRPr lang="en-US"/>
          </a:p>
        </p:txBody>
      </p:sp>
    </p:spTree>
    <p:extLst>
      <p:ext uri="{BB962C8B-B14F-4D97-AF65-F5344CB8AC3E}">
        <p14:creationId xmlns:p14="http://schemas.microsoft.com/office/powerpoint/2010/main" val="3899695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7920073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Lst>
  <p:txStyles>
    <p:titleStyle>
      <a:lvl1pPr algn="ctr" defTabSz="609585" rtl="0" eaLnBrk="1" latinLnBrk="0" hangingPunct="1">
        <a:spcBef>
          <a:spcPct val="0"/>
        </a:spcBef>
        <a:buNone/>
        <a:defRPr sz="5867" kern="1200">
          <a:solidFill>
            <a:schemeClr val="bg1"/>
          </a:solidFill>
          <a:latin typeface="HelveticaNeueLT Std"/>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hyperlink" Target="https://www.bath.ac.uk/corporate-information/academic-integrity-statement/" TargetMode="Externa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hyperlink" Target="https://chat.openai.com/" TargetMode="External"/><Relationship Id="rId2" Type="http://schemas.openxmlformats.org/officeDocument/2006/relationships/hyperlink" Target="https://library.bath.ac.uk/websearch/artificial-intelligence"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1ABCA-C7ED-4B5E-AF4E-77449E73C2E3}"/>
              </a:ext>
            </a:extLst>
          </p:cNvPr>
          <p:cNvSpPr>
            <a:spLocks noGrp="1"/>
          </p:cNvSpPr>
          <p:nvPr>
            <p:ph type="ctrTitle"/>
          </p:nvPr>
        </p:nvSpPr>
        <p:spPr>
          <a:xfrm>
            <a:off x="0" y="1779250"/>
            <a:ext cx="12037101" cy="2594287"/>
          </a:xfrm>
        </p:spPr>
        <p:txBody>
          <a:bodyPr>
            <a:normAutofit fontScale="90000"/>
          </a:bodyPr>
          <a:lstStyle/>
          <a:p>
            <a:r>
              <a:rPr lang="en-US" sz="5300"/>
              <a:t>Assessment and Generative AI: </a:t>
            </a:r>
            <a:br>
              <a:rPr lang="en-US" sz="5300"/>
            </a:br>
            <a:r>
              <a:rPr lang="en-US" sz="5300"/>
              <a:t>Student Guidance and Resources</a:t>
            </a:r>
            <a:br>
              <a:rPr lang="en-US" sz="5300"/>
            </a:br>
            <a:endParaRPr lang="en-US">
              <a:latin typeface="HelveticaNeueLT Std Lt"/>
            </a:endParaRPr>
          </a:p>
        </p:txBody>
      </p:sp>
    </p:spTree>
    <p:extLst>
      <p:ext uri="{BB962C8B-B14F-4D97-AF65-F5344CB8AC3E}">
        <p14:creationId xmlns:p14="http://schemas.microsoft.com/office/powerpoint/2010/main" val="415883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CAC6-B69A-88EF-E2CA-0924287A0132}"/>
              </a:ext>
            </a:extLst>
          </p:cNvPr>
          <p:cNvSpPr>
            <a:spLocks noGrp="1"/>
          </p:cNvSpPr>
          <p:nvPr>
            <p:ph type="title"/>
          </p:nvPr>
        </p:nvSpPr>
        <p:spPr/>
        <p:txBody>
          <a:bodyPr>
            <a:normAutofit/>
          </a:bodyPr>
          <a:lstStyle/>
          <a:p>
            <a:r>
              <a:rPr lang="en-GB" sz="4800"/>
              <a:t>High Level Principles at Bath</a:t>
            </a:r>
          </a:p>
        </p:txBody>
      </p:sp>
      <p:graphicFrame>
        <p:nvGraphicFramePr>
          <p:cNvPr id="7" name="Content Placeholder 2" descr="Table with icons describing the 5 principles which are as follows:&#10;&#10;1. Support students and staff to become AI-literate​&#10;&#10;2. Equip staff to support students to use generative AI tools effectively and appropriately in their learning experience​&#10;&#10;3. Adapt teaching and assessment to incorporate the ethical use of generative AI and support equal access​&#10;&#10;4. Ensure academic rigour and integrity is upheld​&#10;&#10;5. Work collaboratively to share best practice as the technology and its application in education evolves">
            <a:extLst>
              <a:ext uri="{FF2B5EF4-FFF2-40B4-BE49-F238E27FC236}">
                <a16:creationId xmlns:a16="http://schemas.microsoft.com/office/drawing/2014/main" id="{4450A5D3-C6D9-EC8E-9951-167C52048FB4}"/>
              </a:ext>
            </a:extLst>
          </p:cNvPr>
          <p:cNvGraphicFramePr>
            <a:graphicFrameLocks noGrp="1"/>
          </p:cNvGraphicFramePr>
          <p:nvPr>
            <p:ph idx="1"/>
            <p:extLst>
              <p:ext uri="{D42A27DB-BD31-4B8C-83A1-F6EECF244321}">
                <p14:modId xmlns:p14="http://schemas.microsoft.com/office/powerpoint/2010/main" val="3023642417"/>
              </p:ext>
            </p:extLst>
          </p:nvPr>
        </p:nvGraphicFramePr>
        <p:xfrm>
          <a:off x="533400" y="2752725"/>
          <a:ext cx="11049000" cy="47831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7" name="TextBox 36">
            <a:extLst>
              <a:ext uri="{FF2B5EF4-FFF2-40B4-BE49-F238E27FC236}">
                <a16:creationId xmlns:a16="http://schemas.microsoft.com/office/drawing/2014/main" id="{9EE45F3D-AD50-B639-355F-1FC150918952}"/>
              </a:ext>
            </a:extLst>
          </p:cNvPr>
          <p:cNvSpPr txBox="1"/>
          <p:nvPr/>
        </p:nvSpPr>
        <p:spPr>
          <a:xfrm>
            <a:off x="1047749" y="1625600"/>
            <a:ext cx="10096500"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a:ea typeface="+mn-lt"/>
                <a:cs typeface="+mn-lt"/>
              </a:rPr>
              <a:t>The University of Bath is aligning itself to five key principles being adopted across UK Universities to ensure our assessments remain robust, fair and continue to prepare students for the future workplace. </a:t>
            </a:r>
            <a:endParaRPr lang="en-US" sz="2400">
              <a:ea typeface="+mn-lt"/>
              <a:cs typeface="+mn-lt"/>
            </a:endParaRPr>
          </a:p>
          <a:p>
            <a:endParaRPr lang="en-GB" sz="2400">
              <a:ea typeface="+mn-lt"/>
              <a:cs typeface="+mn-lt"/>
            </a:endParaRPr>
          </a:p>
          <a:p>
            <a:r>
              <a:rPr lang="en-GB" sz="2400">
                <a:ea typeface="+mn-lt"/>
                <a:cs typeface="+mn-lt"/>
              </a:rPr>
              <a:t>The five key principles are that we will:</a:t>
            </a:r>
            <a:endParaRPr lang="en-US" sz="2400">
              <a:cs typeface="Calibri"/>
            </a:endParaRPr>
          </a:p>
        </p:txBody>
      </p:sp>
    </p:spTree>
    <p:extLst>
      <p:ext uri="{BB962C8B-B14F-4D97-AF65-F5344CB8AC3E}">
        <p14:creationId xmlns:p14="http://schemas.microsoft.com/office/powerpoint/2010/main" val="142779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CAC6-B69A-88EF-E2CA-0924287A0132}"/>
              </a:ext>
            </a:extLst>
          </p:cNvPr>
          <p:cNvSpPr>
            <a:spLocks noGrp="1"/>
          </p:cNvSpPr>
          <p:nvPr>
            <p:ph type="title"/>
          </p:nvPr>
        </p:nvSpPr>
        <p:spPr/>
        <p:txBody>
          <a:bodyPr>
            <a:normAutofit fontScale="90000"/>
          </a:bodyPr>
          <a:lstStyle/>
          <a:p>
            <a:r>
              <a:rPr lang="en-GB" sz="4800"/>
              <a:t>Assessment Categories for Coursework and </a:t>
            </a:r>
            <a:r>
              <a:rPr lang="en-GB" sz="4800" err="1"/>
              <a:t>GenAI</a:t>
            </a:r>
            <a:r>
              <a:rPr lang="en-GB" sz="4800"/>
              <a:t> Use</a:t>
            </a:r>
          </a:p>
        </p:txBody>
      </p:sp>
      <p:sp>
        <p:nvSpPr>
          <p:cNvPr id="16" name="Content Placeholder 15">
            <a:extLst>
              <a:ext uri="{FF2B5EF4-FFF2-40B4-BE49-F238E27FC236}">
                <a16:creationId xmlns:a16="http://schemas.microsoft.com/office/drawing/2014/main" id="{08756345-73DD-A392-7155-261D7F395419}"/>
              </a:ext>
            </a:extLst>
          </p:cNvPr>
          <p:cNvSpPr>
            <a:spLocks noGrp="1"/>
          </p:cNvSpPr>
          <p:nvPr>
            <p:ph idx="1"/>
          </p:nvPr>
        </p:nvSpPr>
        <p:spPr>
          <a:xfrm>
            <a:off x="609600" y="1714501"/>
            <a:ext cx="10972800" cy="1084263"/>
          </a:xfrm>
        </p:spPr>
        <p:txBody>
          <a:bodyPr vert="horz" lIns="91440" tIns="45720" rIns="91440" bIns="45720" rtlCol="0" anchor="t">
            <a:normAutofit lnSpcReduction="10000"/>
          </a:bodyPr>
          <a:lstStyle/>
          <a:p>
            <a:pPr marL="456565" indent="-456565"/>
            <a:r>
              <a:rPr lang="en-GB" sz="2400" dirty="0">
                <a:ea typeface="+mn-lt"/>
                <a:cs typeface="+mn-lt"/>
              </a:rPr>
              <a:t>Rolling out this year, we will communicate where, when and to </a:t>
            </a:r>
            <a:r>
              <a:rPr lang="en-GB" sz="2400" i="1" dirty="0">
                <a:ea typeface="+mn-lt"/>
                <a:cs typeface="+mn-lt"/>
              </a:rPr>
              <a:t>what extent </a:t>
            </a:r>
            <a:r>
              <a:rPr lang="en-GB" sz="2400" dirty="0">
                <a:ea typeface="+mn-lt"/>
                <a:cs typeface="+mn-lt"/>
              </a:rPr>
              <a:t>the use of </a:t>
            </a:r>
            <a:r>
              <a:rPr lang="en-GB" sz="2400" dirty="0" err="1">
                <a:ea typeface="+mn-lt"/>
                <a:cs typeface="+mn-lt"/>
              </a:rPr>
              <a:t>GenAI</a:t>
            </a:r>
            <a:r>
              <a:rPr lang="en-GB" sz="2400" dirty="0">
                <a:ea typeface="+mn-lt"/>
                <a:cs typeface="+mn-lt"/>
              </a:rPr>
              <a:t> is permitted in your work. This will be </a:t>
            </a:r>
            <a:r>
              <a:rPr lang="en-GB" sz="2400" b="1" dirty="0">
                <a:ea typeface="+mn-lt"/>
                <a:cs typeface="+mn-lt"/>
              </a:rPr>
              <a:t>categorised</a:t>
            </a:r>
            <a:r>
              <a:rPr lang="en-GB" sz="2400" dirty="0">
                <a:ea typeface="+mn-lt"/>
                <a:cs typeface="+mn-lt"/>
              </a:rPr>
              <a:t> in terms of where the use of </a:t>
            </a:r>
            <a:r>
              <a:rPr lang="en-GB" sz="2400" dirty="0" err="1">
                <a:ea typeface="+mn-lt"/>
                <a:cs typeface="+mn-lt"/>
              </a:rPr>
              <a:t>GenAI</a:t>
            </a:r>
            <a:r>
              <a:rPr lang="en-GB" sz="2400" dirty="0">
                <a:ea typeface="+mn-lt"/>
                <a:cs typeface="+mn-lt"/>
              </a:rPr>
              <a:t>:</a:t>
            </a:r>
            <a:endParaRPr lang="en-GB" sz="2400" dirty="0">
              <a:cs typeface="Calibri"/>
            </a:endParaRPr>
          </a:p>
          <a:p>
            <a:pPr marL="456565" indent="-456565"/>
            <a:endParaRPr lang="en-GB" sz="4250" dirty="0">
              <a:cs typeface="Calibri"/>
            </a:endParaRPr>
          </a:p>
          <a:p>
            <a:pPr marL="456565" indent="-456565"/>
            <a:endParaRPr lang="en-GB" dirty="0">
              <a:ea typeface="+mn-lt"/>
              <a:cs typeface="+mn-lt"/>
            </a:endParaRPr>
          </a:p>
          <a:p>
            <a:pPr marL="0" indent="0">
              <a:buNone/>
            </a:pPr>
            <a:endParaRPr lang="en-GB" sz="4250" dirty="0">
              <a:ea typeface="+mn-lt"/>
              <a:cs typeface="+mn-lt"/>
            </a:endParaRPr>
          </a:p>
          <a:p>
            <a:pPr marL="456565" indent="-456565"/>
            <a:endParaRPr lang="en-GB" sz="4250" dirty="0">
              <a:cs typeface="Calibri"/>
            </a:endParaRPr>
          </a:p>
        </p:txBody>
      </p:sp>
      <p:graphicFrame>
        <p:nvGraphicFramePr>
          <p:cNvPr id="428" name="Diagram 427" descr="Three boxes containing descriptions of the 3 types:&#10;&#10;Type A- AI is not permitted&#10;&#10;Type B - AI is permitted as an assistive tool for specific defined processes within the assessment (such as testing code or translating content)​&#10;&#10;Type C - &#10;AI has an integral role and is used as a primary tool throughout the assessment process​">
            <a:extLst>
              <a:ext uri="{FF2B5EF4-FFF2-40B4-BE49-F238E27FC236}">
                <a16:creationId xmlns:a16="http://schemas.microsoft.com/office/drawing/2014/main" id="{208BDB0B-F4F5-82CF-F90F-4CE9685A3E53}"/>
              </a:ext>
            </a:extLst>
          </p:cNvPr>
          <p:cNvGraphicFramePr/>
          <p:nvPr>
            <p:extLst>
              <p:ext uri="{D42A27DB-BD31-4B8C-83A1-F6EECF244321}">
                <p14:modId xmlns:p14="http://schemas.microsoft.com/office/powerpoint/2010/main" val="3126293989"/>
              </p:ext>
            </p:extLst>
          </p:nvPr>
        </p:nvGraphicFramePr>
        <p:xfrm>
          <a:off x="1474537" y="1868905"/>
          <a:ext cx="9232900" cy="528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9B5529AD-8FB6-377B-4149-C63DBDF7BAF2}"/>
              </a:ext>
            </a:extLst>
          </p:cNvPr>
          <p:cNvSpPr txBox="1"/>
          <p:nvPr/>
        </p:nvSpPr>
        <p:spPr>
          <a:xfrm>
            <a:off x="755650" y="6197599"/>
            <a:ext cx="106680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sz="2400">
                <a:latin typeface="Calibri"/>
                <a:ea typeface="Segoe UI"/>
                <a:cs typeface="Segoe UI"/>
              </a:rPr>
              <a:t>If in doubt, please speak to your tutors or refer to assessment information. </a:t>
            </a:r>
            <a:endParaRPr lang="en-GB" sz="2400">
              <a:cs typeface="Calibri"/>
            </a:endParaRPr>
          </a:p>
        </p:txBody>
      </p:sp>
    </p:spTree>
    <p:extLst>
      <p:ext uri="{BB962C8B-B14F-4D97-AF65-F5344CB8AC3E}">
        <p14:creationId xmlns:p14="http://schemas.microsoft.com/office/powerpoint/2010/main" val="3533457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9717B-FEBA-888C-7F7D-38518941DA3E}"/>
              </a:ext>
            </a:extLst>
          </p:cNvPr>
          <p:cNvSpPr>
            <a:spLocks noGrp="1"/>
          </p:cNvSpPr>
          <p:nvPr>
            <p:ph type="title"/>
          </p:nvPr>
        </p:nvSpPr>
        <p:spPr/>
        <p:txBody>
          <a:bodyPr/>
          <a:lstStyle/>
          <a:p>
            <a:r>
              <a:rPr lang="en-GB"/>
              <a:t>Academic Integrity</a:t>
            </a:r>
          </a:p>
        </p:txBody>
      </p:sp>
      <p:sp>
        <p:nvSpPr>
          <p:cNvPr id="3" name="Content Placeholder 2">
            <a:extLst>
              <a:ext uri="{FF2B5EF4-FFF2-40B4-BE49-F238E27FC236}">
                <a16:creationId xmlns:a16="http://schemas.microsoft.com/office/drawing/2014/main" id="{CA0913E7-F71D-2917-002F-6AAF52AD33B2}"/>
              </a:ext>
            </a:extLst>
          </p:cNvPr>
          <p:cNvSpPr>
            <a:spLocks noGrp="1"/>
          </p:cNvSpPr>
          <p:nvPr>
            <p:ph idx="1"/>
          </p:nvPr>
        </p:nvSpPr>
        <p:spPr>
          <a:xfrm>
            <a:off x="609600" y="1600201"/>
            <a:ext cx="10972800" cy="1409699"/>
          </a:xfrm>
        </p:spPr>
        <p:txBody>
          <a:bodyPr/>
          <a:lstStyle/>
          <a:p>
            <a:pPr marL="0" indent="0" algn="ctr">
              <a:buNone/>
            </a:pPr>
            <a:r>
              <a:rPr lang="en-GB" sz="2400" b="0" i="1">
                <a:solidFill>
                  <a:srgbClr val="202329"/>
                </a:solidFill>
                <a:effectLst/>
              </a:rPr>
              <a:t>You have not presented content created by generative AI tools (such as Large Language Models like </a:t>
            </a:r>
            <a:r>
              <a:rPr lang="en-GB" sz="2400" b="0" i="1" err="1">
                <a:solidFill>
                  <a:srgbClr val="202329"/>
                </a:solidFill>
                <a:effectLst/>
              </a:rPr>
              <a:t>ChatGPT</a:t>
            </a:r>
            <a:r>
              <a:rPr lang="en-GB" sz="2400" b="0" i="1">
                <a:solidFill>
                  <a:srgbClr val="202329"/>
                </a:solidFill>
                <a:effectLst/>
              </a:rPr>
              <a:t>) as though it were your own work.</a:t>
            </a:r>
          </a:p>
          <a:p>
            <a:pPr marL="0" indent="0" algn="ctr">
              <a:buNone/>
            </a:pPr>
            <a:r>
              <a:rPr lang="en-GB" sz="2400">
                <a:solidFill>
                  <a:srgbClr val="202329"/>
                </a:solidFill>
              </a:rPr>
              <a:t>- </a:t>
            </a:r>
            <a:r>
              <a:rPr lang="en-GB" sz="2400">
                <a:solidFill>
                  <a:srgbClr val="202329"/>
                </a:solidFill>
                <a:hlinkClick r:id="rId2"/>
              </a:rPr>
              <a:t>Academic Integrity Statement </a:t>
            </a:r>
            <a:r>
              <a:rPr lang="en-GB" sz="2400">
                <a:solidFill>
                  <a:srgbClr val="202329"/>
                </a:solidFill>
              </a:rPr>
              <a:t>-</a:t>
            </a:r>
            <a:endParaRPr lang="en-GB" sz="2400" b="0" i="0">
              <a:solidFill>
                <a:srgbClr val="202329"/>
              </a:solidFill>
              <a:effectLst/>
            </a:endParaRPr>
          </a:p>
          <a:p>
            <a:endParaRPr lang="en-GB"/>
          </a:p>
        </p:txBody>
      </p:sp>
      <p:graphicFrame>
        <p:nvGraphicFramePr>
          <p:cNvPr id="5" name="Diagram 4" descr="3 boxes numbered 1 to 3 outlining steps students can take&#10;&#10;1- Read the Academic Integrity Statement and make use of our training resources ​&#10;2. Develop your Understanding of GenAI and AI Literacy&#10;3. Understand how to acknowledge and reference GenAI in your work (where permitted)">
            <a:extLst>
              <a:ext uri="{FF2B5EF4-FFF2-40B4-BE49-F238E27FC236}">
                <a16:creationId xmlns:a16="http://schemas.microsoft.com/office/drawing/2014/main" id="{CFC46860-B20A-8D6C-1C55-BD4C8B0E18B9}"/>
              </a:ext>
            </a:extLst>
          </p:cNvPr>
          <p:cNvGraphicFramePr/>
          <p:nvPr>
            <p:extLst>
              <p:ext uri="{D42A27DB-BD31-4B8C-83A1-F6EECF244321}">
                <p14:modId xmlns:p14="http://schemas.microsoft.com/office/powerpoint/2010/main" val="3141511194"/>
              </p:ext>
            </p:extLst>
          </p:nvPr>
        </p:nvGraphicFramePr>
        <p:xfrm>
          <a:off x="2038387" y="2822164"/>
          <a:ext cx="8115226" cy="41584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3456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CAC6-B69A-88EF-E2CA-0924287A0132}"/>
              </a:ext>
            </a:extLst>
          </p:cNvPr>
          <p:cNvSpPr>
            <a:spLocks noGrp="1"/>
          </p:cNvSpPr>
          <p:nvPr>
            <p:ph type="title"/>
          </p:nvPr>
        </p:nvSpPr>
        <p:spPr/>
        <p:txBody>
          <a:bodyPr>
            <a:normAutofit/>
          </a:bodyPr>
          <a:lstStyle/>
          <a:p>
            <a:r>
              <a:rPr lang="en-GB" sz="4800"/>
              <a:t>Part 1: Acknowledging use of </a:t>
            </a:r>
            <a:r>
              <a:rPr lang="en-GB" sz="4800" err="1"/>
              <a:t>GenAI</a:t>
            </a:r>
            <a:endParaRPr lang="en-GB" sz="4800"/>
          </a:p>
        </p:txBody>
      </p:sp>
      <p:graphicFrame>
        <p:nvGraphicFramePr>
          <p:cNvPr id="3" name="Diagram 2" descr="3 boxes with following text:&#10;&#10;Permission: Your tutors will communicate their expectations around your use of GenAI in your assessment.​&#10;​Where permitted, as with any academic writing, you must follow good academic practice.&#10;&#10;Good Practice: This means not solely relying on the answers GenAI tools generates. GenAI tools can ‘hallucinate’ (e.g. make up) answers and references. You are responsible for the accuracy of your own work!​&#10;&#10;Avoid copying large chunks of text from GenAI tools (unless instructed to by your tutor as part of a specific task) – this may constitute plagiarism.&#10; ​&#10;Instead, you need to cross-check any GenAI responses, and where possible find published and peer-reviewed sources to reference in your writing. &#10;&#10;Acknowledge and Reference​:&#10;&#10;If you do use GenAI as a tool to assist you in your assessment, follow our guidance on how to acknowledge this (see next slide)​&#10;&#10;If you do need to quote directly from a GenAI tools, follow the guidance from our Library or your Department, where provided.​&#10;&#10;Remember: as per our academic integrity statement, the final output, however you use GenAI, must remain your own work!">
            <a:extLst>
              <a:ext uri="{FF2B5EF4-FFF2-40B4-BE49-F238E27FC236}">
                <a16:creationId xmlns:a16="http://schemas.microsoft.com/office/drawing/2014/main" id="{4D422329-3795-0B01-B09A-E34559B895CE}"/>
              </a:ext>
            </a:extLst>
          </p:cNvPr>
          <p:cNvGraphicFramePr/>
          <p:nvPr>
            <p:extLst>
              <p:ext uri="{D42A27DB-BD31-4B8C-83A1-F6EECF244321}">
                <p14:modId xmlns:p14="http://schemas.microsoft.com/office/powerpoint/2010/main" val="2789151922"/>
              </p:ext>
            </p:extLst>
          </p:nvPr>
        </p:nvGraphicFramePr>
        <p:xfrm>
          <a:off x="342899" y="1271238"/>
          <a:ext cx="11506201" cy="29959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250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CAC6-B69A-88EF-E2CA-0924287A0132}"/>
              </a:ext>
            </a:extLst>
          </p:cNvPr>
          <p:cNvSpPr>
            <a:spLocks noGrp="1"/>
          </p:cNvSpPr>
          <p:nvPr>
            <p:ph type="title"/>
          </p:nvPr>
        </p:nvSpPr>
        <p:spPr/>
        <p:txBody>
          <a:bodyPr>
            <a:normAutofit/>
          </a:bodyPr>
          <a:lstStyle/>
          <a:p>
            <a:r>
              <a:rPr lang="en-GB" sz="4800"/>
              <a:t>Part 2: Acknowledging use of </a:t>
            </a:r>
            <a:r>
              <a:rPr lang="en-GB" sz="4800" err="1"/>
              <a:t>GenAI</a:t>
            </a:r>
            <a:endParaRPr lang="en-GB" sz="4800"/>
          </a:p>
        </p:txBody>
      </p:sp>
      <p:sp>
        <p:nvSpPr>
          <p:cNvPr id="4" name="TextBox 3">
            <a:extLst>
              <a:ext uri="{FF2B5EF4-FFF2-40B4-BE49-F238E27FC236}">
                <a16:creationId xmlns:a16="http://schemas.microsoft.com/office/drawing/2014/main" id="{5308B675-70CA-4AEA-3652-51622A3AF320}"/>
              </a:ext>
            </a:extLst>
          </p:cNvPr>
          <p:cNvSpPr txBox="1"/>
          <p:nvPr/>
        </p:nvSpPr>
        <p:spPr>
          <a:xfrm>
            <a:off x="7165954" y="3879995"/>
            <a:ext cx="5112327" cy="3416320"/>
          </a:xfrm>
          <a:prstGeom prst="rect">
            <a:avLst/>
          </a:prstGeom>
          <a:noFill/>
        </p:spPr>
        <p:txBody>
          <a:bodyPr wrap="square" rtlCol="0">
            <a:spAutoFit/>
          </a:bodyPr>
          <a:lstStyle/>
          <a:p>
            <a:endParaRPr lang="en-GB">
              <a:hlinkClick r:id="rId2"/>
            </a:endParaRPr>
          </a:p>
          <a:p>
            <a:endParaRPr lang="en-GB">
              <a:hlinkClick r:id="rId2"/>
            </a:endParaRPr>
          </a:p>
          <a:p>
            <a:endParaRPr lang="en-GB">
              <a:hlinkClick r:id="rId2"/>
            </a:endParaRPr>
          </a:p>
          <a:p>
            <a:endParaRPr lang="en-GB"/>
          </a:p>
          <a:p>
            <a:endParaRPr lang="en-GB"/>
          </a:p>
          <a:p>
            <a:endParaRPr lang="en-GB"/>
          </a:p>
          <a:p>
            <a:r>
              <a:rPr lang="en-GB"/>
              <a:t>3. </a:t>
            </a:r>
          </a:p>
          <a:p>
            <a:endParaRPr lang="en-GB"/>
          </a:p>
          <a:p>
            <a:endParaRPr lang="en-GB"/>
          </a:p>
          <a:p>
            <a:endParaRPr lang="en-GB"/>
          </a:p>
          <a:p>
            <a:endParaRPr lang="en-GB"/>
          </a:p>
          <a:p>
            <a:endParaRPr lang="en-GB"/>
          </a:p>
        </p:txBody>
      </p:sp>
      <p:sp>
        <p:nvSpPr>
          <p:cNvPr id="5" name="TextBox 4">
            <a:extLst>
              <a:ext uri="{FF2B5EF4-FFF2-40B4-BE49-F238E27FC236}">
                <a16:creationId xmlns:a16="http://schemas.microsoft.com/office/drawing/2014/main" id="{37526FFD-C18B-B9F8-DF85-2E18595BCAFA}"/>
              </a:ext>
            </a:extLst>
          </p:cNvPr>
          <p:cNvSpPr txBox="1"/>
          <p:nvPr/>
        </p:nvSpPr>
        <p:spPr>
          <a:xfrm>
            <a:off x="390525" y="1594312"/>
            <a:ext cx="11506201" cy="2051972"/>
          </a:xfrm>
          <a:prstGeom prst="rect">
            <a:avLst/>
          </a:prstGeom>
          <a:noFill/>
        </p:spPr>
        <p:txBody>
          <a:bodyPr wrap="square" lIns="91440" tIns="45720" rIns="91440" bIns="45720" rtlCol="0" anchor="t">
            <a:spAutoFit/>
          </a:bodyPr>
          <a:lstStyle/>
          <a:p>
            <a:pPr>
              <a:lnSpc>
                <a:spcPct val="107000"/>
              </a:lnSpc>
              <a:spcAft>
                <a:spcPts val="800"/>
              </a:spcAft>
            </a:pPr>
            <a:r>
              <a:rPr lang="en-GB" sz="2000">
                <a:solidFill>
                  <a:schemeClr val="bg1">
                    <a:lumMod val="50000"/>
                  </a:schemeClr>
                </a:solidFill>
                <a:latin typeface="Calibri"/>
                <a:ea typeface="Times New Roman" panose="02020603050405020304" pitchFamily="18" charset="0"/>
                <a:cs typeface="Times New Roman"/>
              </a:rPr>
              <a:t>Unless your tutor tells you otherwise, as a general expectation where you have used </a:t>
            </a:r>
            <a:r>
              <a:rPr lang="en-GB" sz="2000" err="1">
                <a:solidFill>
                  <a:schemeClr val="bg1">
                    <a:lumMod val="50000"/>
                  </a:schemeClr>
                </a:solidFill>
                <a:latin typeface="Calibri"/>
                <a:ea typeface="Times New Roman" panose="02020603050405020304" pitchFamily="18" charset="0"/>
                <a:cs typeface="Times New Roman"/>
              </a:rPr>
              <a:t>GenAI</a:t>
            </a:r>
            <a:r>
              <a:rPr lang="en-GB" sz="2000">
                <a:solidFill>
                  <a:schemeClr val="bg1">
                    <a:lumMod val="50000"/>
                  </a:schemeClr>
                </a:solidFill>
                <a:latin typeface="Calibri"/>
                <a:ea typeface="Times New Roman" panose="02020603050405020304" pitchFamily="18" charset="0"/>
                <a:cs typeface="Times New Roman"/>
              </a:rPr>
              <a:t> tools in any piece of academic work to assist in the process of creating or refining academic work for very limited use (e.g. to make minor edits or to as a drafting tools),  we recommend that r</a:t>
            </a:r>
            <a:r>
              <a:rPr lang="en-GB" sz="2000">
                <a:solidFill>
                  <a:schemeClr val="bg1">
                    <a:lumMod val="50000"/>
                  </a:schemeClr>
                </a:solidFill>
                <a:effectLst/>
                <a:latin typeface="Calibri"/>
                <a:ea typeface="Times New Roman" panose="02020603050405020304" pitchFamily="18" charset="0"/>
                <a:cs typeface="Times New Roman"/>
              </a:rPr>
              <a:t>ather than referencing each time you have used </a:t>
            </a:r>
            <a:r>
              <a:rPr lang="en-GB" sz="2000" err="1">
                <a:solidFill>
                  <a:schemeClr val="bg1">
                    <a:lumMod val="50000"/>
                  </a:schemeClr>
                </a:solidFill>
                <a:effectLst/>
                <a:latin typeface="Calibri"/>
                <a:ea typeface="Times New Roman" panose="02020603050405020304" pitchFamily="18" charset="0"/>
                <a:cs typeface="Times New Roman"/>
              </a:rPr>
              <a:t>GenAI</a:t>
            </a:r>
            <a:r>
              <a:rPr lang="en-GB" sz="2000">
                <a:solidFill>
                  <a:schemeClr val="bg1">
                    <a:lumMod val="50000"/>
                  </a:schemeClr>
                </a:solidFill>
                <a:latin typeface="Calibri"/>
                <a:ea typeface="Times New Roman" panose="02020603050405020304" pitchFamily="18" charset="0"/>
                <a:cs typeface="Times New Roman"/>
              </a:rPr>
              <a:t> to edit </a:t>
            </a:r>
            <a:r>
              <a:rPr lang="en-GB" sz="2000">
                <a:solidFill>
                  <a:schemeClr val="bg1">
                    <a:lumMod val="50000"/>
                  </a:schemeClr>
                </a:solidFill>
                <a:effectLst/>
                <a:latin typeface="Calibri"/>
                <a:ea typeface="Times New Roman" panose="02020603050405020304" pitchFamily="18" charset="0"/>
                <a:cs typeface="Times New Roman"/>
              </a:rPr>
              <a:t>a word/sentence or to provide minor suggestions to your work, you </a:t>
            </a:r>
            <a:r>
              <a:rPr lang="en-GB" sz="2000">
                <a:solidFill>
                  <a:schemeClr val="bg1">
                    <a:lumMod val="50000"/>
                  </a:schemeClr>
                </a:solidFill>
                <a:latin typeface="Calibri"/>
                <a:ea typeface="Times New Roman" panose="02020603050405020304" pitchFamily="18" charset="0"/>
                <a:cs typeface="Times New Roman"/>
              </a:rPr>
              <a:t>should instead </a:t>
            </a:r>
            <a:r>
              <a:rPr lang="en-GB" sz="2000">
                <a:solidFill>
                  <a:schemeClr val="bg1">
                    <a:lumMod val="50000"/>
                  </a:schemeClr>
                </a:solidFill>
                <a:effectLst/>
                <a:latin typeface="Calibri"/>
                <a:ea typeface="Times New Roman" panose="02020603050405020304" pitchFamily="18" charset="0"/>
                <a:cs typeface="Times New Roman"/>
              </a:rPr>
              <a:t>acknowledge </a:t>
            </a:r>
            <a:r>
              <a:rPr lang="en-GB" sz="2000">
                <a:solidFill>
                  <a:schemeClr val="bg1">
                    <a:lumMod val="50000"/>
                  </a:schemeClr>
                </a:solidFill>
                <a:latin typeface="Calibri"/>
                <a:ea typeface="Times New Roman" panose="02020603050405020304" pitchFamily="18" charset="0"/>
                <a:cs typeface="Times New Roman"/>
              </a:rPr>
              <a:t>this at the start of your assignment. We would suggest the following format (unless instructed by your tutor to do otherwise):</a:t>
            </a:r>
            <a:endParaRPr lang="en-GB" sz="2000">
              <a:solidFill>
                <a:schemeClr val="bg1">
                  <a:lumMod val="50000"/>
                </a:schemeClr>
              </a:solidFill>
              <a:effectLst/>
              <a:latin typeface="Times New Roman"/>
              <a:ea typeface="Calibri" panose="020F0502020204030204" pitchFamily="34" charset="0"/>
              <a:cs typeface="Times New Roman"/>
            </a:endParaRPr>
          </a:p>
        </p:txBody>
      </p:sp>
      <p:graphicFrame>
        <p:nvGraphicFramePr>
          <p:cNvPr id="7" name="Table 7">
            <a:extLst>
              <a:ext uri="{FF2B5EF4-FFF2-40B4-BE49-F238E27FC236}">
                <a16:creationId xmlns:a16="http://schemas.microsoft.com/office/drawing/2014/main" id="{AA85E5A7-E1DB-DFB8-AA56-F11EEFA82583}"/>
              </a:ext>
            </a:extLst>
          </p:cNvPr>
          <p:cNvGraphicFramePr>
            <a:graphicFrameLocks noGrp="1"/>
          </p:cNvGraphicFramePr>
          <p:nvPr>
            <p:extLst>
              <p:ext uri="{D42A27DB-BD31-4B8C-83A1-F6EECF244321}">
                <p14:modId xmlns:p14="http://schemas.microsoft.com/office/powerpoint/2010/main" val="2736844070"/>
              </p:ext>
            </p:extLst>
          </p:nvPr>
        </p:nvGraphicFramePr>
        <p:xfrm>
          <a:off x="485775" y="3656864"/>
          <a:ext cx="11410951" cy="2994851"/>
        </p:xfrm>
        <a:graphic>
          <a:graphicData uri="http://schemas.openxmlformats.org/drawingml/2006/table">
            <a:tbl>
              <a:tblPr firstRow="1" bandRow="1">
                <a:tableStyleId>{5C22544A-7EE6-4342-B048-85BDC9FD1C3A}</a:tableStyleId>
              </a:tblPr>
              <a:tblGrid>
                <a:gridCol w="7077679">
                  <a:extLst>
                    <a:ext uri="{9D8B030D-6E8A-4147-A177-3AD203B41FA5}">
                      <a16:colId xmlns:a16="http://schemas.microsoft.com/office/drawing/2014/main" val="1918713887"/>
                    </a:ext>
                  </a:extLst>
                </a:gridCol>
                <a:gridCol w="4333272">
                  <a:extLst>
                    <a:ext uri="{9D8B030D-6E8A-4147-A177-3AD203B41FA5}">
                      <a16:colId xmlns:a16="http://schemas.microsoft.com/office/drawing/2014/main" val="594370921"/>
                    </a:ext>
                  </a:extLst>
                </a:gridCol>
              </a:tblGrid>
              <a:tr h="1623839">
                <a:tc>
                  <a:txBody>
                    <a:bodyPr/>
                    <a:lstStyle/>
                    <a:p>
                      <a:pPr>
                        <a:lnSpc>
                          <a:spcPct val="107000"/>
                        </a:lnSpc>
                        <a:spcAft>
                          <a:spcPts val="800"/>
                        </a:spcAft>
                      </a:pPr>
                      <a:r>
                        <a:rPr lang="en-GB" sz="1600" b="1">
                          <a:solidFill>
                            <a:schemeClr val="tx1"/>
                          </a:solidFill>
                          <a:effectLst/>
                          <a:latin typeface="+mn-lt"/>
                          <a:ea typeface="Times New Roman" panose="02020603050405020304" pitchFamily="18" charset="0"/>
                          <a:cs typeface="Times New Roman"/>
                        </a:rPr>
                        <a:t>The minimum requirement to include in acknowledgements is as follows:  </a:t>
                      </a:r>
                    </a:p>
                    <a:p>
                      <a:pPr>
                        <a:lnSpc>
                          <a:spcPct val="107000"/>
                        </a:lnSpc>
                        <a:spcAft>
                          <a:spcPts val="800"/>
                        </a:spcAft>
                      </a:pPr>
                      <a:endParaRPr lang="en-GB" sz="1600">
                        <a:solidFill>
                          <a:schemeClr val="tx1"/>
                        </a:solidFill>
                        <a:effectLst/>
                        <a:latin typeface="+mn-lt"/>
                        <a:ea typeface="Calibri" panose="020F0502020204030204" pitchFamily="34" charset="0"/>
                        <a:cs typeface="Times New Roman"/>
                      </a:endParaRPr>
                    </a:p>
                    <a:p>
                      <a:pPr marL="285750" indent="-285750">
                        <a:lnSpc>
                          <a:spcPct val="107000"/>
                        </a:lnSpc>
                        <a:spcAft>
                          <a:spcPts val="800"/>
                        </a:spcAft>
                        <a:buFont typeface="Arial" panose="020B0604020202020204" pitchFamily="34" charset="0"/>
                        <a:buChar char="•"/>
                      </a:pPr>
                      <a:r>
                        <a:rPr lang="en-GB" sz="1600" b="0">
                          <a:solidFill>
                            <a:schemeClr val="tx1"/>
                          </a:solidFill>
                          <a:effectLst/>
                          <a:latin typeface="+mn-lt"/>
                          <a:ea typeface="Times New Roman" panose="02020603050405020304" pitchFamily="18" charset="0"/>
                          <a:cs typeface="Times New Roman"/>
                        </a:rPr>
                        <a:t>Name and version of the generative AI system used; e.g. ChatGPT-3.5  </a:t>
                      </a:r>
                      <a:endParaRPr lang="en-GB" sz="1600" b="0">
                        <a:solidFill>
                          <a:schemeClr val="tx1"/>
                        </a:solidFill>
                        <a:effectLst/>
                        <a:latin typeface="+mn-lt"/>
                        <a:ea typeface="Calibri" panose="020F0502020204030204" pitchFamily="34" charset="0"/>
                        <a:cs typeface="Times New Roman"/>
                      </a:endParaRPr>
                    </a:p>
                    <a:p>
                      <a:pPr marL="285750" indent="-285750">
                        <a:lnSpc>
                          <a:spcPct val="107000"/>
                        </a:lnSpc>
                        <a:spcAft>
                          <a:spcPts val="800"/>
                        </a:spcAft>
                        <a:buFont typeface="Arial" panose="020B0604020202020204" pitchFamily="34" charset="0"/>
                        <a:buChar char="•"/>
                      </a:pPr>
                      <a:r>
                        <a:rPr lang="en-GB" sz="1600" b="0">
                          <a:solidFill>
                            <a:schemeClr val="tx1"/>
                          </a:solidFill>
                          <a:effectLst/>
                          <a:latin typeface="+mn-lt"/>
                          <a:ea typeface="Times New Roman" panose="02020603050405020304" pitchFamily="18" charset="0"/>
                          <a:cs typeface="Times New Roman"/>
                        </a:rPr>
                        <a:t>Publisher (company that made the AI system); e.g. OpenAI  </a:t>
                      </a:r>
                      <a:endParaRPr lang="en-GB" sz="1600" b="0">
                        <a:solidFill>
                          <a:schemeClr val="tx1"/>
                        </a:solidFill>
                        <a:effectLst/>
                        <a:latin typeface="+mn-lt"/>
                        <a:ea typeface="Calibri" panose="020F0502020204030204" pitchFamily="34" charset="0"/>
                        <a:cs typeface="Times New Roman"/>
                      </a:endParaRPr>
                    </a:p>
                    <a:p>
                      <a:pPr marL="285750" indent="-285750">
                        <a:lnSpc>
                          <a:spcPct val="107000"/>
                        </a:lnSpc>
                        <a:spcAft>
                          <a:spcPts val="800"/>
                        </a:spcAft>
                        <a:buFont typeface="Arial" panose="020B0604020202020204" pitchFamily="34" charset="0"/>
                        <a:buChar char="•"/>
                      </a:pPr>
                      <a:r>
                        <a:rPr lang="en-GB" sz="1600" b="0">
                          <a:solidFill>
                            <a:schemeClr val="tx1"/>
                          </a:solidFill>
                          <a:effectLst/>
                          <a:latin typeface="+mn-lt"/>
                          <a:ea typeface="Times New Roman" panose="02020603050405020304" pitchFamily="18" charset="0"/>
                          <a:cs typeface="Times New Roman"/>
                        </a:rPr>
                        <a:t>URL of the AI system </a:t>
                      </a:r>
                      <a:endParaRPr lang="en-GB" sz="1600" b="0">
                        <a:solidFill>
                          <a:schemeClr val="tx1"/>
                        </a:solidFill>
                        <a:effectLst/>
                        <a:latin typeface="+mn-lt"/>
                        <a:ea typeface="Calibri" panose="020F0502020204030204" pitchFamily="34" charset="0"/>
                        <a:cs typeface="Times New Roman"/>
                      </a:endParaRPr>
                    </a:p>
                    <a:p>
                      <a:pPr marL="285750" indent="-285750">
                        <a:lnSpc>
                          <a:spcPct val="107000"/>
                        </a:lnSpc>
                        <a:spcAft>
                          <a:spcPts val="800"/>
                        </a:spcAft>
                        <a:buFont typeface="Arial" panose="020B0604020202020204" pitchFamily="34" charset="0"/>
                        <a:buChar char="•"/>
                      </a:pPr>
                      <a:r>
                        <a:rPr lang="en-GB" sz="1600" b="0">
                          <a:solidFill>
                            <a:schemeClr val="tx1"/>
                          </a:solidFill>
                          <a:effectLst/>
                          <a:latin typeface="+mn-lt"/>
                          <a:ea typeface="Times New Roman" panose="02020603050405020304" pitchFamily="18" charset="0"/>
                          <a:cs typeface="Times New Roman"/>
                        </a:rPr>
                        <a:t>Brief description (single sentence) of context in which the tool was used.  </a:t>
                      </a:r>
                      <a:endParaRPr lang="en-GB" sz="1600" b="0">
                        <a:solidFill>
                          <a:schemeClr val="tx1"/>
                        </a:solidFill>
                        <a:effectLst/>
                        <a:latin typeface="+mn-lt"/>
                        <a:ea typeface="Calibri" panose="020F0502020204030204" pitchFamily="34" charset="0"/>
                        <a:cs typeface="Times New Roman"/>
                      </a:endParaRPr>
                    </a:p>
                    <a:p>
                      <a:pPr marL="285750" indent="-285750">
                        <a:lnSpc>
                          <a:spcPct val="107000"/>
                        </a:lnSpc>
                        <a:spcAft>
                          <a:spcPts val="800"/>
                        </a:spcAft>
                        <a:buFont typeface="Arial" panose="020B0604020202020204" pitchFamily="34" charset="0"/>
                        <a:buChar char="•"/>
                      </a:pPr>
                      <a:r>
                        <a:rPr lang="en-GB" sz="1600" b="0">
                          <a:solidFill>
                            <a:schemeClr val="tx1"/>
                          </a:solidFill>
                          <a:effectLst/>
                          <a:latin typeface="+mn-lt"/>
                          <a:ea typeface="Times New Roman" panose="02020603050405020304" pitchFamily="18" charset="0"/>
                          <a:cs typeface="Times New Roman"/>
                        </a:rPr>
                        <a:t>Confirmation work is your own. </a:t>
                      </a:r>
                      <a:endParaRPr lang="en-GB" sz="1600" b="0">
                        <a:solidFill>
                          <a:schemeClr val="tx1"/>
                        </a:solidFill>
                        <a:effectLst/>
                        <a:latin typeface="+mn-lt"/>
                        <a:ea typeface="Calibri" panose="020F0502020204030204" pitchFamily="34" charset="0"/>
                        <a:cs typeface="Times New Roman"/>
                      </a:endParaRPr>
                    </a:p>
                    <a:p>
                      <a:endParaRPr lang="en-GB"/>
                    </a:p>
                  </a:txBody>
                  <a:tcPr>
                    <a:solidFill>
                      <a:schemeClr val="accent5">
                        <a:lumMod val="60000"/>
                        <a:lumOff val="40000"/>
                      </a:schemeClr>
                    </a:solidFill>
                  </a:tcPr>
                </a:tc>
                <a:tc>
                  <a:txBody>
                    <a:bodyPr/>
                    <a:lstStyle/>
                    <a:p>
                      <a:r>
                        <a:rPr lang="en-GB" sz="1600">
                          <a:solidFill>
                            <a:schemeClr val="tx1"/>
                          </a:solidFill>
                        </a:rPr>
                        <a:t>Example:</a:t>
                      </a:r>
                    </a:p>
                    <a:p>
                      <a:endParaRPr lang="en-GB" sz="1600">
                        <a:solidFill>
                          <a:schemeClr val="tx1"/>
                        </a:solidFill>
                      </a:endParaRPr>
                    </a:p>
                    <a:p>
                      <a:r>
                        <a:rPr lang="en-GB" sz="1600" b="0">
                          <a:solidFill>
                            <a:schemeClr val="tx1"/>
                          </a:solidFill>
                        </a:rPr>
                        <a:t>I acknowledge that this work is my own, and I used ChatGPT 3.5 (Open AI, </a:t>
                      </a:r>
                      <a:r>
                        <a:rPr lang="en-GB" sz="1600" b="0">
                          <a:effectLst/>
                          <a:hlinkClick r:id="rId3" tooltip="https://chat.openai.com/"/>
                        </a:rPr>
                        <a:t>https://chat.openai.com/</a:t>
                      </a:r>
                      <a:r>
                        <a:rPr lang="en-GB" sz="1600" b="0">
                          <a:solidFill>
                            <a:schemeClr val="tx1"/>
                          </a:solidFill>
                        </a:rPr>
                        <a:t>) to summarise my initial notes and to proofread my final draft only.</a:t>
                      </a:r>
                    </a:p>
                  </a:txBody>
                  <a:tcPr>
                    <a:solidFill>
                      <a:schemeClr val="accent5">
                        <a:lumMod val="60000"/>
                        <a:lumOff val="40000"/>
                      </a:schemeClr>
                    </a:solidFill>
                  </a:tcPr>
                </a:tc>
                <a:extLst>
                  <a:ext uri="{0D108BD9-81ED-4DB2-BD59-A6C34878D82A}">
                    <a16:rowId xmlns:a16="http://schemas.microsoft.com/office/drawing/2014/main" val="568034160"/>
                  </a:ext>
                </a:extLst>
              </a:tr>
            </a:tbl>
          </a:graphicData>
        </a:graphic>
      </p:graphicFrame>
    </p:spTree>
    <p:extLst>
      <p:ext uri="{BB962C8B-B14F-4D97-AF65-F5344CB8AC3E}">
        <p14:creationId xmlns:p14="http://schemas.microsoft.com/office/powerpoint/2010/main" val="33930129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OS" val="2"/>
  <p:tag name="TPFULLVERSION" val="2.0.0.73"/>
  <p:tag name="TPLASTSAVEPRODUCT" val="TurningPoint web for PowerPoint"/>
  <p:tag name="TPVERSION" val="8"/>
  <p:tag name="TPLASTSAVEVERSION" val="6.2 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TotalTime>
  <Words>733</Words>
  <Application>Microsoft Office PowerPoint</Application>
  <PresentationFormat>Widescreen</PresentationFormat>
  <Paragraphs>61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HelveticaNeueLT Std</vt:lpstr>
      <vt:lpstr>HelveticaNeueLT Std Lt</vt:lpstr>
      <vt:lpstr>Times New Roman</vt:lpstr>
      <vt:lpstr>Office Theme</vt:lpstr>
      <vt:lpstr>Assessment and Generative AI:  Student Guidance and Resources </vt:lpstr>
      <vt:lpstr>High Level Principles at Bath</vt:lpstr>
      <vt:lpstr>Assessment Categories for Coursework and GenAI Use</vt:lpstr>
      <vt:lpstr>Academic Integrity</vt:lpstr>
      <vt:lpstr>Part 1: Acknowledging use of GenAI</vt:lpstr>
      <vt:lpstr>Part 2: Acknowledging use of GenAI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Osborne</dc:creator>
  <cp:lastModifiedBy>Marie Salter</cp:lastModifiedBy>
  <cp:revision>3</cp:revision>
  <dcterms:created xsi:type="dcterms:W3CDTF">2023-09-19T11:57:50Z</dcterms:created>
  <dcterms:modified xsi:type="dcterms:W3CDTF">2023-09-21T09:00:52Z</dcterms:modified>
</cp:coreProperties>
</file>