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600FEC-C87B-429F-8AF2-B872F857DA3B}" v="523" dt="2025-09-02T12:42:36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8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A377D-2EBF-9F7B-9E59-F83B75407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5B1C7-5EA6-9BDF-4EA3-7E4B36F40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E0B6B-95DD-0B5A-E3B3-5965D3D16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E4EE3-E17D-3401-1C35-89AF7FE5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DA905-1351-3CED-7F42-AFB58AB7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2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C663-45A3-0A5A-9B21-ECDBE5DE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4C122-46F9-81D3-A076-D4869AA5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D1355-98A4-C692-D12A-91737D681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B718C-C051-809C-A98B-DA3C6A72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5AE02-FAC2-93FF-6679-74B1E090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06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721356-C813-B965-0C54-E780D589D8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3D82DF-36EC-1982-8A78-996B98B6E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EEA62-1C3C-C7BF-3ACC-0B8B055F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938D6-6A00-AA56-44F9-65FA524F6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A190E-426C-55A0-38BE-7029C6B6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94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140B9-8721-5DD6-3647-7A6C12A08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74DD9-28BD-D157-E419-96F6E1B5C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DF94F-D75E-A583-0ED8-417677D6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BBE8D-BB8F-563B-E675-0C7B158BF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B545A-BF56-DB76-0215-26E09BAC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159B-D21C-E41D-151A-A2A08EF6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EA614-27DE-4520-286E-7B9016790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CFC76-E2D2-8836-690D-80E23A83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B74C2-B545-E0E2-8BCF-3E6F638C3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35601-63C5-2886-9C49-B37395F4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03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C222D-BD06-0BDC-3762-95BB1756A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0D971-1C9E-3470-ACF7-200308FCA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D6A17-E9BB-E41C-1601-B6B6279CD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49102-50CC-BE2C-14FC-0AADF715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AEEF8-7947-5143-78B7-FF6541E45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106E1-70E9-4CCC-65FE-139D4DDB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816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0F1CB-AD01-8BF6-39FA-EFD0B3137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3884A-8C00-000C-6106-ECF748F90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B77A-037A-D124-89F3-BFF721DC8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FA613-12D5-694D-52D8-51C98684B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282529-5ACC-E107-94F8-632570EFE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D74FBE-4328-2A8F-EDB5-EE6821779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A34664-0367-98FF-EA9E-797D26E5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A0AF41-43A4-C6FD-B6E2-6891BE57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96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366A9-C2F6-338F-AA04-AB8A287B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CE8B68-F5E4-7EA1-ED9E-3BE8AAE0F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4923F-D932-E1D4-FFC2-53CA9DF3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C2B3E-26BB-A628-3F9C-E24BDF52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B03E4-D5E2-BBD0-0BB0-CB81C260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5CE74-C451-97F6-E73C-089DBB6B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FE379-7361-6590-5EC7-E9498E29B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27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78D51-28D1-44A9-1DD1-931A9068F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87DA6-6BDA-7174-93A7-5204C4B41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FA364-9128-A48F-97A4-2CCCA7259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3E45B-3BC7-154E-5343-0A4BF74A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78182-7D5F-7679-472C-27DB69A7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D377-DE50-C1EE-0707-6BD5B253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02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80D71-3381-8E4E-B0A1-8C1FB8F29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4DB1F-7C81-B2B9-AD5E-6062A7129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18533-77EB-DB3C-67DA-7F2F55C90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B3E35-ED54-FE42-55D9-C0D428E68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D5A7A-0CA3-34AC-EE66-410958B6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EA717-7B81-49ED-B816-D412CFF60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46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EBC90-A059-5120-1DAA-8AD1D3207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03939C-7BDE-6AC3-EFF3-B5BA1090C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BE017-0FB6-6A29-21A3-562BB90F8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83F42-002A-4564-B90D-9B04F017B50F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97694-9DCC-4700-DB48-9B2D4E5F4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3ED9B-0A55-241F-2402-FFF49B1DC0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30FCB-39BC-4785-A01C-9A8864F3D9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2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C1878-8BF4-66FC-3B6E-9EF2C6349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854" y="365125"/>
            <a:ext cx="9566945" cy="1325563"/>
          </a:xfrm>
        </p:spPr>
        <p:txBody>
          <a:bodyPr>
            <a:noAutofit/>
          </a:bodyPr>
          <a:lstStyle/>
          <a:p>
            <a:r>
              <a:rPr lang="en-GB" sz="5400" b="1" dirty="0"/>
              <a:t>Message for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B4475-66D8-7847-F7C6-67D11631C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964" y="1825625"/>
            <a:ext cx="9650835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These slides have been created to support </a:t>
            </a:r>
            <a:r>
              <a:rPr lang="en-GB" sz="2800" b="1" dirty="0"/>
              <a:t>academics</a:t>
            </a:r>
            <a:r>
              <a:rPr lang="en-GB" sz="2800" dirty="0"/>
              <a:t> in providing guidance to their students. The slides have intentionally been created on a blank background so that staff may easily copy the key information onto their lecture slides / activity instruction sheets.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As always, we recommend staff tailor the information for their students and activity as the information provided will be general.</a:t>
            </a:r>
            <a:endParaRPr lang="en-GB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94B5608-8218-D6CC-FD4C-419CD7830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010" y="479732"/>
            <a:ext cx="1096348" cy="109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83FE57-3726-D15A-F85F-41898EC82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Moodle Group Peer Evaluation activity?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F9E31-A8F7-1CCD-8FBF-8E4C5048B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Group Peer Evaluation activity allows students to rate one another after working on a group assignment. Teaching staff may ask students to rate each other on criterion such as contribution to a group task.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Final assessment marks for individuals may be adjusted based on the assessment students receive from the peers in their group.</a:t>
            </a:r>
          </a:p>
          <a:p>
            <a:endParaRPr lang="en-GB" dirty="0"/>
          </a:p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</a:rPr>
              <a:t>Any marks and comments will not be visible to other students in your group.</a:t>
            </a:r>
          </a:p>
          <a:p>
            <a:pPr algn="l" fontAlgn="base"/>
            <a:endParaRPr lang="en-GB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</a:rPr>
              <a:t>Comments are optional and can be viewed by teachers on the course.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598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18F4-0935-A303-C9C2-9CD7C5CD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Preparing for your Group Peer Evaluation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7CED4-ED94-438D-ED46-171BE1177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Ensure you are in a group.</a:t>
            </a:r>
          </a:p>
          <a:p>
            <a:endParaRPr lang="en-GB" dirty="0"/>
          </a:p>
          <a:p>
            <a:r>
              <a:rPr lang="en-GB" dirty="0"/>
              <a:t>Read the instructions and guidelines for the Peer Evaluation activity. Ask questions or seek clarification on any point you are unsure about.</a:t>
            </a:r>
          </a:p>
          <a:p>
            <a:endParaRPr lang="en-GB" dirty="0"/>
          </a:p>
          <a:p>
            <a:r>
              <a:rPr lang="en-GB" dirty="0"/>
              <a:t>Complete your evaluation on time, there may be penalties for non-participation.</a:t>
            </a:r>
          </a:p>
        </p:txBody>
      </p:sp>
    </p:spTree>
    <p:extLst>
      <p:ext uri="{BB962C8B-B14F-4D97-AF65-F5344CB8AC3E}">
        <p14:creationId xmlns:p14="http://schemas.microsoft.com/office/powerpoint/2010/main" val="110459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562C-E7D8-3D4D-2775-80E375BA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your Group Peer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A2200-B5DB-4789-3E26-5914D1AD1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312" y="1624545"/>
            <a:ext cx="7920487" cy="4966036"/>
          </a:xfrm>
        </p:spPr>
        <p:txBody>
          <a:bodyPr>
            <a:normAutofit/>
          </a:bodyPr>
          <a:lstStyle/>
          <a:p>
            <a:r>
              <a:rPr lang="en-GB" dirty="0"/>
              <a:t>You can find the Group Peer Evaluations in the Activities block of your Moodle space, or access it via this link: </a:t>
            </a:r>
          </a:p>
          <a:p>
            <a:pPr marL="0" indent="0">
              <a:buNone/>
            </a:pPr>
            <a:endParaRPr lang="en-GB" b="0" i="0" dirty="0">
              <a:solidFill>
                <a:srgbClr val="000000"/>
              </a:solidFill>
              <a:effectLst/>
            </a:endParaRPr>
          </a:p>
          <a:p>
            <a:r>
              <a:rPr lang="en-GB" b="0" i="0" dirty="0">
                <a:solidFill>
                  <a:srgbClr val="000000"/>
                </a:solidFill>
                <a:effectLst/>
              </a:rPr>
              <a:t>This activity can be completed before or after the submission of your group assignment in Moodle. Make sure you </a:t>
            </a:r>
            <a:r>
              <a:rPr lang="en-GB" b="1" i="0" dirty="0">
                <a:solidFill>
                  <a:srgbClr val="000000"/>
                </a:solidFill>
                <a:effectLst/>
              </a:rPr>
              <a:t>meet the deadlines provided</a:t>
            </a:r>
            <a:r>
              <a:rPr lang="en-GB" b="0" i="0" dirty="0">
                <a:solidFill>
                  <a:srgbClr val="000000"/>
                </a:solidFill>
                <a:effectLst/>
              </a:rPr>
              <a:t>.</a:t>
            </a:r>
          </a:p>
          <a:p>
            <a:endParaRPr lang="en-GB" b="0" i="0" dirty="0">
              <a:solidFill>
                <a:srgbClr val="000000"/>
              </a:solidFill>
              <a:effectLst/>
            </a:endParaRPr>
          </a:p>
          <a:p>
            <a:r>
              <a:rPr lang="en-GB" b="0" i="0" dirty="0">
                <a:solidFill>
                  <a:srgbClr val="000000"/>
                </a:solidFill>
                <a:effectLst/>
              </a:rPr>
              <a:t>Your final grade for the assignment is based on the assignment score and an aggregated peer evaluation weighting.</a:t>
            </a:r>
          </a:p>
          <a:p>
            <a:endParaRPr lang="en-GB" b="0" i="0" dirty="0">
              <a:solidFill>
                <a:srgbClr val="000000"/>
              </a:solidFill>
              <a:effectLst/>
            </a:endParaRPr>
          </a:p>
          <a:p>
            <a:endParaRPr lang="en-GB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endParaRPr lang="en-GB" dirty="0"/>
          </a:p>
        </p:txBody>
      </p:sp>
      <p:pic>
        <p:nvPicPr>
          <p:cNvPr id="5" name="Picture 4" descr="A screenshot of the Activities block in Moodle with &quot;Group peer evaluations&quot; highlighted.">
            <a:extLst>
              <a:ext uri="{FF2B5EF4-FFF2-40B4-BE49-F238E27FC236}">
                <a16:creationId xmlns:a16="http://schemas.microsoft.com/office/drawing/2014/main" id="{D5F86E4E-AA63-6701-0073-FEDA814E6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63" y="1624545"/>
            <a:ext cx="3294448" cy="2553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450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562C-E7D8-3D4D-2775-80E375BA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your Group Peer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A2200-B5DB-4789-3E26-5914D1AD1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9189" y="1825625"/>
            <a:ext cx="494461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</a:rPr>
              <a:t>Make sure you read the </a:t>
            </a:r>
            <a:r>
              <a:rPr lang="en-GB" b="1" i="0" dirty="0">
                <a:solidFill>
                  <a:srgbClr val="000000"/>
                </a:solidFill>
                <a:effectLst/>
              </a:rPr>
              <a:t>Peer assessment criteria </a:t>
            </a:r>
            <a:r>
              <a:rPr lang="en-GB" b="0" i="0" dirty="0">
                <a:solidFill>
                  <a:srgbClr val="000000"/>
                </a:solidFill>
                <a:effectLst/>
              </a:rPr>
              <a:t>and use them to rate your peers’ contributions to the group task.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000000"/>
              </a:solidFill>
              <a:effectLst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</a:rPr>
              <a:t>Fill in your ratings and comments, and make sure that you choose </a:t>
            </a:r>
            <a:r>
              <a:rPr lang="en-GB" b="1" i="0" dirty="0">
                <a:solidFill>
                  <a:srgbClr val="000000"/>
                </a:solidFill>
                <a:effectLst/>
              </a:rPr>
              <a:t>Save evaluation</a:t>
            </a:r>
            <a:r>
              <a:rPr lang="en-GB" b="0" i="0" dirty="0">
                <a:solidFill>
                  <a:srgbClr val="000000"/>
                </a:solidFill>
                <a:effectLst/>
              </a:rPr>
              <a:t> before leaving the page.</a:t>
            </a:r>
          </a:p>
          <a:p>
            <a:pPr marL="0" indent="0">
              <a:buNone/>
            </a:pPr>
            <a:br>
              <a:rPr lang="en-GB" dirty="0"/>
            </a:br>
            <a:endParaRPr lang="en-GB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endParaRPr lang="en-GB" dirty="0"/>
          </a:p>
        </p:txBody>
      </p:sp>
      <p:pic>
        <p:nvPicPr>
          <p:cNvPr id="5" name="Picture 4" descr="Student view of the Group Peer Evaluation form.">
            <a:extLst>
              <a:ext uri="{FF2B5EF4-FFF2-40B4-BE49-F238E27FC236}">
                <a16:creationId xmlns:a16="http://schemas.microsoft.com/office/drawing/2014/main" id="{9DCA52DD-D22C-84C4-5420-C224CDA72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553" y="1690688"/>
            <a:ext cx="5932203" cy="386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1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654FF-F2D7-3708-D37D-F56F29C7A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view your 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B1F1-81CF-6B70-2129-9406E739A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74367"/>
          </a:xfrm>
        </p:spPr>
        <p:txBody>
          <a:bodyPr>
            <a:normAutofit fontScale="85000" lnSpcReduction="20000"/>
          </a:bodyPr>
          <a:lstStyle/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</a:rPr>
              <a:t>Your unit convenor will tell you when they have reviewed and saved the final marks and made them visible.</a:t>
            </a:r>
          </a:p>
          <a:p>
            <a:pPr algn="l" fontAlgn="base"/>
            <a:endParaRPr lang="en-GB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</a:rPr>
              <a:t>To view your individual final mark, go back into the </a:t>
            </a:r>
            <a:r>
              <a:rPr lang="en-GB" b="1" i="0" dirty="0">
                <a:solidFill>
                  <a:srgbClr val="000000"/>
                </a:solidFill>
                <a:effectLst/>
              </a:rPr>
              <a:t>Peer Evaluation Activity</a:t>
            </a:r>
            <a:r>
              <a:rPr lang="en-GB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algn="l" fontAlgn="base"/>
            <a:endParaRPr lang="en-GB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</a:rPr>
              <a:t>The final mark is made up of the group assignment mark scaled by your aggregate peer mark and a peer assessment weighting, which has been reviewed by your unit convenor.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 descr="Student view of final mark for group assessment and Group Peer Evaluation activity.">
            <a:extLst>
              <a:ext uri="{FF2B5EF4-FFF2-40B4-BE49-F238E27FC236}">
                <a16:creationId xmlns:a16="http://schemas.microsoft.com/office/drawing/2014/main" id="{E3DEA7B8-4C6E-702D-9C69-1668B1A3CDF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969" y="4734929"/>
            <a:ext cx="9097645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5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50EF0-3507-D451-CA1D-546BC3FC0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support for students: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E6603-B376-0545-956B-9A5CCF18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students with any further questions or require additional support please contact your unit convenor or </a:t>
            </a:r>
            <a:r>
              <a:rPr lang="en-GB"/>
              <a:t>teaching team.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4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DCD01CEC180D4992C2B0A56A09C9BB" ma:contentTypeVersion="15" ma:contentTypeDescription="Create a new document." ma:contentTypeScope="" ma:versionID="8f448a32784567a9f4e4a2f73cd8e847">
  <xsd:schema xmlns:xsd="http://www.w3.org/2001/XMLSchema" xmlns:xs="http://www.w3.org/2001/XMLSchema" xmlns:p="http://schemas.microsoft.com/office/2006/metadata/properties" xmlns:ns2="c1f25552-f75a-44cd-9456-e7f197f17c2c" xmlns:ns3="116d006d-52dc-467e-9c35-c1de32e8e0c3" targetNamespace="http://schemas.microsoft.com/office/2006/metadata/properties" ma:root="true" ma:fieldsID="71308b8a3d21f7b9a184d5c9c9bc6349" ns2:_="" ns3:_="">
    <xsd:import namespace="c1f25552-f75a-44cd-9456-e7f197f17c2c"/>
    <xsd:import namespace="116d006d-52dc-467e-9c35-c1de32e8e0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25552-f75a-44cd-9456-e7f197f17c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d006d-52dc-467e-9c35-c1de32e8e0c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9cea3de-3bec-440b-b03c-d56fbdecc0fa}" ma:internalName="TaxCatchAll" ma:showField="CatchAllData" ma:web="116d006d-52dc-467e-9c35-c1de32e8e0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f25552-f75a-44cd-9456-e7f197f17c2c">
      <Terms xmlns="http://schemas.microsoft.com/office/infopath/2007/PartnerControls"/>
    </lcf76f155ced4ddcb4097134ff3c332f>
    <TaxCatchAll xmlns="116d006d-52dc-467e-9c35-c1de32e8e0c3" xsi:nil="true"/>
  </documentManagement>
</p:properties>
</file>

<file path=customXml/itemProps1.xml><?xml version="1.0" encoding="utf-8"?>
<ds:datastoreItem xmlns:ds="http://schemas.openxmlformats.org/officeDocument/2006/customXml" ds:itemID="{7218BCD7-0BF7-455A-87D4-491EC9A4EF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F65DDE-D9C3-4D6D-9DEE-2DC98732C6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f25552-f75a-44cd-9456-e7f197f17c2c"/>
    <ds:schemaRef ds:uri="116d006d-52dc-467e-9c35-c1de32e8e0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C77CE0-3C02-47C9-B594-001B1DB74FA5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116d006d-52dc-467e-9c35-c1de32e8e0c3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1f25552-f75a-44cd-9456-e7f197f17c2c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432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Noto Sans</vt:lpstr>
      <vt:lpstr>Office Theme</vt:lpstr>
      <vt:lpstr>Message for staff</vt:lpstr>
      <vt:lpstr>What is the Moodle Group Peer Evaluation activity?</vt:lpstr>
      <vt:lpstr>Preparing for your Group Peer Evaluation activity</vt:lpstr>
      <vt:lpstr>Submitting your Group Peer Evaluation</vt:lpstr>
      <vt:lpstr>Submitting your Group Peer Evaluation</vt:lpstr>
      <vt:lpstr>How to view your marks</vt:lpstr>
      <vt:lpstr>Further support for students: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These slides have been created to support academics in providing guidance to their students. The slides have intentionally been created on a blank background so that staff may easily copy the key information onto their lecture slides / activity instruction sheets.  As always, we recommend staff tailor the information for their students and activity as the information provided will be general.</dc:title>
  <dc:creator>Lynn Cheong-White</dc:creator>
  <cp:lastModifiedBy>Lynn Cheong-White</cp:lastModifiedBy>
  <cp:revision>3</cp:revision>
  <dcterms:created xsi:type="dcterms:W3CDTF">2023-10-17T09:26:18Z</dcterms:created>
  <dcterms:modified xsi:type="dcterms:W3CDTF">2025-09-02T12:42:36Z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0x01010017DCD01CEC180D4992C2B0A56A09C9BB</vt:lpwstr>
  </property>
  <property fmtid="{D5CDD505-2E9C-101B-9397-08002B2CF9AE}" pid="3" name="MediaServiceImageTags">
    <vt:lpwstr/>
  </property>
</Properties>
</file>