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7D_1903BDA0.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7" Type="http://schemas.microsoft.com/office/2020/02/relationships/classificationlabels" Target="docMetadata/LabelInfo.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5"/>
  </p:notesMasterIdLst>
  <p:sldIdLst>
    <p:sldId id="278" r:id="rId5"/>
    <p:sldId id="400" r:id="rId6"/>
    <p:sldId id="395" r:id="rId7"/>
    <p:sldId id="396" r:id="rId8"/>
    <p:sldId id="402" r:id="rId9"/>
    <p:sldId id="379" r:id="rId10"/>
    <p:sldId id="381" r:id="rId11"/>
    <p:sldId id="382" r:id="rId12"/>
    <p:sldId id="390" r:id="rId13"/>
    <p:sldId id="389" r:id="rId14"/>
    <p:sldId id="391" r:id="rId15"/>
    <p:sldId id="404" r:id="rId16"/>
    <p:sldId id="392" r:id="rId17"/>
    <p:sldId id="393" r:id="rId18"/>
    <p:sldId id="394" r:id="rId19"/>
    <p:sldId id="398" r:id="rId20"/>
    <p:sldId id="403" r:id="rId21"/>
    <p:sldId id="397" r:id="rId22"/>
    <p:sldId id="399" r:id="rId23"/>
    <p:sldId id="271" r:id="rId24"/>
  </p:sldIdLst>
  <p:sldSz cx="9144000" cy="5143500" type="screen16x9"/>
  <p:notesSz cx="6858000" cy="9144000"/>
  <p:custDataLst>
    <p:tags r:id="rId2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687F5E-8C47-B79E-569E-605ABE8B5F1D}" name="Paul Pinkney" initials="PP" userId="S::app32@bath.ac.uk::a15a537a-244a-4c9f-a5c5-dca59779113f" providerId="AD"/>
  <p188:author id="{72D18780-CBF7-55C5-832B-AF415E54C45A}" name="Nigel Goldsmith" initials="NG" userId="S::nrg22@bath.ac.uk::70273127-851a-4860-9d72-056764edf54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Yvonne Moore" initials="YM" lastIdx="1" clrIdx="0">
    <p:extLst>
      <p:ext uri="{19B8F6BF-5375-455C-9EA6-DF929625EA0E}">
        <p15:presenceInfo xmlns:p15="http://schemas.microsoft.com/office/powerpoint/2012/main" userId="S::ym394@bath.ac.uk::27a36683-dee3-4a23-908a-e28db8d0be3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5191"/>
    <a:srgbClr val="1A3F82"/>
    <a:srgbClr val="4F81BD"/>
    <a:srgbClr val="E1EAFF"/>
    <a:srgbClr val="396164"/>
    <a:srgbClr val="85BDB8"/>
    <a:srgbClr val="92CEC8"/>
    <a:srgbClr val="253737"/>
    <a:srgbClr val="717236"/>
    <a:srgbClr val="7898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85B5ED-4258-A14A-A7A3-1B41209F3AF9}" v="16" dt="2024-12-16T14:34:55.8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1"/>
    <p:restoredTop sz="94629"/>
  </p:normalViewPr>
  <p:slideViewPr>
    <p:cSldViewPr snapToGrid="0">
      <p:cViewPr varScale="1">
        <p:scale>
          <a:sx n="138" d="100"/>
          <a:sy n="138" d="100"/>
        </p:scale>
        <p:origin x="25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 Target="slides/slide4.xml"/></Relationships>
</file>

<file path=ppt/comments/modernComment_17D_1903BDA0.xml><?xml version="1.0" encoding="utf-8"?>
<p188:cmLst xmlns:a="http://schemas.openxmlformats.org/drawingml/2006/main" xmlns:r="http://schemas.openxmlformats.org/officeDocument/2006/relationships" xmlns:p188="http://schemas.microsoft.com/office/powerpoint/2018/8/main">
  <p188:cm id="{6B9CFEF2-DD5F-4124-AE9E-D6A8779CD352}" authorId="{D4687F5E-8C47-B79E-569E-605ABE8B5F1D}" created="2024-11-29T16:04:15.815">
    <pc:sldMkLst xmlns:pc="http://schemas.microsoft.com/office/powerpoint/2013/main/command">
      <pc:docMk/>
      <pc:sldMk cId="419675552" sldId="381"/>
    </pc:sldMkLst>
    <p188:txBody>
      <a:bodyPr/>
      <a:lstStyle/>
      <a:p>
        <a:r>
          <a:rPr lang="en-US"/>
          <a:t>'ensure assessment marks are correct' and 'assure the accuracy of the grade data' second sentence may need clarifying as these sound like the same thing? 
It might be better to pull this from the GT guidance: 
The unit convenor is responsible for grade transfer and should:
- Check that the correct Moodle activity has been associated with the correct SAMIS assessment item.
- Ensure assessment marks are correct before instigating a transfer.
https://teachinghub.bath.ac.uk/guide/grade-transfer-moodle-samis/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9583B9-944D-44C1-ABC4-9C7B107221E7}" type="datetimeFigureOut">
              <a:rPr lang="en-GB" smtClean="0"/>
              <a:t>17/12/2024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93B266-DE97-427B-8959-FB0596945360}" type="slidenum">
              <a:rPr lang="en-GB" smtClean="0"/>
              <a:t>‹#›</a:t>
            </a:fld>
            <a:endParaRPr lang="en-GB"/>
          </a:p>
        </p:txBody>
      </p:sp>
    </p:spTree>
    <p:extLst>
      <p:ext uri="{BB962C8B-B14F-4D97-AF65-F5344CB8AC3E}">
        <p14:creationId xmlns:p14="http://schemas.microsoft.com/office/powerpoint/2010/main" val="3896769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cs typeface="Calibri"/>
            </a:endParaRPr>
          </a:p>
        </p:txBody>
      </p:sp>
      <p:sp>
        <p:nvSpPr>
          <p:cNvPr id="4" name="Slide Number Placeholder 3"/>
          <p:cNvSpPr>
            <a:spLocks noGrp="1"/>
          </p:cNvSpPr>
          <p:nvPr>
            <p:ph type="sldNum" sz="quarter" idx="10"/>
          </p:nvPr>
        </p:nvSpPr>
        <p:spPr/>
        <p:txBody>
          <a:bodyPr/>
          <a:lstStyle/>
          <a:p>
            <a:fld id="{2D93B266-DE97-427B-8959-FB0596945360}" type="slidenum">
              <a:rPr lang="en-GB" smtClean="0"/>
              <a:t>1</a:t>
            </a:fld>
            <a:endParaRPr lang="en-GB"/>
          </a:p>
        </p:txBody>
      </p:sp>
    </p:spTree>
    <p:extLst>
      <p:ext uri="{BB962C8B-B14F-4D97-AF65-F5344CB8AC3E}">
        <p14:creationId xmlns:p14="http://schemas.microsoft.com/office/powerpoint/2010/main" val="3108888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11</a:t>
            </a:fld>
            <a:endParaRPr lang="en-GB"/>
          </a:p>
        </p:txBody>
      </p:sp>
    </p:spTree>
    <p:extLst>
      <p:ext uri="{BB962C8B-B14F-4D97-AF65-F5344CB8AC3E}">
        <p14:creationId xmlns:p14="http://schemas.microsoft.com/office/powerpoint/2010/main" val="444718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7936-9E6F-85C7-8C31-7E77E38F74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46F928-220B-02D5-EC92-789497B1AD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7BACA1-637E-0868-4F50-A8BDE0CF2885}"/>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DB6EFFB5-0BDD-091F-FF38-9E3CE72EEB92}"/>
              </a:ext>
            </a:extLst>
          </p:cNvPr>
          <p:cNvSpPr>
            <a:spLocks noGrp="1"/>
          </p:cNvSpPr>
          <p:nvPr>
            <p:ph type="sldNum" sz="quarter" idx="5"/>
          </p:nvPr>
        </p:nvSpPr>
        <p:spPr/>
        <p:txBody>
          <a:bodyPr/>
          <a:lstStyle/>
          <a:p>
            <a:fld id="{2D93B266-DE97-427B-8959-FB0596945360}" type="slidenum">
              <a:rPr lang="en-GB" smtClean="0"/>
              <a:t>12</a:t>
            </a:fld>
            <a:endParaRPr lang="en-GB"/>
          </a:p>
        </p:txBody>
      </p:sp>
    </p:spTree>
    <p:extLst>
      <p:ext uri="{BB962C8B-B14F-4D97-AF65-F5344CB8AC3E}">
        <p14:creationId xmlns:p14="http://schemas.microsoft.com/office/powerpoint/2010/main" val="1980792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13</a:t>
            </a:fld>
            <a:endParaRPr lang="en-GB"/>
          </a:p>
        </p:txBody>
      </p:sp>
    </p:spTree>
    <p:extLst>
      <p:ext uri="{BB962C8B-B14F-4D97-AF65-F5344CB8AC3E}">
        <p14:creationId xmlns:p14="http://schemas.microsoft.com/office/powerpoint/2010/main" val="1344019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14</a:t>
            </a:fld>
            <a:endParaRPr lang="en-GB"/>
          </a:p>
        </p:txBody>
      </p:sp>
    </p:spTree>
    <p:extLst>
      <p:ext uri="{BB962C8B-B14F-4D97-AF65-F5344CB8AC3E}">
        <p14:creationId xmlns:p14="http://schemas.microsoft.com/office/powerpoint/2010/main" val="1963110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15</a:t>
            </a:fld>
            <a:endParaRPr lang="en-GB"/>
          </a:p>
        </p:txBody>
      </p:sp>
    </p:spTree>
    <p:extLst>
      <p:ext uri="{BB962C8B-B14F-4D97-AF65-F5344CB8AC3E}">
        <p14:creationId xmlns:p14="http://schemas.microsoft.com/office/powerpoint/2010/main" val="4228059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18</a:t>
            </a:fld>
            <a:endParaRPr lang="en-GB"/>
          </a:p>
        </p:txBody>
      </p:sp>
    </p:spTree>
    <p:extLst>
      <p:ext uri="{BB962C8B-B14F-4D97-AF65-F5344CB8AC3E}">
        <p14:creationId xmlns:p14="http://schemas.microsoft.com/office/powerpoint/2010/main" val="1335142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3</a:t>
            </a:fld>
            <a:endParaRPr lang="en-GB"/>
          </a:p>
        </p:txBody>
      </p:sp>
    </p:spTree>
    <p:extLst>
      <p:ext uri="{BB962C8B-B14F-4D97-AF65-F5344CB8AC3E}">
        <p14:creationId xmlns:p14="http://schemas.microsoft.com/office/powerpoint/2010/main" val="14996917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4</a:t>
            </a:fld>
            <a:endParaRPr lang="en-GB"/>
          </a:p>
        </p:txBody>
      </p:sp>
    </p:spTree>
    <p:extLst>
      <p:ext uri="{BB962C8B-B14F-4D97-AF65-F5344CB8AC3E}">
        <p14:creationId xmlns:p14="http://schemas.microsoft.com/office/powerpoint/2010/main" val="4113705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5</a:t>
            </a:fld>
            <a:endParaRPr lang="en-GB"/>
          </a:p>
        </p:txBody>
      </p:sp>
    </p:spTree>
    <p:extLst>
      <p:ext uri="{BB962C8B-B14F-4D97-AF65-F5344CB8AC3E}">
        <p14:creationId xmlns:p14="http://schemas.microsoft.com/office/powerpoint/2010/main" val="1484394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6</a:t>
            </a:fld>
            <a:endParaRPr lang="en-GB"/>
          </a:p>
        </p:txBody>
      </p:sp>
    </p:spTree>
    <p:extLst>
      <p:ext uri="{BB962C8B-B14F-4D97-AF65-F5344CB8AC3E}">
        <p14:creationId xmlns:p14="http://schemas.microsoft.com/office/powerpoint/2010/main" val="3488881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7</a:t>
            </a:fld>
            <a:endParaRPr lang="en-GB"/>
          </a:p>
        </p:txBody>
      </p:sp>
    </p:spTree>
    <p:extLst>
      <p:ext uri="{BB962C8B-B14F-4D97-AF65-F5344CB8AC3E}">
        <p14:creationId xmlns:p14="http://schemas.microsoft.com/office/powerpoint/2010/main" val="1116117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8</a:t>
            </a:fld>
            <a:endParaRPr lang="en-GB"/>
          </a:p>
        </p:txBody>
      </p:sp>
    </p:spTree>
    <p:extLst>
      <p:ext uri="{BB962C8B-B14F-4D97-AF65-F5344CB8AC3E}">
        <p14:creationId xmlns:p14="http://schemas.microsoft.com/office/powerpoint/2010/main" val="3656030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9</a:t>
            </a:fld>
            <a:endParaRPr lang="en-GB"/>
          </a:p>
        </p:txBody>
      </p:sp>
    </p:spTree>
    <p:extLst>
      <p:ext uri="{BB962C8B-B14F-4D97-AF65-F5344CB8AC3E}">
        <p14:creationId xmlns:p14="http://schemas.microsoft.com/office/powerpoint/2010/main" val="39319710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D93B266-DE97-427B-8959-FB0596945360}" type="slidenum">
              <a:rPr lang="en-GB" smtClean="0"/>
              <a:t>10</a:t>
            </a:fld>
            <a:endParaRPr lang="en-GB"/>
          </a:p>
        </p:txBody>
      </p:sp>
    </p:spTree>
    <p:extLst>
      <p:ext uri="{BB962C8B-B14F-4D97-AF65-F5344CB8AC3E}">
        <p14:creationId xmlns:p14="http://schemas.microsoft.com/office/powerpoint/2010/main" val="38869907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01174"/>
            <a:ext cx="7772400" cy="1102519"/>
          </a:xfrm>
        </p:spPr>
        <p:txBody>
          <a:bodyPr/>
          <a:lstStyle>
            <a:lvl1pPr>
              <a:defRPr b="0" i="0">
                <a:solidFill>
                  <a:srgbClr val="FFFFFF"/>
                </a:solidFill>
                <a:latin typeface="HelveticaNeueLT Std"/>
                <a:cs typeface="HelveticaNeueLT Std"/>
              </a:defRPr>
            </a:lvl1pPr>
          </a:lstStyle>
          <a:p>
            <a:r>
              <a:rPr lang="en-US"/>
              <a:t>Click to edit Master title style</a:t>
            </a:r>
          </a:p>
        </p:txBody>
      </p:sp>
      <p:sp>
        <p:nvSpPr>
          <p:cNvPr id="3" name="Subtitle 2"/>
          <p:cNvSpPr>
            <a:spLocks noGrp="1"/>
          </p:cNvSpPr>
          <p:nvPr>
            <p:ph type="subTitle" idx="1"/>
          </p:nvPr>
        </p:nvSpPr>
        <p:spPr>
          <a:xfrm>
            <a:off x="1371600" y="2644263"/>
            <a:ext cx="6400800" cy="131445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rgbClr val="FFFFFF"/>
                </a:solidFill>
              </a:defRPr>
            </a:lvl1pPr>
          </a:lstStyle>
          <a:p>
            <a:fld id="{EE8B2183-1E06-4045-BF6E-2CD4337A3F9C}" type="datetimeFigureOut">
              <a:rPr lang="en-US" smtClean="0"/>
              <a:pPr/>
              <a:t>12/17/2024</a:t>
            </a:fld>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64502484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Tran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333576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T Logo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11394" y="4767263"/>
            <a:ext cx="2133600" cy="273844"/>
          </a:xfrm>
        </p:spPr>
        <p:txBody>
          <a:bodyPr/>
          <a:lstStyle>
            <a:lvl1pPr>
              <a:defRPr>
                <a:solidFill>
                  <a:srgbClr val="FFFFFF"/>
                </a:solidFill>
              </a:defRPr>
            </a:lvl1pPr>
          </a:lstStyle>
          <a:p>
            <a:fld id="{EE8B2183-1E06-4045-BF6E-2CD4337A3F9C}" type="datetimeFigureOut">
              <a:rPr lang="en-US" smtClean="0"/>
              <a:pPr/>
              <a:t>12/17/2024</a:t>
            </a:fld>
            <a:endParaRPr lang="en-US"/>
          </a:p>
        </p:txBody>
      </p:sp>
    </p:spTree>
    <p:extLst>
      <p:ext uri="{BB962C8B-B14F-4D97-AF65-F5344CB8AC3E}">
        <p14:creationId xmlns:p14="http://schemas.microsoft.com/office/powerpoint/2010/main" val="82947977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3" descr="A picture containing outdoor&#10;&#10;Description automatically generated">
            <a:extLst>
              <a:ext uri="{FF2B5EF4-FFF2-40B4-BE49-F238E27FC236}">
                <a16:creationId xmlns:a16="http://schemas.microsoft.com/office/drawing/2014/main" id="{9FF02EE5-8CA5-C84A-AB21-EE62ECD16835}"/>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763"/>
            <a:ext cx="9144000" cy="876782"/>
          </a:xfrm>
          <a:prstGeom prst="rect">
            <a:avLst/>
          </a:prstGeom>
        </p:spPr>
      </p:pic>
      <p:sp>
        <p:nvSpPr>
          <p:cNvPr id="7" name="Rectangle 6">
            <a:extLst>
              <a:ext uri="{FF2B5EF4-FFF2-40B4-BE49-F238E27FC236}">
                <a16:creationId xmlns:a16="http://schemas.microsoft.com/office/drawing/2014/main" id="{CC163560-FE18-3E43-8830-38B52C2B124E}"/>
              </a:ext>
            </a:extLst>
          </p:cNvPr>
          <p:cNvSpPr/>
          <p:nvPr userDrawn="1"/>
        </p:nvSpPr>
        <p:spPr>
          <a:xfrm>
            <a:off x="0" y="1"/>
            <a:ext cx="9144000" cy="876782"/>
          </a:xfrm>
          <a:prstGeom prst="rect">
            <a:avLst/>
          </a:prstGeom>
          <a:solidFill>
            <a:srgbClr val="30A49B">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3">
            <a:extLst>
              <a:ext uri="{FF2B5EF4-FFF2-40B4-BE49-F238E27FC236}">
                <a16:creationId xmlns:a16="http://schemas.microsoft.com/office/drawing/2014/main" id="{E1DF4C58-82D6-1742-81E8-786EE169524A}"/>
              </a:ext>
            </a:extLst>
          </p:cNvPr>
          <p:cNvSpPr>
            <a:spLocks noGrp="1"/>
          </p:cNvSpPr>
          <p:nvPr>
            <p:ph type="title"/>
          </p:nvPr>
        </p:nvSpPr>
        <p:spPr>
          <a:xfrm>
            <a:off x="604630" y="160973"/>
            <a:ext cx="7886700" cy="693615"/>
          </a:xfrm>
          <a:prstGeom prst="rect">
            <a:avLst/>
          </a:prstGeom>
        </p:spPr>
        <p:txBody>
          <a:bodyPr lIns="0" rIns="0"/>
          <a:lstStyle>
            <a:lvl1pPr>
              <a:defRPr sz="4050" b="0" i="0">
                <a:latin typeface="Calibri" panose="020F0502020204030204" pitchFamily="34" charset="0"/>
                <a:cs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364983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option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1997" y="462610"/>
            <a:ext cx="8479852" cy="307777"/>
          </a:xfrm>
        </p:spPr>
        <p:txBody>
          <a:bodyPr wrap="square" lIns="0" tIns="0" rIns="0" bIns="0">
            <a:spAutoFit/>
          </a:bodyPr>
          <a:lstStyle>
            <a:lvl1pPr>
              <a:lnSpc>
                <a:spcPts val="2352"/>
              </a:lnSpc>
              <a:defRPr sz="2059">
                <a:solidFill>
                  <a:srgbClr val="2F2F2F"/>
                </a:solidFill>
              </a:defRPr>
            </a:lvl1pPr>
          </a:lstStyle>
          <a:p>
            <a:r>
              <a:rPr lang="en-US"/>
              <a:t>Text option 1: three column bulleted list</a:t>
            </a:r>
          </a:p>
        </p:txBody>
      </p:sp>
      <p:sp>
        <p:nvSpPr>
          <p:cNvPr id="4" name="Text Placeholder 3"/>
          <p:cNvSpPr>
            <a:spLocks noGrp="1"/>
          </p:cNvSpPr>
          <p:nvPr>
            <p:ph type="body" sz="quarter" idx="10" hasCustomPrompt="1"/>
          </p:nvPr>
        </p:nvSpPr>
        <p:spPr>
          <a:xfrm>
            <a:off x="341997" y="1411748"/>
            <a:ext cx="5590983" cy="461665"/>
          </a:xfrm>
        </p:spPr>
        <p:txBody>
          <a:bodyPr wrap="square" lIns="0" tIns="0" rIns="0" bIns="0">
            <a:spAutoFit/>
          </a:bodyPr>
          <a:lstStyle>
            <a:lvl1pPr marL="0" indent="0">
              <a:lnSpc>
                <a:spcPts val="1765"/>
              </a:lnSpc>
              <a:buNone/>
              <a:defRPr sz="1471" b="0" i="0">
                <a:solidFill>
                  <a:schemeClr val="tx1"/>
                </a:solidFill>
                <a:latin typeface="+mn-lt"/>
              </a:defRPr>
            </a:lvl1pPr>
            <a:lvl2pPr marL="168041" indent="0">
              <a:buNone/>
              <a:defRPr/>
            </a:lvl2pPr>
            <a:lvl3pPr marL="336080" indent="0">
              <a:buNone/>
              <a:defRPr/>
            </a:lvl3pPr>
            <a:lvl4pPr marL="504121" indent="0">
              <a:buNone/>
              <a:defRPr/>
            </a:lvl4pPr>
            <a:lvl5pPr marL="672161" indent="0">
              <a:buNone/>
              <a:defRPr/>
            </a:lvl5pPr>
          </a:lstStyle>
          <a:p>
            <a:pPr lvl="0"/>
            <a:r>
              <a:rPr lang="en-US"/>
              <a:t>Subhead Segoe UI Regular 20/24. Dis </a:t>
            </a:r>
            <a:r>
              <a:rPr lang="en-US" err="1"/>
              <a:t>apid</a:t>
            </a:r>
            <a:r>
              <a:rPr lang="en-US"/>
              <a:t> </a:t>
            </a:r>
            <a:r>
              <a:rPr lang="en-US" err="1"/>
              <a:t>es</a:t>
            </a:r>
            <a:r>
              <a:rPr lang="en-US"/>
              <a:t> </a:t>
            </a:r>
            <a:r>
              <a:rPr lang="en-US" err="1"/>
              <a:t>simusanditis</a:t>
            </a:r>
            <a:r>
              <a:rPr lang="en-US"/>
              <a:t> </a:t>
            </a:r>
            <a:r>
              <a:rPr lang="en-US" err="1"/>
              <a:t>ea</a:t>
            </a:r>
            <a:r>
              <a:rPr lang="en-US"/>
              <a:t> ex et </a:t>
            </a:r>
            <a:r>
              <a:rPr lang="en-US" err="1"/>
              <a:t>illore</a:t>
            </a:r>
            <a:r>
              <a:rPr lang="en-US"/>
              <a:t>, </a:t>
            </a:r>
            <a:r>
              <a:rPr lang="en-US" err="1"/>
              <a:t>nectationet</a:t>
            </a:r>
            <a:r>
              <a:rPr lang="en-US"/>
              <a:t> </a:t>
            </a:r>
            <a:r>
              <a:rPr lang="en-US" err="1"/>
              <a:t>aut</a:t>
            </a:r>
            <a:r>
              <a:rPr lang="en-US"/>
              <a:t> </a:t>
            </a:r>
            <a:r>
              <a:rPr lang="en-US" err="1"/>
              <a:t>dic</a:t>
            </a:r>
            <a:r>
              <a:rPr lang="en-US"/>
              <a:t> </a:t>
            </a:r>
            <a:r>
              <a:rPr lang="en-US" err="1"/>
              <a:t>tem</a:t>
            </a:r>
            <a:r>
              <a:rPr lang="en-US"/>
              <a:t> </a:t>
            </a:r>
            <a:r>
              <a:rPr lang="en-US" err="1"/>
              <a:t>vit</a:t>
            </a:r>
            <a:r>
              <a:rPr lang="en-US"/>
              <a:t> </a:t>
            </a:r>
            <a:r>
              <a:rPr lang="en-US" err="1"/>
              <a:t>velestium</a:t>
            </a:r>
            <a:r>
              <a:rPr lang="en-US"/>
              <a:t> </a:t>
            </a:r>
            <a:r>
              <a:rPr lang="en-US" err="1"/>
              <a:t>reperro</a:t>
            </a:r>
            <a:r>
              <a:rPr lang="en-US"/>
              <a:t> </a:t>
            </a:r>
            <a:r>
              <a:rPr lang="en-US" err="1"/>
              <a:t>rroviduntion</a:t>
            </a:r>
            <a:r>
              <a:rPr lang="en-US"/>
              <a:t> </a:t>
            </a:r>
            <a:r>
              <a:rPr lang="en-US" err="1"/>
              <a:t>conem</a:t>
            </a:r>
            <a:r>
              <a:rPr lang="en-US"/>
              <a:t> </a:t>
            </a:r>
            <a:r>
              <a:rPr lang="en-US" err="1"/>
              <a:t>rehend</a:t>
            </a:r>
            <a:r>
              <a:rPr lang="en-US"/>
              <a:t>.</a:t>
            </a:r>
          </a:p>
        </p:txBody>
      </p:sp>
      <p:sp>
        <p:nvSpPr>
          <p:cNvPr id="5" name="Text Placeholder 4"/>
          <p:cNvSpPr>
            <a:spLocks noGrp="1"/>
          </p:cNvSpPr>
          <p:nvPr>
            <p:ph type="body" sz="quarter" idx="11" hasCustomPrompt="1"/>
          </p:nvPr>
        </p:nvSpPr>
        <p:spPr>
          <a:xfrm>
            <a:off x="341997" y="2363543"/>
            <a:ext cx="2713786" cy="2006367"/>
          </a:xfrm>
        </p:spPr>
        <p:txBody>
          <a:bodyPr lIns="0" tIns="0" rIns="0" bIns="0"/>
          <a:lstStyle>
            <a:lvl1pPr marL="0" indent="0">
              <a:lnSpc>
                <a:spcPts val="1324"/>
              </a:lnSpc>
              <a:spcBef>
                <a:spcPts val="662"/>
              </a:spcBef>
              <a:buNone/>
              <a:defRPr sz="1028" b="1">
                <a:solidFill>
                  <a:schemeClr val="accent1"/>
                </a:solidFill>
                <a:latin typeface="+mn-lt"/>
              </a:defRPr>
            </a:lvl1pPr>
            <a:lvl2pPr marL="210050" marR="0" indent="-210050" algn="l" defTabSz="685644" rtl="0" eaLnBrk="1" fontAlgn="auto" latinLnBrk="0" hangingPunct="1">
              <a:lnSpc>
                <a:spcPts val="1324"/>
              </a:lnSpc>
              <a:spcBef>
                <a:spcPts val="331"/>
              </a:spcBef>
              <a:spcAft>
                <a:spcPts val="0"/>
              </a:spcAft>
              <a:buClrTx/>
              <a:buSzPct val="90000"/>
              <a:buFont typeface="Arial" panose="020B0604020202020204" pitchFamily="34" charset="0"/>
              <a:buChar char="•"/>
              <a:tabLst/>
              <a:defRPr sz="1028">
                <a:solidFill>
                  <a:schemeClr val="tx1"/>
                </a:solidFill>
              </a:defRPr>
            </a:lvl2pPr>
            <a:lvl3pPr marL="336080" indent="0">
              <a:buNone/>
              <a:defRPr/>
            </a:lvl3pPr>
            <a:lvl4pPr marL="504121" indent="0">
              <a:buNone/>
              <a:defRPr/>
            </a:lvl4pPr>
            <a:lvl5pPr marL="672161" indent="0">
              <a:buNone/>
              <a:defRPr/>
            </a:lvl5pPr>
          </a:lstStyle>
          <a:p>
            <a:pPr lvl="0"/>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10050" marR="0" lvl="1" indent="-210050" algn="l" defTabSz="685644" rtl="0" eaLnBrk="1" fontAlgn="auto" latinLnBrk="0" hangingPunct="1">
              <a:lnSpc>
                <a:spcPts val="1324"/>
              </a:lnSpc>
              <a:spcBef>
                <a:spcPts val="10"/>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6" name="Text Placeholder 4"/>
          <p:cNvSpPr>
            <a:spLocks noGrp="1"/>
          </p:cNvSpPr>
          <p:nvPr>
            <p:ph type="body" sz="quarter" idx="12" hasCustomPrompt="1"/>
          </p:nvPr>
        </p:nvSpPr>
        <p:spPr>
          <a:xfrm>
            <a:off x="3234833" y="2370587"/>
            <a:ext cx="2698146" cy="2006367"/>
          </a:xfrm>
        </p:spPr>
        <p:txBody>
          <a:bodyPr lIns="0" tIns="0" rIns="0" bIns="0"/>
          <a:lstStyle>
            <a:lvl1pPr marL="0" marR="0" indent="0" algn="l" defTabSz="685644" rtl="0" eaLnBrk="1" fontAlgn="auto" latinLnBrk="0" hangingPunct="1">
              <a:lnSpc>
                <a:spcPts val="1324"/>
              </a:lnSpc>
              <a:spcBef>
                <a:spcPts val="662"/>
              </a:spcBef>
              <a:spcAft>
                <a:spcPts val="0"/>
              </a:spcAft>
              <a:buClrTx/>
              <a:buSzPct val="90000"/>
              <a:buFont typeface="Wingdings" panose="05000000000000000000" pitchFamily="2" charset="2"/>
              <a:buNone/>
              <a:tabLst/>
              <a:defRPr lang="en-US" sz="1028" b="1" kern="1200" spc="0" baseline="0" dirty="0">
                <a:solidFill>
                  <a:schemeClr val="accent1"/>
                </a:solidFill>
                <a:latin typeface="+mn-lt"/>
                <a:ea typeface="+mn-ea"/>
                <a:cs typeface="+mn-cs"/>
              </a:defRPr>
            </a:lvl1pPr>
            <a:lvl2pPr marL="210050" marR="0" indent="-210050" algn="l" defTabSz="685644" rtl="0" eaLnBrk="1" fontAlgn="auto" latinLnBrk="0" hangingPunct="1">
              <a:lnSpc>
                <a:spcPts val="1324"/>
              </a:lnSpc>
              <a:spcBef>
                <a:spcPts val="331"/>
              </a:spcBef>
              <a:spcAft>
                <a:spcPts val="0"/>
              </a:spcAft>
              <a:buClrTx/>
              <a:buSzPct val="90000"/>
              <a:buFont typeface="Arial" panose="020B0604020202020204" pitchFamily="34" charset="0"/>
              <a:buChar char="•"/>
              <a:tabLst/>
              <a:defRPr sz="1028">
                <a:solidFill>
                  <a:schemeClr val="tx1"/>
                </a:solidFill>
              </a:defRPr>
            </a:lvl2pPr>
            <a:lvl3pPr marL="336080" indent="0">
              <a:buNone/>
              <a:defRPr/>
            </a:lvl3pPr>
            <a:lvl4pPr marL="504121" indent="0">
              <a:buNone/>
              <a:defRPr/>
            </a:lvl4pPr>
            <a:lvl5pPr marL="672161" indent="0">
              <a:buNone/>
              <a:defRPr/>
            </a:lvl5pPr>
          </a:lstStyle>
          <a:p>
            <a:pPr marL="0" marR="0" lvl="0" indent="0" algn="l" defTabSz="68564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10050" marR="0" lvl="1" indent="-210050" algn="l" defTabSz="685644" rtl="0" eaLnBrk="1" fontAlgn="auto" latinLnBrk="0" hangingPunct="1">
              <a:lnSpc>
                <a:spcPts val="1324"/>
              </a:lnSpc>
              <a:spcBef>
                <a:spcPts val="10"/>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
        <p:nvSpPr>
          <p:cNvPr id="8" name="Text Placeholder 4"/>
          <p:cNvSpPr>
            <a:spLocks noGrp="1"/>
          </p:cNvSpPr>
          <p:nvPr>
            <p:ph type="body" sz="quarter" idx="13" hasCustomPrompt="1"/>
          </p:nvPr>
        </p:nvSpPr>
        <p:spPr>
          <a:xfrm>
            <a:off x="6105260" y="2363543"/>
            <a:ext cx="2716588" cy="2006367"/>
          </a:xfrm>
        </p:spPr>
        <p:txBody>
          <a:bodyPr lIns="0" tIns="0" rIns="0" bIns="0"/>
          <a:lstStyle>
            <a:lvl1pPr marL="0" indent="0">
              <a:lnSpc>
                <a:spcPts val="1324"/>
              </a:lnSpc>
              <a:spcBef>
                <a:spcPts val="662"/>
              </a:spcBef>
              <a:buNone/>
              <a:defRPr lang="en-US" sz="1028" b="1" kern="1200" spc="0" baseline="0" dirty="0">
                <a:solidFill>
                  <a:schemeClr val="accent1"/>
                </a:solidFill>
                <a:latin typeface="+mn-lt"/>
                <a:ea typeface="+mn-ea"/>
                <a:cs typeface="+mn-cs"/>
              </a:defRPr>
            </a:lvl1pPr>
            <a:lvl2pPr marL="210050" marR="0" indent="-210050" algn="l" defTabSz="685644" rtl="0" eaLnBrk="1" fontAlgn="auto" latinLnBrk="0" hangingPunct="1">
              <a:lnSpc>
                <a:spcPts val="1324"/>
              </a:lnSpc>
              <a:spcBef>
                <a:spcPts val="331"/>
              </a:spcBef>
              <a:spcAft>
                <a:spcPts val="0"/>
              </a:spcAft>
              <a:buClrTx/>
              <a:buSzPct val="90000"/>
              <a:buFont typeface="Arial" panose="020B0604020202020204" pitchFamily="34" charset="0"/>
              <a:buChar char="•"/>
              <a:tabLst/>
              <a:defRPr sz="1028">
                <a:solidFill>
                  <a:schemeClr val="tx1"/>
                </a:solidFill>
              </a:defRPr>
            </a:lvl2pPr>
            <a:lvl3pPr marL="336080" indent="0">
              <a:buNone/>
              <a:defRPr/>
            </a:lvl3pPr>
            <a:lvl4pPr marL="504121" indent="0">
              <a:buNone/>
              <a:defRPr/>
            </a:lvl4pPr>
            <a:lvl5pPr marL="672161" indent="0">
              <a:buNone/>
              <a:defRPr/>
            </a:lvl5pPr>
          </a:lstStyle>
          <a:p>
            <a:pPr marL="0" marR="0" lvl="0" indent="0" algn="l" defTabSz="685644" rtl="0" eaLnBrk="1" fontAlgn="auto" latinLnBrk="0" hangingPunct="1">
              <a:lnSpc>
                <a:spcPts val="1324"/>
              </a:lnSpc>
              <a:spcBef>
                <a:spcPts val="662"/>
              </a:spcBef>
              <a:spcAft>
                <a:spcPts val="0"/>
              </a:spcAft>
              <a:buClrTx/>
              <a:buSzPct val="90000"/>
              <a:buFont typeface="Wingdings" panose="05000000000000000000" pitchFamily="2" charset="2"/>
              <a:buNone/>
              <a:tabLst/>
            </a:pPr>
            <a:r>
              <a:rPr lang="en-US"/>
              <a:t>Paragraph title Segoe UI bold 14</a:t>
            </a:r>
          </a:p>
          <a:p>
            <a:pPr lvl="1"/>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a:p>
            <a:pPr marL="210050" marR="0" lvl="1" indent="-210050" algn="l" defTabSz="685644" rtl="0" eaLnBrk="1" fontAlgn="auto" latinLnBrk="0" hangingPunct="1">
              <a:lnSpc>
                <a:spcPts val="1324"/>
              </a:lnSpc>
              <a:spcBef>
                <a:spcPts val="10"/>
              </a:spcBef>
              <a:spcAft>
                <a:spcPts val="0"/>
              </a:spcAft>
              <a:buClrTx/>
              <a:buSzPct val="90000"/>
              <a:buFont typeface="Arial" panose="020B0604020202020204" pitchFamily="34" charset="0"/>
              <a:buChar char="•"/>
              <a:tabLst/>
              <a:defRPr/>
            </a:pPr>
            <a:r>
              <a:rPr lang="en-US"/>
              <a:t>Body copy Segoe Regular 14/18. </a:t>
            </a:r>
            <a:r>
              <a:rPr lang="en-US" err="1"/>
              <a:t>Boribus</a:t>
            </a:r>
            <a:r>
              <a:rPr lang="en-US"/>
              <a:t> </a:t>
            </a:r>
            <a:r>
              <a:rPr lang="en-US" err="1"/>
              <a:t>sinctius</a:t>
            </a:r>
            <a:r>
              <a:rPr lang="en-US"/>
              <a:t> </a:t>
            </a:r>
            <a:r>
              <a:rPr lang="en-US" err="1"/>
              <a:t>nimaxime</a:t>
            </a:r>
            <a:r>
              <a:rPr lang="en-US"/>
              <a:t> </a:t>
            </a:r>
            <a:r>
              <a:rPr lang="en-US" err="1"/>
              <a:t>nonsequibus</a:t>
            </a:r>
            <a:r>
              <a:rPr lang="en-US"/>
              <a:t> </a:t>
            </a:r>
            <a:r>
              <a:rPr lang="en-US" err="1"/>
              <a:t>dollendis</a:t>
            </a:r>
            <a:r>
              <a:rPr lang="en-US"/>
              <a:t> as </a:t>
            </a:r>
            <a:r>
              <a:rPr lang="en-US" err="1"/>
              <a:t>autestiatur</a:t>
            </a:r>
            <a:r>
              <a:rPr lang="en-US"/>
              <a:t>. </a:t>
            </a:r>
            <a:r>
              <a:rPr lang="en-US" err="1"/>
              <a:t>Urestempor</a:t>
            </a:r>
            <a:r>
              <a:rPr lang="en-US"/>
              <a:t> </a:t>
            </a:r>
            <a:r>
              <a:rPr lang="en-US" err="1"/>
              <a:t>ra</a:t>
            </a:r>
            <a:r>
              <a:rPr lang="en-US"/>
              <a:t> </a:t>
            </a:r>
            <a:r>
              <a:rPr lang="en-US" err="1"/>
              <a:t>aut</a:t>
            </a:r>
            <a:r>
              <a:rPr lang="en-US"/>
              <a:t> </a:t>
            </a:r>
            <a:r>
              <a:rPr lang="en-US" err="1"/>
              <a:t>velique</a:t>
            </a:r>
            <a:r>
              <a:rPr lang="en-US"/>
              <a:t> </a:t>
            </a:r>
            <a:r>
              <a:rPr lang="en-US" err="1"/>
              <a:t>perum</a:t>
            </a:r>
            <a:r>
              <a:rPr lang="en-US"/>
              <a:t> </a:t>
            </a:r>
            <a:r>
              <a:rPr lang="en-US" err="1"/>
              <a:t>enim</a:t>
            </a:r>
            <a:r>
              <a:rPr lang="en-US"/>
              <a:t> qui </a:t>
            </a:r>
            <a:r>
              <a:rPr lang="en-US" err="1"/>
              <a:t>omnimus</a:t>
            </a:r>
            <a:r>
              <a:rPr lang="en-US"/>
              <a:t>, </a:t>
            </a:r>
            <a:r>
              <a:rPr lang="en-US" err="1"/>
              <a:t>sunt</a:t>
            </a:r>
            <a:r>
              <a:rPr lang="en-US"/>
              <a:t> </a:t>
            </a:r>
            <a:r>
              <a:rPr lang="en-US" err="1"/>
              <a:t>fuga</a:t>
            </a:r>
            <a:r>
              <a:rPr lang="en-US"/>
              <a:t>.</a:t>
            </a:r>
          </a:p>
          <a:p>
            <a:pPr lvl="1"/>
            <a:endParaRPr lang="en-US"/>
          </a:p>
        </p:txBody>
      </p:sp>
    </p:spTree>
    <p:extLst>
      <p:ext uri="{BB962C8B-B14F-4D97-AF65-F5344CB8AC3E}">
        <p14:creationId xmlns:p14="http://schemas.microsoft.com/office/powerpoint/2010/main" val="358633600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Teal)">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2683291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47202898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Raspberr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8B2183-1E06-4045-BF6E-2CD4337A3F9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spTree>
    <p:extLst>
      <p:ext uri="{BB962C8B-B14F-4D97-AF65-F5344CB8AC3E}">
        <p14:creationId xmlns:p14="http://schemas.microsoft.com/office/powerpoint/2010/main" val="198856767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FFFFFF"/>
                </a:solidFill>
              </a:defRPr>
            </a:lvl1pPr>
          </a:lstStyle>
          <a:p>
            <a:r>
              <a:rPr lang="en-US"/>
              <a:t>Click to edit Master title style</a:t>
            </a:r>
          </a:p>
        </p:txBody>
      </p:sp>
    </p:spTree>
    <p:extLst>
      <p:ext uri="{BB962C8B-B14F-4D97-AF65-F5344CB8AC3E}">
        <p14:creationId xmlns:p14="http://schemas.microsoft.com/office/powerpoint/2010/main" val="31179231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mp; Dual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E8B2183-1E06-4045-BF6E-2CD4337A3F9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sp>
        <p:nvSpPr>
          <p:cNvPr id="8" name="Title 1"/>
          <p:cNvSpPr>
            <a:spLocks noGrp="1"/>
          </p:cNvSpPr>
          <p:nvPr>
            <p:ph type="title"/>
          </p:nvPr>
        </p:nvSpPr>
        <p:spPr>
          <a:xfrm>
            <a:off x="2228644" y="17527"/>
            <a:ext cx="6458155" cy="857250"/>
          </a:xfrm>
        </p:spPr>
        <p:txBody>
          <a:bodyPr>
            <a:normAutofit/>
          </a:bodyPr>
          <a:lstStyle>
            <a:lvl1pPr>
              <a:defRPr sz="3600">
                <a:solidFill>
                  <a:srgbClr val="000000"/>
                </a:solidFill>
              </a:defRPr>
            </a:lvl1pPr>
          </a:lstStyle>
          <a:p>
            <a:r>
              <a:rPr lang="en-US"/>
              <a:t>Click to edit Master title style</a:t>
            </a:r>
          </a:p>
        </p:txBody>
      </p:sp>
    </p:spTree>
    <p:extLst>
      <p:ext uri="{BB962C8B-B14F-4D97-AF65-F5344CB8AC3E}">
        <p14:creationId xmlns:p14="http://schemas.microsoft.com/office/powerpoint/2010/main" val="15984847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E8B2183-1E06-4045-BF6E-2CD4337A3F9C}" type="datetimeFigureOut">
              <a:rPr lang="en-US" smtClean="0"/>
              <a:t>12/17/2024</a:t>
            </a:fld>
            <a:endParaRPr lang="en-US"/>
          </a:p>
        </p:txBody>
      </p:sp>
      <p:sp>
        <p:nvSpPr>
          <p:cNvPr id="5" name="Slide Number Placeholder 4"/>
          <p:cNvSpPr>
            <a:spLocks noGrp="1"/>
          </p:cNvSpPr>
          <p:nvPr>
            <p:ph type="sldNum" sz="quarter" idx="12"/>
          </p:nvPr>
        </p:nvSpPr>
        <p:spPr/>
        <p:txBody>
          <a:bodyPr/>
          <a:lstStyle/>
          <a:p>
            <a:fld id="{B84E0FCD-117B-FD4B-A08D-F9AA7E2568DF}" type="slidenum">
              <a:rPr lang="en-US" smtClean="0"/>
              <a:t>‹#›</a:t>
            </a:fld>
            <a:endParaRPr lang="en-US"/>
          </a:p>
        </p:txBody>
      </p:sp>
      <p:sp>
        <p:nvSpPr>
          <p:cNvPr id="7" name="Title 1"/>
          <p:cNvSpPr txBox="1">
            <a:spLocks/>
          </p:cNvSpPr>
          <p:nvPr userDrawn="1"/>
        </p:nvSpPr>
        <p:spPr>
          <a:xfrm>
            <a:off x="2228644" y="17527"/>
            <a:ext cx="6458155" cy="85725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rgbClr val="FFFFFF"/>
                </a:solidFill>
                <a:latin typeface="Helvetica Neue LT Std 55 Roman"/>
                <a:ea typeface="+mj-ea"/>
                <a:cs typeface="+mj-cs"/>
              </a:defRPr>
            </a:lvl1pPr>
          </a:lstStyle>
          <a:p>
            <a:r>
              <a:rPr lang="en-GB"/>
              <a:t>Click to edit Master title style</a:t>
            </a:r>
            <a:endParaRPr lang="en-US"/>
          </a:p>
        </p:txBody>
      </p:sp>
      <p:sp>
        <p:nvSpPr>
          <p:cNvPr id="6" name="Text Placeholder 2"/>
          <p:cNvSpPr>
            <a:spLocks noGrp="1"/>
          </p:cNvSpPr>
          <p:nvPr>
            <p:ph type="body" idx="1"/>
          </p:nvPr>
        </p:nvSpPr>
        <p:spPr>
          <a:xfrm>
            <a:off x="457200" y="1151335"/>
            <a:ext cx="4040188"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Content Placeholder 3"/>
          <p:cNvSpPr>
            <a:spLocks noGrp="1"/>
          </p:cNvSpPr>
          <p:nvPr>
            <p:ph sz="half" idx="2"/>
          </p:nvPr>
        </p:nvSpPr>
        <p:spPr>
          <a:xfrm>
            <a:off x="457200" y="1933676"/>
            <a:ext cx="4040188" cy="266094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4"/>
          <p:cNvSpPr>
            <a:spLocks noGrp="1"/>
          </p:cNvSpPr>
          <p:nvPr>
            <p:ph type="body" sz="quarter" idx="3"/>
          </p:nvPr>
        </p:nvSpPr>
        <p:spPr>
          <a:xfrm>
            <a:off x="4645026" y="1151335"/>
            <a:ext cx="4041775" cy="78234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Content Placeholder 5"/>
          <p:cNvSpPr>
            <a:spLocks noGrp="1"/>
          </p:cNvSpPr>
          <p:nvPr>
            <p:ph sz="quarter" idx="4"/>
          </p:nvPr>
        </p:nvSpPr>
        <p:spPr>
          <a:xfrm>
            <a:off x="4645026" y="1933676"/>
            <a:ext cx="4041775" cy="266094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379154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034789"/>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1909648"/>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E8B2183-1E06-4045-BF6E-2CD4337A3F9C}" type="datetimeFigureOut">
              <a:rPr lang="en-US" smtClean="0"/>
              <a:t>12/17/2024</a:t>
            </a:fld>
            <a:endParaRPr lang="en-US"/>
          </a:p>
        </p:txBody>
      </p:sp>
      <p:sp>
        <p:nvSpPr>
          <p:cNvPr id="6" name="Slide Number Placeholder 5"/>
          <p:cNvSpPr>
            <a:spLocks noGrp="1"/>
          </p:cNvSpPr>
          <p:nvPr>
            <p:ph type="sldNum" sz="quarter" idx="12"/>
          </p:nvPr>
        </p:nvSpPr>
        <p:spPr/>
        <p:txBody>
          <a:bodyPr/>
          <a:lstStyle/>
          <a:p>
            <a:fld id="{B84E0FCD-117B-FD4B-A08D-F9AA7E2568DF}" type="slidenum">
              <a:rPr lang="en-US" smtClean="0"/>
              <a:t>‹#›</a:t>
            </a:fld>
            <a:endParaRPr lang="en-US"/>
          </a:p>
        </p:txBody>
      </p:sp>
      <p:pic>
        <p:nvPicPr>
          <p:cNvPr id="5" name="Picture 4" descr="CLT-1080-7.0-Tran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4501919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2830"/>
            <a:ext cx="5111750" cy="4205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7"/>
            <a:ext cx="3008313" cy="33318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E8B2183-1E06-4045-BF6E-2CD4337A3F9C}" type="datetimeFigureOut">
              <a:rPr lang="en-US" smtClean="0"/>
              <a:t>12/17/2024</a:t>
            </a:fld>
            <a:endParaRPr lang="en-US"/>
          </a:p>
        </p:txBody>
      </p:sp>
      <p:sp>
        <p:nvSpPr>
          <p:cNvPr id="7" name="Slide Number Placeholder 6"/>
          <p:cNvSpPr>
            <a:spLocks noGrp="1"/>
          </p:cNvSpPr>
          <p:nvPr>
            <p:ph type="sldNum" sz="quarter" idx="12"/>
          </p:nvPr>
        </p:nvSpPr>
        <p:spPr/>
        <p:txBody>
          <a:bodyPr/>
          <a:lstStyle/>
          <a:p>
            <a:fld id="{B84E0FCD-117B-FD4B-A08D-F9AA7E2568DF}" type="slidenum">
              <a:rPr lang="en-US" smtClean="0"/>
              <a:t>‹#›</a:t>
            </a:fld>
            <a:endParaRPr lang="en-US"/>
          </a:p>
        </p:txBody>
      </p:sp>
      <p:pic>
        <p:nvPicPr>
          <p:cNvPr id="6" name="Picture 5" descr="CLT-1080-7.0-Grey-Log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269226" y="4207285"/>
            <a:ext cx="1991032" cy="1119955"/>
          </a:xfrm>
          <a:prstGeom prst="rect">
            <a:avLst/>
          </a:prstGeom>
        </p:spPr>
      </p:pic>
    </p:spTree>
    <p:extLst>
      <p:ext uri="{BB962C8B-B14F-4D97-AF65-F5344CB8AC3E}">
        <p14:creationId xmlns:p14="http://schemas.microsoft.com/office/powerpoint/2010/main" val="204811783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22436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b="0" i="0">
                <a:solidFill>
                  <a:schemeClr val="tx1">
                    <a:tint val="75000"/>
                  </a:schemeClr>
                </a:solidFill>
                <a:latin typeface="HelveticaNeueLT Std Thin"/>
                <a:cs typeface="HelveticaNeueLT Std Thin"/>
              </a:defRPr>
            </a:lvl1pPr>
          </a:lstStyle>
          <a:p>
            <a:fld id="{EE8B2183-1E06-4045-BF6E-2CD4337A3F9C}" type="datetimeFigureOut">
              <a:rPr lang="en-US" smtClean="0"/>
              <a:pPr/>
              <a:t>12/17/2024</a:t>
            </a:fld>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HelveticaNeueLT Std Thin"/>
                <a:cs typeface="HelveticaNeueLT Std Thin"/>
              </a:defRPr>
            </a:lvl1pPr>
          </a:lstStyle>
          <a:p>
            <a:fld id="{B84E0FCD-117B-FD4B-A08D-F9AA7E2568DF}" type="slidenum">
              <a:rPr lang="en-US" smtClean="0"/>
              <a:pPr/>
              <a:t>‹#›</a:t>
            </a:fld>
            <a:endParaRPr lang="en-US"/>
          </a:p>
        </p:txBody>
      </p:sp>
    </p:spTree>
    <p:extLst>
      <p:ext uri="{BB962C8B-B14F-4D97-AF65-F5344CB8AC3E}">
        <p14:creationId xmlns:p14="http://schemas.microsoft.com/office/powerpoint/2010/main" val="24792007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3" r:id="rId5"/>
    <p:sldLayoutId id="2147483664" r:id="rId6"/>
    <p:sldLayoutId id="2147483662" r:id="rId7"/>
    <p:sldLayoutId id="2147483651" r:id="rId8"/>
    <p:sldLayoutId id="2147483656" r:id="rId9"/>
    <p:sldLayoutId id="2147483657" r:id="rId10"/>
    <p:sldLayoutId id="2147483661" r:id="rId11"/>
    <p:sldLayoutId id="2147483666" r:id="rId12"/>
    <p:sldLayoutId id="2147483667" r:id="rId13"/>
  </p:sldLayoutIdLst>
  <p:transition>
    <p:fade/>
  </p:transition>
  <p:txStyles>
    <p:titleStyle>
      <a:lvl1pPr algn="ctr" defTabSz="457200" rtl="0" eaLnBrk="1" latinLnBrk="0" hangingPunct="1">
        <a:spcBef>
          <a:spcPct val="0"/>
        </a:spcBef>
        <a:buNone/>
        <a:defRPr sz="4400" kern="1200">
          <a:solidFill>
            <a:schemeClr val="tx1"/>
          </a:solidFill>
          <a:latin typeface="Helvetica Neue LT Std 55 Roman"/>
          <a:ea typeface="+mj-ea"/>
          <a:cs typeface="+mj-cs"/>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NeueLT Std Lt"/>
          <a:ea typeface="+mn-ea"/>
          <a:cs typeface="HelveticaNeueLT Std Lt"/>
        </a:defRPr>
      </a:lvl1pPr>
      <a:lvl2pPr marL="742950" indent="-285750" algn="l" defTabSz="457200" rtl="0" eaLnBrk="1" latinLnBrk="0" hangingPunct="1">
        <a:spcBef>
          <a:spcPct val="20000"/>
        </a:spcBef>
        <a:buFont typeface="Arial"/>
        <a:buChar char="–"/>
        <a:defRPr sz="2800" b="0" i="0" kern="1200">
          <a:solidFill>
            <a:schemeClr val="tx1"/>
          </a:solidFill>
          <a:latin typeface="HelveticaNeueLT Std Lt"/>
          <a:ea typeface="+mn-ea"/>
          <a:cs typeface="HelveticaNeueLT Std Lt"/>
        </a:defRPr>
      </a:lvl2pPr>
      <a:lvl3pPr marL="1143000" indent="-228600" algn="l" defTabSz="457200" rtl="0" eaLnBrk="1" latinLnBrk="0" hangingPunct="1">
        <a:spcBef>
          <a:spcPct val="20000"/>
        </a:spcBef>
        <a:buFont typeface="Arial"/>
        <a:buChar char="•"/>
        <a:defRPr sz="2400" b="0" i="0" kern="1200">
          <a:solidFill>
            <a:schemeClr val="tx1"/>
          </a:solidFill>
          <a:latin typeface="HelveticaNeueLT Std Lt"/>
          <a:ea typeface="+mn-ea"/>
          <a:cs typeface="HelveticaNeueLT Std Lt"/>
        </a:defRPr>
      </a:lvl3pPr>
      <a:lvl4pPr marL="16002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4pPr>
      <a:lvl5pPr marL="2057400" indent="-228600" algn="l" defTabSz="457200" rtl="0" eaLnBrk="1" latinLnBrk="0" hangingPunct="1">
        <a:spcBef>
          <a:spcPct val="20000"/>
        </a:spcBef>
        <a:buFont typeface="Arial"/>
        <a:buChar char="»"/>
        <a:defRPr sz="2000" b="0" i="0" kern="1200">
          <a:solidFill>
            <a:schemeClr val="tx1"/>
          </a:solidFill>
          <a:latin typeface="HelveticaNeueLT Std Lt"/>
          <a:ea typeface="+mn-ea"/>
          <a:cs typeface="HelveticaNeueLT Std L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png"/><Relationship Id="rId4" Type="http://schemas.openxmlformats.org/officeDocument/2006/relationships/image" Target="../media/image30.svg"/></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uniofbath.cloud.panopto.eu/Panopto/Pages/Viewer.aspx?id=326f38e3-8362-49f8-84d6-b14000eb0e24"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eachinghub.bath.ac.uk/guide/grade-transfer-what-is-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7D_1903BDA0.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teachinghub.bath.ac.uk/guide/grade-transfer-moodle-sami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0.sv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6486" y="933936"/>
            <a:ext cx="7831028" cy="1412719"/>
          </a:xfrm>
        </p:spPr>
        <p:txBody>
          <a:bodyPr>
            <a:normAutofit fontScale="90000"/>
          </a:bodyPr>
          <a:lstStyle/>
          <a:p>
            <a:br>
              <a:rPr lang="en-US">
                <a:latin typeface="Arial Narrow" panose="020B0604020202020204" pitchFamily="34" charset="0"/>
                <a:cs typeface="Arial Narrow" panose="020B0604020202020204" pitchFamily="34" charset="0"/>
              </a:rPr>
            </a:br>
            <a:r>
              <a:rPr lang="en-US" sz="3100">
                <a:latin typeface="Arial"/>
                <a:cs typeface="Arial"/>
              </a:rPr>
              <a:t>Releasing grades and feedback with marking workflow, </a:t>
            </a:r>
            <a:br>
              <a:rPr lang="en-US" sz="3100">
                <a:latin typeface="Arial" panose="020B0604020202020204" pitchFamily="34" charset="0"/>
                <a:cs typeface="Arial" panose="020B0604020202020204" pitchFamily="34" charset="0"/>
              </a:rPr>
            </a:br>
            <a:r>
              <a:rPr lang="en-US" sz="3100">
                <a:latin typeface="Arial"/>
                <a:cs typeface="Arial"/>
              </a:rPr>
              <a:t>and grade transfer  </a:t>
            </a:r>
          </a:p>
        </p:txBody>
      </p:sp>
      <p:sp>
        <p:nvSpPr>
          <p:cNvPr id="4" name="Subtitle 2">
            <a:extLst>
              <a:ext uri="{FF2B5EF4-FFF2-40B4-BE49-F238E27FC236}">
                <a16:creationId xmlns:a16="http://schemas.microsoft.com/office/drawing/2014/main" id="{BEBAF66F-6588-46D4-BC65-B2E23BCA87C3}"/>
              </a:ext>
            </a:extLst>
          </p:cNvPr>
          <p:cNvSpPr>
            <a:spLocks noGrp="1"/>
          </p:cNvSpPr>
          <p:nvPr>
            <p:ph type="subTitle" idx="1"/>
          </p:nvPr>
        </p:nvSpPr>
        <p:spPr>
          <a:xfrm>
            <a:off x="656486" y="3117669"/>
            <a:ext cx="8208839" cy="1226870"/>
          </a:xfrm>
        </p:spPr>
        <p:txBody>
          <a:bodyPr vert="horz" lIns="91440" tIns="45720" rIns="91440" bIns="45720" rtlCol="0" anchor="t">
            <a:normAutofit/>
          </a:bodyPr>
          <a:lstStyle/>
          <a:p>
            <a:r>
              <a:rPr lang="en-US" sz="1800">
                <a:latin typeface="Arial"/>
                <a:cs typeface="Arial"/>
              </a:rPr>
              <a:t>Nigel Goldsmith - Instructional Designer</a:t>
            </a:r>
          </a:p>
          <a:p>
            <a:r>
              <a:rPr lang="en-US" sz="1800">
                <a:latin typeface="Arial"/>
                <a:cs typeface="Arial"/>
              </a:rPr>
              <a:t>&amp; Paul Pinkney  - Learning Technologist</a:t>
            </a:r>
            <a:endParaRPr lang="en-US" sz="1800">
              <a:solidFill>
                <a:srgbClr val="FF0000"/>
              </a:solidFill>
              <a:latin typeface="Arial" panose="020B0604020202020204" pitchFamily="34" charset="0"/>
              <a:cs typeface="Arial" panose="020B0604020202020204" pitchFamily="34" charset="0"/>
            </a:endParaRPr>
          </a:p>
        </p:txBody>
      </p:sp>
      <p:pic>
        <p:nvPicPr>
          <p:cNvPr id="9" name="Picture 8" descr="Office 365 icon">
            <a:extLst>
              <a:ext uri="{FF2B5EF4-FFF2-40B4-BE49-F238E27FC236}">
                <a16:creationId xmlns:a16="http://schemas.microsoft.com/office/drawing/2014/main" id="{B53DF5B0-F87F-429B-A968-B28720A3690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639453" y="4003115"/>
            <a:ext cx="885756" cy="885756"/>
          </a:xfrm>
          <a:prstGeom prst="rect">
            <a:avLst/>
          </a:prstGeom>
        </p:spPr>
      </p:pic>
      <p:sp>
        <p:nvSpPr>
          <p:cNvPr id="7" name="Subtitle 2">
            <a:extLst>
              <a:ext uri="{FF2B5EF4-FFF2-40B4-BE49-F238E27FC236}">
                <a16:creationId xmlns:a16="http://schemas.microsoft.com/office/drawing/2014/main" id="{9DD5AA9C-2181-4BB8-A362-36C8E43593D8}"/>
              </a:ext>
            </a:extLst>
          </p:cNvPr>
          <p:cNvSpPr txBox="1">
            <a:spLocks/>
          </p:cNvSpPr>
          <p:nvPr/>
        </p:nvSpPr>
        <p:spPr>
          <a:xfrm>
            <a:off x="4407328" y="4291475"/>
            <a:ext cx="1753944" cy="363253"/>
          </a:xfrm>
          <a:prstGeom prst="rect">
            <a:avLst/>
          </a:prstGeom>
        </p:spPr>
        <p:txBody>
          <a:bodyPr vert="horz" lIns="91440" tIns="45720" rIns="91440" bIns="45720" rtlCol="0" anchor="t">
            <a:noAutofit/>
          </a:bodyPr>
          <a:lstStyle>
            <a:lvl1pPr marL="0" indent="0" algn="ctr" defTabSz="457200" rtl="0" eaLnBrk="1" latinLnBrk="0" hangingPunct="1">
              <a:spcBef>
                <a:spcPct val="20000"/>
              </a:spcBef>
              <a:buFont typeface="Arial"/>
              <a:buNone/>
              <a:defRPr sz="3200" b="0" i="0" kern="1200">
                <a:solidFill>
                  <a:srgbClr val="FFFFFF"/>
                </a:solidFill>
                <a:latin typeface="HelveticaNeueLT Std Lt"/>
                <a:ea typeface="+mn-ea"/>
                <a:cs typeface="HelveticaNeueLT Std Lt"/>
              </a:defRPr>
            </a:lvl1pPr>
            <a:lvl2pPr marL="457200" indent="0" algn="ctr" defTabSz="457200" rtl="0" eaLnBrk="1" latinLnBrk="0" hangingPunct="1">
              <a:spcBef>
                <a:spcPct val="20000"/>
              </a:spcBef>
              <a:buFont typeface="Arial"/>
              <a:buNone/>
              <a:defRPr sz="2800" b="0" i="0" kern="1200">
                <a:solidFill>
                  <a:schemeClr val="tx1">
                    <a:tint val="75000"/>
                  </a:schemeClr>
                </a:solidFill>
                <a:latin typeface="HelveticaNeueLT Std Lt"/>
                <a:ea typeface="+mn-ea"/>
                <a:cs typeface="HelveticaNeueLT Std Lt"/>
              </a:defRPr>
            </a:lvl2pPr>
            <a:lvl3pPr marL="914400" indent="0" algn="ctr" defTabSz="457200" rtl="0" eaLnBrk="1" latinLnBrk="0" hangingPunct="1">
              <a:spcBef>
                <a:spcPct val="20000"/>
              </a:spcBef>
              <a:buFont typeface="Arial"/>
              <a:buNone/>
              <a:defRPr sz="2400" b="0" i="0" kern="1200">
                <a:solidFill>
                  <a:schemeClr val="tx1">
                    <a:tint val="75000"/>
                  </a:schemeClr>
                </a:solidFill>
                <a:latin typeface="HelveticaNeueLT Std Lt"/>
                <a:ea typeface="+mn-ea"/>
                <a:cs typeface="HelveticaNeueLT Std Lt"/>
              </a:defRPr>
            </a:lvl3pPr>
            <a:lvl4pPr marL="1371600" indent="0" algn="ctr" defTabSz="457200" rtl="0" eaLnBrk="1" latinLnBrk="0" hangingPunct="1">
              <a:spcBef>
                <a:spcPct val="20000"/>
              </a:spcBef>
              <a:buFont typeface="Arial"/>
              <a:buNone/>
              <a:defRPr sz="2000" b="0" i="0" kern="1200">
                <a:solidFill>
                  <a:schemeClr val="tx1">
                    <a:tint val="75000"/>
                  </a:schemeClr>
                </a:solidFill>
                <a:latin typeface="HelveticaNeueLT Std Lt"/>
                <a:ea typeface="+mn-ea"/>
                <a:cs typeface="HelveticaNeueLT Std Lt"/>
              </a:defRPr>
            </a:lvl4pPr>
            <a:lvl5pPr marL="1828800" indent="0" algn="ctr" defTabSz="457200" rtl="0" eaLnBrk="1" latinLnBrk="0" hangingPunct="1">
              <a:spcBef>
                <a:spcPct val="20000"/>
              </a:spcBef>
              <a:buFont typeface="Arial"/>
              <a:buNone/>
              <a:defRPr sz="2000" b="0" i="0" kern="1200">
                <a:solidFill>
                  <a:schemeClr val="tx1">
                    <a:tint val="75000"/>
                  </a:schemeClr>
                </a:solidFill>
                <a:latin typeface="HelveticaNeueLT Std Lt"/>
                <a:ea typeface="+mn-ea"/>
                <a:cs typeface="HelveticaNeueLT Std Lt"/>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1600" err="1">
                <a:solidFill>
                  <a:schemeClr val="bg1"/>
                </a:solidFill>
                <a:latin typeface="Arial" panose="020B0604020202020204" pitchFamily="34" charset="0"/>
                <a:cs typeface="Arial" panose="020B0604020202020204" pitchFamily="34" charset="0"/>
              </a:rPr>
              <a:t>tel@bath.ac.uk</a:t>
            </a:r>
            <a:endParaRPr lang="en-US" sz="1600">
              <a:solidFill>
                <a:schemeClr val="bg1"/>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440803298"/>
      </p:ext>
    </p:extLst>
  </p:cSld>
  <p:clrMapOvr>
    <a:masterClrMapping/>
  </p:clrMapOvr>
  <mc:AlternateContent xmlns:mc="http://schemas.openxmlformats.org/markup-compatibility/2006" xmlns:p14="http://schemas.microsoft.com/office/powerpoint/2010/main">
    <mc:Choice Requires="p14">
      <p:transition p14:dur="0" advTm="18044"/>
    </mc:Choice>
    <mc:Fallback xmlns="">
      <p:transition advTm="1804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547929" y="1014857"/>
            <a:ext cx="5312182" cy="3224365"/>
          </a:xfrm>
        </p:spPr>
        <p:txBody>
          <a:bodyPr vert="horz" lIns="91440" tIns="45720" rIns="91440" bIns="45720" rtlCol="0" anchor="t">
            <a:normAutofit/>
          </a:bodyPr>
          <a:lstStyle/>
          <a:p>
            <a:pPr marL="0" indent="0">
              <a:buNone/>
            </a:pPr>
            <a:r>
              <a:rPr lang="en-GB" sz="1800" b="1">
                <a:latin typeface="Arial"/>
              </a:rPr>
              <a:t>Step 1: </a:t>
            </a:r>
            <a:r>
              <a:rPr lang="en-GB" sz="1800">
                <a:solidFill>
                  <a:schemeClr val="tx2"/>
                </a:solidFill>
                <a:latin typeface="Arial"/>
              </a:rPr>
              <a:t>Go to Grade Transfer in SAMIS Integration block in the block drawer (only visible to staff)</a:t>
            </a:r>
            <a:endParaRPr lang="en-US" sz="1800">
              <a:solidFill>
                <a:schemeClr val="tx2"/>
              </a:solidFill>
              <a:latin typeface="Arial"/>
            </a:endParaRPr>
          </a:p>
        </p:txBody>
      </p:sp>
      <p:pic>
        <p:nvPicPr>
          <p:cNvPr id="6" name="Picture 5" descr="A screenshot of a cellphone&#10;&#10;Description automatically generated">
            <a:extLst>
              <a:ext uri="{FF2B5EF4-FFF2-40B4-BE49-F238E27FC236}">
                <a16:creationId xmlns:a16="http://schemas.microsoft.com/office/drawing/2014/main" id="{DDC1B0E3-4C14-8E00-5185-20A4FF79EC33}"/>
              </a:ext>
            </a:extLst>
          </p:cNvPr>
          <p:cNvPicPr>
            <a:picLocks noChangeAspect="1"/>
          </p:cNvPicPr>
          <p:nvPr/>
        </p:nvPicPr>
        <p:blipFill>
          <a:blip r:embed="rId3"/>
          <a:stretch>
            <a:fillRect/>
          </a:stretch>
        </p:blipFill>
        <p:spPr>
          <a:xfrm>
            <a:off x="6004140" y="1011785"/>
            <a:ext cx="2055937" cy="4105044"/>
          </a:xfrm>
          <a:prstGeom prst="rect">
            <a:avLst/>
          </a:prstGeom>
        </p:spPr>
      </p:pic>
      <p:sp>
        <p:nvSpPr>
          <p:cNvPr id="8" name="Rectangle 7" descr="This square highlights the setting 'Grade transfer', which is available only for UC to link a Moodle assessment with its corresponding item in SAMIS. ">
            <a:extLst>
              <a:ext uri="{FF2B5EF4-FFF2-40B4-BE49-F238E27FC236}">
                <a16:creationId xmlns:a16="http://schemas.microsoft.com/office/drawing/2014/main" id="{99D359F2-F689-574B-D231-196EE479E56E}"/>
              </a:ext>
            </a:extLst>
          </p:cNvPr>
          <p:cNvSpPr/>
          <p:nvPr/>
        </p:nvSpPr>
        <p:spPr>
          <a:xfrm>
            <a:off x="5931673" y="4367086"/>
            <a:ext cx="2368778" cy="749743"/>
          </a:xfrm>
          <a:prstGeom prst="rect">
            <a:avLst/>
          </a:prstGeom>
          <a:noFill/>
          <a:ln w="28575">
            <a:solidFill>
              <a:srgbClr val="AE5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9747964"/>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547929" y="1014857"/>
            <a:ext cx="6595528" cy="3224365"/>
          </a:xfrm>
        </p:spPr>
        <p:txBody>
          <a:bodyPr vert="horz" lIns="91440" tIns="45720" rIns="91440" bIns="45720" rtlCol="0" anchor="t">
            <a:normAutofit/>
          </a:bodyPr>
          <a:lstStyle/>
          <a:p>
            <a:pPr marL="0" indent="0">
              <a:buNone/>
            </a:pPr>
            <a:r>
              <a:rPr lang="en-GB" sz="1800" b="1" dirty="0">
                <a:latin typeface="Arial"/>
              </a:rPr>
              <a:t>Step 2: </a:t>
            </a:r>
            <a:r>
              <a:rPr lang="en-GB" sz="1800" dirty="0">
                <a:solidFill>
                  <a:schemeClr val="tx2"/>
                </a:solidFill>
                <a:latin typeface="Arial"/>
              </a:rPr>
              <a:t>Select the marked Moodle activity…</a:t>
            </a:r>
            <a:endParaRPr lang="en-US" sz="1800" dirty="0">
              <a:solidFill>
                <a:schemeClr val="tx2"/>
              </a:solidFill>
              <a:latin typeface="Arial"/>
            </a:endParaRPr>
          </a:p>
        </p:txBody>
      </p:sp>
      <p:sp>
        <p:nvSpPr>
          <p:cNvPr id="9" name="Arrow: Right 8">
            <a:extLst>
              <a:ext uri="{FF2B5EF4-FFF2-40B4-BE49-F238E27FC236}">
                <a16:creationId xmlns:a16="http://schemas.microsoft.com/office/drawing/2014/main" id="{57A13C33-D112-4366-D663-14652FFA7CF4}"/>
              </a:ext>
            </a:extLst>
          </p:cNvPr>
          <p:cNvSpPr/>
          <p:nvPr/>
        </p:nvSpPr>
        <p:spPr>
          <a:xfrm>
            <a:off x="4431322" y="2688492"/>
            <a:ext cx="414215" cy="281354"/>
          </a:xfrm>
          <a:prstGeom prst="rightArrow">
            <a:avLst/>
          </a:prstGeom>
          <a:solidFill>
            <a:srgbClr val="FFC000"/>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E76A217C-B6FA-A2C2-F4E4-5CE7C5C10132}"/>
              </a:ext>
            </a:extLst>
          </p:cNvPr>
          <p:cNvSpPr txBox="1"/>
          <p:nvPr/>
        </p:nvSpPr>
        <p:spPr>
          <a:xfrm>
            <a:off x="852058" y="1992453"/>
            <a:ext cx="6774511" cy="2246769"/>
          </a:xfrm>
          <a:prstGeom prst="rect">
            <a:avLst/>
          </a:prstGeom>
          <a:noFill/>
        </p:spPr>
        <p:txBody>
          <a:bodyPr wrap="square" rtlCol="0">
            <a:spAutoFit/>
          </a:bodyPr>
          <a:lstStyle/>
          <a:p>
            <a:r>
              <a:rPr lang="en-US" sz="14000">
                <a:solidFill>
                  <a:schemeClr val="accent2">
                    <a:lumMod val="60000"/>
                    <a:lumOff val="40000"/>
                  </a:schemeClr>
                </a:solidFill>
              </a:rPr>
              <a:t>UPDATE</a:t>
            </a:r>
          </a:p>
        </p:txBody>
      </p:sp>
      <p:pic>
        <p:nvPicPr>
          <p:cNvPr id="6" name="Picture 5" descr="A screenshot of a computer&#10;&#10;Description automatically generated">
            <a:extLst>
              <a:ext uri="{FF2B5EF4-FFF2-40B4-BE49-F238E27FC236}">
                <a16:creationId xmlns:a16="http://schemas.microsoft.com/office/drawing/2014/main" id="{093A1C9F-D390-15BC-6014-508D4C74E9CA}"/>
              </a:ext>
            </a:extLst>
          </p:cNvPr>
          <p:cNvPicPr>
            <a:picLocks noChangeAspect="1"/>
          </p:cNvPicPr>
          <p:nvPr/>
        </p:nvPicPr>
        <p:blipFill>
          <a:blip r:embed="rId3"/>
          <a:srcRect b="11219"/>
          <a:stretch/>
        </p:blipFill>
        <p:spPr>
          <a:xfrm>
            <a:off x="1057523" y="1420770"/>
            <a:ext cx="7772400" cy="2618493"/>
          </a:xfrm>
          <a:prstGeom prst="rect">
            <a:avLst/>
          </a:prstGeom>
          <a:ln>
            <a:solidFill>
              <a:schemeClr val="accent1"/>
            </a:solidFill>
          </a:ln>
        </p:spPr>
      </p:pic>
      <p:pic>
        <p:nvPicPr>
          <p:cNvPr id="10" name="Picture 9" descr="A close up of a pink box&#10;&#10;Description automatically generated">
            <a:extLst>
              <a:ext uri="{FF2B5EF4-FFF2-40B4-BE49-F238E27FC236}">
                <a16:creationId xmlns:a16="http://schemas.microsoft.com/office/drawing/2014/main" id="{88E164A2-2AC5-E48F-7795-B52E7F4EE607}"/>
              </a:ext>
            </a:extLst>
          </p:cNvPr>
          <p:cNvPicPr>
            <a:picLocks noChangeAspect="1"/>
          </p:cNvPicPr>
          <p:nvPr/>
        </p:nvPicPr>
        <p:blipFill>
          <a:blip r:embed="rId4"/>
          <a:stretch>
            <a:fillRect/>
          </a:stretch>
        </p:blipFill>
        <p:spPr>
          <a:xfrm>
            <a:off x="1057523" y="4128643"/>
            <a:ext cx="7772400" cy="1019027"/>
          </a:xfrm>
          <a:prstGeom prst="rect">
            <a:avLst/>
          </a:prstGeom>
        </p:spPr>
      </p:pic>
    </p:spTree>
    <p:extLst>
      <p:ext uri="{BB962C8B-B14F-4D97-AF65-F5344CB8AC3E}">
        <p14:creationId xmlns:p14="http://schemas.microsoft.com/office/powerpoint/2010/main" val="367451490"/>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87EBD-A1BA-9956-59AD-288CBDDE73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DDC8A3-34BE-0557-17D0-37D3FFD80D44}"/>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EDAEB731-88FD-E541-ACA2-600F2E3846C1}"/>
              </a:ext>
            </a:extLst>
          </p:cNvPr>
          <p:cNvSpPr>
            <a:spLocks noGrp="1"/>
          </p:cNvSpPr>
          <p:nvPr>
            <p:ph idx="1"/>
          </p:nvPr>
        </p:nvSpPr>
        <p:spPr>
          <a:xfrm>
            <a:off x="547929" y="1014857"/>
            <a:ext cx="6595528" cy="3224365"/>
          </a:xfrm>
        </p:spPr>
        <p:txBody>
          <a:bodyPr vert="horz" lIns="91440" tIns="45720" rIns="91440" bIns="45720" rtlCol="0" anchor="t">
            <a:normAutofit/>
          </a:bodyPr>
          <a:lstStyle/>
          <a:p>
            <a:pPr marL="0" indent="0">
              <a:buNone/>
            </a:pPr>
            <a:r>
              <a:rPr lang="en-GB" sz="1800" b="1" dirty="0">
                <a:latin typeface="Arial"/>
              </a:rPr>
              <a:t>(still!) Step 2: </a:t>
            </a:r>
            <a:r>
              <a:rPr lang="en-GB" sz="1800" dirty="0">
                <a:solidFill>
                  <a:schemeClr val="tx2"/>
                </a:solidFill>
                <a:latin typeface="Arial"/>
              </a:rPr>
              <a:t>Locate the grades you wish to transfer</a:t>
            </a:r>
            <a:endParaRPr lang="en-US" sz="1800" dirty="0">
              <a:solidFill>
                <a:schemeClr val="tx2"/>
              </a:solidFill>
              <a:latin typeface="Arial"/>
            </a:endParaRPr>
          </a:p>
        </p:txBody>
      </p:sp>
      <p:sp>
        <p:nvSpPr>
          <p:cNvPr id="9" name="Arrow: Right 8">
            <a:extLst>
              <a:ext uri="{FF2B5EF4-FFF2-40B4-BE49-F238E27FC236}">
                <a16:creationId xmlns:a16="http://schemas.microsoft.com/office/drawing/2014/main" id="{7025B6A4-3755-CA49-1426-FA6115A7400E}"/>
              </a:ext>
            </a:extLst>
          </p:cNvPr>
          <p:cNvSpPr/>
          <p:nvPr/>
        </p:nvSpPr>
        <p:spPr>
          <a:xfrm>
            <a:off x="4431322" y="2688492"/>
            <a:ext cx="414215" cy="281354"/>
          </a:xfrm>
          <a:prstGeom prst="rightArrow">
            <a:avLst/>
          </a:prstGeom>
          <a:solidFill>
            <a:srgbClr val="FFC000"/>
          </a:solidFill>
          <a:ln w="28575">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37" name="Picture 36" descr="A screenshot of a computer&#10;&#10;Description automatically generated">
            <a:extLst>
              <a:ext uri="{FF2B5EF4-FFF2-40B4-BE49-F238E27FC236}">
                <a16:creationId xmlns:a16="http://schemas.microsoft.com/office/drawing/2014/main" id="{E779BA55-7BC9-7290-1D5A-6860A645E3A7}"/>
              </a:ext>
            </a:extLst>
          </p:cNvPr>
          <p:cNvPicPr>
            <a:picLocks noChangeAspect="1"/>
          </p:cNvPicPr>
          <p:nvPr/>
        </p:nvPicPr>
        <p:blipFill>
          <a:blip r:embed="rId3"/>
          <a:stretch>
            <a:fillRect/>
          </a:stretch>
        </p:blipFill>
        <p:spPr>
          <a:xfrm>
            <a:off x="980937" y="1510292"/>
            <a:ext cx="5865136" cy="3426474"/>
          </a:xfrm>
          <a:prstGeom prst="rect">
            <a:avLst/>
          </a:prstGeom>
          <a:ln>
            <a:solidFill>
              <a:schemeClr val="accent1"/>
            </a:solidFill>
          </a:ln>
        </p:spPr>
      </p:pic>
    </p:spTree>
    <p:extLst>
      <p:ext uri="{BB962C8B-B14F-4D97-AF65-F5344CB8AC3E}">
        <p14:creationId xmlns:p14="http://schemas.microsoft.com/office/powerpoint/2010/main" val="4184389001"/>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computer&#10;&#10;Description automatically generated">
            <a:extLst>
              <a:ext uri="{FF2B5EF4-FFF2-40B4-BE49-F238E27FC236}">
                <a16:creationId xmlns:a16="http://schemas.microsoft.com/office/drawing/2014/main" id="{5C613F69-20E4-5D0C-F39B-3E9322DC7EBC}"/>
              </a:ext>
            </a:extLst>
          </p:cNvPr>
          <p:cNvPicPr>
            <a:picLocks noChangeAspect="1"/>
          </p:cNvPicPr>
          <p:nvPr/>
        </p:nvPicPr>
        <p:blipFill>
          <a:blip r:embed="rId3"/>
          <a:stretch>
            <a:fillRect/>
          </a:stretch>
        </p:blipFill>
        <p:spPr>
          <a:xfrm>
            <a:off x="1327043" y="1416434"/>
            <a:ext cx="3957872" cy="2415334"/>
          </a:xfrm>
          <a:prstGeom prst="rect">
            <a:avLst/>
          </a:prstGeom>
          <a:ln>
            <a:solidFill>
              <a:schemeClr val="accent1"/>
            </a:solidFill>
          </a:ln>
        </p:spPr>
      </p:pic>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547929" y="1014857"/>
            <a:ext cx="6595528" cy="3224365"/>
          </a:xfrm>
        </p:spPr>
        <p:txBody>
          <a:bodyPr vert="horz" lIns="91440" tIns="45720" rIns="91440" bIns="45720" rtlCol="0" anchor="t">
            <a:normAutofit/>
          </a:bodyPr>
          <a:lstStyle/>
          <a:p>
            <a:pPr marL="0" indent="0">
              <a:buNone/>
            </a:pPr>
            <a:r>
              <a:rPr lang="en-GB" sz="1800">
                <a:solidFill>
                  <a:schemeClr val="tx2"/>
                </a:solidFill>
                <a:latin typeface="Arial"/>
              </a:rPr>
              <a:t>Select the grades you wish to transfer to SAMIS</a:t>
            </a:r>
            <a:endParaRPr lang="en-US" sz="1800">
              <a:solidFill>
                <a:schemeClr val="tx2"/>
              </a:solidFill>
              <a:latin typeface="Arial"/>
            </a:endParaRPr>
          </a:p>
        </p:txBody>
      </p:sp>
      <p:sp>
        <p:nvSpPr>
          <p:cNvPr id="11" name="Rectangle: Rounded Corners 10">
            <a:extLst>
              <a:ext uri="{FF2B5EF4-FFF2-40B4-BE49-F238E27FC236}">
                <a16:creationId xmlns:a16="http://schemas.microsoft.com/office/drawing/2014/main" id="{540BAAB3-F926-844B-B53C-FAA8EE5656F1}"/>
              </a:ext>
            </a:extLst>
          </p:cNvPr>
          <p:cNvSpPr/>
          <p:nvPr/>
        </p:nvSpPr>
        <p:spPr>
          <a:xfrm>
            <a:off x="2000543" y="3962704"/>
            <a:ext cx="6379227" cy="979171"/>
          </a:xfrm>
          <a:prstGeom prst="round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b="1"/>
              <a:t>You cannot undo or overwrite a transfer </a:t>
            </a:r>
            <a:r>
              <a:rPr lang="en-GB"/>
              <a:t>so do not do this step until you are completely happy with the grades being transferred.</a:t>
            </a:r>
          </a:p>
        </p:txBody>
      </p:sp>
      <p:pic>
        <p:nvPicPr>
          <p:cNvPr id="13" name="Graphic 12" descr="Warning with solid fill">
            <a:extLst>
              <a:ext uri="{FF2B5EF4-FFF2-40B4-BE49-F238E27FC236}">
                <a16:creationId xmlns:a16="http://schemas.microsoft.com/office/drawing/2014/main" id="{AF6EC31B-BBCC-A730-D2E1-77D43F2078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9843" y="3995090"/>
            <a:ext cx="914400" cy="914400"/>
          </a:xfrm>
          <a:prstGeom prst="rect">
            <a:avLst/>
          </a:prstGeom>
        </p:spPr>
      </p:pic>
      <p:sp>
        <p:nvSpPr>
          <p:cNvPr id="8" name="Frame 7">
            <a:extLst>
              <a:ext uri="{FF2B5EF4-FFF2-40B4-BE49-F238E27FC236}">
                <a16:creationId xmlns:a16="http://schemas.microsoft.com/office/drawing/2014/main" id="{8064772D-A4F1-09F7-2493-A1ED319424BF}"/>
              </a:ext>
            </a:extLst>
          </p:cNvPr>
          <p:cNvSpPr/>
          <p:nvPr/>
        </p:nvSpPr>
        <p:spPr>
          <a:xfrm>
            <a:off x="1264257" y="3546282"/>
            <a:ext cx="1152940" cy="266806"/>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35085736"/>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547929" y="883921"/>
            <a:ext cx="6595528" cy="3224365"/>
          </a:xfrm>
        </p:spPr>
        <p:txBody>
          <a:bodyPr vert="horz" lIns="91440" tIns="45720" rIns="91440" bIns="45720" rtlCol="0" anchor="t">
            <a:normAutofit/>
          </a:bodyPr>
          <a:lstStyle/>
          <a:p>
            <a:pPr marL="0" indent="0">
              <a:buNone/>
            </a:pPr>
            <a:r>
              <a:rPr lang="en-GB" sz="1800" b="1">
                <a:latin typeface="Arial"/>
              </a:rPr>
              <a:t>Step 3: </a:t>
            </a:r>
            <a:r>
              <a:rPr lang="en-GB" sz="1800">
                <a:solidFill>
                  <a:schemeClr val="tx2"/>
                </a:solidFill>
                <a:latin typeface="Arial"/>
              </a:rPr>
              <a:t>Transfer grades to SAMIS</a:t>
            </a:r>
            <a:endParaRPr lang="en-US" sz="1800">
              <a:solidFill>
                <a:schemeClr val="tx2"/>
              </a:solidFill>
              <a:latin typeface="Arial"/>
            </a:endParaRPr>
          </a:p>
        </p:txBody>
      </p:sp>
      <p:sp>
        <p:nvSpPr>
          <p:cNvPr id="7" name="TextBox 6">
            <a:extLst>
              <a:ext uri="{FF2B5EF4-FFF2-40B4-BE49-F238E27FC236}">
                <a16:creationId xmlns:a16="http://schemas.microsoft.com/office/drawing/2014/main" id="{356610F0-0291-7635-46BD-7167C73EF15E}"/>
              </a:ext>
            </a:extLst>
          </p:cNvPr>
          <p:cNvSpPr txBox="1"/>
          <p:nvPr/>
        </p:nvSpPr>
        <p:spPr>
          <a:xfrm>
            <a:off x="646171" y="1826215"/>
            <a:ext cx="5296879" cy="3139321"/>
          </a:xfrm>
          <a:prstGeom prst="rect">
            <a:avLst/>
          </a:prstGeom>
          <a:noFill/>
        </p:spPr>
        <p:txBody>
          <a:bodyPr wrap="square" lIns="91440" tIns="45720" rIns="91440" bIns="45720" anchor="t">
            <a:spAutoFit/>
          </a:bodyPr>
          <a:lstStyle/>
          <a:p>
            <a:pPr marL="342900" indent="-342900">
              <a:buAutoNum type="arabicPeriod"/>
            </a:pPr>
            <a:r>
              <a:rPr lang="en-GB">
                <a:latin typeface="Arial"/>
                <a:cs typeface="Arial"/>
              </a:rPr>
              <a:t>Transfer all grades at once by pressing the </a:t>
            </a:r>
            <a:r>
              <a:rPr lang="en-GB" b="1">
                <a:latin typeface="Arial"/>
                <a:cs typeface="Arial"/>
              </a:rPr>
              <a:t>Select all </a:t>
            </a:r>
            <a:r>
              <a:rPr lang="en-GB">
                <a:latin typeface="Arial"/>
                <a:cs typeface="Arial"/>
              </a:rPr>
              <a:t>button followed by </a:t>
            </a:r>
            <a:r>
              <a:rPr lang="en-GB" b="1">
                <a:latin typeface="Arial"/>
                <a:cs typeface="Arial"/>
              </a:rPr>
              <a:t>Transfer</a:t>
            </a:r>
            <a:r>
              <a:rPr lang="en-GB">
                <a:latin typeface="Arial"/>
                <a:cs typeface="Arial"/>
              </a:rPr>
              <a:t> button.</a:t>
            </a:r>
          </a:p>
          <a:p>
            <a:pPr marL="342900" indent="-342900">
              <a:buAutoNum type="arabicPeriod"/>
            </a:pPr>
            <a:r>
              <a:rPr lang="en-GB" b="1">
                <a:latin typeface="Arial"/>
                <a:cs typeface="Arial"/>
              </a:rPr>
              <a:t>Transfer a single grade </a:t>
            </a:r>
            <a:r>
              <a:rPr lang="en-GB">
                <a:latin typeface="Arial"/>
                <a:cs typeface="Arial"/>
              </a:rPr>
              <a:t>by clicking in the check box next to a student’s name and click </a:t>
            </a:r>
            <a:r>
              <a:rPr lang="en-GB" b="1">
                <a:latin typeface="Arial"/>
                <a:cs typeface="Arial"/>
              </a:rPr>
              <a:t>Transfer </a:t>
            </a:r>
          </a:p>
          <a:p>
            <a:pPr marL="342900" indent="-342900">
              <a:buAutoNum type="arabicPeriod"/>
            </a:pPr>
            <a:r>
              <a:rPr lang="en-GB" b="1">
                <a:latin typeface="Arial"/>
                <a:cs typeface="Arial"/>
              </a:rPr>
              <a:t>Transfer multiple records </a:t>
            </a:r>
            <a:r>
              <a:rPr lang="en-GB">
                <a:latin typeface="Arial"/>
                <a:cs typeface="Arial"/>
              </a:rPr>
              <a:t>by selecting them via the </a:t>
            </a:r>
            <a:r>
              <a:rPr lang="en-GB" b="1">
                <a:latin typeface="Arial"/>
                <a:cs typeface="Arial"/>
              </a:rPr>
              <a:t>check boxes next to the student’s name </a:t>
            </a:r>
            <a:r>
              <a:rPr lang="en-GB">
                <a:latin typeface="Arial"/>
                <a:cs typeface="Arial"/>
              </a:rPr>
              <a:t>and then click </a:t>
            </a:r>
            <a:r>
              <a:rPr lang="en-GB" b="1">
                <a:latin typeface="Arial"/>
                <a:cs typeface="Arial"/>
              </a:rPr>
              <a:t>Transfer</a:t>
            </a:r>
          </a:p>
          <a:p>
            <a:endParaRPr lang="en-GB" b="1">
              <a:latin typeface="Arial"/>
              <a:cs typeface="Arial"/>
            </a:endParaRPr>
          </a:p>
          <a:p>
            <a:r>
              <a:rPr lang="en-GB" b="1">
                <a:latin typeface="Arial"/>
                <a:cs typeface="Arial"/>
              </a:rPr>
              <a:t>You will then be asked to confirm that you want to transfer grades.</a:t>
            </a:r>
          </a:p>
        </p:txBody>
      </p:sp>
      <p:sp>
        <p:nvSpPr>
          <p:cNvPr id="10" name="TextBox 9">
            <a:extLst>
              <a:ext uri="{FF2B5EF4-FFF2-40B4-BE49-F238E27FC236}">
                <a16:creationId xmlns:a16="http://schemas.microsoft.com/office/drawing/2014/main" id="{A229D5CB-3CAF-36CF-56A6-B5B2C2B58B5F}"/>
              </a:ext>
            </a:extLst>
          </p:cNvPr>
          <p:cNvSpPr txBox="1"/>
          <p:nvPr/>
        </p:nvSpPr>
        <p:spPr>
          <a:xfrm>
            <a:off x="590363" y="1325947"/>
            <a:ext cx="4572000" cy="400110"/>
          </a:xfrm>
          <a:prstGeom prst="rect">
            <a:avLst/>
          </a:prstGeom>
          <a:noFill/>
        </p:spPr>
        <p:txBody>
          <a:bodyPr wrap="square">
            <a:spAutoFit/>
          </a:bodyPr>
          <a:lstStyle/>
          <a:p>
            <a:r>
              <a:rPr lang="en-GB" sz="2000"/>
              <a:t>OPTIONS: </a:t>
            </a:r>
          </a:p>
        </p:txBody>
      </p:sp>
      <p:pic>
        <p:nvPicPr>
          <p:cNvPr id="8" name="Picture 7" descr="A screenshot of a computer&#10;&#10;Description automatically generated">
            <a:extLst>
              <a:ext uri="{FF2B5EF4-FFF2-40B4-BE49-F238E27FC236}">
                <a16:creationId xmlns:a16="http://schemas.microsoft.com/office/drawing/2014/main" id="{CCD1D967-10C7-A6C0-2310-C741531AE2B9}"/>
              </a:ext>
            </a:extLst>
          </p:cNvPr>
          <p:cNvPicPr>
            <a:picLocks noChangeAspect="1"/>
          </p:cNvPicPr>
          <p:nvPr/>
        </p:nvPicPr>
        <p:blipFill>
          <a:blip r:embed="rId3"/>
          <a:srcRect l="38772" t="46467" r="31055" b="42350"/>
          <a:stretch/>
        </p:blipFill>
        <p:spPr>
          <a:xfrm>
            <a:off x="6097100" y="2241527"/>
            <a:ext cx="2743554" cy="660446"/>
          </a:xfrm>
          <a:prstGeom prst="rect">
            <a:avLst/>
          </a:prstGeom>
        </p:spPr>
      </p:pic>
      <p:sp>
        <p:nvSpPr>
          <p:cNvPr id="9" name="Frame 8">
            <a:extLst>
              <a:ext uri="{FF2B5EF4-FFF2-40B4-BE49-F238E27FC236}">
                <a16:creationId xmlns:a16="http://schemas.microsoft.com/office/drawing/2014/main" id="{BB3B1CCE-82DB-A306-6F7A-3A592F3BDB04}"/>
              </a:ext>
            </a:extLst>
          </p:cNvPr>
          <p:cNvSpPr/>
          <p:nvPr/>
        </p:nvSpPr>
        <p:spPr>
          <a:xfrm>
            <a:off x="8381984" y="2627039"/>
            <a:ext cx="428174" cy="333955"/>
          </a:xfrm>
          <a:prstGeom prst="frame">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28538175"/>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a:t>Grade Transfer in 4-steps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341195" y="1017250"/>
            <a:ext cx="6595528" cy="3224365"/>
          </a:xfrm>
        </p:spPr>
        <p:txBody>
          <a:bodyPr vert="horz" lIns="91440" tIns="45720" rIns="91440" bIns="45720" rtlCol="0" anchor="t">
            <a:normAutofit/>
          </a:bodyPr>
          <a:lstStyle/>
          <a:p>
            <a:pPr marL="0" indent="0">
              <a:buNone/>
            </a:pPr>
            <a:r>
              <a:rPr lang="en-GB" sz="1800" b="1">
                <a:latin typeface="Arial"/>
              </a:rPr>
              <a:t>Step 4: </a:t>
            </a:r>
            <a:r>
              <a:rPr lang="en-GB" sz="1800" b="1">
                <a:solidFill>
                  <a:schemeClr val="tx2"/>
                </a:solidFill>
                <a:latin typeface="Arial"/>
              </a:rPr>
              <a:t>Check progress of transfer</a:t>
            </a:r>
            <a:endParaRPr lang="en-US" sz="2400">
              <a:solidFill>
                <a:schemeClr val="tx2"/>
              </a:solidFill>
            </a:endParaRPr>
          </a:p>
        </p:txBody>
      </p:sp>
      <p:sp>
        <p:nvSpPr>
          <p:cNvPr id="10" name="TextBox 9">
            <a:extLst>
              <a:ext uri="{FF2B5EF4-FFF2-40B4-BE49-F238E27FC236}">
                <a16:creationId xmlns:a16="http://schemas.microsoft.com/office/drawing/2014/main" id="{A229D5CB-3CAF-36CF-56A6-B5B2C2B58B5F}"/>
              </a:ext>
            </a:extLst>
          </p:cNvPr>
          <p:cNvSpPr txBox="1"/>
          <p:nvPr/>
        </p:nvSpPr>
        <p:spPr>
          <a:xfrm>
            <a:off x="313321" y="1407745"/>
            <a:ext cx="3859948" cy="923330"/>
          </a:xfrm>
          <a:prstGeom prst="rect">
            <a:avLst/>
          </a:prstGeom>
          <a:noFill/>
        </p:spPr>
        <p:txBody>
          <a:bodyPr wrap="square" lIns="91440" tIns="45720" rIns="91440" bIns="45720" anchor="t">
            <a:spAutoFit/>
          </a:bodyPr>
          <a:lstStyle/>
          <a:p>
            <a:r>
              <a:rPr lang="en-GB"/>
              <a:t>Review the summary to check that the selected grades have been added to the queue.</a:t>
            </a:r>
            <a:endParaRPr lang="en-GB" sz="2400"/>
          </a:p>
        </p:txBody>
      </p:sp>
      <p:sp>
        <p:nvSpPr>
          <p:cNvPr id="4" name="Rectangle: Rounded Corners 3">
            <a:extLst>
              <a:ext uri="{FF2B5EF4-FFF2-40B4-BE49-F238E27FC236}">
                <a16:creationId xmlns:a16="http://schemas.microsoft.com/office/drawing/2014/main" id="{A463A9B7-098A-FF78-82FD-4D513480C895}"/>
              </a:ext>
            </a:extLst>
          </p:cNvPr>
          <p:cNvSpPr/>
          <p:nvPr/>
        </p:nvSpPr>
        <p:spPr>
          <a:xfrm>
            <a:off x="2050726" y="4462655"/>
            <a:ext cx="6595528" cy="578472"/>
          </a:xfrm>
          <a:prstGeom prst="round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a:t>As soon as one or more grades have been transferred to SAMIS, </a:t>
            </a:r>
            <a:r>
              <a:rPr lang="en-GB" b="1"/>
              <a:t>this setting will become ‘locked’ </a:t>
            </a:r>
            <a:r>
              <a:rPr lang="en-GB"/>
              <a:t>– preventing it from being changed</a:t>
            </a:r>
          </a:p>
        </p:txBody>
      </p:sp>
      <p:pic>
        <p:nvPicPr>
          <p:cNvPr id="5" name="Graphic 4" descr="Warning with solid fill">
            <a:extLst>
              <a:ext uri="{FF2B5EF4-FFF2-40B4-BE49-F238E27FC236}">
                <a16:creationId xmlns:a16="http://schemas.microsoft.com/office/drawing/2014/main" id="{1CD2554D-6C04-70BC-C542-8C975414EC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69445" y="4374944"/>
            <a:ext cx="598457" cy="598457"/>
          </a:xfrm>
          <a:prstGeom prst="rect">
            <a:avLst/>
          </a:prstGeom>
        </p:spPr>
      </p:pic>
      <p:sp>
        <p:nvSpPr>
          <p:cNvPr id="13" name="Right Arrow 12">
            <a:extLst>
              <a:ext uri="{FF2B5EF4-FFF2-40B4-BE49-F238E27FC236}">
                <a16:creationId xmlns:a16="http://schemas.microsoft.com/office/drawing/2014/main" id="{ED0C3544-57BF-22BE-5EC9-D0C5CCEF7CDA}"/>
              </a:ext>
            </a:extLst>
          </p:cNvPr>
          <p:cNvSpPr/>
          <p:nvPr/>
        </p:nvSpPr>
        <p:spPr>
          <a:xfrm>
            <a:off x="3956776" y="2629432"/>
            <a:ext cx="1163864" cy="392531"/>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A screenshot of a computer screen&#10;&#10;Description automatically generated">
            <a:extLst>
              <a:ext uri="{FF2B5EF4-FFF2-40B4-BE49-F238E27FC236}">
                <a16:creationId xmlns:a16="http://schemas.microsoft.com/office/drawing/2014/main" id="{1FAD611F-43F0-42A5-9BB6-01A78B52FEC3}"/>
              </a:ext>
            </a:extLst>
          </p:cNvPr>
          <p:cNvPicPr>
            <a:picLocks noChangeAspect="1"/>
          </p:cNvPicPr>
          <p:nvPr/>
        </p:nvPicPr>
        <p:blipFill>
          <a:blip r:embed="rId5"/>
          <a:stretch>
            <a:fillRect/>
          </a:stretch>
        </p:blipFill>
        <p:spPr>
          <a:xfrm>
            <a:off x="5148514" y="1357965"/>
            <a:ext cx="3738716" cy="2806333"/>
          </a:xfrm>
          <a:prstGeom prst="rect">
            <a:avLst/>
          </a:prstGeom>
          <a:ln>
            <a:solidFill>
              <a:schemeClr val="accent1"/>
            </a:solidFill>
          </a:ln>
        </p:spPr>
      </p:pic>
      <p:pic>
        <p:nvPicPr>
          <p:cNvPr id="16" name="Picture 15" descr="A screenshot of a computer&#10;&#10;Description automatically generated">
            <a:extLst>
              <a:ext uri="{FF2B5EF4-FFF2-40B4-BE49-F238E27FC236}">
                <a16:creationId xmlns:a16="http://schemas.microsoft.com/office/drawing/2014/main" id="{25518E74-B8ED-0BA4-547D-C035A2CB2756}"/>
              </a:ext>
            </a:extLst>
          </p:cNvPr>
          <p:cNvPicPr>
            <a:picLocks noChangeAspect="1"/>
          </p:cNvPicPr>
          <p:nvPr/>
        </p:nvPicPr>
        <p:blipFill>
          <a:blip r:embed="rId6"/>
          <a:stretch>
            <a:fillRect/>
          </a:stretch>
        </p:blipFill>
        <p:spPr>
          <a:xfrm>
            <a:off x="341195" y="2340518"/>
            <a:ext cx="3419061" cy="1923791"/>
          </a:xfrm>
          <a:prstGeom prst="rect">
            <a:avLst/>
          </a:prstGeom>
          <a:ln>
            <a:solidFill>
              <a:schemeClr val="accent1"/>
            </a:solidFill>
          </a:ln>
        </p:spPr>
      </p:pic>
    </p:spTree>
    <p:extLst>
      <p:ext uri="{BB962C8B-B14F-4D97-AF65-F5344CB8AC3E}">
        <p14:creationId xmlns:p14="http://schemas.microsoft.com/office/powerpoint/2010/main" val="2890697275"/>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EAF45-737A-EF40-D1B4-AEF3ECB2AF27}"/>
              </a:ext>
            </a:extLst>
          </p:cNvPr>
          <p:cNvSpPr>
            <a:spLocks noGrp="1"/>
          </p:cNvSpPr>
          <p:nvPr>
            <p:ph type="title"/>
          </p:nvPr>
        </p:nvSpPr>
        <p:spPr>
          <a:xfrm>
            <a:off x="2089496" y="9939"/>
            <a:ext cx="6689871" cy="857250"/>
          </a:xfrm>
        </p:spPr>
        <p:txBody>
          <a:bodyPr>
            <a:noAutofit/>
          </a:bodyPr>
          <a:lstStyle/>
          <a:p>
            <a:r>
              <a:rPr lang="en-US" sz="2800"/>
              <a:t>Managing grade transfer across a number of Moodle spaces</a:t>
            </a:r>
          </a:p>
        </p:txBody>
      </p:sp>
      <p:pic>
        <p:nvPicPr>
          <p:cNvPr id="4" name="Picture 3">
            <a:extLst>
              <a:ext uri="{FF2B5EF4-FFF2-40B4-BE49-F238E27FC236}">
                <a16:creationId xmlns:a16="http://schemas.microsoft.com/office/drawing/2014/main" id="{79CCEB92-8BEE-31E9-CF23-AF8EA17AC615}"/>
              </a:ext>
            </a:extLst>
          </p:cNvPr>
          <p:cNvPicPr>
            <a:picLocks noChangeAspect="1"/>
          </p:cNvPicPr>
          <p:nvPr/>
        </p:nvPicPr>
        <p:blipFill>
          <a:blip r:embed="rId2"/>
          <a:stretch>
            <a:fillRect/>
          </a:stretch>
        </p:blipFill>
        <p:spPr>
          <a:xfrm>
            <a:off x="1480930" y="1104104"/>
            <a:ext cx="4908943" cy="3288992"/>
          </a:xfrm>
          <a:prstGeom prst="rect">
            <a:avLst/>
          </a:prstGeom>
          <a:ln w="22225">
            <a:solidFill>
              <a:schemeClr val="tx1"/>
            </a:solidFill>
          </a:ln>
        </p:spPr>
      </p:pic>
      <p:sp>
        <p:nvSpPr>
          <p:cNvPr id="9" name="Content Placeholder 2">
            <a:extLst>
              <a:ext uri="{FF2B5EF4-FFF2-40B4-BE49-F238E27FC236}">
                <a16:creationId xmlns:a16="http://schemas.microsoft.com/office/drawing/2014/main" id="{AAB3DD04-C685-B581-42E6-C3CA624890FE}"/>
              </a:ext>
            </a:extLst>
          </p:cNvPr>
          <p:cNvSpPr>
            <a:spLocks noGrp="1"/>
          </p:cNvSpPr>
          <p:nvPr>
            <p:ph idx="1"/>
          </p:nvPr>
        </p:nvSpPr>
        <p:spPr>
          <a:xfrm>
            <a:off x="1377434" y="4393096"/>
            <a:ext cx="8830053" cy="3822952"/>
          </a:xfrm>
        </p:spPr>
        <p:txBody>
          <a:bodyPr vert="horz" lIns="91440" tIns="45720" rIns="91440" bIns="45720" rtlCol="0" anchor="t">
            <a:noAutofit/>
          </a:bodyPr>
          <a:lstStyle/>
          <a:p>
            <a:pPr marL="0" indent="0">
              <a:buNone/>
            </a:pPr>
            <a:r>
              <a:rPr lang="en-GB" sz="1400">
                <a:latin typeface="Arial"/>
                <a:cs typeface="Arial"/>
              </a:rPr>
              <a:t>Setting up grade transfer for each assessment</a:t>
            </a:r>
            <a:endParaRPr lang="en-GB" sz="1400">
              <a:latin typeface="Arial" panose="020B0604020202020204" pitchFamily="34" charset="0"/>
              <a:cs typeface="Arial" panose="020B0604020202020204" pitchFamily="34" charset="0"/>
            </a:endParaRPr>
          </a:p>
          <a:p>
            <a:endParaRPr lang="en-GB" sz="1800">
              <a:latin typeface="Arial" panose="020B0604020202020204" pitchFamily="34" charset="0"/>
              <a:cs typeface="Arial" panose="020B0604020202020204" pitchFamily="34" charset="0"/>
            </a:endParaRPr>
          </a:p>
          <a:p>
            <a:pPr marL="0" indent="0">
              <a:buNone/>
            </a:pPr>
            <a:endParaRPr lang="en-GB" sz="1800">
              <a:latin typeface="Arial"/>
            </a:endParaRPr>
          </a:p>
        </p:txBody>
      </p:sp>
    </p:spTree>
    <p:extLst>
      <p:ext uri="{BB962C8B-B14F-4D97-AF65-F5344CB8AC3E}">
        <p14:creationId xmlns:p14="http://schemas.microsoft.com/office/powerpoint/2010/main" val="364869055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583A7-76FA-4906-A6B2-09A38ADE5842}"/>
              </a:ext>
            </a:extLst>
          </p:cNvPr>
          <p:cNvSpPr>
            <a:spLocks noGrp="1"/>
          </p:cNvSpPr>
          <p:nvPr>
            <p:ph type="title"/>
          </p:nvPr>
        </p:nvSpPr>
        <p:spPr>
          <a:xfrm>
            <a:off x="1959549" y="685365"/>
            <a:ext cx="6417007" cy="61722"/>
          </a:xfrm>
        </p:spPr>
        <p:txBody>
          <a:bodyPr>
            <a:normAutofit fontScale="90000"/>
          </a:bodyPr>
          <a:lstStyle/>
          <a:p>
            <a:r>
              <a:rPr lang="en-US" sz="2800" dirty="0"/>
              <a:t>Transferring grades across a number of Moodle spaces</a:t>
            </a:r>
          </a:p>
          <a:p>
            <a:endParaRPr lang="en-US" dirty="0"/>
          </a:p>
        </p:txBody>
      </p:sp>
      <p:pic>
        <p:nvPicPr>
          <p:cNvPr id="4" name="Picture 3">
            <a:extLst>
              <a:ext uri="{FF2B5EF4-FFF2-40B4-BE49-F238E27FC236}">
                <a16:creationId xmlns:a16="http://schemas.microsoft.com/office/drawing/2014/main" id="{EFCC8CAC-0BC1-9BF3-40E1-A56310170851}"/>
              </a:ext>
            </a:extLst>
          </p:cNvPr>
          <p:cNvPicPr>
            <a:picLocks noChangeAspect="1"/>
          </p:cNvPicPr>
          <p:nvPr/>
        </p:nvPicPr>
        <p:blipFill>
          <a:blip r:embed="rId2"/>
          <a:stretch>
            <a:fillRect/>
          </a:stretch>
        </p:blipFill>
        <p:spPr>
          <a:xfrm>
            <a:off x="919724" y="1026813"/>
            <a:ext cx="5029200" cy="3369564"/>
          </a:xfrm>
          <a:prstGeom prst="rect">
            <a:avLst/>
          </a:prstGeom>
          <a:noFill/>
          <a:ln w="19050">
            <a:solidFill>
              <a:schemeClr val="tx1"/>
            </a:solidFill>
          </a:ln>
        </p:spPr>
      </p:pic>
      <p:sp>
        <p:nvSpPr>
          <p:cNvPr id="5" name="Content Placeholder 2">
            <a:extLst>
              <a:ext uri="{FF2B5EF4-FFF2-40B4-BE49-F238E27FC236}">
                <a16:creationId xmlns:a16="http://schemas.microsoft.com/office/drawing/2014/main" id="{D4AD5199-6128-7857-ED64-9619E8E43B2C}"/>
              </a:ext>
            </a:extLst>
          </p:cNvPr>
          <p:cNvSpPr>
            <a:spLocks noGrp="1"/>
          </p:cNvSpPr>
          <p:nvPr>
            <p:ph idx="1"/>
          </p:nvPr>
        </p:nvSpPr>
        <p:spPr>
          <a:xfrm>
            <a:off x="860599" y="4396377"/>
            <a:ext cx="8830053" cy="3822952"/>
          </a:xfrm>
        </p:spPr>
        <p:txBody>
          <a:bodyPr vert="horz" lIns="91440" tIns="45720" rIns="91440" bIns="45720" rtlCol="0" anchor="t">
            <a:noAutofit/>
          </a:bodyPr>
          <a:lstStyle/>
          <a:p>
            <a:pPr marL="0" indent="0">
              <a:buNone/>
            </a:pPr>
            <a:r>
              <a:rPr lang="en-GB" sz="1400">
                <a:latin typeface="Arial"/>
                <a:cs typeface="Arial"/>
              </a:rPr>
              <a:t>Managing grade transfer for a number of Moodle spaces</a:t>
            </a:r>
            <a:endParaRPr lang="en-GB" sz="1800">
              <a:latin typeface="Arial"/>
            </a:endParaRPr>
          </a:p>
        </p:txBody>
      </p:sp>
    </p:spTree>
    <p:extLst>
      <p:ext uri="{BB962C8B-B14F-4D97-AF65-F5344CB8AC3E}">
        <p14:creationId xmlns:p14="http://schemas.microsoft.com/office/powerpoint/2010/main" val="332414293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913324" y="26671"/>
            <a:ext cx="7230676" cy="857250"/>
          </a:xfrm>
        </p:spPr>
        <p:txBody>
          <a:bodyPr/>
          <a:lstStyle/>
          <a:p>
            <a:r>
              <a:rPr lang="en-US"/>
              <a:t>Grade Transfer</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194677" y="981989"/>
            <a:ext cx="8830053" cy="3822952"/>
          </a:xfrm>
        </p:spPr>
        <p:txBody>
          <a:bodyPr vert="horz" lIns="91440" tIns="45720" rIns="91440" bIns="45720" rtlCol="0" anchor="t">
            <a:noAutofit/>
          </a:bodyPr>
          <a:lstStyle/>
          <a:p>
            <a:pPr marL="0" indent="0">
              <a:buNone/>
            </a:pPr>
            <a:r>
              <a:rPr lang="en-GB" sz="1800" dirty="0">
                <a:latin typeface="Arial"/>
                <a:cs typeface="Arial"/>
              </a:rPr>
              <a:t>Grade Transfer pros and cons</a:t>
            </a: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r>
              <a:rPr lang="en-GB" sz="1800" dirty="0">
                <a:latin typeface="Arial"/>
                <a:cs typeface="Arial"/>
              </a:rPr>
              <a:t>Pros</a:t>
            </a:r>
            <a:endParaRPr lang="en-GB" sz="1800" dirty="0">
              <a:latin typeface="Arial" panose="020B0604020202020204" pitchFamily="34" charset="0"/>
              <a:cs typeface="Arial" panose="020B0604020202020204" pitchFamily="34" charset="0"/>
            </a:endParaRPr>
          </a:p>
          <a:p>
            <a:r>
              <a:rPr lang="en-GB" sz="1800" dirty="0">
                <a:latin typeface="Arial"/>
                <a:cs typeface="Arial"/>
              </a:rPr>
              <a:t>There is a reduced risk of human error when transferring grades from Moodle to SAMIS.</a:t>
            </a:r>
            <a:endParaRPr lang="en-GB" sz="1800" dirty="0">
              <a:latin typeface="Arial"/>
            </a:endParaRPr>
          </a:p>
          <a:p>
            <a:r>
              <a:rPr lang="en-GB" sz="1800" dirty="0">
                <a:latin typeface="Arial"/>
                <a:cs typeface="Arial"/>
              </a:rPr>
              <a:t>Less time spent moving grades from Moodle to SAMIS.</a:t>
            </a:r>
            <a:endParaRPr lang="en-GB" sz="1800" dirty="0">
              <a:latin typeface="Arial"/>
            </a:endParaRPr>
          </a:p>
          <a:p>
            <a:pPr marL="0" indent="0">
              <a:buNone/>
            </a:pPr>
            <a:endParaRPr lang="en-GB" sz="1800" dirty="0">
              <a:latin typeface="Arial"/>
              <a:cs typeface="Arial"/>
            </a:endParaRPr>
          </a:p>
          <a:p>
            <a:pPr marL="0" indent="0">
              <a:buNone/>
            </a:pPr>
            <a:r>
              <a:rPr lang="en-GB" sz="1800" dirty="0">
                <a:latin typeface="Arial"/>
                <a:cs typeface="Arial"/>
              </a:rPr>
              <a:t>Cons</a:t>
            </a:r>
            <a:endParaRPr lang="en-GB" sz="1800" dirty="0">
              <a:latin typeface="Arial" panose="020B0604020202020204" pitchFamily="34" charset="0"/>
              <a:cs typeface="Arial" panose="020B0604020202020204" pitchFamily="34" charset="0"/>
            </a:endParaRPr>
          </a:p>
          <a:p>
            <a:r>
              <a:rPr lang="en-GB" sz="1800" dirty="0">
                <a:latin typeface="Arial"/>
                <a:cs typeface="Arial"/>
              </a:rPr>
              <a:t>Once grades have been transferred to SAMIS, they can’t be overwritten by Moodle and so if errors do arise, grades need to be manually changed in SAMIS. </a:t>
            </a:r>
          </a:p>
          <a:p>
            <a:endParaRPr lang="en-GB" sz="1800" dirty="0">
              <a:latin typeface="Arial"/>
              <a:cs typeface="Arial"/>
            </a:endParaRPr>
          </a:p>
          <a:p>
            <a:pPr marL="0" indent="0">
              <a:buNone/>
            </a:pPr>
            <a:r>
              <a:rPr lang="en-GB" sz="1800" dirty="0">
                <a:latin typeface="Arial"/>
                <a:cs typeface="Arial"/>
                <a:hlinkClick r:id="rId3"/>
              </a:rPr>
              <a:t>TEL have created a screencast demonstrating preparation and use of grade transfer</a:t>
            </a:r>
            <a:endParaRPr lang="en-GB" sz="1800" dirty="0">
              <a:latin typeface="Arial"/>
              <a:cs typeface="Arial"/>
            </a:endParaRPr>
          </a:p>
          <a:p>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a:endParaRPr>
          </a:p>
        </p:txBody>
      </p:sp>
    </p:spTree>
    <p:extLst>
      <p:ext uri="{BB962C8B-B14F-4D97-AF65-F5344CB8AC3E}">
        <p14:creationId xmlns:p14="http://schemas.microsoft.com/office/powerpoint/2010/main" val="280859440"/>
      </p:ext>
    </p:extLst>
  </p:cSld>
  <p:clrMapOvr>
    <a:masterClrMapping/>
  </p:clrMapOvr>
  <mc:AlternateContent xmlns:mc="http://schemas.openxmlformats.org/markup-compatibility/2006" xmlns:p14="http://schemas.microsoft.com/office/powerpoint/2010/main">
    <mc:Choice Requires="p14">
      <p:transition p14:dur="0" advTm="57578"/>
    </mc:Choice>
    <mc:Fallback xmlns="">
      <p:transition advTm="5757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9B1F2-EB19-9197-69B6-E9F1076F2BD1}"/>
              </a:ext>
            </a:extLst>
          </p:cNvPr>
          <p:cNvSpPr>
            <a:spLocks noGrp="1"/>
          </p:cNvSpPr>
          <p:nvPr>
            <p:ph type="title"/>
          </p:nvPr>
        </p:nvSpPr>
        <p:spPr/>
        <p:txBody>
          <a:bodyPr/>
          <a:lstStyle/>
          <a:p>
            <a:r>
              <a:rPr lang="en-US" dirty="0"/>
              <a:t>Additional support  </a:t>
            </a:r>
          </a:p>
        </p:txBody>
      </p:sp>
      <p:sp>
        <p:nvSpPr>
          <p:cNvPr id="3" name="Content Placeholder 2">
            <a:extLst>
              <a:ext uri="{FF2B5EF4-FFF2-40B4-BE49-F238E27FC236}">
                <a16:creationId xmlns:a16="http://schemas.microsoft.com/office/drawing/2014/main" id="{2052412F-2326-70A6-0C12-CDD9FE6314AB}"/>
              </a:ext>
            </a:extLst>
          </p:cNvPr>
          <p:cNvSpPr>
            <a:spLocks noGrp="1"/>
          </p:cNvSpPr>
          <p:nvPr>
            <p:ph idx="1"/>
          </p:nvPr>
        </p:nvSpPr>
        <p:spPr>
          <a:xfrm>
            <a:off x="457199" y="1624124"/>
            <a:ext cx="8229600" cy="2269713"/>
          </a:xfrm>
        </p:spPr>
        <p:txBody>
          <a:bodyPr vert="horz" lIns="91440" tIns="45720" rIns="91440" bIns="45720" rtlCol="0" anchor="t">
            <a:normAutofit/>
          </a:bodyPr>
          <a:lstStyle/>
          <a:p>
            <a:r>
              <a:rPr lang="en-US" dirty="0"/>
              <a:t>Screenshots and guidance from </a:t>
            </a:r>
            <a:r>
              <a:rPr lang="en-US" dirty="0">
                <a:hlinkClick r:id="rId2"/>
              </a:rPr>
              <a:t>https://teachinghub.bath.ac.uk/guide/grade-transfer-what-is-it/</a:t>
            </a:r>
            <a:endParaRPr lang="en-US" dirty="0"/>
          </a:p>
          <a:p>
            <a:r>
              <a:rPr lang="en-US" dirty="0"/>
              <a:t>Drop-in sessions on GT in new year</a:t>
            </a:r>
          </a:p>
          <a:p>
            <a:endParaRPr lang="en-US" dirty="0"/>
          </a:p>
          <a:p>
            <a:endParaRPr lang="en-US" dirty="0"/>
          </a:p>
        </p:txBody>
      </p:sp>
    </p:spTree>
    <p:extLst>
      <p:ext uri="{BB962C8B-B14F-4D97-AF65-F5344CB8AC3E}">
        <p14:creationId xmlns:p14="http://schemas.microsoft.com/office/powerpoint/2010/main" val="128242958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79E45-4010-9DF3-F37D-8343888455E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17A59A5-0B8B-368B-2DD1-13D119FB5841}"/>
              </a:ext>
            </a:extLst>
          </p:cNvPr>
          <p:cNvSpPr>
            <a:spLocks noGrp="1"/>
          </p:cNvSpPr>
          <p:nvPr>
            <p:ph idx="1"/>
          </p:nvPr>
        </p:nvSpPr>
        <p:spPr>
          <a:xfrm>
            <a:off x="1683834" y="1534687"/>
            <a:ext cx="7002966" cy="2889829"/>
          </a:xfrm>
        </p:spPr>
        <p:txBody>
          <a:bodyPr vert="horz" lIns="91440" tIns="45720" rIns="91440" bIns="45720" rtlCol="0" anchor="t">
            <a:normAutofit/>
          </a:bodyPr>
          <a:lstStyle/>
          <a:p>
            <a:pPr marL="0" indent="0">
              <a:buNone/>
            </a:pPr>
            <a:r>
              <a:rPr lang="en-GB" sz="2000">
                <a:latin typeface="Arial"/>
              </a:rPr>
              <a:t>Contents; </a:t>
            </a:r>
          </a:p>
          <a:p>
            <a:r>
              <a:rPr lang="en-GB" sz="1800">
                <a:latin typeface="Arial"/>
              </a:rPr>
              <a:t>What is marking workflow?</a:t>
            </a:r>
          </a:p>
          <a:p>
            <a:r>
              <a:rPr lang="en-GB" sz="1800">
                <a:latin typeface="Arial"/>
              </a:rPr>
              <a:t>Setting up marking workflow</a:t>
            </a:r>
          </a:p>
          <a:p>
            <a:r>
              <a:rPr lang="en-GB" sz="1800">
                <a:latin typeface="Arial"/>
              </a:rPr>
              <a:t>Releasing grades</a:t>
            </a:r>
          </a:p>
          <a:p>
            <a:r>
              <a:rPr lang="en-GB" sz="1800">
                <a:latin typeface="Arial"/>
              </a:rPr>
              <a:t>Grade transfer</a:t>
            </a:r>
          </a:p>
          <a:p>
            <a:r>
              <a:rPr lang="en-GB" sz="1800">
                <a:latin typeface="Arial"/>
              </a:rPr>
              <a:t>Questions.</a:t>
            </a:r>
          </a:p>
        </p:txBody>
      </p:sp>
    </p:spTree>
    <p:extLst>
      <p:ext uri="{BB962C8B-B14F-4D97-AF65-F5344CB8AC3E}">
        <p14:creationId xmlns:p14="http://schemas.microsoft.com/office/powerpoint/2010/main" val="77809101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08051" y="4458338"/>
            <a:ext cx="1819729" cy="369332"/>
          </a:xfrm>
          <a:prstGeom prst="rect">
            <a:avLst/>
          </a:prstGeom>
        </p:spPr>
        <p:txBody>
          <a:bodyPr wrap="none">
            <a:spAutoFit/>
          </a:bodyPr>
          <a:lstStyle/>
          <a:p>
            <a:pPr algn="ctr"/>
            <a:r>
              <a:rPr lang="en-US" b="1" u="sng">
                <a:solidFill>
                  <a:schemeClr val="bg1"/>
                </a:solidFill>
                <a:latin typeface="Arial" panose="020B0604020202020204" pitchFamily="34" charset="0"/>
                <a:cs typeface="Arial" panose="020B0604020202020204" pitchFamily="34" charset="0"/>
              </a:rPr>
              <a:t>tel@bath.ac.uk</a:t>
            </a:r>
            <a:endParaRPr lang="en-GB"/>
          </a:p>
        </p:txBody>
      </p:sp>
    </p:spTree>
    <p:custDataLst>
      <p:tags r:id="rId1"/>
    </p:custDataLst>
    <p:extLst>
      <p:ext uri="{BB962C8B-B14F-4D97-AF65-F5344CB8AC3E}">
        <p14:creationId xmlns:p14="http://schemas.microsoft.com/office/powerpoint/2010/main" val="253008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913324" y="26671"/>
            <a:ext cx="7230676" cy="857250"/>
          </a:xfrm>
        </p:spPr>
        <p:txBody>
          <a:bodyPr/>
          <a:lstStyle/>
          <a:p>
            <a:r>
              <a:rPr lang="en-US"/>
              <a:t>Marking Workflow</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349253" y="1196675"/>
            <a:ext cx="5245474" cy="3840888"/>
          </a:xfrm>
        </p:spPr>
        <p:txBody>
          <a:bodyPr vert="horz" lIns="91440" tIns="45720" rIns="91440" bIns="45720" rtlCol="0" anchor="t">
            <a:normAutofit fontScale="85000" lnSpcReduction="20000"/>
          </a:bodyPr>
          <a:lstStyle/>
          <a:p>
            <a:pPr marL="0" indent="0">
              <a:buNone/>
            </a:pPr>
            <a:r>
              <a:rPr lang="en-GB" sz="1800">
                <a:latin typeface="Arial"/>
                <a:cs typeface="Arial"/>
              </a:rPr>
              <a:t>What is marking workflow?</a:t>
            </a:r>
            <a:endParaRPr lang="en-US" sz="1800">
              <a:latin typeface="Arial"/>
            </a:endParaRPr>
          </a:p>
          <a:p>
            <a:pPr marL="0" indent="0">
              <a:buNone/>
            </a:pPr>
            <a:endParaRPr lang="en-GB" sz="1800">
              <a:latin typeface="Arial"/>
              <a:cs typeface="Arial"/>
            </a:endParaRPr>
          </a:p>
          <a:p>
            <a:r>
              <a:rPr lang="en-GB" sz="1800">
                <a:latin typeface="Arial"/>
                <a:cs typeface="Arial"/>
              </a:rPr>
              <a:t>Prevents students from seeing their grades and feedback for an assignment until the grader is ready and has performed additional steps.</a:t>
            </a:r>
          </a:p>
          <a:p>
            <a:endParaRPr lang="en-GB" sz="1800">
              <a:latin typeface="Arial"/>
              <a:cs typeface="Arial"/>
            </a:endParaRPr>
          </a:p>
          <a:p>
            <a:r>
              <a:rPr lang="en-GB" sz="1800">
                <a:latin typeface="Arial"/>
                <a:cs typeface="Arial"/>
              </a:rPr>
              <a:t>Marking workflow allows you to track the progress of your marking. </a:t>
            </a:r>
            <a:endParaRPr lang="en-GB" sz="1800">
              <a:latin typeface="Arial"/>
            </a:endParaRPr>
          </a:p>
          <a:p>
            <a:pPr marL="342900" indent="-342900">
              <a:buFont typeface="Arial" panose="020B0604020202020204" pitchFamily="34" charset="0"/>
              <a:buChar char="•"/>
            </a:pPr>
            <a:endParaRPr lang="en-GB" sz="1800">
              <a:latin typeface="Arial" panose="020B0604020202020204" pitchFamily="34" charset="0"/>
              <a:cs typeface="Arial" panose="020B0604020202020204" pitchFamily="34" charset="0"/>
            </a:endParaRPr>
          </a:p>
          <a:p>
            <a:pPr>
              <a:buFont typeface="Arial" panose="020B0604020202020204" pitchFamily="34" charset="0"/>
              <a:buChar char="•"/>
            </a:pPr>
            <a:r>
              <a:rPr lang="en-GB" sz="1800">
                <a:latin typeface="Arial"/>
                <a:cs typeface="Arial"/>
              </a:rPr>
              <a:t>Allows you to place student submissions into different stages of a workflow. This is particularly useful for managing process, for example, extensions.</a:t>
            </a:r>
          </a:p>
          <a:p>
            <a:pPr>
              <a:buFont typeface="Arial" panose="020B0604020202020204" pitchFamily="34" charset="0"/>
              <a:buChar char="•"/>
            </a:pPr>
            <a:endParaRPr lang="en-GB" sz="1800">
              <a:latin typeface="Arial"/>
              <a:cs typeface="Arial"/>
            </a:endParaRPr>
          </a:p>
          <a:p>
            <a:pPr>
              <a:buFont typeface="Arial" panose="020B0604020202020204" pitchFamily="34" charset="0"/>
              <a:buChar char="•"/>
            </a:pPr>
            <a:r>
              <a:rPr lang="en-GB" sz="1800">
                <a:latin typeface="Arial"/>
                <a:cs typeface="Arial"/>
              </a:rPr>
              <a:t>Useful for keeping track of marking and can help with managing moderation as all markers can see the workflow state for each student.</a:t>
            </a:r>
          </a:p>
          <a:p>
            <a:pPr marL="0" indent="0">
              <a:buNone/>
            </a:pPr>
            <a:r>
              <a:rPr lang="en-GB" sz="1800">
                <a:latin typeface="Arial"/>
              </a:rPr>
              <a:t>. </a:t>
            </a:r>
          </a:p>
        </p:txBody>
      </p:sp>
      <p:pic>
        <p:nvPicPr>
          <p:cNvPr id="5" name="Picture 4" descr="A screenshot of a computer&#10;&#10;Description automatically generated">
            <a:extLst>
              <a:ext uri="{FF2B5EF4-FFF2-40B4-BE49-F238E27FC236}">
                <a16:creationId xmlns:a16="http://schemas.microsoft.com/office/drawing/2014/main" id="{C59B74D1-E437-1ACD-8DAC-37CC7CED7E92}"/>
              </a:ext>
            </a:extLst>
          </p:cNvPr>
          <p:cNvPicPr>
            <a:picLocks noChangeAspect="1"/>
          </p:cNvPicPr>
          <p:nvPr/>
        </p:nvPicPr>
        <p:blipFill>
          <a:blip r:embed="rId3"/>
          <a:stretch>
            <a:fillRect/>
          </a:stretch>
        </p:blipFill>
        <p:spPr>
          <a:xfrm>
            <a:off x="5694834" y="2204790"/>
            <a:ext cx="3270096" cy="1388947"/>
          </a:xfrm>
          <a:prstGeom prst="rect">
            <a:avLst/>
          </a:prstGeom>
          <a:ln>
            <a:solidFill>
              <a:schemeClr val="accent1"/>
            </a:solidFill>
          </a:ln>
        </p:spPr>
      </p:pic>
    </p:spTree>
    <p:extLst>
      <p:ext uri="{BB962C8B-B14F-4D97-AF65-F5344CB8AC3E}">
        <p14:creationId xmlns:p14="http://schemas.microsoft.com/office/powerpoint/2010/main" val="1929120464"/>
      </p:ext>
    </p:extLst>
  </p:cSld>
  <p:clrMapOvr>
    <a:masterClrMapping/>
  </p:clrMapOvr>
  <mc:AlternateContent xmlns:mc="http://schemas.openxmlformats.org/markup-compatibility/2006" xmlns:p14="http://schemas.microsoft.com/office/powerpoint/2010/main">
    <mc:Choice Requires="p14">
      <p:transition p14:dur="0" advTm="57578"/>
    </mc:Choice>
    <mc:Fallback xmlns="">
      <p:transition advTm="5757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913324" y="26671"/>
            <a:ext cx="7230676" cy="857250"/>
          </a:xfrm>
        </p:spPr>
        <p:txBody>
          <a:bodyPr/>
          <a:lstStyle/>
          <a:p>
            <a:r>
              <a:rPr lang="en-US"/>
              <a:t>Marking Workflow</a:t>
            </a:r>
          </a:p>
        </p:txBody>
      </p:sp>
      <p:pic>
        <p:nvPicPr>
          <p:cNvPr id="5" name="Picture 4" descr="A screenshot of a computer&#10;&#10;Description automatically generated">
            <a:extLst>
              <a:ext uri="{FF2B5EF4-FFF2-40B4-BE49-F238E27FC236}">
                <a16:creationId xmlns:a16="http://schemas.microsoft.com/office/drawing/2014/main" id="{950F34A9-B3B5-AF87-2107-ADFDEC0F3D85}"/>
              </a:ext>
            </a:extLst>
          </p:cNvPr>
          <p:cNvPicPr>
            <a:picLocks noChangeAspect="1"/>
          </p:cNvPicPr>
          <p:nvPr/>
        </p:nvPicPr>
        <p:blipFill rotWithShape="1">
          <a:blip r:embed="rId3"/>
          <a:srcRect t="13778"/>
          <a:stretch/>
        </p:blipFill>
        <p:spPr>
          <a:xfrm>
            <a:off x="4572000" y="1809551"/>
            <a:ext cx="4095206" cy="1674316"/>
          </a:xfrm>
          <a:prstGeom prst="rect">
            <a:avLst/>
          </a:prstGeom>
          <a:ln>
            <a:solidFill>
              <a:schemeClr val="accent1"/>
            </a:solidFill>
          </a:ln>
        </p:spPr>
      </p:pic>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435847" y="1338614"/>
            <a:ext cx="6669856" cy="3413425"/>
          </a:xfrm>
        </p:spPr>
        <p:txBody>
          <a:bodyPr vert="horz" lIns="91440" tIns="45720" rIns="91440" bIns="45720" rtlCol="0" anchor="t">
            <a:normAutofit fontScale="47500" lnSpcReduction="20000"/>
          </a:bodyPr>
          <a:lstStyle/>
          <a:p>
            <a:pPr marL="0" indent="0">
              <a:buNone/>
            </a:pPr>
            <a:r>
              <a:rPr lang="en-GB" sz="3800">
                <a:latin typeface="Arial"/>
                <a:cs typeface="Arial"/>
              </a:rPr>
              <a:t>Marking workflow has 6 different states:</a:t>
            </a:r>
          </a:p>
          <a:p>
            <a:pPr indent="-342900">
              <a:buFont typeface="Arial"/>
              <a:buChar char="•"/>
            </a:pPr>
            <a:endParaRPr lang="en-GB" sz="3800">
              <a:latin typeface="Arial"/>
              <a:cs typeface="Arial"/>
            </a:endParaRPr>
          </a:p>
          <a:p>
            <a:pPr marL="685800" lvl="1" indent="-342900">
              <a:buFont typeface="Arial" panose="020B0604020202020204" pitchFamily="34" charset="0"/>
              <a:buChar char="•"/>
            </a:pPr>
            <a:r>
              <a:rPr lang="en-GB" sz="3800">
                <a:latin typeface="Arial"/>
                <a:cs typeface="Arial"/>
              </a:rPr>
              <a:t>Not marked</a:t>
            </a:r>
          </a:p>
          <a:p>
            <a:pPr marL="685800" lvl="1" indent="-342900">
              <a:buFont typeface="Arial" panose="020B0604020202020204" pitchFamily="34" charset="0"/>
              <a:buChar char="•"/>
            </a:pPr>
            <a:r>
              <a:rPr lang="en-GB" sz="3800">
                <a:latin typeface="Arial"/>
                <a:cs typeface="Arial"/>
              </a:rPr>
              <a:t>In marking</a:t>
            </a:r>
          </a:p>
          <a:p>
            <a:pPr marL="685800" lvl="1" indent="-342900">
              <a:buFont typeface="Arial" panose="020B0604020202020204" pitchFamily="34" charset="0"/>
              <a:buChar char="•"/>
            </a:pPr>
            <a:r>
              <a:rPr lang="en-GB" sz="3800">
                <a:latin typeface="Arial"/>
                <a:cs typeface="Arial"/>
              </a:rPr>
              <a:t>Marking completed</a:t>
            </a:r>
          </a:p>
          <a:p>
            <a:pPr marL="685800" lvl="1" indent="-342900">
              <a:buFont typeface="Arial" panose="020B0604020202020204" pitchFamily="34" charset="0"/>
              <a:buChar char="•"/>
            </a:pPr>
            <a:r>
              <a:rPr lang="en-GB" sz="3800">
                <a:latin typeface="Arial"/>
                <a:cs typeface="Arial"/>
              </a:rPr>
              <a:t>In review</a:t>
            </a:r>
          </a:p>
          <a:p>
            <a:pPr marL="685800" lvl="1" indent="-342900">
              <a:buFont typeface="Arial" panose="020B0604020202020204" pitchFamily="34" charset="0"/>
              <a:buChar char="•"/>
            </a:pPr>
            <a:r>
              <a:rPr lang="en-GB" sz="3800">
                <a:latin typeface="Arial"/>
                <a:cs typeface="Arial"/>
              </a:rPr>
              <a:t>Ready for release</a:t>
            </a:r>
          </a:p>
          <a:p>
            <a:pPr marL="685800" lvl="1" indent="-342900">
              <a:buFont typeface="Arial" panose="020B0604020202020204" pitchFamily="34" charset="0"/>
              <a:buChar char="•"/>
            </a:pPr>
            <a:r>
              <a:rPr lang="en-GB" sz="3800">
                <a:latin typeface="Arial"/>
                <a:cs typeface="Arial"/>
              </a:rPr>
              <a:t>Released</a:t>
            </a:r>
          </a:p>
          <a:p>
            <a:endParaRPr lang="en-GB" sz="3800">
              <a:latin typeface="Arial" panose="020B0604020202020204" pitchFamily="34" charset="0"/>
              <a:cs typeface="Arial" panose="020B0604020202020204" pitchFamily="34" charset="0"/>
            </a:endParaRPr>
          </a:p>
          <a:p>
            <a:pPr marL="0" indent="0">
              <a:buNone/>
            </a:pPr>
            <a:r>
              <a:rPr lang="en-GB" sz="3800">
                <a:latin typeface="Arial"/>
                <a:cs typeface="Arial"/>
              </a:rPr>
              <a:t>Both students and markers can see the state of marking as the state is changed, however, students cannot see their grade or feedback until marking workflow is set to 'Released'.</a:t>
            </a:r>
          </a:p>
          <a:p>
            <a:pPr marL="0" indent="0">
              <a:buNone/>
            </a:pPr>
            <a:r>
              <a:rPr lang="en-GB" sz="2400"/>
              <a:t>. </a:t>
            </a:r>
          </a:p>
        </p:txBody>
      </p:sp>
    </p:spTree>
    <p:extLst>
      <p:ext uri="{BB962C8B-B14F-4D97-AF65-F5344CB8AC3E}">
        <p14:creationId xmlns:p14="http://schemas.microsoft.com/office/powerpoint/2010/main" val="2092219763"/>
      </p:ext>
    </p:extLst>
  </p:cSld>
  <p:clrMapOvr>
    <a:masterClrMapping/>
  </p:clrMapOvr>
  <mc:AlternateContent xmlns:mc="http://schemas.openxmlformats.org/markup-compatibility/2006" xmlns:p14="http://schemas.microsoft.com/office/powerpoint/2010/main">
    <mc:Choice Requires="p14">
      <p:transition p14:dur="0" advTm="57578"/>
    </mc:Choice>
    <mc:Fallback xmlns="">
      <p:transition advTm="575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913324" y="26671"/>
            <a:ext cx="7230676" cy="857250"/>
          </a:xfrm>
        </p:spPr>
        <p:txBody>
          <a:bodyPr/>
          <a:lstStyle/>
          <a:p>
            <a:r>
              <a:rPr lang="en-US"/>
              <a:t>Releasing Grades</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335865" y="1647960"/>
            <a:ext cx="4387038" cy="2560440"/>
          </a:xfrm>
        </p:spPr>
        <p:txBody>
          <a:bodyPr vert="horz" lIns="91440" tIns="45720" rIns="91440" bIns="45720" rtlCol="0" anchor="t">
            <a:normAutofit fontScale="92500" lnSpcReduction="10000"/>
          </a:bodyPr>
          <a:lstStyle/>
          <a:p>
            <a:pPr marL="0" indent="0">
              <a:buNone/>
            </a:pPr>
            <a:r>
              <a:rPr lang="en-GB" sz="1800">
                <a:latin typeface="Arial" panose="020B0604020202020204" pitchFamily="34" charset="0"/>
                <a:cs typeface="Arial" panose="020B0604020202020204" pitchFamily="34" charset="0"/>
              </a:rPr>
              <a:t>Anonymity must be lifted before grades can be released. Before lifting anonymity and releasing grades make sure that all grades have been checked and are accurate.  </a:t>
            </a:r>
          </a:p>
          <a:p>
            <a:pPr marL="0" indent="0">
              <a:buNone/>
            </a:pPr>
            <a:endParaRPr lang="en-GB" sz="1800">
              <a:latin typeface="Arial" panose="020B0604020202020204" pitchFamily="34" charset="0"/>
              <a:cs typeface="Arial" panose="020B0604020202020204" pitchFamily="34" charset="0"/>
            </a:endParaRPr>
          </a:p>
          <a:p>
            <a:pPr marL="0" indent="0">
              <a:buNone/>
            </a:pPr>
            <a:r>
              <a:rPr lang="en-GB" sz="1800">
                <a:latin typeface="Arial"/>
                <a:cs typeface="Arial"/>
              </a:rPr>
              <a:t>The grades can then be released to the students. Once the grades have been released the unit convenor can transfer the grades to SAMIS using the Grade Transfer tool.</a:t>
            </a:r>
          </a:p>
          <a:p>
            <a:pPr marL="0" indent="0">
              <a:buNone/>
            </a:pPr>
            <a:endParaRPr lang="en-GB">
              <a:cs typeface="Arial"/>
            </a:endParaRPr>
          </a:p>
        </p:txBody>
      </p:sp>
      <p:pic>
        <p:nvPicPr>
          <p:cNvPr id="5" name="Picture 4" descr="A screenshot of a computer&#10;&#10;Description automatically generated">
            <a:extLst>
              <a:ext uri="{FF2B5EF4-FFF2-40B4-BE49-F238E27FC236}">
                <a16:creationId xmlns:a16="http://schemas.microsoft.com/office/drawing/2014/main" id="{454D35C5-041A-6098-B8A9-66BE43F82B60}"/>
              </a:ext>
            </a:extLst>
          </p:cNvPr>
          <p:cNvPicPr>
            <a:picLocks noChangeAspect="1"/>
          </p:cNvPicPr>
          <p:nvPr/>
        </p:nvPicPr>
        <p:blipFill>
          <a:blip r:embed="rId3"/>
          <a:stretch>
            <a:fillRect/>
          </a:stretch>
        </p:blipFill>
        <p:spPr>
          <a:xfrm>
            <a:off x="4572000" y="1778390"/>
            <a:ext cx="4572000" cy="2298574"/>
          </a:xfrm>
          <a:prstGeom prst="rect">
            <a:avLst/>
          </a:prstGeom>
        </p:spPr>
      </p:pic>
    </p:spTree>
    <p:extLst>
      <p:ext uri="{BB962C8B-B14F-4D97-AF65-F5344CB8AC3E}">
        <p14:creationId xmlns:p14="http://schemas.microsoft.com/office/powerpoint/2010/main" val="3570079170"/>
      </p:ext>
    </p:extLst>
  </p:cSld>
  <p:clrMapOvr>
    <a:masterClrMapping/>
  </p:clrMapOvr>
  <mc:AlternateContent xmlns:mc="http://schemas.openxmlformats.org/markup-compatibility/2006" xmlns:p14="http://schemas.microsoft.com/office/powerpoint/2010/main">
    <mc:Choice Requires="p14">
      <p:transition p14:dur="0" advTm="57578"/>
    </mc:Choice>
    <mc:Fallback xmlns="">
      <p:transition advTm="5757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33811" y="23968"/>
            <a:ext cx="7230676" cy="857250"/>
          </a:xfrm>
        </p:spPr>
        <p:txBody>
          <a:bodyPr/>
          <a:lstStyle/>
          <a:p>
            <a:r>
              <a:rPr lang="en-US"/>
              <a:t>What is the Grade Transfer tool? </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390328" y="1284796"/>
            <a:ext cx="5078951" cy="3673794"/>
          </a:xfrm>
        </p:spPr>
        <p:txBody>
          <a:bodyPr vert="horz" lIns="91440" tIns="45720" rIns="91440" bIns="45720" rtlCol="0" anchor="t">
            <a:normAutofit/>
          </a:bodyPr>
          <a:lstStyle/>
          <a:p>
            <a:pPr marL="0" indent="0">
              <a:buNone/>
            </a:pPr>
            <a:r>
              <a:rPr lang="en-GB" sz="1800">
                <a:latin typeface="Arial"/>
              </a:rPr>
              <a:t>Grade Transfer is a Moodle tool that is available to most Moodle staff roles </a:t>
            </a:r>
            <a:r>
              <a:rPr lang="en-GB" sz="1800" b="1">
                <a:latin typeface="Arial"/>
              </a:rPr>
              <a:t>(Teacher +, Teacher, Administrator etc) but only the Teacher + can transfer grades. </a:t>
            </a:r>
            <a:endParaRPr lang="en-US"/>
          </a:p>
          <a:p>
            <a:pPr marL="0" indent="0">
              <a:buNone/>
            </a:pPr>
            <a:r>
              <a:rPr lang="en-GB" sz="1800">
                <a:latin typeface="Arial"/>
              </a:rPr>
              <a:t>The tool simplifies the transfer of grades from a Moodle Assignment or Quiz Activity to SAMIS.</a:t>
            </a:r>
            <a:endParaRPr lang="en-GB"/>
          </a:p>
          <a:p>
            <a:pPr marL="0" indent="0">
              <a:buNone/>
            </a:pPr>
            <a:r>
              <a:rPr lang="en-GB" sz="1800">
                <a:latin typeface="Arial"/>
              </a:rPr>
              <a:t>Reduces the administrative overhead of manually moving data. </a:t>
            </a:r>
          </a:p>
        </p:txBody>
      </p:sp>
      <p:pic>
        <p:nvPicPr>
          <p:cNvPr id="7" name="Picture 6" descr="A group of orange circles&#10;&#10;Description automatically generated">
            <a:extLst>
              <a:ext uri="{FF2B5EF4-FFF2-40B4-BE49-F238E27FC236}">
                <a16:creationId xmlns:a16="http://schemas.microsoft.com/office/drawing/2014/main" id="{D3A7E9CF-7252-8024-084F-EC4098B70651}"/>
              </a:ext>
            </a:extLst>
          </p:cNvPr>
          <p:cNvPicPr>
            <a:picLocks noChangeAspect="1"/>
          </p:cNvPicPr>
          <p:nvPr/>
        </p:nvPicPr>
        <p:blipFill>
          <a:blip r:embed="rId3"/>
          <a:stretch>
            <a:fillRect/>
          </a:stretch>
        </p:blipFill>
        <p:spPr>
          <a:xfrm>
            <a:off x="5791197" y="1119141"/>
            <a:ext cx="2438401" cy="624256"/>
          </a:xfrm>
          <a:prstGeom prst="rect">
            <a:avLst/>
          </a:prstGeom>
        </p:spPr>
      </p:pic>
      <p:pic>
        <p:nvPicPr>
          <p:cNvPr id="9" name="Picture 8" descr="A screen shot of a computer&#10;&#10;Description automatically generated">
            <a:extLst>
              <a:ext uri="{FF2B5EF4-FFF2-40B4-BE49-F238E27FC236}">
                <a16:creationId xmlns:a16="http://schemas.microsoft.com/office/drawing/2014/main" id="{019414E0-5858-4786-632C-53A11377420E}"/>
              </a:ext>
            </a:extLst>
          </p:cNvPr>
          <p:cNvPicPr>
            <a:picLocks noChangeAspect="1"/>
          </p:cNvPicPr>
          <p:nvPr/>
        </p:nvPicPr>
        <p:blipFill>
          <a:blip r:embed="rId4"/>
          <a:stretch>
            <a:fillRect/>
          </a:stretch>
        </p:blipFill>
        <p:spPr>
          <a:xfrm>
            <a:off x="5924060" y="1978855"/>
            <a:ext cx="908149" cy="889741"/>
          </a:xfrm>
          <a:prstGeom prst="rect">
            <a:avLst/>
          </a:prstGeom>
          <a:ln>
            <a:solidFill>
              <a:schemeClr val="tx1">
                <a:lumMod val="50000"/>
                <a:lumOff val="50000"/>
              </a:schemeClr>
            </a:solidFill>
          </a:ln>
        </p:spPr>
      </p:pic>
      <p:pic>
        <p:nvPicPr>
          <p:cNvPr id="11" name="Picture 10" descr="A screenshot of a quiz&#10;&#10;Description automatically generated">
            <a:extLst>
              <a:ext uri="{FF2B5EF4-FFF2-40B4-BE49-F238E27FC236}">
                <a16:creationId xmlns:a16="http://schemas.microsoft.com/office/drawing/2014/main" id="{4D898507-5E66-54A5-A8F8-04B282BFEACE}"/>
              </a:ext>
            </a:extLst>
          </p:cNvPr>
          <p:cNvPicPr>
            <a:picLocks noChangeAspect="1"/>
          </p:cNvPicPr>
          <p:nvPr/>
        </p:nvPicPr>
        <p:blipFill>
          <a:blip r:embed="rId5"/>
          <a:stretch>
            <a:fillRect/>
          </a:stretch>
        </p:blipFill>
        <p:spPr>
          <a:xfrm>
            <a:off x="7354648" y="1978855"/>
            <a:ext cx="768652" cy="889741"/>
          </a:xfrm>
          <a:prstGeom prst="rect">
            <a:avLst/>
          </a:prstGeom>
          <a:ln>
            <a:solidFill>
              <a:schemeClr val="tx1">
                <a:lumMod val="50000"/>
                <a:lumOff val="50000"/>
              </a:schemeClr>
            </a:solidFill>
          </a:ln>
        </p:spPr>
      </p:pic>
      <p:sp>
        <p:nvSpPr>
          <p:cNvPr id="14" name="TextBox 13">
            <a:extLst>
              <a:ext uri="{FF2B5EF4-FFF2-40B4-BE49-F238E27FC236}">
                <a16:creationId xmlns:a16="http://schemas.microsoft.com/office/drawing/2014/main" id="{042C055B-A6A1-C610-5C7F-1738A14FCAA7}"/>
              </a:ext>
            </a:extLst>
          </p:cNvPr>
          <p:cNvSpPr txBox="1"/>
          <p:nvPr/>
        </p:nvSpPr>
        <p:spPr>
          <a:xfrm>
            <a:off x="6279660" y="3131511"/>
            <a:ext cx="1461477" cy="369332"/>
          </a:xfrm>
          <a:prstGeom prst="rect">
            <a:avLst/>
          </a:prstGeom>
          <a:noFill/>
        </p:spPr>
        <p:txBody>
          <a:bodyPr wrap="square" rtlCol="0">
            <a:spAutoFit/>
          </a:bodyPr>
          <a:lstStyle/>
          <a:p>
            <a:pPr algn="ctr"/>
            <a:r>
              <a:rPr lang="en-GB" b="1"/>
              <a:t>GRADES </a:t>
            </a:r>
          </a:p>
        </p:txBody>
      </p:sp>
      <p:cxnSp>
        <p:nvCxnSpPr>
          <p:cNvPr id="16" name="Connector: Elbow 15">
            <a:extLst>
              <a:ext uri="{FF2B5EF4-FFF2-40B4-BE49-F238E27FC236}">
                <a16:creationId xmlns:a16="http://schemas.microsoft.com/office/drawing/2014/main" id="{F0211D81-4CB2-3A73-553A-021393D25488}"/>
              </a:ext>
              <a:ext uri="{C183D7F6-B498-43B3-948B-1728B52AA6E4}">
                <adec:decorative xmlns:adec="http://schemas.microsoft.com/office/drawing/2017/decorative" val="1"/>
              </a:ext>
            </a:extLst>
          </p:cNvPr>
          <p:cNvCxnSpPr>
            <a:stCxn id="9" idx="2"/>
            <a:endCxn id="14" idx="0"/>
          </p:cNvCxnSpPr>
          <p:nvPr/>
        </p:nvCxnSpPr>
        <p:spPr>
          <a:xfrm rot="16200000" flipH="1">
            <a:off x="6562810" y="2683921"/>
            <a:ext cx="262915" cy="632264"/>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8" name="Connector: Elbow 17">
            <a:extLst>
              <a:ext uri="{FF2B5EF4-FFF2-40B4-BE49-F238E27FC236}">
                <a16:creationId xmlns:a16="http://schemas.microsoft.com/office/drawing/2014/main" id="{0667983C-3D4A-96F0-4EE1-FD3C537AA7AE}"/>
              </a:ext>
              <a:ext uri="{C183D7F6-B498-43B3-948B-1728B52AA6E4}">
                <adec:decorative xmlns:adec="http://schemas.microsoft.com/office/drawing/2017/decorative" val="1"/>
              </a:ext>
            </a:extLst>
          </p:cNvPr>
          <p:cNvCxnSpPr>
            <a:stCxn id="11" idx="2"/>
            <a:endCxn id="14" idx="0"/>
          </p:cNvCxnSpPr>
          <p:nvPr/>
        </p:nvCxnSpPr>
        <p:spPr>
          <a:xfrm rot="5400000">
            <a:off x="7243230" y="2635766"/>
            <a:ext cx="262915" cy="728575"/>
          </a:xfrm>
          <a:prstGeom prst="bentConnector3">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6847C5B5-4962-AA3C-DF3F-3162BFC54F4F}"/>
              </a:ext>
            </a:extLst>
          </p:cNvPr>
          <p:cNvSpPr txBox="1"/>
          <p:nvPr/>
        </p:nvSpPr>
        <p:spPr>
          <a:xfrm>
            <a:off x="5924060" y="3963769"/>
            <a:ext cx="2199240" cy="646331"/>
          </a:xfrm>
          <a:prstGeom prst="rect">
            <a:avLst/>
          </a:prstGeom>
          <a:noFill/>
          <a:ln>
            <a:solidFill>
              <a:schemeClr val="tx1"/>
            </a:solidFill>
          </a:ln>
        </p:spPr>
        <p:txBody>
          <a:bodyPr wrap="square" rtlCol="0">
            <a:spAutoFit/>
          </a:bodyPr>
          <a:lstStyle/>
          <a:p>
            <a:pPr algn="ctr"/>
            <a:r>
              <a:rPr lang="en-GB" sz="3600" b="1"/>
              <a:t>SAMIS</a:t>
            </a:r>
          </a:p>
        </p:txBody>
      </p:sp>
      <p:sp>
        <p:nvSpPr>
          <p:cNvPr id="20" name="Arrow: Right 19">
            <a:extLst>
              <a:ext uri="{FF2B5EF4-FFF2-40B4-BE49-F238E27FC236}">
                <a16:creationId xmlns:a16="http://schemas.microsoft.com/office/drawing/2014/main" id="{65D17349-283F-829F-6CEB-D5E351DD718D}"/>
              </a:ext>
              <a:ext uri="{C183D7F6-B498-43B3-948B-1728B52AA6E4}">
                <adec:decorative xmlns:adec="http://schemas.microsoft.com/office/drawing/2017/decorative" val="1"/>
              </a:ext>
            </a:extLst>
          </p:cNvPr>
          <p:cNvSpPr/>
          <p:nvPr/>
        </p:nvSpPr>
        <p:spPr>
          <a:xfrm rot="5400000">
            <a:off x="6795170" y="3546440"/>
            <a:ext cx="397022" cy="322944"/>
          </a:xfrm>
          <a:prstGeom prst="rightArrow">
            <a:avLst/>
          </a:prstGeom>
          <a:solidFill>
            <a:srgbClr val="1A3F8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8238831"/>
      </p:ext>
    </p:extLst>
  </p:cSld>
  <p:clrMapOvr>
    <a:masterClrMapping/>
  </p:clrMapOvr>
  <mc:AlternateContent xmlns:mc="http://schemas.openxmlformats.org/markup-compatibility/2006" xmlns:p14="http://schemas.microsoft.com/office/powerpoint/2010/main">
    <mc:Choice Requires="p14">
      <p:transition p14:dur="0" advTm="57578"/>
    </mc:Choice>
    <mc:Fallback xmlns="">
      <p:transition advTm="57578"/>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normAutofit/>
          </a:bodyPr>
          <a:lstStyle/>
          <a:p>
            <a:r>
              <a:rPr lang="en-US"/>
              <a:t>Who can use Grade Transfer ? </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380490" y="1131664"/>
            <a:ext cx="4648710" cy="3630835"/>
          </a:xfrm>
        </p:spPr>
        <p:txBody>
          <a:bodyPr vert="horz" lIns="91440" tIns="45720" rIns="91440" bIns="45720" rtlCol="0" anchor="t">
            <a:normAutofit fontScale="92500" lnSpcReduction="20000"/>
          </a:bodyPr>
          <a:lstStyle/>
          <a:p>
            <a:pPr marL="0" indent="0">
              <a:lnSpc>
                <a:spcPct val="110000"/>
              </a:lnSpc>
              <a:buNone/>
            </a:pPr>
            <a:r>
              <a:rPr lang="en-GB" sz="1800" dirty="0">
                <a:latin typeface="Arial"/>
              </a:rPr>
              <a:t>Only the UC can transfer grades though other staff roles can set it up.</a:t>
            </a:r>
          </a:p>
          <a:p>
            <a:pPr marL="0" indent="0">
              <a:lnSpc>
                <a:spcPct val="110000"/>
              </a:lnSpc>
              <a:buNone/>
            </a:pPr>
            <a:r>
              <a:rPr lang="en-GB" sz="1800" b="1" dirty="0">
                <a:latin typeface="Arial"/>
              </a:rPr>
              <a:t> </a:t>
            </a:r>
            <a:r>
              <a:rPr lang="en-GB" sz="1800" dirty="0">
                <a:latin typeface="Arial"/>
              </a:rPr>
              <a:t>The key responsibilities that the UC is expected to undertake before instigating grade transfer are: </a:t>
            </a:r>
          </a:p>
          <a:p>
            <a:pPr marL="0" indent="0">
              <a:lnSpc>
                <a:spcPct val="110000"/>
              </a:lnSpc>
              <a:buNone/>
            </a:pPr>
            <a:endParaRPr lang="en-GB" sz="1800" dirty="0">
              <a:solidFill>
                <a:srgbClr val="000000"/>
              </a:solidFill>
              <a:latin typeface="Arial"/>
              <a:cs typeface="Segoe UI"/>
            </a:endParaRPr>
          </a:p>
          <a:p>
            <a:pPr>
              <a:lnSpc>
                <a:spcPct val="110000"/>
              </a:lnSpc>
            </a:pPr>
            <a:r>
              <a:rPr lang="en-US" sz="1800" dirty="0">
                <a:solidFill>
                  <a:srgbClr val="333333"/>
                </a:solidFill>
                <a:latin typeface="Arial"/>
                <a:cs typeface="Segoe UI"/>
              </a:rPr>
              <a:t>Check that the correct Moodle activity has been associated with the correct SAMIS assessment item</a:t>
            </a:r>
          </a:p>
          <a:p>
            <a:pPr>
              <a:lnSpc>
                <a:spcPct val="110000"/>
              </a:lnSpc>
            </a:pPr>
            <a:endParaRPr lang="en-US" sz="1800" dirty="0">
              <a:solidFill>
                <a:srgbClr val="333333"/>
              </a:solidFill>
              <a:latin typeface="Arial"/>
              <a:cs typeface="Segoe UI"/>
            </a:endParaRPr>
          </a:p>
          <a:p>
            <a:pPr>
              <a:lnSpc>
                <a:spcPct val="110000"/>
              </a:lnSpc>
            </a:pPr>
            <a:r>
              <a:rPr lang="en-US" sz="1800" dirty="0">
                <a:solidFill>
                  <a:srgbClr val="333333"/>
                </a:solidFill>
                <a:latin typeface="Arial"/>
                <a:cs typeface="Segoe UI"/>
              </a:rPr>
              <a:t>Ensure assessment marks are correct </a:t>
            </a:r>
            <a:br>
              <a:rPr lang="en-US" sz="1800" dirty="0">
                <a:latin typeface="Arial"/>
                <a:cs typeface="Segoe UI"/>
              </a:rPr>
            </a:br>
            <a:endParaRPr lang="en-US" sz="1800">
              <a:solidFill>
                <a:srgbClr val="333333"/>
              </a:solidFill>
              <a:latin typeface="Arial"/>
              <a:cs typeface="Segoe UI"/>
            </a:endParaRPr>
          </a:p>
          <a:p>
            <a:pPr>
              <a:lnSpc>
                <a:spcPct val="110000"/>
              </a:lnSpc>
            </a:pPr>
            <a:endParaRPr lang="en-US" sz="900" dirty="0">
              <a:solidFill>
                <a:srgbClr val="333333"/>
              </a:solidFill>
              <a:latin typeface="Segoe UI"/>
              <a:cs typeface="Segoe UI"/>
            </a:endParaRPr>
          </a:p>
          <a:p>
            <a:pPr marL="0" indent="0">
              <a:lnSpc>
                <a:spcPct val="110000"/>
              </a:lnSpc>
              <a:buNone/>
            </a:pPr>
            <a:r>
              <a:rPr lang="en-GB" sz="1000" dirty="0">
                <a:solidFill>
                  <a:srgbClr val="0000EE"/>
                </a:solidFill>
                <a:latin typeface="Segoe UI"/>
                <a:cs typeface="Segoe UI"/>
                <a:hlinkClick r:id="rId4"/>
              </a:rPr>
              <a:t>https://teachinghub.bath.ac.uk/guide/grade-transfer-moodle-samis/</a:t>
            </a:r>
            <a:endParaRPr lang="en-GB" sz="1800">
              <a:latin typeface="Arial"/>
            </a:endParaRPr>
          </a:p>
          <a:p>
            <a:pPr>
              <a:lnSpc>
                <a:spcPct val="110000"/>
              </a:lnSpc>
            </a:pPr>
            <a:endParaRPr lang="en-GB" sz="1800">
              <a:latin typeface="Arial"/>
            </a:endParaRPr>
          </a:p>
        </p:txBody>
      </p:sp>
      <p:pic>
        <p:nvPicPr>
          <p:cNvPr id="7" name="Picture 6" descr="A person drawing on a piece of paper&#10;&#10;Description automatically generated">
            <a:extLst>
              <a:ext uri="{FF2B5EF4-FFF2-40B4-BE49-F238E27FC236}">
                <a16:creationId xmlns:a16="http://schemas.microsoft.com/office/drawing/2014/main" id="{0DBB07E7-EB3B-EC99-7EAD-AA2D96BDEBAE}"/>
              </a:ext>
            </a:extLst>
          </p:cNvPr>
          <p:cNvPicPr>
            <a:picLocks noChangeAspect="1"/>
          </p:cNvPicPr>
          <p:nvPr/>
        </p:nvPicPr>
        <p:blipFill>
          <a:blip r:embed="rId5"/>
          <a:stretch>
            <a:fillRect/>
          </a:stretch>
        </p:blipFill>
        <p:spPr>
          <a:xfrm>
            <a:off x="5524500" y="883921"/>
            <a:ext cx="3070860" cy="3070860"/>
          </a:xfrm>
          <a:prstGeom prst="rect">
            <a:avLst/>
          </a:prstGeom>
        </p:spPr>
      </p:pic>
      <p:sp>
        <p:nvSpPr>
          <p:cNvPr id="8" name="Rectangle: Rounded Corners 7">
            <a:extLst>
              <a:ext uri="{FF2B5EF4-FFF2-40B4-BE49-F238E27FC236}">
                <a16:creationId xmlns:a16="http://schemas.microsoft.com/office/drawing/2014/main" id="{0C9C0B21-863F-CC34-E9AD-01B4E0003B78}"/>
              </a:ext>
            </a:extLst>
          </p:cNvPr>
          <p:cNvSpPr/>
          <p:nvPr/>
        </p:nvSpPr>
        <p:spPr>
          <a:xfrm>
            <a:off x="5029200" y="3832859"/>
            <a:ext cx="3870960" cy="979171"/>
          </a:xfrm>
          <a:prstGeom prst="roundRect">
            <a:avLst/>
          </a:prstGeom>
          <a:solidFill>
            <a:schemeClr val="accent6">
              <a:lumMod val="20000"/>
              <a:lumOff val="80000"/>
            </a:schemeClr>
          </a:solidFill>
          <a:ln w="9525"/>
          <a:effectLst>
            <a:outerShdw blurRad="50800" dist="38100" dir="5400000" algn="t"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GB" b="1"/>
              <a:t>Once data has been transferred to SAMIS it cannot be overwritten by Moodle</a:t>
            </a:r>
            <a:endParaRPr lang="en-GB"/>
          </a:p>
        </p:txBody>
      </p:sp>
    </p:spTree>
    <p:extLst>
      <p:ext uri="{BB962C8B-B14F-4D97-AF65-F5344CB8AC3E}">
        <p14:creationId xmlns:p14="http://schemas.microsoft.com/office/powerpoint/2010/main" val="419675552"/>
      </p:ext>
    </p:extLst>
  </p:cSld>
  <p:clrMapOvr>
    <a:masterClrMapping/>
  </p:clrMapOvr>
  <mc:AlternateContent xmlns:mc="http://schemas.openxmlformats.org/markup-compatibility/2006" xmlns:p14="http://schemas.microsoft.com/office/powerpoint/2010/main">
    <mc:Choice Requires="p14">
      <p:transition p14:dur="0" advTm="45312"/>
    </mc:Choice>
    <mc:Fallback xmlns="">
      <p:transition advTm="45312"/>
    </mc:Fallback>
  </mc:AlternateContent>
  <p:extLst>
    <p:ext uri="{3A86A75C-4F4B-4683-9AE1-C65F6400EC91}">
      <p14:laserTraceLst xmlns:p14="http://schemas.microsoft.com/office/powerpoint/2010/main">
        <p14:tracePtLst>
          <p14:tracePt t="28957" x="3609975" y="4838700"/>
          <p14:tracePt t="29099" x="4652963" y="4854575"/>
          <p14:tracePt t="29107" x="5135563" y="4651375"/>
          <p14:tracePt t="29115" x="5553075" y="4468813"/>
          <p14:tracePt t="29123" x="5970588" y="4286250"/>
          <p14:tracePt t="29131" x="6389688" y="4114800"/>
          <p14:tracePt t="29139" x="6699250" y="3922713"/>
          <p14:tracePt t="29147" x="6999288" y="3729038"/>
          <p14:tracePt t="29156" x="7172325" y="3589338"/>
          <p14:tracePt t="29163" x="7300913" y="3494088"/>
          <p14:tracePt t="29172" x="7396163" y="3397250"/>
          <p14:tracePt t="29180" x="7450138" y="3343275"/>
          <p14:tracePt t="29187" x="7472363" y="3289300"/>
          <p14:tracePt t="29196" x="7472363" y="3268663"/>
          <p14:tracePt t="29211" x="7472363" y="3246438"/>
          <p14:tracePt t="29219" x="7472363" y="3236913"/>
          <p14:tracePt t="29228" x="7472363" y="3225800"/>
          <p14:tracePt t="29235" x="7461250" y="3225800"/>
          <p14:tracePt t="29244" x="7450138" y="3214688"/>
          <p14:tracePt t="29251" x="7429500" y="3194050"/>
          <p14:tracePt t="29259" x="7418388" y="3182938"/>
          <p14:tracePt t="29267" x="7407275" y="3160713"/>
          <p14:tracePt t="29275" x="7386638" y="3151188"/>
          <p14:tracePt t="29284" x="7386638" y="3140075"/>
          <p14:tracePt t="29293" x="7364413" y="3128963"/>
          <p14:tracePt t="29302" x="7364413" y="3108325"/>
          <p14:tracePt t="29309" x="7343775" y="3086100"/>
          <p14:tracePt t="29317" x="7332663" y="3065463"/>
          <p14:tracePt t="29325" x="7321550" y="3054350"/>
          <p14:tracePt t="29332" x="7310438" y="3032125"/>
          <p14:tracePt t="29341" x="7289800" y="3011488"/>
          <p14:tracePt t="29349" x="7278688" y="3000375"/>
          <p14:tracePt t="29357" x="7246938" y="2957513"/>
          <p14:tracePt t="29366" x="7235825" y="2946400"/>
          <p14:tracePt t="29373" x="7204075" y="2925763"/>
          <p14:tracePt t="29384" x="7181850" y="2894013"/>
          <p14:tracePt t="29388" x="7161213" y="2871788"/>
          <p14:tracePt t="29400" x="7138988" y="2860675"/>
          <p14:tracePt t="29405" x="7118350" y="2840038"/>
          <p14:tracePt t="29421" x="7096125" y="2817813"/>
          <p14:tracePt t="29437" x="7075488" y="2808288"/>
          <p14:tracePt t="29445" x="7053263" y="2797175"/>
          <p14:tracePt t="29452" x="7032625" y="2797175"/>
          <p14:tracePt t="29461" x="7010400" y="2786063"/>
          <p14:tracePt t="29469" x="6989763" y="2774950"/>
          <p14:tracePt t="29475" x="6978650" y="2774950"/>
          <p14:tracePt t="29483" x="6946900" y="2765425"/>
          <p14:tracePt t="29492" x="6913563" y="2765425"/>
          <p14:tracePt t="29500" x="6892925" y="2743200"/>
          <p14:tracePt t="29508" x="6850063" y="2722563"/>
          <p14:tracePt t="29516" x="6818313" y="2711450"/>
          <p14:tracePt t="29523" x="6775450" y="2679700"/>
          <p14:tracePt t="29531" x="6721475" y="2646363"/>
          <p14:tracePt t="29540" x="6678613" y="2625725"/>
          <p14:tracePt t="29548" x="6624638" y="2603500"/>
          <p14:tracePt t="29556" x="6592888" y="2582863"/>
          <p14:tracePt t="29564" x="6561138" y="2571750"/>
          <p14:tracePt t="29572" x="6538913" y="2560638"/>
          <p14:tracePt t="29580" x="6507163" y="2551113"/>
          <p14:tracePt t="29587" x="6484938" y="2540000"/>
          <p14:tracePt t="29597" x="6453188" y="2528888"/>
          <p14:tracePt t="29606" x="6432550" y="2517775"/>
          <p14:tracePt t="29615" x="6399213" y="2508250"/>
          <p14:tracePt t="29619" x="6367463" y="2508250"/>
          <p14:tracePt t="29628" x="6335713" y="2497138"/>
          <p14:tracePt t="29636" x="6303963" y="2497138"/>
          <p14:tracePt t="29644" x="6281738" y="2486025"/>
          <p14:tracePt t="29652" x="6270625" y="2486025"/>
          <p14:tracePt t="29660" x="6261100" y="2486025"/>
          <p14:tracePt t="29668" x="6238875" y="2474913"/>
          <p14:tracePt t="29684" x="6218238" y="2465388"/>
          <p14:tracePt t="29692" x="6196013" y="2454275"/>
          <p14:tracePt t="29700" x="6153150" y="2432050"/>
          <p14:tracePt t="29708" x="6121400" y="2422525"/>
          <p14:tracePt t="29716" x="6067425" y="2411413"/>
          <p14:tracePt t="29724" x="6002338" y="2389188"/>
          <p14:tracePt t="29732" x="5959475" y="2389188"/>
          <p14:tracePt t="29740" x="5938838" y="2379663"/>
          <p14:tracePt t="29748" x="5916613" y="2379663"/>
          <p14:tracePt t="29756" x="5907088" y="2379663"/>
          <p14:tracePt t="29772" x="5895975" y="2379663"/>
          <p14:tracePt t="29836" x="5864225" y="2368550"/>
          <p14:tracePt t="29844" x="5830888" y="2357438"/>
          <p14:tracePt t="29852" x="5799138" y="2346325"/>
          <p14:tracePt t="29860" x="5778500" y="2336800"/>
          <p14:tracePt t="29868" x="5745163" y="2314575"/>
          <p14:tracePt t="29876" x="5724525" y="2314575"/>
          <p14:tracePt t="29884" x="5713413" y="2303463"/>
          <p14:tracePt t="29892" x="5692775" y="2293938"/>
          <p14:tracePt t="29900" x="5681663" y="2293938"/>
          <p14:tracePt t="29908" x="5670550" y="2293938"/>
          <p14:tracePt t="29916" x="5659438" y="2282825"/>
          <p14:tracePt t="29923" x="5649913" y="2271713"/>
          <p14:tracePt t="29940" x="5638800" y="2271713"/>
          <p14:tracePt t="29948" x="5616575" y="2260600"/>
          <p14:tracePt t="29956" x="5595938" y="2251075"/>
          <p14:tracePt t="29964" x="5584825" y="2239963"/>
          <p14:tracePt t="29972" x="5564188" y="2239963"/>
          <p14:tracePt t="29981" x="5553075" y="2228850"/>
          <p14:tracePt t="29988" x="5541963" y="2228850"/>
          <p14:tracePt t="29996" x="5510213" y="2217738"/>
          <p14:tracePt t="30006" x="5487988" y="2208213"/>
          <p14:tracePt t="30012" x="5456238" y="2197100"/>
          <p14:tracePt t="30020" x="5445125" y="2197100"/>
          <p14:tracePt t="30028" x="5424488" y="2185988"/>
          <p14:tracePt t="30036" x="5413375" y="2174875"/>
          <p14:tracePt t="30044" x="5402263" y="2174875"/>
          <p14:tracePt t="30060" x="5392738" y="2165350"/>
          <p14:tracePt t="30140" x="5381625" y="2154238"/>
          <p14:tracePt t="30195" x="5381625" y="2143125"/>
          <p14:tracePt t="30211" x="5392738" y="2132013"/>
          <p14:tracePt t="30219" x="5413375" y="2122488"/>
          <p14:tracePt t="30227" x="5445125" y="2111375"/>
          <p14:tracePt t="30235" x="5487988" y="2089150"/>
          <p14:tracePt t="30243" x="5521325" y="2079625"/>
          <p14:tracePt t="30251" x="5553075" y="2079625"/>
          <p14:tracePt t="30259" x="5573713" y="2068513"/>
          <p14:tracePt t="30267" x="5607050" y="2046288"/>
          <p14:tracePt t="30275" x="5627688" y="2036763"/>
          <p14:tracePt t="30284" x="5649913" y="2036763"/>
          <p14:tracePt t="30291" x="5670550" y="2036763"/>
          <p14:tracePt t="30299" x="5692775" y="2025650"/>
          <p14:tracePt t="30308" x="5724525" y="2014538"/>
          <p14:tracePt t="30315" x="5735638" y="2014538"/>
          <p14:tracePt t="30323" x="5756275" y="2014538"/>
          <p14:tracePt t="30331" x="5778500" y="2014538"/>
          <p14:tracePt t="30339" x="5799138" y="2014538"/>
          <p14:tracePt t="30347" x="5830888" y="2014538"/>
          <p14:tracePt t="30356" x="5842000" y="2014538"/>
          <p14:tracePt t="30362" x="5864225" y="2014538"/>
          <p14:tracePt t="30371" x="5884863" y="2014538"/>
          <p14:tracePt t="30379" x="5895975" y="2014538"/>
          <p14:tracePt t="30396" x="5916613" y="2014538"/>
          <p14:tracePt t="30411" x="5927725" y="2014538"/>
          <p14:tracePt t="30420" x="5949950" y="2014538"/>
          <p14:tracePt t="30428" x="5981700" y="2014538"/>
          <p14:tracePt t="30435" x="6002338" y="2014538"/>
          <p14:tracePt t="30443" x="6056313" y="2014538"/>
          <p14:tracePt t="30451" x="6110288" y="2014538"/>
          <p14:tracePt t="30459" x="6184900" y="2014538"/>
          <p14:tracePt t="30467" x="6270625" y="2014538"/>
          <p14:tracePt t="30475" x="6356350" y="2014538"/>
          <p14:tracePt t="30484" x="6475413" y="2014538"/>
          <p14:tracePt t="30491" x="6604000" y="2014538"/>
          <p14:tracePt t="30499" x="6732588" y="2014538"/>
          <p14:tracePt t="30507" x="6870700" y="2014538"/>
          <p14:tracePt t="30515" x="7010400" y="2014538"/>
          <p14:tracePt t="30523" x="7129463" y="2014538"/>
          <p14:tracePt t="30531" x="7224713" y="2014538"/>
          <p14:tracePt t="30540" x="7310438" y="2014538"/>
          <p14:tracePt t="30547" x="7375525" y="2014538"/>
          <p14:tracePt t="30556" x="7407275" y="2014538"/>
          <p14:tracePt t="30563" x="7418388" y="2014538"/>
          <p14:tracePt t="30587" x="7429500" y="2025650"/>
          <p14:tracePt t="30612" x="7439025" y="2025650"/>
          <p14:tracePt t="30619" x="7450138" y="2036763"/>
          <p14:tracePt t="30627" x="7472363" y="2036763"/>
          <p14:tracePt t="30636" x="7481888" y="2036763"/>
          <p14:tracePt t="30643" x="7504113" y="2046288"/>
          <p14:tracePt t="30651" x="7524750" y="2057400"/>
          <p14:tracePt t="30659" x="7558088" y="2068513"/>
          <p14:tracePt t="30668" x="7578725" y="2068513"/>
          <p14:tracePt t="30675" x="7589838" y="2068513"/>
          <p14:tracePt t="30683" x="7600950" y="2079625"/>
          <p14:tracePt t="30691" x="7610475" y="2079625"/>
          <p14:tracePt t="30700" x="7621588" y="2089150"/>
          <p14:tracePt t="30709" x="7643813" y="2089150"/>
          <p14:tracePt t="30725" x="7664450" y="2089150"/>
          <p14:tracePt t="30732" x="7675563" y="2100263"/>
          <p14:tracePt t="30749" x="7686675" y="2100263"/>
          <p14:tracePt t="30756" x="7707313" y="2111375"/>
          <p14:tracePt t="30763" x="7729538" y="2132013"/>
          <p14:tracePt t="30772" x="7739063" y="2132013"/>
          <p14:tracePt t="30781" x="7772400" y="2154238"/>
          <p14:tracePt t="30788" x="7793038" y="2165350"/>
          <p14:tracePt t="30796" x="7824788" y="2185988"/>
          <p14:tracePt t="30804" x="7847013" y="2197100"/>
          <p14:tracePt t="30812" x="7889875" y="2228850"/>
          <p14:tracePt t="30820" x="7910513" y="2239963"/>
          <p14:tracePt t="30828" x="7910513" y="2251075"/>
          <p14:tracePt t="30836" x="7921625" y="2251075"/>
          <p14:tracePt t="30852" x="7932738" y="2260600"/>
          <p14:tracePt t="31117" x="7932738" y="2271713"/>
          <p14:tracePt t="32629" x="7932738" y="2282825"/>
          <p14:tracePt t="32708" x="7921625" y="2293938"/>
          <p14:tracePt t="32715" x="7910513" y="2303463"/>
          <p14:tracePt t="32732" x="7900988" y="2303463"/>
          <p14:tracePt t="34191" x="7889875" y="2303463"/>
          <p14:tracePt t="34201" x="7878763" y="2303463"/>
          <p14:tracePt t="34209" x="7867650" y="2303463"/>
          <p14:tracePt t="34221" x="7858125" y="2303463"/>
          <p14:tracePt t="34252" x="7847013" y="2303463"/>
          <p14:tracePt t="34564" x="7824788" y="2303463"/>
          <p14:tracePt t="34574" x="7815263" y="2303463"/>
          <p14:tracePt t="34584" x="7793038" y="2325688"/>
          <p14:tracePt t="34592" x="7761288" y="2346325"/>
          <p14:tracePt t="34600" x="7707313" y="2379663"/>
          <p14:tracePt t="34605" x="7675563" y="2400300"/>
          <p14:tracePt t="34613" x="7621588" y="2422525"/>
          <p14:tracePt t="34621" x="7567613" y="2454275"/>
          <p14:tracePt t="34628" x="7504113" y="2486025"/>
          <p14:tracePt t="34636" x="7439025" y="2517775"/>
          <p14:tracePt t="34644" x="7386638" y="2551113"/>
          <p14:tracePt t="34652" x="7332663" y="2571750"/>
          <p14:tracePt t="34660" x="7267575" y="2603500"/>
          <p14:tracePt t="34668" x="7235825" y="2614613"/>
          <p14:tracePt t="34676" x="7172325" y="2646363"/>
          <p14:tracePt t="34684" x="7129463" y="2657475"/>
          <p14:tracePt t="34692" x="7075488" y="2679700"/>
          <p14:tracePt t="34700" x="7042150" y="2689225"/>
          <p14:tracePt t="34708" x="6999288" y="2700338"/>
          <p14:tracePt t="34715" x="6946900" y="2711450"/>
          <p14:tracePt t="34724" x="6892925" y="2732088"/>
          <p14:tracePt t="34733" x="6818313" y="2754313"/>
          <p14:tracePt t="34740" x="6742113" y="2774950"/>
          <p14:tracePt t="34748" x="6667500" y="2786063"/>
          <p14:tracePt t="34756" x="6570663" y="2797175"/>
          <p14:tracePt t="34763" x="6507163" y="2808288"/>
          <p14:tracePt t="34772" x="6410325" y="2828925"/>
          <p14:tracePt t="34780" x="6335713" y="2851150"/>
          <p14:tracePt t="34787" x="6218238" y="2882900"/>
          <p14:tracePt t="34795" x="6088063" y="2914650"/>
          <p14:tracePt t="34803" x="5970588" y="2957513"/>
          <p14:tracePt t="34811" x="5895975" y="2979738"/>
          <p14:tracePt t="34820" x="5810250" y="3000375"/>
          <p14:tracePt t="34827" x="5735638" y="3022600"/>
          <p14:tracePt t="34836" x="5638800" y="3054350"/>
          <p14:tracePt t="34843" x="5564188" y="3086100"/>
          <p14:tracePt t="34851" x="5478463" y="3117850"/>
          <p14:tracePt t="34859" x="5392738" y="3140075"/>
          <p14:tracePt t="34867" x="5284788" y="3160713"/>
          <p14:tracePt t="34875" x="5178425" y="3194050"/>
          <p14:tracePt t="34883" x="5059363" y="3236913"/>
          <p14:tracePt t="34891" x="4973638" y="3257550"/>
          <p14:tracePt t="34899" x="4887913" y="3279775"/>
          <p14:tracePt t="34907" x="4813300" y="3300413"/>
          <p14:tracePt t="34916" x="4748213" y="3322638"/>
          <p14:tracePt t="34924" x="4684713" y="3343275"/>
          <p14:tracePt t="34932" x="4652963" y="3354388"/>
          <p14:tracePt t="34940" x="4630738" y="3365500"/>
          <p14:tracePt t="34948" x="4610100" y="3386138"/>
          <p14:tracePt t="35298" x="4598988" y="3386138"/>
          <p14:tracePt t="36419" x="4619625" y="3386138"/>
          <p14:tracePt t="36427" x="4641850" y="3386138"/>
          <p14:tracePt t="36436" x="4652963" y="3386138"/>
          <p14:tracePt t="36444" x="4662488" y="3386138"/>
          <p14:tracePt t="36452" x="4673600" y="3386138"/>
          <p14:tracePt t="36462" x="4684713" y="3386138"/>
          <p14:tracePt t="37077" x="4695825" y="3386138"/>
          <p14:tracePt t="37973" x="4705350" y="3386138"/>
          <p14:tracePt t="37980" x="4716463" y="3386138"/>
          <p14:tracePt t="37988" x="4727575" y="3386138"/>
          <p14:tracePt t="38942" x="4738688" y="3386138"/>
          <p14:tracePt t="38999" x="4748213" y="3386138"/>
          <p14:tracePt t="43574" x="4748213" y="3397250"/>
          <p14:tracePt t="43581" x="4738688" y="3429000"/>
          <p14:tracePt t="43589" x="4716463" y="3440113"/>
          <p14:tracePt t="43600" x="4695825" y="3451225"/>
          <p14:tracePt t="43605" x="4641850" y="3471863"/>
          <p14:tracePt t="43614" x="4567238" y="3536950"/>
          <p14:tracePt t="43622" x="4448175" y="3611563"/>
          <p14:tracePt t="43629" x="4287838" y="3697288"/>
          <p14:tracePt t="43635" x="4008438" y="3836988"/>
          <p14:tracePt t="43643" x="3762375" y="3954463"/>
          <p14:tracePt t="43651" x="3505200" y="4071938"/>
          <p14:tracePt t="43660" x="3173413" y="4265613"/>
          <p14:tracePt t="43667" x="2722563" y="4446588"/>
          <p14:tracePt t="43676" x="2305050" y="4651375"/>
          <p14:tracePt t="43684" x="2005013" y="4768850"/>
          <p14:tracePt t="43692" x="1693863" y="4897438"/>
          <p14:tracePt t="43700" x="1393825" y="5014913"/>
          <p14:tracePt t="43708" x="1147763" y="5132388"/>
        </p14:tracePtLst>
      </p14:laserTraceLst>
    </p:ex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b="1"/>
              <a:t>Grade transfer checklist</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224418" y="1010444"/>
            <a:ext cx="3523548" cy="3928891"/>
          </a:xfrm>
        </p:spPr>
        <p:txBody>
          <a:bodyPr vert="horz" lIns="91440" tIns="45720" rIns="91440" bIns="45720" rtlCol="0" anchor="t">
            <a:normAutofit lnSpcReduction="10000"/>
          </a:bodyPr>
          <a:lstStyle/>
          <a:p>
            <a:pPr marL="457200" indent="-457200">
              <a:buAutoNum type="arabicPeriod"/>
            </a:pPr>
            <a:r>
              <a:rPr lang="en-GB" sz="1800">
                <a:latin typeface="Arial"/>
              </a:rPr>
              <a:t>Make sure that there is a </a:t>
            </a:r>
            <a:r>
              <a:rPr lang="en-GB" sz="1800" b="1">
                <a:latin typeface="Arial"/>
              </a:rPr>
              <a:t>one-to-one relationship </a:t>
            </a:r>
            <a:r>
              <a:rPr lang="en-GB" sz="1800">
                <a:latin typeface="Arial"/>
              </a:rPr>
              <a:t>between the number of Moodle Assignments/quizzes created and the number of assessment items in SAMIS. </a:t>
            </a:r>
          </a:p>
          <a:p>
            <a:pPr marL="457200" indent="-457200">
              <a:buAutoNum type="arabicPeriod"/>
            </a:pPr>
            <a:endParaRPr lang="en-GB" sz="1800">
              <a:latin typeface="Arial"/>
            </a:endParaRPr>
          </a:p>
          <a:p>
            <a:pPr marL="457200" indent="-457200">
              <a:buAutoNum type="arabicPeriod"/>
            </a:pPr>
            <a:r>
              <a:rPr lang="en-GB" sz="1800">
                <a:latin typeface="Arial"/>
              </a:rPr>
              <a:t>Ensure that </a:t>
            </a:r>
            <a:r>
              <a:rPr lang="en-GB" sz="1800" b="1">
                <a:latin typeface="Arial"/>
              </a:rPr>
              <a:t>each Moodle Assignment/Quiz has been linked </a:t>
            </a:r>
            <a:r>
              <a:rPr lang="en-GB" sz="1800">
                <a:latin typeface="Arial"/>
              </a:rPr>
              <a:t>to its corresponding assessment item in SAMIS. </a:t>
            </a:r>
            <a:endParaRPr lang="en-US" sz="2000">
              <a:latin typeface="Arial"/>
            </a:endParaRPr>
          </a:p>
        </p:txBody>
      </p:sp>
      <p:pic>
        <p:nvPicPr>
          <p:cNvPr id="8" name="Graphic 7" descr="Checkbox Checked with solid fill">
            <a:extLst>
              <a:ext uri="{FF2B5EF4-FFF2-40B4-BE49-F238E27FC236}">
                <a16:creationId xmlns:a16="http://schemas.microsoft.com/office/drawing/2014/main" id="{BD339ED8-928E-F361-D4EC-C9E6BE4193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3748" y="2551030"/>
            <a:ext cx="648000" cy="648000"/>
          </a:xfrm>
          <a:prstGeom prst="rect">
            <a:avLst/>
          </a:prstGeom>
        </p:spPr>
      </p:pic>
      <p:pic>
        <p:nvPicPr>
          <p:cNvPr id="9" name="Graphic 8" descr="Checkbox Checked with solid fill">
            <a:extLst>
              <a:ext uri="{FF2B5EF4-FFF2-40B4-BE49-F238E27FC236}">
                <a16:creationId xmlns:a16="http://schemas.microsoft.com/office/drawing/2014/main" id="{BCF2B1CA-CEC4-25C5-02A7-316199DD7DC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123748" y="3586291"/>
            <a:ext cx="648000" cy="648000"/>
          </a:xfrm>
          <a:prstGeom prst="rect">
            <a:avLst/>
          </a:prstGeom>
        </p:spPr>
      </p:pic>
      <p:pic>
        <p:nvPicPr>
          <p:cNvPr id="15" name="Picture 14" descr="A screenshot of a computer&#10;&#10;Description automatically generated">
            <a:extLst>
              <a:ext uri="{FF2B5EF4-FFF2-40B4-BE49-F238E27FC236}">
                <a16:creationId xmlns:a16="http://schemas.microsoft.com/office/drawing/2014/main" id="{61BE1F8F-717E-CE04-F822-F18BF04DC96A}"/>
              </a:ext>
            </a:extLst>
          </p:cNvPr>
          <p:cNvPicPr>
            <a:picLocks noChangeAspect="1"/>
          </p:cNvPicPr>
          <p:nvPr/>
        </p:nvPicPr>
        <p:blipFill>
          <a:blip r:embed="rId5"/>
          <a:stretch>
            <a:fillRect/>
          </a:stretch>
        </p:blipFill>
        <p:spPr>
          <a:xfrm>
            <a:off x="3747966" y="1213664"/>
            <a:ext cx="5212669" cy="2042884"/>
          </a:xfrm>
          <a:prstGeom prst="rect">
            <a:avLst/>
          </a:prstGeom>
          <a:ln>
            <a:solidFill>
              <a:schemeClr val="accent1"/>
            </a:solidFill>
          </a:ln>
        </p:spPr>
      </p:pic>
      <p:sp>
        <p:nvSpPr>
          <p:cNvPr id="6" name="Rectangle 5" descr="This square highlights the setting 'Grade transfer', which is available only for UC to link a Moodle assessment with its corresponding item in SAMIS. ">
            <a:extLst>
              <a:ext uri="{FF2B5EF4-FFF2-40B4-BE49-F238E27FC236}">
                <a16:creationId xmlns:a16="http://schemas.microsoft.com/office/drawing/2014/main" id="{DF99ED94-1CE6-41A9-0559-4DD7CE3DA884}"/>
              </a:ext>
            </a:extLst>
          </p:cNvPr>
          <p:cNvSpPr/>
          <p:nvPr/>
        </p:nvSpPr>
        <p:spPr>
          <a:xfrm>
            <a:off x="3909966" y="1965630"/>
            <a:ext cx="3731237" cy="1218319"/>
          </a:xfrm>
          <a:prstGeom prst="rect">
            <a:avLst/>
          </a:prstGeom>
          <a:noFill/>
          <a:ln w="28575">
            <a:solidFill>
              <a:srgbClr val="AE5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6108729"/>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941FF-536C-4EA3-B9CD-5812BD73B198}"/>
              </a:ext>
            </a:extLst>
          </p:cNvPr>
          <p:cNvSpPr>
            <a:spLocks noGrp="1"/>
          </p:cNvSpPr>
          <p:nvPr>
            <p:ph type="title"/>
          </p:nvPr>
        </p:nvSpPr>
        <p:spPr>
          <a:xfrm>
            <a:off x="1897956" y="26671"/>
            <a:ext cx="7246044" cy="857250"/>
          </a:xfrm>
        </p:spPr>
        <p:txBody>
          <a:bodyPr/>
          <a:lstStyle/>
          <a:p>
            <a:r>
              <a:rPr lang="en-US" b="1"/>
              <a:t>Grade transfer checklist</a:t>
            </a:r>
          </a:p>
        </p:txBody>
      </p:sp>
      <p:sp>
        <p:nvSpPr>
          <p:cNvPr id="3" name="Content Placeholder 2">
            <a:extLst>
              <a:ext uri="{FF2B5EF4-FFF2-40B4-BE49-F238E27FC236}">
                <a16:creationId xmlns:a16="http://schemas.microsoft.com/office/drawing/2014/main" id="{6FA7D3B8-0839-4B18-BA68-9C4AB4DDE85C}"/>
              </a:ext>
            </a:extLst>
          </p:cNvPr>
          <p:cNvSpPr>
            <a:spLocks noGrp="1"/>
          </p:cNvSpPr>
          <p:nvPr>
            <p:ph idx="1"/>
          </p:nvPr>
        </p:nvSpPr>
        <p:spPr>
          <a:xfrm>
            <a:off x="287798" y="1078523"/>
            <a:ext cx="3434052" cy="3712308"/>
          </a:xfrm>
        </p:spPr>
        <p:txBody>
          <a:bodyPr vert="horz" lIns="91440" tIns="45720" rIns="91440" bIns="45720" rtlCol="0" anchor="t">
            <a:normAutofit/>
          </a:bodyPr>
          <a:lstStyle/>
          <a:p>
            <a:pPr marL="457200" indent="-457200">
              <a:buAutoNum type="arabicPeriod" startAt="3"/>
            </a:pPr>
            <a:r>
              <a:rPr lang="en-GB" sz="1800">
                <a:latin typeface="Arial"/>
              </a:rPr>
              <a:t>Ensure that the Moodle Assignment/Quiz </a:t>
            </a:r>
            <a:r>
              <a:rPr lang="en-GB" sz="1800" b="1">
                <a:latin typeface="Arial"/>
              </a:rPr>
              <a:t>maximum grade is set to 100</a:t>
            </a:r>
            <a:r>
              <a:rPr lang="en-GB" sz="1800">
                <a:latin typeface="Arial"/>
              </a:rPr>
              <a:t>.</a:t>
            </a:r>
          </a:p>
          <a:p>
            <a:pPr marL="457200" indent="-457200">
              <a:buAutoNum type="arabicPeriod" startAt="3"/>
            </a:pPr>
            <a:endParaRPr lang="en-GB" sz="1800">
              <a:latin typeface="Arial"/>
            </a:endParaRPr>
          </a:p>
          <a:p>
            <a:pPr marL="457200" indent="-457200">
              <a:buFont typeface="Arial"/>
              <a:buAutoNum type="arabicPeriod" startAt="3"/>
            </a:pPr>
            <a:r>
              <a:rPr lang="en-GB" sz="1800">
                <a:latin typeface="Arial"/>
              </a:rPr>
              <a:t>Mark as normal.</a:t>
            </a:r>
          </a:p>
          <a:p>
            <a:pPr marL="0" indent="0">
              <a:buNone/>
            </a:pPr>
            <a:r>
              <a:rPr lang="en-GB" sz="1800">
                <a:latin typeface="Arial"/>
              </a:rPr>
              <a:t>	For assignments you will 	need to </a:t>
            </a:r>
            <a:r>
              <a:rPr lang="en-GB" sz="1800" b="1">
                <a:latin typeface="Arial"/>
              </a:rPr>
              <a:t>lift anonymity 	and release grades and 	feedback</a:t>
            </a:r>
            <a:r>
              <a:rPr lang="en-GB" sz="1800">
                <a:latin typeface="Arial"/>
              </a:rPr>
              <a:t> to the students 	before grade transfer. </a:t>
            </a:r>
          </a:p>
        </p:txBody>
      </p:sp>
      <p:pic>
        <p:nvPicPr>
          <p:cNvPr id="4" name="Picture 3" descr="This rectangle highlights ">
            <a:extLst>
              <a:ext uri="{FF2B5EF4-FFF2-40B4-BE49-F238E27FC236}">
                <a16:creationId xmlns:a16="http://schemas.microsoft.com/office/drawing/2014/main" id="{CD069BDE-BDAD-A43B-23B7-844D10C582FC}"/>
              </a:ext>
            </a:extLst>
          </p:cNvPr>
          <p:cNvPicPr>
            <a:picLocks noChangeAspect="1"/>
          </p:cNvPicPr>
          <p:nvPr/>
        </p:nvPicPr>
        <p:blipFill>
          <a:blip r:embed="rId3"/>
          <a:stretch>
            <a:fillRect/>
          </a:stretch>
        </p:blipFill>
        <p:spPr>
          <a:xfrm>
            <a:off x="4572000" y="1204059"/>
            <a:ext cx="4460762" cy="810395"/>
          </a:xfrm>
          <a:prstGeom prst="rect">
            <a:avLst/>
          </a:prstGeom>
        </p:spPr>
      </p:pic>
      <p:pic>
        <p:nvPicPr>
          <p:cNvPr id="5" name="Graphic 4" descr="Checkbox Checked with solid fill">
            <a:extLst>
              <a:ext uri="{FF2B5EF4-FFF2-40B4-BE49-F238E27FC236}">
                <a16:creationId xmlns:a16="http://schemas.microsoft.com/office/drawing/2014/main" id="{8388DD6E-116C-504F-B095-288B4EC27B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2191" y="1441482"/>
            <a:ext cx="648000" cy="648000"/>
          </a:xfrm>
          <a:prstGeom prst="rect">
            <a:avLst/>
          </a:prstGeom>
        </p:spPr>
      </p:pic>
      <p:pic>
        <p:nvPicPr>
          <p:cNvPr id="6" name="Graphic 5" descr="Checkbox Checked with solid fill">
            <a:extLst>
              <a:ext uri="{FF2B5EF4-FFF2-40B4-BE49-F238E27FC236}">
                <a16:creationId xmlns:a16="http://schemas.microsoft.com/office/drawing/2014/main" id="{BF06640C-894C-5F6A-20A4-3FA25AB10C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72191" y="3065697"/>
            <a:ext cx="648000" cy="648000"/>
          </a:xfrm>
          <a:prstGeom prst="rect">
            <a:avLst/>
          </a:prstGeom>
        </p:spPr>
      </p:pic>
      <p:sp>
        <p:nvSpPr>
          <p:cNvPr id="7" name="Rectangle 6">
            <a:extLst>
              <a:ext uri="{FF2B5EF4-FFF2-40B4-BE49-F238E27FC236}">
                <a16:creationId xmlns:a16="http://schemas.microsoft.com/office/drawing/2014/main" id="{D066B881-B546-9961-B72A-BA2D08593FE7}"/>
              </a:ext>
              <a:ext uri="{C183D7F6-B498-43B3-948B-1728B52AA6E4}">
                <adec:decorative xmlns:adec="http://schemas.microsoft.com/office/drawing/2017/decorative" val="1"/>
              </a:ext>
            </a:extLst>
          </p:cNvPr>
          <p:cNvSpPr/>
          <p:nvPr/>
        </p:nvSpPr>
        <p:spPr>
          <a:xfrm>
            <a:off x="4627799" y="1204059"/>
            <a:ext cx="4349163" cy="810395"/>
          </a:xfrm>
          <a:prstGeom prst="rect">
            <a:avLst/>
          </a:prstGeom>
          <a:noFill/>
          <a:ln w="38100">
            <a:solidFill>
              <a:srgbClr val="AE5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ACD4E46-F1EA-55AF-EB29-7063702F67EB}"/>
              </a:ext>
            </a:extLst>
          </p:cNvPr>
          <p:cNvSpPr txBox="1"/>
          <p:nvPr/>
        </p:nvSpPr>
        <p:spPr>
          <a:xfrm>
            <a:off x="4802554" y="2014454"/>
            <a:ext cx="4174408" cy="369332"/>
          </a:xfrm>
          <a:prstGeom prst="rect">
            <a:avLst/>
          </a:prstGeom>
          <a:noFill/>
        </p:spPr>
        <p:txBody>
          <a:bodyPr wrap="square">
            <a:spAutoFit/>
          </a:bodyPr>
          <a:lstStyle/>
          <a:p>
            <a:r>
              <a:rPr lang="en-GB" i="1"/>
              <a:t>maximum grade in a Moodle Quiz</a:t>
            </a:r>
            <a:endParaRPr lang="en-GB"/>
          </a:p>
        </p:txBody>
      </p:sp>
      <p:pic>
        <p:nvPicPr>
          <p:cNvPr id="15" name="Picture 14">
            <a:extLst>
              <a:ext uri="{FF2B5EF4-FFF2-40B4-BE49-F238E27FC236}">
                <a16:creationId xmlns:a16="http://schemas.microsoft.com/office/drawing/2014/main" id="{12ACFD07-59CC-1262-67E5-EE0DE4C768C9}"/>
              </a:ext>
            </a:extLst>
          </p:cNvPr>
          <p:cNvPicPr>
            <a:picLocks noChangeAspect="1"/>
          </p:cNvPicPr>
          <p:nvPr/>
        </p:nvPicPr>
        <p:blipFill rotWithShape="1">
          <a:blip r:embed="rId6"/>
          <a:srcRect l="6313" t="33567" r="14443" b="20968"/>
          <a:stretch/>
        </p:blipFill>
        <p:spPr>
          <a:xfrm>
            <a:off x="4078660" y="3295948"/>
            <a:ext cx="5065340" cy="1634695"/>
          </a:xfrm>
          <a:prstGeom prst="rect">
            <a:avLst/>
          </a:prstGeom>
        </p:spPr>
      </p:pic>
      <p:sp>
        <p:nvSpPr>
          <p:cNvPr id="17" name="Rectangle 16">
            <a:extLst>
              <a:ext uri="{FF2B5EF4-FFF2-40B4-BE49-F238E27FC236}">
                <a16:creationId xmlns:a16="http://schemas.microsoft.com/office/drawing/2014/main" id="{9326C5EE-D42C-3764-D2AF-9820F1E51951}"/>
              </a:ext>
              <a:ext uri="{C183D7F6-B498-43B3-948B-1728B52AA6E4}">
                <adec:decorative xmlns:adec="http://schemas.microsoft.com/office/drawing/2017/decorative" val="1"/>
              </a:ext>
            </a:extLst>
          </p:cNvPr>
          <p:cNvSpPr/>
          <p:nvPr/>
        </p:nvSpPr>
        <p:spPr>
          <a:xfrm>
            <a:off x="5225676" y="3354122"/>
            <a:ext cx="1112602" cy="1576521"/>
          </a:xfrm>
          <a:prstGeom prst="rect">
            <a:avLst/>
          </a:prstGeom>
          <a:noFill/>
          <a:ln w="38100">
            <a:solidFill>
              <a:srgbClr val="AE5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9EBF4F21-A40B-7096-7D64-7E7BA926B25E}"/>
              </a:ext>
              <a:ext uri="{C183D7F6-B498-43B3-948B-1728B52AA6E4}">
                <adec:decorative xmlns:adec="http://schemas.microsoft.com/office/drawing/2017/decorative" val="1"/>
              </a:ext>
            </a:extLst>
          </p:cNvPr>
          <p:cNvSpPr/>
          <p:nvPr/>
        </p:nvSpPr>
        <p:spPr>
          <a:xfrm>
            <a:off x="8585693" y="3354122"/>
            <a:ext cx="531446" cy="1576521"/>
          </a:xfrm>
          <a:prstGeom prst="rect">
            <a:avLst/>
          </a:prstGeom>
          <a:noFill/>
          <a:ln w="38100">
            <a:solidFill>
              <a:srgbClr val="AE519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74962607"/>
      </p:ext>
    </p:extLst>
  </p:cSld>
  <p:clrMapOvr>
    <a:masterClrMapping/>
  </p:clrMapOvr>
  <mc:AlternateContent xmlns:mc="http://schemas.openxmlformats.org/markup-compatibility/2006" xmlns:p14="http://schemas.microsoft.com/office/powerpoint/2010/main">
    <mc:Choice Requires="p14">
      <p:transition p14:dur="0" advTm="42677"/>
    </mc:Choice>
    <mc:Fallback xmlns="">
      <p:transition advTm="42677"/>
    </mc:Fallback>
  </mc:AlternateContent>
  <p:extLst>
    <p:ext uri="{3A86A75C-4F4B-4683-9AE1-C65F6400EC91}">
      <p14:laserTraceLst xmlns:p14="http://schemas.microsoft.com/office/powerpoint/2010/main">
        <p14:tracePtLst>
          <p14:tracePt t="1857" x="1619250" y="5111750"/>
          <p14:tracePt t="1862" x="1628775" y="5080000"/>
          <p14:tracePt t="1869" x="1651000" y="5037138"/>
          <p14:tracePt t="1877" x="1662113" y="5014913"/>
          <p14:tracePt t="1885" x="1671638" y="4983163"/>
          <p14:tracePt t="1894" x="1682750" y="4940300"/>
          <p14:tracePt t="1900" x="1693863" y="4865688"/>
          <p14:tracePt t="1908" x="1704975" y="4800600"/>
          <p14:tracePt t="1916" x="1714500" y="4746625"/>
          <p14:tracePt t="1925" x="1725613" y="4683125"/>
          <p14:tracePt t="1933" x="1736725" y="4651375"/>
          <p14:tracePt t="1941" x="1757363" y="4586288"/>
          <p14:tracePt t="1948" x="1768475" y="4543425"/>
          <p14:tracePt t="1960" x="1768475" y="4500563"/>
          <p14:tracePt t="1966" x="1779588" y="4468813"/>
          <p14:tracePt t="1973" x="1779588" y="4414838"/>
          <p14:tracePt t="1982" x="1790700" y="4394200"/>
          <p14:tracePt t="1988" x="1790700" y="4360863"/>
          <p14:tracePt t="1997" x="1790700" y="4340225"/>
          <p14:tracePt t="2004" x="1790700" y="4329113"/>
          <p14:tracePt t="2012" x="1790700" y="4308475"/>
          <p14:tracePt t="2020" x="1790700" y="4297363"/>
          <p14:tracePt t="2036" x="1790700" y="4275138"/>
          <p14:tracePt t="2445" x="1790700" y="4265613"/>
          <p14:tracePt t="2453" x="1800225" y="4265613"/>
          <p14:tracePt t="2461" x="1811338" y="4265613"/>
          <p14:tracePt t="2469" x="1822450" y="4275138"/>
          <p14:tracePt t="2477" x="1854200" y="4286250"/>
          <p14:tracePt t="2485" x="1865313" y="4286250"/>
          <p14:tracePt t="2493" x="1897063" y="4286250"/>
          <p14:tracePt t="2501" x="1908175" y="4286250"/>
          <p14:tracePt t="2508" x="1939925" y="4286250"/>
          <p14:tracePt t="2516" x="1962150" y="4297363"/>
          <p14:tracePt t="2537" x="1971675" y="4308475"/>
          <p14:tracePt t="4101" x="1962150" y="4308475"/>
          <p14:tracePt t="5242" x="1951038" y="4308475"/>
          <p14:tracePt t="5293" x="1962150" y="4297363"/>
          <p14:tracePt t="5301" x="1982788" y="4286250"/>
          <p14:tracePt t="5309" x="2005013" y="4286250"/>
          <p14:tracePt t="5356" x="2014538" y="4286250"/>
          <p14:tracePt t="5362" x="2014538" y="4275138"/>
          <p14:tracePt t="5462" x="2036763" y="4265613"/>
          <p14:tracePt t="5484" x="2047875" y="4265613"/>
          <p14:tracePt t="6334" x="2047875" y="4254500"/>
          <p14:tracePt t="6341" x="2058988" y="4254500"/>
          <p14:tracePt t="6365" x="2068513" y="4243388"/>
          <p14:tracePt t="6974" x="2079625" y="4243388"/>
          <p14:tracePt t="7002" x="2090738" y="4232275"/>
          <p14:tracePt t="7017" x="2101850" y="4232275"/>
          <p14:tracePt t="7022" x="2111375" y="4232275"/>
          <p14:tracePt t="7031" x="2111375" y="4222750"/>
          <p14:tracePt t="7037" x="2133600" y="4222750"/>
          <p14:tracePt t="7133" x="2144713" y="4222750"/>
          <p14:tracePt t="7140" x="2154238" y="4211638"/>
          <p14:tracePt t="7182" x="2165350" y="4211638"/>
          <p14:tracePt t="7205" x="2176463" y="4211638"/>
          <p14:tracePt t="7406" x="2187575" y="4200525"/>
          <p14:tracePt t="7422" x="2187575" y="4189413"/>
          <p14:tracePt t="7445" x="2187575" y="4179888"/>
          <p14:tracePt t="7457" x="2197100" y="4179888"/>
          <p14:tracePt t="7478" x="2197100" y="4168775"/>
          <p14:tracePt t="7485" x="2208213" y="4168775"/>
          <p14:tracePt t="7494" x="2219325" y="4168775"/>
          <p14:tracePt t="7501" x="2230438" y="4168775"/>
          <p14:tracePt t="7508" x="2230438" y="4157663"/>
          <p14:tracePt t="7524" x="2239963" y="4157663"/>
          <p14:tracePt t="7564" x="2251075" y="4146550"/>
          <p14:tracePt t="7740" x="2262188" y="4137025"/>
          <p14:tracePt t="7857" x="2262188" y="4125913"/>
          <p14:tracePt t="7902" x="2262188" y="4114800"/>
          <p14:tracePt t="7984" x="2273300" y="4114800"/>
          <p14:tracePt t="8008" x="2282825" y="4114800"/>
          <p14:tracePt t="8068" x="2282825" y="4103688"/>
          <p14:tracePt t="8317" x="2273300" y="4103688"/>
          <p14:tracePt t="8325" x="2262188" y="4103688"/>
          <p14:tracePt t="8333" x="2251075" y="4103688"/>
          <p14:tracePt t="8348" x="2239963" y="4103688"/>
          <p14:tracePt t="8535" x="2230438" y="4103688"/>
          <p14:tracePt t="10177" x="2230438" y="4094163"/>
          <p14:tracePt t="10271" x="2219325" y="4094163"/>
          <p14:tracePt t="11839" x="2219325" y="4083050"/>
          <p14:tracePt t="12220" x="2208213" y="4071938"/>
          <p14:tracePt t="12228" x="2187575" y="4060825"/>
          <p14:tracePt t="12236" x="2176463" y="4060825"/>
          <p14:tracePt t="12244" x="2165350" y="4060825"/>
          <p14:tracePt t="12590" x="2154238" y="4060825"/>
          <p14:tracePt t="12605" x="2154238" y="4103688"/>
          <p14:tracePt t="12615" x="2187575" y="4137025"/>
          <p14:tracePt t="12622" x="2230438" y="4179888"/>
          <p14:tracePt t="12630" x="2251075" y="4189413"/>
          <p14:tracePt t="12637" x="2293938" y="4222750"/>
          <p14:tracePt t="12645" x="2305050" y="4232275"/>
          <p14:tracePt t="12654" x="2316163" y="4243388"/>
          <p14:tracePt t="12661" x="2336800" y="4254500"/>
          <p14:tracePt t="12680" x="2347913" y="4254500"/>
          <p14:tracePt t="12740" x="2347913" y="4265613"/>
          <p14:tracePt t="12782" x="2347913" y="4275138"/>
          <p14:tracePt t="12798" x="2347913" y="4286250"/>
          <p14:tracePt t="12805" x="2347913" y="4297363"/>
          <p14:tracePt t="12815" x="2347913" y="4308475"/>
          <p14:tracePt t="12838" x="2359025" y="4329113"/>
          <p14:tracePt t="12917" x="2359025" y="4340225"/>
          <p14:tracePt t="12989" x="2368550" y="4360863"/>
          <p14:tracePt t="12997" x="2390775" y="4383088"/>
          <p14:tracePt t="13005" x="2411413" y="4394200"/>
          <p14:tracePt t="13014" x="2444750" y="4437063"/>
          <p14:tracePt t="13021" x="2465388" y="4457700"/>
          <p14:tracePt t="13030" x="2487613" y="4479925"/>
          <p14:tracePt t="13038" x="2487613" y="4511675"/>
          <p14:tracePt t="13046" x="2487613" y="4565650"/>
          <p14:tracePt t="13053" x="2487613" y="4586288"/>
          <p14:tracePt t="13061" x="2487613" y="4597400"/>
          <p14:tracePt t="13085" x="2487613" y="4608513"/>
          <p14:tracePt t="13217" x="2497138" y="4608513"/>
          <p14:tracePt t="13238" x="2497138" y="4597400"/>
          <p14:tracePt t="13252" x="2497138" y="4586288"/>
          <p14:tracePt t="13260" x="2497138" y="4575175"/>
          <p14:tracePt t="13276" x="2497138" y="4565650"/>
          <p14:tracePt t="13284" x="2497138" y="4554538"/>
          <p14:tracePt t="13292" x="2497138" y="4543425"/>
          <p14:tracePt t="13317" x="2487613" y="4532313"/>
          <p14:tracePt t="13340" x="2487613" y="4522788"/>
          <p14:tracePt t="13347" x="2476500" y="4522788"/>
          <p14:tracePt t="13363" x="2476500" y="4511675"/>
          <p14:tracePt t="13379" x="2465388" y="4511675"/>
          <p14:tracePt t="13388" x="2454275" y="4500563"/>
          <p14:tracePt t="13404" x="2444750" y="4489450"/>
          <p14:tracePt t="13412" x="2433638" y="4479925"/>
          <p14:tracePt t="13430" x="2422525" y="4479925"/>
          <p14:tracePt t="13534" x="2411413" y="4468813"/>
          <p14:tracePt t="13541" x="2411413" y="4457700"/>
          <p14:tracePt t="13548" x="2401888" y="4446588"/>
          <p14:tracePt t="13559" x="2390775" y="4446588"/>
          <p14:tracePt t="13809" x="2390775" y="4437063"/>
          <p14:tracePt t="13824" x="2390775" y="4425950"/>
          <p14:tracePt t="13886" x="2390775" y="4414838"/>
          <p14:tracePt t="13893" x="2390775" y="4403725"/>
          <p14:tracePt t="13987" x="2390775" y="4394200"/>
          <p14:tracePt t="14001" x="2401888" y="4394200"/>
          <p14:tracePt t="14215" x="2401888" y="4371975"/>
          <p14:tracePt t="14228" x="2401888" y="4360863"/>
          <p14:tracePt t="14236" x="2390775" y="4351338"/>
          <p14:tracePt t="15062" x="2390775" y="4329113"/>
          <p14:tracePt t="15341" x="2390775" y="4318000"/>
          <p14:tracePt t="15348" x="2379663" y="4308475"/>
          <p14:tracePt t="19071" x="2379663" y="4297363"/>
          <p14:tracePt t="19085" x="2379663" y="4286250"/>
          <p14:tracePt t="19109" x="2390775" y="4275138"/>
          <p14:tracePt t="19125" x="2401888" y="4265613"/>
          <p14:tracePt t="19132" x="2422525" y="4254500"/>
          <p14:tracePt t="19140" x="2433638" y="4243388"/>
          <p14:tracePt t="20173" x="2422525" y="4243388"/>
          <p14:tracePt t="20781" x="2411413" y="4243388"/>
          <p14:tracePt t="20926" x="2401888" y="4243388"/>
          <p14:tracePt t="21120" x="2401888" y="4254500"/>
          <p14:tracePt t="21133" x="2401888" y="4265613"/>
          <p14:tracePt t="21220" x="2401888" y="4275138"/>
          <p14:tracePt t="21236" x="2401888" y="4297363"/>
          <p14:tracePt t="21244" x="2401888" y="4308475"/>
          <p14:tracePt t="21254" x="2401888" y="4318000"/>
          <p14:tracePt t="21261" x="2390775" y="4329113"/>
          <p14:tracePt t="21272" x="2390775" y="4360863"/>
          <p14:tracePt t="21276" x="2390775" y="4383088"/>
          <p14:tracePt t="21285" x="2390775" y="4414838"/>
          <p14:tracePt t="21292" x="2390775" y="4437063"/>
          <p14:tracePt t="21301" x="2390775" y="4468813"/>
          <p14:tracePt t="21309" x="2390775" y="4500563"/>
          <p14:tracePt t="21317" x="2390775" y="4532313"/>
          <p14:tracePt t="21325" x="2390775" y="4554538"/>
          <p14:tracePt t="21332" x="2390775" y="4575175"/>
          <p14:tracePt t="21340" x="2390775" y="4586288"/>
          <p14:tracePt t="21349" x="2390775" y="4629150"/>
          <p14:tracePt t="21356" x="2379663" y="4660900"/>
          <p14:tracePt t="21364" x="2368550" y="4660900"/>
          <p14:tracePt t="21373" x="2368550" y="4672013"/>
          <p14:tracePt t="21381" x="2368550" y="4694238"/>
          <p14:tracePt t="21397" x="2368550" y="4714875"/>
          <p14:tracePt t="21404" x="2368550" y="4737100"/>
          <p14:tracePt t="21412" x="2368550" y="4768850"/>
          <p14:tracePt t="21420" x="2368550" y="4779963"/>
          <p14:tracePt t="21429" x="2359025" y="4789488"/>
          <p14:tracePt t="21437" x="2359025" y="4800600"/>
          <p14:tracePt t="21816" x="2359025" y="4789488"/>
          <p14:tracePt t="21820" x="2359025" y="4779963"/>
          <p14:tracePt t="21828" x="2359025" y="4768850"/>
          <p14:tracePt t="21836" x="2359025" y="4757738"/>
          <p14:tracePt t="21844" x="2359025" y="4746625"/>
          <p14:tracePt t="21861" x="2359025" y="4737100"/>
          <p14:tracePt t="21869" x="2359025" y="4725988"/>
          <p14:tracePt t="21894" x="2359025" y="4714875"/>
          <p14:tracePt t="21902" x="2359025" y="4703763"/>
          <p14:tracePt t="21941" x="2359025" y="4694238"/>
          <p14:tracePt t="21956" x="2347913" y="4683125"/>
          <p14:tracePt t="21980" x="2336800" y="4660900"/>
          <p14:tracePt t="21989" x="2325688" y="4651375"/>
          <p14:tracePt t="21997" x="2325688" y="4640263"/>
          <p14:tracePt t="22005" x="2316163" y="4640263"/>
          <p14:tracePt t="22012" x="2316163" y="4629150"/>
          <p14:tracePt t="22028" x="2305050" y="4608513"/>
          <p14:tracePt t="22045" x="2293938" y="4597400"/>
          <p14:tracePt t="22052" x="2282825" y="4597400"/>
          <p14:tracePt t="22060" x="2273300" y="4575175"/>
          <p14:tracePt t="22076" x="2262188" y="4565650"/>
          <p14:tracePt t="22084" x="2251075" y="4565650"/>
          <p14:tracePt t="22093" x="2251075" y="4554538"/>
          <p14:tracePt t="22100" x="2239963" y="4554538"/>
          <p14:tracePt t="22629" x="2251075" y="4565650"/>
          <p14:tracePt t="22637" x="2262188" y="4565650"/>
          <p14:tracePt t="22653" x="2262188" y="4575175"/>
          <p14:tracePt t="22663" x="2273300" y="4586288"/>
          <p14:tracePt t="23269" x="2273300" y="4597400"/>
          <p14:tracePt t="23412" x="2282825" y="4597400"/>
          <p14:tracePt t="23918" x="2293938" y="4597400"/>
          <p14:tracePt t="23924" x="2305050" y="4597400"/>
          <p14:tracePt t="23941" x="2316163" y="4586288"/>
          <p14:tracePt t="24055" x="2336800" y="4586288"/>
          <p14:tracePt t="24070" x="2347913" y="4586288"/>
          <p14:tracePt t="24094" x="2359025" y="4575175"/>
          <p14:tracePt t="24157" x="2368550" y="4575175"/>
          <p14:tracePt t="24164" x="2379663" y="4575175"/>
          <p14:tracePt t="24181" x="2390775" y="4565650"/>
          <p14:tracePt t="24189" x="2401888" y="4565650"/>
          <p14:tracePt t="24198" x="2411413" y="4554538"/>
          <p14:tracePt t="24205" x="2433638" y="4554538"/>
          <p14:tracePt t="24215" x="2433638" y="4543425"/>
          <p14:tracePt t="24221" x="2454275" y="4543425"/>
          <p14:tracePt t="24229" x="2476500" y="4532313"/>
          <p14:tracePt t="24237" x="2508250" y="4522788"/>
          <p14:tracePt t="24244" x="2530475" y="4511675"/>
          <p14:tracePt t="24253" x="2551113" y="4500563"/>
          <p14:tracePt t="24261" x="2573338" y="4489450"/>
          <p14:tracePt t="24269" x="2593975" y="4479925"/>
          <p14:tracePt t="24277" x="2636838" y="4446588"/>
          <p14:tracePt t="24285" x="2659063" y="4437063"/>
          <p14:tracePt t="24293" x="2679700" y="4414838"/>
          <p14:tracePt t="24301" x="2711450" y="4403725"/>
          <p14:tracePt t="24308" x="2765425" y="4371975"/>
          <p14:tracePt t="24316" x="2819400" y="4340225"/>
          <p14:tracePt t="24324" x="2851150" y="4329113"/>
          <p14:tracePt t="24332" x="2916238" y="4286250"/>
          <p14:tracePt t="24340" x="2990850" y="4243388"/>
          <p14:tracePt t="24347" x="3098800" y="4211638"/>
          <p14:tracePt t="24356" x="3290888" y="4146550"/>
          <p14:tracePt t="24363" x="3579813" y="4083050"/>
          <p14:tracePt t="24371" x="3956050" y="3986213"/>
          <p14:tracePt t="24379" x="4298950" y="3889375"/>
          <p14:tracePt t="24388" x="4533900" y="3814763"/>
          <p14:tracePt t="24396" x="4791075" y="3751263"/>
          <p14:tracePt t="24404" x="4973638" y="3697288"/>
          <p14:tracePt t="24413" x="5092700" y="3654425"/>
          <p14:tracePt t="24420" x="5210175" y="3632200"/>
          <p14:tracePt t="24429" x="5284788" y="3622675"/>
          <p14:tracePt t="24435" x="5316538" y="3622675"/>
          <p14:tracePt t="24444" x="5338763" y="3622675"/>
          <p14:tracePt t="24452" x="5349875" y="3622675"/>
          <p14:tracePt t="24468" x="5359400" y="3622675"/>
          <p14:tracePt t="24476" x="5370513" y="3622675"/>
          <p14:tracePt t="24484" x="5392738" y="3632200"/>
          <p14:tracePt t="24492" x="5424488" y="3632200"/>
          <p14:tracePt t="24500" x="5487988" y="3643313"/>
          <p14:tracePt t="24508" x="5564188" y="3643313"/>
          <p14:tracePt t="24516" x="5659438" y="3643313"/>
          <p14:tracePt t="24524" x="5745163" y="3643313"/>
          <p14:tracePt t="25385" x="5745163" y="3654425"/>
          <p14:tracePt t="25492" x="5756275" y="3643313"/>
          <p14:tracePt t="25516" x="5767388" y="3632200"/>
          <p14:tracePt t="25532" x="5767388" y="3622675"/>
          <p14:tracePt t="25556" x="5767388" y="3611563"/>
          <p14:tracePt t="25564" x="5767388" y="3600450"/>
          <p14:tracePt t="25596" x="5767388" y="3589338"/>
          <p14:tracePt t="25628" x="5756275" y="3579813"/>
          <p14:tracePt t="25644" x="5745163" y="3568700"/>
          <p14:tracePt t="25676" x="5735638" y="3557588"/>
          <p14:tracePt t="25724" x="5724525" y="3557588"/>
          <p14:tracePt t="25732" x="5724525" y="3546475"/>
          <p14:tracePt t="25756" x="5713413" y="3546475"/>
          <p14:tracePt t="25764" x="5702300" y="3546475"/>
          <p14:tracePt t="25796" x="5692775" y="3546475"/>
          <p14:tracePt t="25822" x="5681663" y="3536950"/>
          <p14:tracePt t="26133" x="5692775" y="3503613"/>
          <p14:tracePt t="26143" x="5735638" y="3460750"/>
          <p14:tracePt t="26154" x="5799138" y="3408363"/>
          <p14:tracePt t="26162" x="5864225" y="3365500"/>
          <p14:tracePt t="26166" x="5927725" y="3322638"/>
          <p14:tracePt t="26173" x="5981700" y="3289300"/>
          <p14:tracePt t="26181" x="6035675" y="3257550"/>
          <p14:tracePt t="26188" x="6110288" y="3214688"/>
          <p14:tracePt t="26198" x="6153150" y="3182938"/>
          <p14:tracePt t="26204" x="6207125" y="3160713"/>
          <p14:tracePt t="26215" x="6270625" y="3151188"/>
          <p14:tracePt t="26220" x="6367463" y="3097213"/>
          <p14:tracePt t="26228" x="6464300" y="3074988"/>
          <p14:tracePt t="26236" x="6613525" y="3043238"/>
          <p14:tracePt t="26244" x="6775450" y="3000375"/>
          <p14:tracePt t="26252" x="6924675" y="2968625"/>
          <p14:tracePt t="26260" x="7032625" y="2936875"/>
          <p14:tracePt t="26269" x="7138988" y="2894013"/>
          <p14:tracePt t="26277" x="7204075" y="2871788"/>
          <p14:tracePt t="26286" x="7235825" y="2871788"/>
          <p14:tracePt t="26293" x="7246938" y="2871788"/>
          <p14:tracePt t="26318" x="7246938" y="2860675"/>
          <p14:tracePt t="26828" x="7258050" y="2860675"/>
          <p14:tracePt t="26852" x="7267575" y="2860675"/>
          <p14:tracePt t="28045" x="7258050" y="2860675"/>
          <p14:tracePt t="28053" x="7246938" y="2860675"/>
          <p14:tracePt t="28062" x="7224713" y="2860675"/>
          <p14:tracePt t="28069" x="7215188" y="2860675"/>
          <p14:tracePt t="28080" x="7204075" y="2860675"/>
          <p14:tracePt t="28088" x="7192963" y="2860675"/>
          <p14:tracePt t="28125" x="7181850" y="2860675"/>
          <p14:tracePt t="28141" x="7172325" y="2860675"/>
          <p14:tracePt t="28588" x="7161213" y="2860675"/>
          <p14:tracePt t="28593" x="7150100" y="2860675"/>
          <p14:tracePt t="28615" x="7138988" y="2860675"/>
          <p14:tracePt t="28621" x="7129463" y="2860675"/>
          <p14:tracePt t="28628" x="7118350" y="2860675"/>
          <p14:tracePt t="28636" x="7107238" y="2860675"/>
          <p14:tracePt t="28644" x="7096125" y="2860675"/>
          <p14:tracePt t="28652" x="7075488" y="2860675"/>
          <p14:tracePt t="28660" x="7064375" y="2860675"/>
          <p14:tracePt t="28668" x="7053263" y="2860675"/>
          <p14:tracePt t="28676" x="7021513" y="2860675"/>
          <p14:tracePt t="28684" x="6999288" y="2860675"/>
          <p14:tracePt t="28692" x="6967538" y="2871788"/>
          <p14:tracePt t="28701" x="6935788" y="2871788"/>
          <p14:tracePt t="28708" x="6892925" y="2871788"/>
          <p14:tracePt t="28716" x="6861175" y="2871788"/>
          <p14:tracePt t="28724" x="6827838" y="2882900"/>
          <p14:tracePt t="28732" x="6784975" y="2882900"/>
          <p14:tracePt t="28740" x="6710363" y="2903538"/>
          <p14:tracePt t="28748" x="6656388" y="2914650"/>
          <p14:tracePt t="28756" x="6592888" y="2925763"/>
          <p14:tracePt t="28764" x="6527800" y="2936875"/>
          <p14:tracePt t="28772" x="6475413" y="2946400"/>
          <p14:tracePt t="28780" x="6410325" y="2957513"/>
          <p14:tracePt t="28788" x="6378575" y="2957513"/>
          <p14:tracePt t="28797" x="6346825" y="2957513"/>
          <p14:tracePt t="28804" x="6313488" y="2957513"/>
          <p14:tracePt t="28812" x="6292850" y="2968625"/>
          <p14:tracePt t="28820" x="6270625" y="2979738"/>
          <p14:tracePt t="28828" x="6249988" y="2989263"/>
          <p14:tracePt t="28836" x="6238875" y="2989263"/>
          <p14:tracePt t="28844" x="6218238" y="2989263"/>
          <p14:tracePt t="28853" x="6207125" y="2989263"/>
          <p14:tracePt t="28868" x="6196013" y="2989263"/>
          <p14:tracePt t="28900" x="6184900" y="2989263"/>
          <p14:tracePt t="28909" x="6175375" y="2989263"/>
          <p14:tracePt t="28917" x="6164263" y="2989263"/>
          <p14:tracePt t="28932" x="6153150" y="2989263"/>
          <p14:tracePt t="28940" x="6132513" y="3000375"/>
          <p14:tracePt t="28948" x="6099175" y="3011488"/>
          <p14:tracePt t="28966" x="6035675" y="3022600"/>
          <p14:tracePt t="28973" x="6002338" y="3022600"/>
          <p14:tracePt t="28980" x="5970588" y="3032125"/>
          <p14:tracePt t="28989" x="5949950" y="3032125"/>
          <p14:tracePt t="28997" x="5927725" y="3043238"/>
          <p14:tracePt t="29012" x="5916613" y="3043238"/>
          <p14:tracePt t="29020" x="5907088" y="3043238"/>
          <p14:tracePt t="29028" x="5895975" y="3043238"/>
          <p14:tracePt t="29037" x="5884863" y="3043238"/>
          <p14:tracePt t="29044" x="5873750" y="3043238"/>
          <p14:tracePt t="29052" x="5842000" y="3043238"/>
          <p14:tracePt t="29060" x="5799138" y="3065463"/>
          <p14:tracePt t="29068" x="5767388" y="3065463"/>
          <p14:tracePt t="29077" x="5735638" y="3065463"/>
          <p14:tracePt t="29084" x="5702300" y="3065463"/>
          <p14:tracePt t="29092" x="5659438" y="3074988"/>
          <p14:tracePt t="29100" x="5573713" y="3086100"/>
          <p14:tracePt t="29108" x="5541963" y="3086100"/>
          <p14:tracePt t="29116" x="5510213" y="3086100"/>
          <p14:tracePt t="29124" x="5456238" y="3097213"/>
          <p14:tracePt t="29132" x="5402263" y="3108325"/>
          <p14:tracePt t="29140" x="5349875" y="3108325"/>
          <p14:tracePt t="29148" x="5316538" y="3117850"/>
          <p14:tracePt t="29156" x="5284788" y="3117850"/>
          <p14:tracePt t="29164" x="5253038" y="3117850"/>
          <p14:tracePt t="29172" x="5230813" y="3117850"/>
          <p14:tracePt t="29181" x="5210175" y="3117850"/>
          <p14:tracePt t="29190" x="5199063" y="3128963"/>
          <p14:tracePt t="29197" x="5178425" y="3128963"/>
          <p14:tracePt t="29213" x="5167313" y="3128963"/>
          <p14:tracePt t="29236" x="5156200" y="3128963"/>
          <p14:tracePt t="29570" x="5187950" y="3151188"/>
          <p14:tracePt t="29578" x="5284788" y="3194050"/>
          <p14:tracePt t="29586" x="5370513" y="3225800"/>
          <p14:tracePt t="29591" x="5478463" y="3268663"/>
          <p14:tracePt t="29599" x="5607050" y="3311525"/>
          <p14:tracePt t="29605" x="5735638" y="3365500"/>
          <p14:tracePt t="29615" x="5864225" y="3397250"/>
          <p14:tracePt t="29621" x="5970588" y="3429000"/>
          <p14:tracePt t="29629" x="6078538" y="3460750"/>
          <p14:tracePt t="29637" x="6164263" y="3503613"/>
          <p14:tracePt t="29645" x="6238875" y="3525838"/>
          <p14:tracePt t="29652" x="6303963" y="3536950"/>
          <p14:tracePt t="29660" x="6346825" y="3546475"/>
          <p14:tracePt t="29669" x="6378575" y="3557588"/>
          <p14:tracePt t="29677" x="6442075" y="3568700"/>
          <p14:tracePt t="29685" x="6484938" y="3579813"/>
          <p14:tracePt t="29693" x="6518275" y="3579813"/>
          <p14:tracePt t="29701" x="6561138" y="3579813"/>
          <p14:tracePt t="29708" x="6581775" y="3579813"/>
          <p14:tracePt t="29716" x="6604000" y="3579813"/>
          <p14:tracePt t="29724" x="6613525" y="3579813"/>
          <p14:tracePt t="29732" x="6624638" y="3579813"/>
          <p14:tracePt t="29748" x="6635750" y="3568700"/>
          <p14:tracePt t="29756" x="6646863" y="3568700"/>
          <p14:tracePt t="29764" x="6656388" y="3557588"/>
          <p14:tracePt t="29788" x="6667500" y="3546475"/>
          <p14:tracePt t="29804" x="6678613" y="3536950"/>
          <p14:tracePt t="29812" x="6689725" y="3514725"/>
          <p14:tracePt t="29820" x="6710363" y="3503613"/>
          <p14:tracePt t="29828" x="6721475" y="3482975"/>
          <p14:tracePt t="29836" x="6732588" y="3471863"/>
          <p14:tracePt t="29845" x="6753225" y="3460750"/>
          <p14:tracePt t="29852" x="6784975" y="3440113"/>
          <p14:tracePt t="29860" x="6807200" y="3417888"/>
          <p14:tracePt t="29868" x="6827838" y="3417888"/>
          <p14:tracePt t="29876" x="6838950" y="3397250"/>
          <p14:tracePt t="29884" x="6850063" y="3397250"/>
          <p14:tracePt t="29892" x="6850063" y="3386138"/>
          <p14:tracePt t="29900" x="6861175" y="3375025"/>
          <p14:tracePt t="29916" x="6881813" y="3365500"/>
          <p14:tracePt t="29924" x="6892925" y="3332163"/>
          <p14:tracePt t="29932" x="6904038" y="3332163"/>
          <p14:tracePt t="29941" x="6904038" y="3322638"/>
          <p14:tracePt t="29948" x="6913563" y="3311525"/>
          <p14:tracePt t="29957" x="6924675" y="3289300"/>
          <p14:tracePt t="29963" x="6924675" y="3279775"/>
          <p14:tracePt t="29973" x="6935788" y="3268663"/>
          <p14:tracePt t="29980" x="6935788" y="3257550"/>
          <p14:tracePt t="29988" x="6946900" y="3236913"/>
          <p14:tracePt t="30004" x="6956425" y="3225800"/>
          <p14:tracePt t="30012" x="6956425" y="3214688"/>
          <p14:tracePt t="30028" x="6956425" y="3203575"/>
          <p14:tracePt t="30036" x="6956425" y="3194050"/>
          <p14:tracePt t="30044" x="6956425" y="3182938"/>
          <p14:tracePt t="30060" x="6956425" y="3171825"/>
          <p14:tracePt t="30068" x="6956425" y="3160713"/>
          <p14:tracePt t="30084" x="6956425" y="3151188"/>
          <p14:tracePt t="30100" x="6956425" y="3140075"/>
          <p14:tracePt t="30116" x="6956425" y="3128963"/>
          <p14:tracePt t="30133" x="6956425" y="3117850"/>
          <p14:tracePt t="30148" x="6956425" y="3108325"/>
          <p14:tracePt t="30164" x="6956425" y="3086100"/>
          <p14:tracePt t="30180" x="6935788" y="3065463"/>
          <p14:tracePt t="30197" x="6913563" y="3054350"/>
          <p14:tracePt t="30212" x="6904038" y="3054350"/>
          <p14:tracePt t="30220" x="6892925" y="3043238"/>
          <p14:tracePt t="30237" x="6881813" y="3043238"/>
          <p14:tracePt t="30244" x="6870700" y="3043238"/>
          <p14:tracePt t="30253" x="6850063" y="3032125"/>
          <p14:tracePt t="30260" x="6838950" y="3032125"/>
          <p14:tracePt t="30269" x="6818313" y="3022600"/>
          <p14:tracePt t="30276" x="6807200" y="3022600"/>
          <p14:tracePt t="30292" x="6796088" y="3022600"/>
          <p14:tracePt t="30300" x="6784975" y="3022600"/>
          <p14:tracePt t="30318" x="6775450" y="3011488"/>
          <p14:tracePt t="30333" x="6753225" y="3011488"/>
          <p14:tracePt t="31134" x="6784975" y="3043238"/>
          <p14:tracePt t="31141" x="6850063" y="3086100"/>
          <p14:tracePt t="31149" x="6924675" y="3117850"/>
          <p14:tracePt t="31157" x="7042150" y="3160713"/>
          <p14:tracePt t="31165" x="7138988" y="3182938"/>
          <p14:tracePt t="31174" x="7246938" y="3194050"/>
          <p14:tracePt t="31182" x="7386638" y="3225800"/>
          <p14:tracePt t="31189" x="7546975" y="3225800"/>
          <p14:tracePt t="31198" x="7686675" y="3225800"/>
          <p14:tracePt t="31205" x="7804150" y="3225800"/>
          <p14:tracePt t="31213" x="7910513" y="3225800"/>
          <p14:tracePt t="31221" x="7996238" y="3225800"/>
          <p14:tracePt t="31229" x="8072438" y="3214688"/>
          <p14:tracePt t="31237" x="8115300" y="3214688"/>
          <p14:tracePt t="31245" x="8135938" y="3203575"/>
          <p14:tracePt t="31253" x="8147050" y="3203575"/>
          <p14:tracePt t="31261" x="8158163" y="3203575"/>
          <p14:tracePt t="31316" x="8158163" y="3194050"/>
          <p14:tracePt t="31324" x="8169275" y="3194050"/>
          <p14:tracePt t="31332" x="8169275" y="3182938"/>
          <p14:tracePt t="31340" x="8178800" y="3171825"/>
          <p14:tracePt t="31348" x="8189913" y="3160713"/>
          <p14:tracePt t="31356" x="8201025" y="3140075"/>
          <p14:tracePt t="31364" x="8221663" y="3128963"/>
          <p14:tracePt t="31372" x="8221663" y="3117850"/>
          <p14:tracePt t="31380" x="8232775" y="3117850"/>
          <p14:tracePt t="31397" x="8243888" y="3108325"/>
          <p14:tracePt t="31460" x="8264525" y="3097213"/>
          <p14:tracePt t="31468" x="8275638" y="3086100"/>
          <p14:tracePt t="31476" x="8297863" y="3074988"/>
          <p14:tracePt t="31484" x="8318500" y="3074988"/>
          <p14:tracePt t="31491" x="8329613" y="3054350"/>
          <p14:tracePt t="31500" x="8340725" y="3054350"/>
          <p14:tracePt t="31509" x="8350250" y="3054350"/>
          <p14:tracePt t="31599" x="8361363" y="3043238"/>
          <p14:tracePt t="31608" x="8372475" y="3032125"/>
          <p14:tracePt t="31623" x="8393113" y="3011488"/>
          <p14:tracePt t="31638" x="8415338" y="3000375"/>
          <p14:tracePt t="31647" x="8435975" y="2979738"/>
          <p14:tracePt t="31662" x="8447088" y="2957513"/>
          <p14:tracePt t="31677" x="8469313" y="2946400"/>
          <p14:tracePt t="31685" x="8469313" y="2936875"/>
          <p14:tracePt t="31693" x="8478838" y="2925763"/>
          <p14:tracePt t="31702" x="8489950" y="2914650"/>
          <p14:tracePt t="31709" x="8501063" y="2914650"/>
          <p14:tracePt t="31717" x="8501063" y="2894013"/>
          <p14:tracePt t="31725" x="8512175" y="2894013"/>
          <p14:tracePt t="31733" x="8521700" y="2871788"/>
          <p14:tracePt t="31757" x="8532813" y="2860675"/>
          <p14:tracePt t="31790" x="8532813" y="2851150"/>
          <p14:tracePt t="31805" x="8543925" y="2851150"/>
          <p14:tracePt t="31817" x="8543925" y="2840038"/>
          <p14:tracePt t="31837" x="8555038" y="2828925"/>
          <p14:tracePt t="31845" x="8564563" y="2828925"/>
          <p14:tracePt t="31861" x="8575675" y="2828925"/>
          <p14:tracePt t="31885" x="8586788" y="2828925"/>
          <p14:tracePt t="31894" x="8597900" y="2828925"/>
          <p14:tracePt t="31910" x="8607425" y="2828925"/>
          <p14:tracePt t="32133" x="8618538" y="2817813"/>
          <p14:tracePt t="32148" x="8629650" y="2817813"/>
          <p14:tracePt t="32165" x="8640763" y="2817813"/>
          <p14:tracePt t="32172" x="8650288" y="2808288"/>
          <p14:tracePt t="32181" x="8661400" y="2808288"/>
          <p14:tracePt t="32188" x="8672513" y="2797175"/>
          <p14:tracePt t="32197" x="8683625" y="2797175"/>
          <p14:tracePt t="32212" x="8693150" y="2786063"/>
          <p14:tracePt t="32252" x="8704263" y="2786063"/>
          <p14:tracePt t="32277" x="8715375" y="2786063"/>
          <p14:tracePt t="32292" x="8726488" y="2786063"/>
          <p14:tracePt t="32437" x="8736013" y="2786063"/>
          <p14:tracePt t="32549" x="8747125" y="2774950"/>
          <p14:tracePt t="32557" x="8758238" y="2774950"/>
          <p14:tracePt t="32564" x="8758238" y="2754313"/>
          <p14:tracePt t="32572" x="8769350" y="2722563"/>
          <p14:tracePt t="32581" x="8769350" y="2711450"/>
          <p14:tracePt t="32589" x="8769350" y="2689225"/>
          <p14:tracePt t="32598" x="8769350" y="2679700"/>
          <p14:tracePt t="32604" x="8769350" y="2657475"/>
          <p14:tracePt t="32613" x="8747125" y="2625725"/>
          <p14:tracePt t="32620" x="8736013" y="2614613"/>
          <p14:tracePt t="32629" x="8726488" y="2593975"/>
          <p14:tracePt t="32637" x="8704263" y="2571750"/>
          <p14:tracePt t="32645" x="8683625" y="2560638"/>
          <p14:tracePt t="32653" x="8661400" y="2540000"/>
          <p14:tracePt t="32661" x="8650288" y="2528888"/>
          <p14:tracePt t="32669" x="8640763" y="2528888"/>
          <p14:tracePt t="32678" x="8618538" y="2517775"/>
          <p14:tracePt t="32693" x="8607425" y="2517775"/>
          <p14:tracePt t="32717" x="8597900" y="2517775"/>
          <p14:tracePt t="32724" x="8586788" y="2517775"/>
          <p14:tracePt t="32733" x="8575675" y="2517775"/>
          <p14:tracePt t="32748" x="8555038" y="2517775"/>
          <p14:tracePt t="32757" x="8543925" y="2517775"/>
          <p14:tracePt t="32764" x="8532813" y="2517775"/>
          <p14:tracePt t="32772" x="8512175" y="2517775"/>
          <p14:tracePt t="32779" x="8489950" y="2517775"/>
          <p14:tracePt t="32788" x="8458200" y="2517775"/>
          <p14:tracePt t="32796" x="8426450" y="2540000"/>
          <p14:tracePt t="32804" x="8393113" y="2540000"/>
          <p14:tracePt t="32812" x="8361363" y="2551113"/>
          <p14:tracePt t="32820" x="8340725" y="2560638"/>
          <p14:tracePt t="32828" x="8307388" y="2560638"/>
          <p14:tracePt t="32836" x="8286750" y="2560638"/>
          <p14:tracePt t="32844" x="8255000" y="2571750"/>
          <p14:tracePt t="32852" x="8221663" y="2582863"/>
          <p14:tracePt t="32862" x="8189913" y="2603500"/>
          <p14:tracePt t="32870" x="8158163" y="2614613"/>
          <p14:tracePt t="32878" x="8135938" y="2625725"/>
          <p14:tracePt t="32886" x="8104188" y="2636838"/>
          <p14:tracePt t="32894" x="8081963" y="2636838"/>
          <p14:tracePt t="32902" x="8050213" y="2657475"/>
          <p14:tracePt t="32910" x="8029575" y="2668588"/>
          <p14:tracePt t="32919" x="7996238" y="2668588"/>
          <p14:tracePt t="32926" x="7975600" y="2679700"/>
          <p14:tracePt t="32933" x="7953375" y="2679700"/>
          <p14:tracePt t="32943" x="7932738" y="2689225"/>
          <p14:tracePt t="32947" x="7921625" y="2689225"/>
          <p14:tracePt t="32964" x="7910513" y="2700338"/>
          <p14:tracePt t="33054" x="7900988" y="2700338"/>
          <p14:tracePt t="33070" x="7878763" y="2711450"/>
          <p14:tracePt t="33094" x="7867650" y="2722563"/>
          <p14:tracePt t="33101" x="7867650" y="2732088"/>
          <p14:tracePt t="33118" x="7858125" y="2754313"/>
          <p14:tracePt t="33125" x="7835900" y="2774950"/>
          <p14:tracePt t="33134" x="7824788" y="2808288"/>
          <p14:tracePt t="33141" x="7815263" y="2828925"/>
          <p14:tracePt t="33149" x="7815263" y="2871788"/>
          <p14:tracePt t="33158" x="7815263" y="2903538"/>
          <p14:tracePt t="33167" x="7815263" y="2946400"/>
          <p14:tracePt t="33174" x="7815263" y="2979738"/>
          <p14:tracePt t="33184" x="7815263" y="3032125"/>
          <p14:tracePt t="33189" x="7824788" y="3074988"/>
          <p14:tracePt t="33197" x="7858125" y="3140075"/>
          <p14:tracePt t="33204" x="7889875" y="3182938"/>
          <p14:tracePt t="33212" x="7900988" y="3203575"/>
          <p14:tracePt t="33220" x="7921625" y="3225800"/>
          <p14:tracePt t="33228" x="7964488" y="3268663"/>
          <p14:tracePt t="33236" x="7986713" y="3279775"/>
          <p14:tracePt t="33244" x="8007350" y="3289300"/>
          <p14:tracePt t="33254" x="8061325" y="3311525"/>
          <p14:tracePt t="33260" x="8093075" y="3322638"/>
          <p14:tracePt t="33269" x="8169275" y="3343275"/>
          <p14:tracePt t="33276" x="8201025" y="3343275"/>
          <p14:tracePt t="33285" x="8243888" y="3343275"/>
          <p14:tracePt t="33293" x="8286750" y="3354388"/>
          <p14:tracePt t="33301" x="8307388" y="3354388"/>
          <p14:tracePt t="33309" x="8340725" y="3354388"/>
          <p14:tracePt t="33317" x="8372475" y="3354388"/>
          <p14:tracePt t="33324" x="8393113" y="3354388"/>
          <p14:tracePt t="33332" x="8426450" y="3354388"/>
          <p14:tracePt t="33340" x="8458200" y="3354388"/>
          <p14:tracePt t="33348" x="8478838" y="3354388"/>
          <p14:tracePt t="33357" x="8521700" y="3354388"/>
          <p14:tracePt t="33364" x="8555038" y="3354388"/>
          <p14:tracePt t="33373" x="8586788" y="3354388"/>
          <p14:tracePt t="33380" x="8607425" y="3354388"/>
          <p14:tracePt t="33389" x="8629650" y="3354388"/>
          <p14:tracePt t="33397" x="8650288" y="3343275"/>
          <p14:tracePt t="33404" x="8661400" y="3343275"/>
          <p14:tracePt t="33412" x="8683625" y="3343275"/>
          <p14:tracePt t="33420" x="8704263" y="3332163"/>
          <p14:tracePt t="33428" x="8726488" y="3332163"/>
          <p14:tracePt t="33437" x="8758238" y="3332163"/>
          <p14:tracePt t="33444" x="8812213" y="3311525"/>
          <p14:tracePt t="33453" x="8843963" y="3300413"/>
          <p14:tracePt t="33460" x="8864600" y="3289300"/>
          <p14:tracePt t="33469" x="8886825" y="3289300"/>
          <p14:tracePt t="33477" x="8929688" y="3279775"/>
          <p14:tracePt t="33484" x="8972550" y="3268663"/>
          <p14:tracePt t="33492" x="8993188" y="3257550"/>
          <p14:tracePt t="33500" x="9004300" y="3257550"/>
          <p14:tracePt t="33509" x="9026525" y="3236913"/>
          <p14:tracePt t="33516" x="9036050" y="3236913"/>
          <p14:tracePt t="33533" x="9047163" y="3236913"/>
          <p14:tracePt t="33565" x="9047163" y="3225800"/>
          <p14:tracePt t="33572" x="9058275" y="3214688"/>
          <p14:tracePt t="33589" x="9069388" y="3203575"/>
          <p14:tracePt t="33605" x="9078913" y="3194050"/>
          <p14:tracePt t="33620" x="9101138" y="3182938"/>
          <p14:tracePt t="33628" x="9101138" y="3171825"/>
          <p14:tracePt t="33644" x="9112250" y="3171825"/>
          <p14:tracePt t="33652" x="9112250" y="3160713"/>
          <p14:tracePt t="33660" x="9121775" y="3160713"/>
          <p14:tracePt t="33668" x="9132888" y="3151188"/>
          <p14:tracePt t="33801" x="9121775" y="2817813"/>
          <p14:tracePt t="33805" x="9112250" y="2808288"/>
          <p14:tracePt t="33813" x="9101138" y="2797175"/>
          <p14:tracePt t="33821" x="9090025" y="2797175"/>
          <p14:tracePt t="33829" x="9078913" y="2774950"/>
          <p14:tracePt t="33837" x="9069388" y="2774950"/>
          <p14:tracePt t="33845" x="9069388" y="2765425"/>
          <p14:tracePt t="33853" x="9058275" y="2754313"/>
          <p14:tracePt t="33861" x="9036050" y="2743200"/>
          <p14:tracePt t="33869" x="9015413" y="2732088"/>
          <p14:tracePt t="33878" x="9004300" y="2732088"/>
          <p14:tracePt t="33887" x="8983663" y="2722563"/>
          <p14:tracePt t="33901" x="8961438" y="2722563"/>
          <p14:tracePt t="33909" x="8950325" y="2711450"/>
          <p14:tracePt t="33917" x="8940800" y="2711450"/>
          <p14:tracePt t="33925" x="8929688" y="2711450"/>
          <p14:tracePt t="33932" x="8907463" y="2711450"/>
          <p14:tracePt t="33941" x="8886825" y="2711450"/>
          <p14:tracePt t="33948" x="8864600" y="2711450"/>
          <p14:tracePt t="33967" x="8832850" y="2711450"/>
          <p14:tracePt t="33972" x="8821738" y="2711450"/>
          <p14:tracePt t="33981" x="8812213" y="2711450"/>
          <p14:tracePt t="33989" x="8801100" y="2711450"/>
          <p14:tracePt t="33998" x="8789988" y="2711450"/>
          <p14:tracePt t="34004" x="8778875" y="2711450"/>
          <p14:tracePt t="34029" x="8769350" y="2711450"/>
          <p14:tracePt t="34045" x="8758238" y="2711450"/>
          <p14:tracePt t="34061" x="8747125" y="2722563"/>
          <p14:tracePt t="34077" x="8736013" y="2722563"/>
          <p14:tracePt t="34085" x="8715375" y="2732088"/>
          <p14:tracePt t="34101" x="8704263" y="2743200"/>
          <p14:tracePt t="34109" x="8693150" y="2743200"/>
          <p14:tracePt t="34117" x="8683625" y="2754313"/>
          <p14:tracePt t="34125" x="8672513" y="2754313"/>
          <p14:tracePt t="34133" x="8661400" y="2765425"/>
          <p14:tracePt t="34141" x="8650288" y="2774950"/>
          <p14:tracePt t="34149" x="8618538" y="2786063"/>
          <p14:tracePt t="34159" x="8597900" y="2797175"/>
          <p14:tracePt t="34164" x="8575675" y="2808288"/>
          <p14:tracePt t="34173" x="8555038" y="2808288"/>
          <p14:tracePt t="34182" x="8543925" y="2808288"/>
          <p14:tracePt t="34189" x="8532813" y="2817813"/>
          <p14:tracePt t="34198" x="8512175" y="2817813"/>
          <p14:tracePt t="34205" x="8489950" y="2828925"/>
          <p14:tracePt t="34212" x="8447088" y="2840038"/>
          <p14:tracePt t="34220" x="8404225" y="2860675"/>
          <p14:tracePt t="34228" x="8350250" y="2882900"/>
          <p14:tracePt t="34237" x="8307388" y="2894013"/>
          <p14:tracePt t="34244" x="8286750" y="2903538"/>
          <p14:tracePt t="34253" x="8255000" y="2903538"/>
          <p14:tracePt t="34260" x="8221663" y="2914650"/>
          <p14:tracePt t="34268" x="8189913" y="2925763"/>
          <p14:tracePt t="34276" x="8169275" y="2936875"/>
          <p14:tracePt t="34284" x="8124825" y="2936875"/>
          <p14:tracePt t="34292" x="8061325" y="2957513"/>
          <p14:tracePt t="34302" x="8029575" y="2968625"/>
          <p14:tracePt t="34311" x="7986713" y="2989263"/>
          <p14:tracePt t="34318" x="7932738" y="3011488"/>
          <p14:tracePt t="34325" x="7878763" y="3043238"/>
          <p14:tracePt t="34332" x="7847013" y="3043238"/>
          <p14:tracePt t="34341" x="7793038" y="3074988"/>
          <p14:tracePt t="34349" x="7750175" y="3097213"/>
          <p14:tracePt t="34356" x="7686675" y="3128963"/>
          <p14:tracePt t="34364" x="7653338" y="3151188"/>
          <p14:tracePt t="34373" x="7621588" y="3151188"/>
          <p14:tracePt t="34381" x="7600950" y="3171825"/>
          <p14:tracePt t="34389" x="7567613" y="3182938"/>
          <p14:tracePt t="34398" x="7558088" y="3194050"/>
          <p14:tracePt t="34404" x="7546975" y="3203575"/>
          <p14:tracePt t="34428" x="7535863" y="3214688"/>
          <p14:tracePt t="34502" x="7535863" y="3225800"/>
          <p14:tracePt t="34581" x="7546975" y="3236913"/>
          <p14:tracePt t="34616" x="7558088" y="3236913"/>
          <p14:tracePt t="34773" x="7567613" y="3236913"/>
          <p14:tracePt t="34780" x="7567613" y="3246438"/>
          <p14:tracePt t="34933" x="7578725" y="3246438"/>
          <p14:tracePt t="34941" x="7600950" y="3246438"/>
          <p14:tracePt t="34949" x="7621588" y="3246438"/>
          <p14:tracePt t="34956" x="7643813" y="3246438"/>
          <p14:tracePt t="34963" x="7653338" y="3246438"/>
          <p14:tracePt t="34972" x="7675563" y="3246438"/>
          <p14:tracePt t="34979" x="7686675" y="3246438"/>
          <p14:tracePt t="35028" x="7696200" y="3246438"/>
          <p14:tracePt t="35044" x="7707313" y="3246438"/>
          <p14:tracePt t="35052" x="7718425" y="3246438"/>
          <p14:tracePt t="35060" x="7739063" y="3246438"/>
          <p14:tracePt t="35068" x="7750175" y="3257550"/>
          <p14:tracePt t="35076" x="7781925" y="3268663"/>
          <p14:tracePt t="35084" x="7793038" y="3268663"/>
          <p14:tracePt t="35092" x="7804150" y="3279775"/>
          <p14:tracePt t="36093" x="7804150" y="3268663"/>
          <p14:tracePt t="36157" x="7804150" y="3257550"/>
          <p14:tracePt t="36164" x="7804150" y="3246438"/>
          <p14:tracePt t="36172" x="7804150" y="3214688"/>
          <p14:tracePt t="36179" x="7804150" y="3194050"/>
          <p14:tracePt t="36188" x="7815263" y="3182938"/>
          <p14:tracePt t="36197" x="7824788" y="3171825"/>
          <p14:tracePt t="36580" x="7815263" y="3160713"/>
          <p14:tracePt t="36692" x="7804150" y="3140075"/>
          <p14:tracePt t="36700" x="7793038" y="3117850"/>
          <p14:tracePt t="36708" x="7772400" y="3097213"/>
          <p14:tracePt t="36716" x="7750175" y="3054350"/>
          <p14:tracePt t="36724" x="7729538" y="3022600"/>
          <p14:tracePt t="36732" x="7707313" y="2989263"/>
          <p14:tracePt t="36740" x="7686675" y="2957513"/>
          <p14:tracePt t="36748" x="7686675" y="2946400"/>
          <p14:tracePt t="36756" x="7664450" y="2925763"/>
          <p14:tracePt t="36764" x="7653338" y="2914650"/>
          <p14:tracePt t="36772" x="7653338" y="2903538"/>
          <p14:tracePt t="36780" x="7643813" y="2894013"/>
          <p14:tracePt t="38253" x="7621588" y="2894013"/>
          <p14:tracePt t="38333" x="7610475" y="2894013"/>
          <p14:tracePt t="38341" x="7589838" y="2894013"/>
          <p14:tracePt t="38358" x="7578725" y="2894013"/>
          <p14:tracePt t="38366" x="7567613" y="2925763"/>
          <p14:tracePt t="38374" x="7558088" y="2968625"/>
          <p14:tracePt t="38382" x="7546975" y="3011488"/>
          <p14:tracePt t="38389" x="7535863" y="3074988"/>
          <p14:tracePt t="38399" x="7493000" y="3151188"/>
          <p14:tracePt t="38405" x="7418388" y="3257550"/>
          <p14:tracePt t="38414" x="7310438" y="3354388"/>
          <p14:tracePt t="38422" x="7129463" y="3460750"/>
          <p14:tracePt t="38429" x="6861175" y="3568700"/>
          <p14:tracePt t="38437" x="6432550" y="3686175"/>
          <p14:tracePt t="38446" x="6045200" y="3794125"/>
          <p14:tracePt t="38453" x="5616575" y="3900488"/>
          <p14:tracePt t="38461" x="5156200" y="4040188"/>
          <p14:tracePt t="38468" x="4781550" y="4137025"/>
          <p14:tracePt t="38476" x="4384675" y="4308475"/>
          <p14:tracePt t="38484" x="4062413" y="4414838"/>
          <p14:tracePt t="38492" x="3848100" y="4489450"/>
          <p14:tracePt t="38500" x="3741738" y="4554538"/>
          <p14:tracePt t="38508" x="3633788" y="4629150"/>
          <p14:tracePt t="38516" x="3559175" y="4714875"/>
          <p14:tracePt t="38523" x="3494088" y="4789488"/>
          <p14:tracePt t="38532" x="3451225" y="4843463"/>
          <p14:tracePt t="38540" x="3408363" y="4897438"/>
          <p14:tracePt t="38564" x="3408363" y="4908550"/>
          <p14:tracePt t="39196" x="3408363" y="4918075"/>
          <p14:tracePt t="39204" x="3398838" y="4918075"/>
          <p14:tracePt t="39212" x="3398838" y="4929188"/>
          <p14:tracePt t="39220" x="3376613" y="4929188"/>
          <p14:tracePt t="39236" x="3365500" y="4929188"/>
          <p14:tracePt t="39244" x="3355975" y="4929188"/>
          <p14:tracePt t="39253" x="3344863" y="4940300"/>
          <p14:tracePt t="39261" x="3322638" y="4951413"/>
          <p14:tracePt t="39268" x="3302000" y="4951413"/>
          <p14:tracePt t="39277" x="3279775" y="4951413"/>
          <p14:tracePt t="39285" x="3248025" y="4960938"/>
          <p14:tracePt t="39293" x="3216275" y="4960938"/>
          <p14:tracePt t="39301" x="3184525" y="4960938"/>
          <p14:tracePt t="39310" x="3130550" y="4960938"/>
          <p14:tracePt t="39317" x="3065463" y="4960938"/>
          <p14:tracePt t="39325" x="3001963" y="4960938"/>
          <p14:tracePt t="39333" x="2905125" y="4960938"/>
          <p14:tracePt t="39341" x="2819400" y="4960938"/>
          <p14:tracePt t="39351" x="2711450" y="4983163"/>
          <p14:tracePt t="39357" x="2582863" y="5003800"/>
          <p14:tracePt t="39367" x="2433638" y="5026025"/>
          <p14:tracePt t="39373" x="2273300" y="5046663"/>
          <p14:tracePt t="39382" x="1962150" y="5100638"/>
          <p14:tracePt t="40972" x="6218238" y="4725988"/>
          <p14:tracePt t="40983" x="6281738" y="4500563"/>
          <p14:tracePt t="40989" x="6313488" y="4243388"/>
          <p14:tracePt t="40998" x="6313488" y="4071938"/>
          <p14:tracePt t="41007" x="6313488" y="3868738"/>
          <p14:tracePt t="41013" x="6261100" y="3708400"/>
          <p14:tracePt t="41021" x="6196013" y="3546475"/>
          <p14:tracePt t="41029" x="6088063" y="3375025"/>
          <p14:tracePt t="41038" x="5981700" y="3203575"/>
          <p14:tracePt t="41045" x="5842000" y="3065463"/>
          <p14:tracePt t="41053" x="5702300" y="2946400"/>
          <p14:tracePt t="41060" x="5584825" y="2860675"/>
          <p14:tracePt t="41069" x="5478463" y="2797175"/>
          <p14:tracePt t="41077" x="5359400" y="2711450"/>
          <p14:tracePt t="41084" x="5221288" y="2603500"/>
          <p14:tracePt t="41092" x="5092700" y="2517775"/>
          <p14:tracePt t="41100" x="4953000" y="2411413"/>
          <p14:tracePt t="41108" x="4759325" y="2314575"/>
          <p14:tracePt t="41116" x="4641850" y="2251075"/>
          <p14:tracePt t="41123" x="4502150" y="2185988"/>
          <p14:tracePt t="41132" x="4373563" y="2132013"/>
          <p14:tracePt t="41140" x="4213225" y="2036763"/>
          <p14:tracePt t="41148" x="4073525" y="1951038"/>
          <p14:tracePt t="41156" x="3922713" y="1854200"/>
          <p14:tracePt t="41164" x="3784600" y="1779588"/>
          <p14:tracePt t="41173" x="3656013" y="1671638"/>
          <p14:tracePt t="41182" x="3579813" y="1597025"/>
          <p14:tracePt t="41189" x="3536950" y="1531938"/>
          <p14:tracePt t="41199" x="3527425" y="1425575"/>
          <p14:tracePt t="41205" x="3527425" y="1339850"/>
          <p14:tracePt t="41213" x="3527425" y="1243013"/>
          <p14:tracePt t="41221" x="3536950" y="1114425"/>
          <p14:tracePt t="41229" x="3559175" y="1028700"/>
          <p14:tracePt t="41237" x="3613150" y="889000"/>
          <p14:tracePt t="41245" x="3665538" y="739775"/>
          <p14:tracePt t="41253" x="3751263" y="579438"/>
          <p14:tracePt t="41260" x="3816350" y="374650"/>
          <p14:tracePt t="41269" x="3902075" y="74613"/>
          <p14:tracePt t="42677" x="5316538" y="460375"/>
          <p14:tracePt t="42677" x="5316538" y="622300"/>
          <p14:tracePt t="42677" x="5316538" y="739775"/>
          <p14:tracePt t="42677" x="5316538" y="857250"/>
          <p14:tracePt t="42677" x="5316538" y="974725"/>
          <p14:tracePt t="42677" x="5316538" y="1060450"/>
          <p14:tracePt t="42677" x="5316538" y="1125538"/>
          <p14:tracePt t="42677" x="5316538" y="1200150"/>
          <p14:tracePt t="42677" x="5316538" y="1265238"/>
          <p14:tracePt t="42677" x="5316538" y="1328738"/>
          <p14:tracePt t="42677" x="5327650" y="1393825"/>
          <p14:tracePt t="42677" x="5327650" y="1468438"/>
          <p14:tracePt t="42677" x="5349875" y="1543050"/>
          <p14:tracePt t="42677" x="5359400" y="1597025"/>
          <p14:tracePt t="42677" x="5370513" y="1671638"/>
          <p14:tracePt t="42677" x="5381625" y="1746250"/>
          <p14:tracePt t="42677" x="5402263" y="1811338"/>
          <p14:tracePt t="42677" x="5435600" y="1897063"/>
          <p14:tracePt t="42677" x="5478463" y="2003425"/>
          <p14:tracePt t="42677" x="5553075" y="2143125"/>
          <p14:tracePt t="42677" x="5627688" y="2282825"/>
          <p14:tracePt t="42677" x="5767388" y="2465388"/>
          <p14:tracePt t="42677" x="5853113" y="2582863"/>
          <p14:tracePt t="42677" x="5959475" y="2722563"/>
          <p14:tracePt t="42677" x="6002338" y="2797175"/>
          <p14:tracePt t="42677" x="6035675" y="2871788"/>
          <p14:tracePt t="42677" x="6045200" y="2903538"/>
          <p14:tracePt t="42677" x="6056313" y="2936875"/>
          <p14:tracePt t="42677" x="6067425" y="2957513"/>
          <p14:tracePt t="42677" x="6067425" y="2968625"/>
          <p14:tracePt t="42677" x="6067425" y="2979738"/>
          <p14:tracePt t="42677" x="6067425" y="2957513"/>
          <p14:tracePt t="42677" x="6067425" y="2946400"/>
          <p14:tracePt t="42677" x="6067425" y="2936875"/>
          <p14:tracePt t="42677" x="6067425" y="2925763"/>
          <p14:tracePt t="42677" x="6056313" y="2925763"/>
          <p14:tracePt t="42677" x="6045200" y="2925763"/>
          <p14:tracePt t="42677" x="6035675" y="2914650"/>
          <p14:tracePt t="42677" x="6024563" y="2894013"/>
          <p14:tracePt t="42677" x="6002338" y="2860675"/>
          <p14:tracePt t="42677" x="5992813" y="2840038"/>
          <p14:tracePt t="42677" x="5981700" y="2786063"/>
          <p14:tracePt t="42677" x="5949950" y="2722563"/>
          <p14:tracePt t="42677" x="5907088" y="2625725"/>
          <p14:tracePt t="42677" x="5873750" y="2528888"/>
          <p14:tracePt t="42677" x="5842000" y="2379663"/>
          <p14:tracePt t="42677" x="5810250" y="2154238"/>
          <p14:tracePt t="42677" x="5756275" y="1768475"/>
          <p14:tracePt t="42677" x="5713413" y="1350963"/>
          <p14:tracePt t="42677" x="5702300" y="911225"/>
          <p14:tracePt t="42677" x="5702300" y="439738"/>
        </p14:tracePtLst>
      </p14:laserTraceLst>
    </p:ext>
  </p:extLst>
</p:sld>
</file>

<file path=ppt/tags/tag1.xml><?xml version="1.0" encoding="utf-8"?>
<p:tagLst xmlns:a="http://schemas.openxmlformats.org/drawingml/2006/main" xmlns:r="http://schemas.openxmlformats.org/officeDocument/2006/relationships" xmlns:p="http://schemas.openxmlformats.org/presentationml/2006/main">
  <p:tag name="PRESGUID" val="bd198aa1-03d4-4b93-a45c-daeaf521683e"/>
  <p:tag name="ARTICULATE_PROJECT_OPEN" val="0"/>
  <p:tag name="ARTICULATE_SLIDE_COUNT" val="2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LT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4E96E221-532C-574F-A3CF-CC7D42E9D62E}" vid="{C05CF61B-2826-B54A-A132-109E13CA74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586090ED-D0B8-4A5D-A471-02A851594CEF}">
  <we:reference id="wa104379370" version="2.0.0.0" store="en-US" storeType="OMEX"/>
  <we:alternateReferences>
    <we:reference id="wa104379370" version="2.0.0.0" store="WA104379370"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ceff3d1-26d0-4a19-9784-ffc192f0c3e4">
      <UserInfo>
        <DisplayName/>
        <AccountId xsi:nil="true"/>
        <AccountType/>
      </UserInfo>
    </SharedWithUsers>
    <lcf76f155ced4ddcb4097134ff3c332f xmlns="12545316-4597-4fad-8d4c-963aca4a7e43">
      <Terms xmlns="http://schemas.microsoft.com/office/infopath/2007/PartnerControls"/>
    </lcf76f155ced4ddcb4097134ff3c332f>
    <TaxCatchAll xmlns="7baf63a6-8159-4531-922f-8d695af1915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CCE7B06C7A4AD439BD17AFD297B32B6" ma:contentTypeVersion="16" ma:contentTypeDescription="Create a new document." ma:contentTypeScope="" ma:versionID="1c7d115dac23bd645cade348689261ef">
  <xsd:schema xmlns:xsd="http://www.w3.org/2001/XMLSchema" xmlns:xs="http://www.w3.org/2001/XMLSchema" xmlns:p="http://schemas.microsoft.com/office/2006/metadata/properties" xmlns:ns2="12545316-4597-4fad-8d4c-963aca4a7e43" xmlns:ns3="7ceff3d1-26d0-4a19-9784-ffc192f0c3e4" xmlns:ns4="7baf63a6-8159-4531-922f-8d695af1915f" targetNamespace="http://schemas.microsoft.com/office/2006/metadata/properties" ma:root="true" ma:fieldsID="7aed12e551c87b6263851578dddb0222" ns2:_="" ns3:_="" ns4:_="">
    <xsd:import namespace="12545316-4597-4fad-8d4c-963aca4a7e43"/>
    <xsd:import namespace="7ceff3d1-26d0-4a19-9784-ffc192f0c3e4"/>
    <xsd:import namespace="7baf63a6-8159-4531-922f-8d695af1915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2:MediaServiceLocation"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545316-4597-4fad-8d4c-963aca4a7e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5693718-8356-48ba-866a-85db3a9efc2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ceff3d1-26d0-4a19-9784-ffc192f0c3e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baf63a6-8159-4531-922f-8d695af1915f"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3de8453-3d93-40e3-b7c9-8c4ee99d16ef}" ma:internalName="TaxCatchAll" ma:showField="CatchAllData" ma:web="7ceff3d1-26d0-4a19-9784-ffc192f0c3e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190108-CC00-4D82-96CA-AD7D8C347828}">
  <ds:schemaRefs>
    <ds:schemaRef ds:uri="http://purl.org/dc/elements/1.1/"/>
    <ds:schemaRef ds:uri="http://schemas.openxmlformats.org/package/2006/metadata/core-properties"/>
    <ds:schemaRef ds:uri="http://purl.org/dc/dcmitype/"/>
    <ds:schemaRef ds:uri="http://schemas.microsoft.com/office/2006/documentManagement/types"/>
    <ds:schemaRef ds:uri="http://purl.org/dc/terms/"/>
    <ds:schemaRef ds:uri="http://schemas.microsoft.com/office/infopath/2007/PartnerControls"/>
    <ds:schemaRef ds:uri="7baf63a6-8159-4531-922f-8d695af1915f"/>
    <ds:schemaRef ds:uri="7ceff3d1-26d0-4a19-9784-ffc192f0c3e4"/>
    <ds:schemaRef ds:uri="12545316-4597-4fad-8d4c-963aca4a7e43"/>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3B4CB36-1671-43C2-916B-DD81B0652A59}">
  <ds:schemaRefs>
    <ds:schemaRef ds:uri="http://schemas.microsoft.com/sharepoint/v3/contenttype/forms"/>
  </ds:schemaRefs>
</ds:datastoreItem>
</file>

<file path=customXml/itemProps3.xml><?xml version="1.0" encoding="utf-8"?>
<ds:datastoreItem xmlns:ds="http://schemas.openxmlformats.org/officeDocument/2006/customXml" ds:itemID="{136CC792-6218-49B3-8FE5-CAEA512D7CC3}">
  <ds:schemaRefs>
    <ds:schemaRef ds:uri="12545316-4597-4fad-8d4c-963aca4a7e43"/>
    <ds:schemaRef ds:uri="7baf63a6-8159-4531-922f-8d695af1915f"/>
    <ds:schemaRef ds:uri="7ceff3d1-26d0-4a19-9784-ffc192f0c3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
  <TotalTime>1</TotalTime>
  <Words>890</Words>
  <Application>Microsoft Office PowerPoint</Application>
  <PresentationFormat>On-screen Show (16:9)</PresentationFormat>
  <Paragraphs>119</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CLT PPT Template</vt:lpstr>
      <vt:lpstr> Releasing grades and feedback with marking workflow,  and grade transfer  </vt:lpstr>
      <vt:lpstr>PowerPoint Presentation</vt:lpstr>
      <vt:lpstr>Marking Workflow</vt:lpstr>
      <vt:lpstr>Marking Workflow</vt:lpstr>
      <vt:lpstr>Releasing Grades</vt:lpstr>
      <vt:lpstr>What is the Grade Transfer tool? </vt:lpstr>
      <vt:lpstr>Who can use Grade Transfer ? </vt:lpstr>
      <vt:lpstr>Grade transfer checklist</vt:lpstr>
      <vt:lpstr>Grade transfer checklist</vt:lpstr>
      <vt:lpstr>Grade Transfer in 4-steps</vt:lpstr>
      <vt:lpstr>Grade Transfer in 4-steps</vt:lpstr>
      <vt:lpstr>Grade Transfer in 4-steps</vt:lpstr>
      <vt:lpstr>Grade Transfer in 4-steps</vt:lpstr>
      <vt:lpstr>Grade Transfer in 4-steps</vt:lpstr>
      <vt:lpstr>Grade Transfer in 4-steps</vt:lpstr>
      <vt:lpstr>Managing grade transfer across a number of Moodle spaces</vt:lpstr>
      <vt:lpstr>Transferring grades across a number of Moodle spaces </vt:lpstr>
      <vt:lpstr>Grade Transfer</vt:lpstr>
      <vt:lpstr>Additional support  </vt:lpstr>
      <vt:lpstr>PowerPoint Presentation</vt:lpstr>
    </vt:vector>
  </TitlesOfParts>
  <Manager/>
  <Company>University of Bath</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Screencasts  with Camtasia</dc:title>
  <dc:subject/>
  <dc:creator>Tom Brunsdon</dc:creator>
  <cp:keywords/>
  <dc:description/>
  <cp:lastModifiedBy>Paul Pinkney</cp:lastModifiedBy>
  <cp:revision>17</cp:revision>
  <dcterms:created xsi:type="dcterms:W3CDTF">2019-07-31T12:46:00Z</dcterms:created>
  <dcterms:modified xsi:type="dcterms:W3CDTF">2024-12-17T09:29:54Z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0x010100DCCE7B06C7A4AD439BD17AFD297B32B6</vt:lpwstr>
  </property>
  <property fmtid="{D5CDD505-2E9C-101B-9397-08002B2CF9AE}" pid="3" name="Order">
    <vt:r8>1933900</vt:r8>
  </property>
  <property fmtid="{D5CDD505-2E9C-101B-9397-08002B2CF9AE}" pid="4" name="SharedWithUsers">
    <vt:lpwstr/>
  </property>
  <property fmtid="{D5CDD505-2E9C-101B-9397-08002B2CF9AE}" pid="5" name="ComplianceAssetId">
    <vt:lpwstr/>
  </property>
  <property fmtid="{D5CDD505-2E9C-101B-9397-08002B2CF9AE}" pid="6" name="MediaServiceImageTags">
    <vt:lpwstr/>
  </property>
  <property fmtid="{D5CDD505-2E9C-101B-9397-08002B2CF9AE}" pid="7" name="ArticulateGUID">
    <vt:lpwstr>9EDC3B24-DD04-44AC-A6AE-2D5884E7FC4D</vt:lpwstr>
  </property>
  <property fmtid="{D5CDD505-2E9C-101B-9397-08002B2CF9AE}" pid="8" name="ArticulatePath">
    <vt:lpwstr>https://computingservices.sharepoint.com/sites/TELTeam/BAU/Shared Documents/Staff Development/Workshop lesson plans and resources/2023-06 CT Moodle Course Design &amp; templates/HSS_WIP/Health Templates Workshop</vt:lpwstr>
  </property>
</Properties>
</file>