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335" r:id="rId5"/>
    <p:sldId id="332" r:id="rId6"/>
    <p:sldId id="300" r:id="rId7"/>
    <p:sldId id="369" r:id="rId8"/>
    <p:sldId id="365" r:id="rId9"/>
    <p:sldId id="363" r:id="rId10"/>
    <p:sldId id="364" r:id="rId11"/>
    <p:sldId id="362" r:id="rId12"/>
    <p:sldId id="368" r:id="rId13"/>
    <p:sldId id="389" r:id="rId14"/>
    <p:sldId id="354" r:id="rId15"/>
    <p:sldId id="370" r:id="rId16"/>
    <p:sldId id="371" r:id="rId17"/>
    <p:sldId id="383" r:id="rId18"/>
    <p:sldId id="357" r:id="rId19"/>
    <p:sldId id="374" r:id="rId20"/>
    <p:sldId id="373" r:id="rId21"/>
    <p:sldId id="372" r:id="rId22"/>
    <p:sldId id="375" r:id="rId23"/>
    <p:sldId id="356" r:id="rId24"/>
    <p:sldId id="358" r:id="rId25"/>
    <p:sldId id="386" r:id="rId26"/>
    <p:sldId id="359" r:id="rId27"/>
    <p:sldId id="384" r:id="rId28"/>
    <p:sldId id="387" r:id="rId29"/>
    <p:sldId id="388" r:id="rId30"/>
    <p:sldId id="361" r:id="rId31"/>
    <p:sldId id="385" r:id="rId32"/>
    <p:sldId id="360" r:id="rId33"/>
    <p:sldId id="377" r:id="rId34"/>
    <p:sldId id="378" r:id="rId35"/>
    <p:sldId id="379" r:id="rId36"/>
    <p:sldId id="380" r:id="rId37"/>
    <p:sldId id="321" r:id="rId38"/>
    <p:sldId id="333" r:id="rId39"/>
    <p:sldId id="376" r:id="rId40"/>
    <p:sldId id="352" r:id="rId41"/>
    <p:sldId id="381" r:id="rId42"/>
    <p:sldId id="382" r:id="rId43"/>
    <p:sldId id="351" r:id="rId44"/>
    <p:sldId id="353" r:id="rId45"/>
    <p:sldId id="271" r:id="rId46"/>
  </p:sldIdLst>
  <p:sldSz cx="9144000" cy="5143500" type="screen16x9"/>
  <p:notesSz cx="6797675" cy="9929813"/>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584E5-8848-BDF6-925B-1BBFD04B28D6}" name="Rachel Applegate" initials="RA" userId="S::rw273@bath.ac.uk::cf090625-734e-4a47-a39f-abba3eff65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E5191"/>
    <a:srgbClr val="92CEC8"/>
    <a:srgbClr val="FFFF99"/>
    <a:srgbClr val="85BDB8"/>
    <a:srgbClr val="396164"/>
    <a:srgbClr val="253737"/>
    <a:srgbClr val="1A3F82"/>
    <a:srgbClr val="717236"/>
    <a:srgbClr val="7898E0"/>
    <a:srgbClr val="E1E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56FD5-F5AF-4FEF-A184-43B659815FB3}" v="12" dt="2026-01-23T10:51:13.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pplegate" userId="S::rw273@bath.ac.uk::cf090625-734e-4a47-a39f-abba3eff651a" providerId="AD" clId="Web-{7354F7C2-D5ED-6B25-8D2E-A5C60D430125}"/>
    <pc:docChg chg="modSld">
      <pc:chgData name="Rachel Applegate" userId="S::rw273@bath.ac.uk::cf090625-734e-4a47-a39f-abba3eff651a" providerId="AD" clId="Web-{7354F7C2-D5ED-6B25-8D2E-A5C60D430125}" dt="2026-01-19T13:25:25.147" v="128" actId="14100"/>
      <pc:docMkLst>
        <pc:docMk/>
      </pc:docMkLst>
      <pc:sldChg chg="modSp">
        <pc:chgData name="Rachel Applegate" userId="S::rw273@bath.ac.uk::cf090625-734e-4a47-a39f-abba3eff651a" providerId="AD" clId="Web-{7354F7C2-D5ED-6B25-8D2E-A5C60D430125}" dt="2026-01-19T13:20:37.274" v="46" actId="20577"/>
        <pc:sldMkLst>
          <pc:docMk/>
          <pc:sldMk cId="2133884871" sldId="358"/>
        </pc:sldMkLst>
        <pc:spChg chg="mod">
          <ac:chgData name="Rachel Applegate" userId="S::rw273@bath.ac.uk::cf090625-734e-4a47-a39f-abba3eff651a" providerId="AD" clId="Web-{7354F7C2-D5ED-6B25-8D2E-A5C60D430125}" dt="2026-01-19T13:20:37.274" v="46" actId="20577"/>
          <ac:spMkLst>
            <pc:docMk/>
            <pc:sldMk cId="2133884871" sldId="358"/>
            <ac:spMk id="6" creationId="{BA20D9B1-0E8B-B434-8036-DF14171EE3C1}"/>
          </ac:spMkLst>
        </pc:spChg>
      </pc:sldChg>
      <pc:sldChg chg="modSp">
        <pc:chgData name="Rachel Applegate" userId="S::rw273@bath.ac.uk::cf090625-734e-4a47-a39f-abba3eff651a" providerId="AD" clId="Web-{7354F7C2-D5ED-6B25-8D2E-A5C60D430125}" dt="2026-01-19T13:19:40.520" v="34" actId="14100"/>
        <pc:sldMkLst>
          <pc:docMk/>
          <pc:sldMk cId="699312171" sldId="383"/>
        </pc:sldMkLst>
        <pc:spChg chg="mod">
          <ac:chgData name="Rachel Applegate" userId="S::rw273@bath.ac.uk::cf090625-734e-4a47-a39f-abba3eff651a" providerId="AD" clId="Web-{7354F7C2-D5ED-6B25-8D2E-A5C60D430125}" dt="2026-01-19T13:19:40.520" v="34" actId="14100"/>
          <ac:spMkLst>
            <pc:docMk/>
            <pc:sldMk cId="699312171" sldId="383"/>
            <ac:spMk id="3" creationId="{89CFDB91-DFC6-7499-226E-D30AFCEAB0B6}"/>
          </ac:spMkLst>
        </pc:spChg>
      </pc:sldChg>
      <pc:sldChg chg="addSp delSp modSp">
        <pc:chgData name="Rachel Applegate" userId="S::rw273@bath.ac.uk::cf090625-734e-4a47-a39f-abba3eff651a" providerId="AD" clId="Web-{7354F7C2-D5ED-6B25-8D2E-A5C60D430125}" dt="2026-01-19T13:25:25.147" v="128" actId="14100"/>
        <pc:sldMkLst>
          <pc:docMk/>
          <pc:sldMk cId="358089942" sldId="386"/>
        </pc:sldMkLst>
        <pc:spChg chg="mod">
          <ac:chgData name="Rachel Applegate" userId="S::rw273@bath.ac.uk::cf090625-734e-4a47-a39f-abba3eff651a" providerId="AD" clId="Web-{7354F7C2-D5ED-6B25-8D2E-A5C60D430125}" dt="2026-01-19T13:25:12.444" v="116" actId="1076"/>
          <ac:spMkLst>
            <pc:docMk/>
            <pc:sldMk cId="358089942" sldId="386"/>
            <ac:spMk id="6" creationId="{F73420A1-70DE-0D57-7E2C-32C24DD95600}"/>
          </ac:spMkLst>
        </pc:spChg>
      </pc:sldChg>
      <pc:sldChg chg="modSp">
        <pc:chgData name="Rachel Applegate" userId="S::rw273@bath.ac.uk::cf090625-734e-4a47-a39f-abba3eff651a" providerId="AD" clId="Web-{7354F7C2-D5ED-6B25-8D2E-A5C60D430125}" dt="2026-01-19T13:18:33.530" v="16" actId="20577"/>
        <pc:sldMkLst>
          <pc:docMk/>
          <pc:sldMk cId="2994509315" sldId="389"/>
        </pc:sldMkLst>
        <pc:spChg chg="mod">
          <ac:chgData name="Rachel Applegate" userId="S::rw273@bath.ac.uk::cf090625-734e-4a47-a39f-abba3eff651a" providerId="AD" clId="Web-{7354F7C2-D5ED-6B25-8D2E-A5C60D430125}" dt="2026-01-19T13:18:33.530" v="16" actId="20577"/>
          <ac:spMkLst>
            <pc:docMk/>
            <pc:sldMk cId="2994509315" sldId="389"/>
            <ac:spMk id="9" creationId="{9FD7A6A6-96BA-3E02-2C1C-7F2296D86B98}"/>
          </ac:spMkLst>
        </pc:spChg>
      </pc:sldChg>
    </pc:docChg>
  </pc:docChgLst>
  <pc:docChgLst>
    <pc:chgData name="Lynn Cheong-White" userId="bfa6c5a3-883e-4f48-b205-061a2b43f70c" providerId="ADAL" clId="{F4B1B991-34DE-4F00-A490-1A32924CB05B}"/>
    <pc:docChg chg="modSld sldOrd">
      <pc:chgData name="Lynn Cheong-White" userId="bfa6c5a3-883e-4f48-b205-061a2b43f70c" providerId="ADAL" clId="{F4B1B991-34DE-4F00-A490-1A32924CB05B}" dt="2026-01-22T15:27:56.806" v="1"/>
      <pc:docMkLst>
        <pc:docMk/>
      </pc:docMkLst>
      <pc:sldChg chg="ord">
        <pc:chgData name="Lynn Cheong-White" userId="bfa6c5a3-883e-4f48-b205-061a2b43f70c" providerId="ADAL" clId="{F4B1B991-34DE-4F00-A490-1A32924CB05B}" dt="2026-01-22T15:27:56.806" v="1"/>
        <pc:sldMkLst>
          <pc:docMk/>
          <pc:sldMk cId="2994509315" sldId="389"/>
        </pc:sldMkLst>
      </pc:sldChg>
    </pc:docChg>
  </pc:docChgLst>
  <pc:docChgLst>
    <pc:chgData name="Lynn Cheong-White" userId="bfa6c5a3-883e-4f48-b205-061a2b43f70c" providerId="ADAL" clId="{6864AB15-0918-4DA5-8F2B-1721556BE057}"/>
    <pc:docChg chg="custSel modSld">
      <pc:chgData name="Lynn Cheong-White" userId="bfa6c5a3-883e-4f48-b205-061a2b43f70c" providerId="ADAL" clId="{6864AB15-0918-4DA5-8F2B-1721556BE057}" dt="2026-01-12T11:17:48.940" v="384" actId="1076"/>
      <pc:docMkLst>
        <pc:docMk/>
      </pc:docMkLst>
      <pc:sldChg chg="modSp mod">
        <pc:chgData name="Lynn Cheong-White" userId="bfa6c5a3-883e-4f48-b205-061a2b43f70c" providerId="ADAL" clId="{6864AB15-0918-4DA5-8F2B-1721556BE057}" dt="2026-01-12T11:17:11.635" v="381" actId="1076"/>
        <pc:sldMkLst>
          <pc:docMk/>
          <pc:sldMk cId="1264508083" sldId="354"/>
        </pc:sldMkLst>
        <pc:picChg chg="mod">
          <ac:chgData name="Lynn Cheong-White" userId="bfa6c5a3-883e-4f48-b205-061a2b43f70c" providerId="ADAL" clId="{6864AB15-0918-4DA5-8F2B-1721556BE057}" dt="2026-01-12T11:17:11.635" v="381" actId="1076"/>
          <ac:picMkLst>
            <pc:docMk/>
            <pc:sldMk cId="1264508083" sldId="354"/>
            <ac:picMk id="9" creationId="{3CCA8463-81AA-A606-0943-F304ED358BFC}"/>
          </ac:picMkLst>
        </pc:picChg>
        <pc:picChg chg="mod">
          <ac:chgData name="Lynn Cheong-White" userId="bfa6c5a3-883e-4f48-b205-061a2b43f70c" providerId="ADAL" clId="{6864AB15-0918-4DA5-8F2B-1721556BE057}" dt="2026-01-12T11:17:08.978" v="380" actId="1076"/>
          <ac:picMkLst>
            <pc:docMk/>
            <pc:sldMk cId="1264508083" sldId="354"/>
            <ac:picMk id="11" creationId="{79C15F52-6887-7181-ED3E-7FEC173CF25C}"/>
          </ac:picMkLst>
        </pc:picChg>
      </pc:sldChg>
      <pc:sldChg chg="addSp delSp modSp mod">
        <pc:chgData name="Lynn Cheong-White" userId="bfa6c5a3-883e-4f48-b205-061a2b43f70c" providerId="ADAL" clId="{6864AB15-0918-4DA5-8F2B-1721556BE057}" dt="2026-01-12T11:17:48.940" v="384" actId="1076"/>
        <pc:sldMkLst>
          <pc:docMk/>
          <pc:sldMk cId="3678520357" sldId="356"/>
        </pc:sldMkLst>
        <pc:picChg chg="add mod">
          <ac:chgData name="Lynn Cheong-White" userId="bfa6c5a3-883e-4f48-b205-061a2b43f70c" providerId="ADAL" clId="{6864AB15-0918-4DA5-8F2B-1721556BE057}" dt="2026-01-12T11:17:48.940" v="384" actId="1076"/>
          <ac:picMkLst>
            <pc:docMk/>
            <pc:sldMk cId="3678520357" sldId="356"/>
            <ac:picMk id="3" creationId="{1BD182FD-F472-FD5E-C949-17A4661C9594}"/>
          </ac:picMkLst>
        </pc:picChg>
      </pc:sldChg>
      <pc:sldChg chg="addSp delSp modSp mod">
        <pc:chgData name="Lynn Cheong-White" userId="bfa6c5a3-883e-4f48-b205-061a2b43f70c" providerId="ADAL" clId="{6864AB15-0918-4DA5-8F2B-1721556BE057}" dt="2026-01-12T11:16:53.664" v="378" actId="1076"/>
        <pc:sldMkLst>
          <pc:docMk/>
          <pc:sldMk cId="1361654663" sldId="368"/>
        </pc:sldMkLst>
        <pc:picChg chg="add mod">
          <ac:chgData name="Lynn Cheong-White" userId="bfa6c5a3-883e-4f48-b205-061a2b43f70c" providerId="ADAL" clId="{6864AB15-0918-4DA5-8F2B-1721556BE057}" dt="2026-01-12T11:16:53.664" v="378" actId="1076"/>
          <ac:picMkLst>
            <pc:docMk/>
            <pc:sldMk cId="1361654663" sldId="368"/>
            <ac:picMk id="6" creationId="{71D4E56A-31BE-D6F7-A4D0-8EEBC2DD5204}"/>
          </ac:picMkLst>
        </pc:picChg>
      </pc:sldChg>
      <pc:sldChg chg="addSp delSp modSp mod">
        <pc:chgData name="Lynn Cheong-White" userId="bfa6c5a3-883e-4f48-b205-061a2b43f70c" providerId="ADAL" clId="{6864AB15-0918-4DA5-8F2B-1721556BE057}" dt="2026-01-12T11:14:44.680" v="370" actId="14100"/>
        <pc:sldMkLst>
          <pc:docMk/>
          <pc:sldMk cId="2994509315" sldId="389"/>
        </pc:sldMkLst>
        <pc:spChg chg="add mod">
          <ac:chgData name="Lynn Cheong-White" userId="bfa6c5a3-883e-4f48-b205-061a2b43f70c" providerId="ADAL" clId="{6864AB15-0918-4DA5-8F2B-1721556BE057}" dt="2026-01-12T11:11:22.808" v="6" actId="1076"/>
          <ac:spMkLst>
            <pc:docMk/>
            <pc:sldMk cId="2994509315" sldId="389"/>
            <ac:spMk id="4" creationId="{30BB8970-AE26-C7E9-75E7-0C7B42C2D4E0}"/>
          </ac:spMkLst>
        </pc:spChg>
        <pc:spChg chg="add mod">
          <ac:chgData name="Lynn Cheong-White" userId="bfa6c5a3-883e-4f48-b205-061a2b43f70c" providerId="ADAL" clId="{6864AB15-0918-4DA5-8F2B-1721556BE057}" dt="2026-01-12T11:11:29.954" v="9" actId="1076"/>
          <ac:spMkLst>
            <pc:docMk/>
            <pc:sldMk cId="2994509315" sldId="389"/>
            <ac:spMk id="5" creationId="{584CA90E-6515-23B0-C0B8-726A65B28255}"/>
          </ac:spMkLst>
        </pc:spChg>
        <pc:spChg chg="add mod">
          <ac:chgData name="Lynn Cheong-White" userId="bfa6c5a3-883e-4f48-b205-061a2b43f70c" providerId="ADAL" clId="{6864AB15-0918-4DA5-8F2B-1721556BE057}" dt="2026-01-12T11:14:44.680" v="370" actId="14100"/>
          <ac:spMkLst>
            <pc:docMk/>
            <pc:sldMk cId="2994509315" sldId="389"/>
            <ac:spMk id="6" creationId="{F2D5C55E-DE25-DDAB-66F8-04B547D83DE0}"/>
          </ac:spMkLst>
        </pc:spChg>
        <pc:spChg chg="add mod">
          <ac:chgData name="Lynn Cheong-White" userId="bfa6c5a3-883e-4f48-b205-061a2b43f70c" providerId="ADAL" clId="{6864AB15-0918-4DA5-8F2B-1721556BE057}" dt="2026-01-12T11:12:08.350" v="15" actId="1076"/>
          <ac:spMkLst>
            <pc:docMk/>
            <pc:sldMk cId="2994509315" sldId="389"/>
            <ac:spMk id="7" creationId="{CD12FBE2-63B2-0CED-08CF-11C29FD8F4E7}"/>
          </ac:spMkLst>
        </pc:spChg>
        <pc:spChg chg="add mod">
          <ac:chgData name="Lynn Cheong-White" userId="bfa6c5a3-883e-4f48-b205-061a2b43f70c" providerId="ADAL" clId="{6864AB15-0918-4DA5-8F2B-1721556BE057}" dt="2026-01-12T11:12:23.809" v="19" actId="1076"/>
          <ac:spMkLst>
            <pc:docMk/>
            <pc:sldMk cId="2994509315" sldId="389"/>
            <ac:spMk id="8" creationId="{770A03AE-DC28-3628-B48F-06CF0995D0B0}"/>
          </ac:spMkLst>
        </pc:spChg>
        <pc:spChg chg="add mod">
          <ac:chgData name="Lynn Cheong-White" userId="bfa6c5a3-883e-4f48-b205-061a2b43f70c" providerId="ADAL" clId="{6864AB15-0918-4DA5-8F2B-1721556BE057}" dt="2026-01-12T11:14:29.045" v="369" actId="113"/>
          <ac:spMkLst>
            <pc:docMk/>
            <pc:sldMk cId="2994509315" sldId="389"/>
            <ac:spMk id="9" creationId="{9FD7A6A6-96BA-3E02-2C1C-7F2296D86B98}"/>
          </ac:spMkLst>
        </pc:spChg>
        <pc:picChg chg="add mod">
          <ac:chgData name="Lynn Cheong-White" userId="bfa6c5a3-883e-4f48-b205-061a2b43f70c" providerId="ADAL" clId="{6864AB15-0918-4DA5-8F2B-1721556BE057}" dt="2026-01-12T11:11:20.646" v="5" actId="1076"/>
          <ac:picMkLst>
            <pc:docMk/>
            <pc:sldMk cId="2994509315" sldId="389"/>
            <ac:picMk id="1026" creationId="{7FF1EDD6-066D-7E4A-248A-E1888C604DA7}"/>
          </ac:picMkLst>
        </pc:picChg>
      </pc:sldChg>
    </pc:docChg>
  </pc:docChgLst>
  <pc:docChgLst>
    <pc:chgData name="Rachel Applegate" userId="S::rw273@bath.ac.uk::cf090625-734e-4a47-a39f-abba3eff651a" providerId="AD" clId="Web-{8A3C4AAA-A79B-91DF-8DD2-74C6DB4838EF}"/>
    <pc:docChg chg="mod">
      <pc:chgData name="Rachel Applegate" userId="S::rw273@bath.ac.uk::cf090625-734e-4a47-a39f-abba3eff651a" providerId="AD" clId="Web-{8A3C4AAA-A79B-91DF-8DD2-74C6DB4838EF}" dt="2026-01-08T14:39:45.060" v="0"/>
      <pc:docMkLst>
        <pc:docMk/>
      </pc:docMkLst>
    </pc:docChg>
  </pc:docChgLst>
  <pc:docChgLst>
    <pc:chgData name="Rachel Applegate" userId="S::rw273@bath.ac.uk::cf090625-734e-4a47-a39f-abba3eff651a" providerId="AD" clId="Web-{11DFBF3C-6BE2-0833-A5A2-38DC824D2D09}"/>
    <pc:docChg chg="modSld sldOrd">
      <pc:chgData name="Rachel Applegate" userId="S::rw273@bath.ac.uk::cf090625-734e-4a47-a39f-abba3eff651a" providerId="AD" clId="Web-{11DFBF3C-6BE2-0833-A5A2-38DC824D2D09}" dt="2026-01-19T13:35:13.968" v="147" actId="20577"/>
      <pc:docMkLst>
        <pc:docMk/>
      </pc:docMkLst>
      <pc:sldChg chg="modSp ord">
        <pc:chgData name="Rachel Applegate" userId="S::rw273@bath.ac.uk::cf090625-734e-4a47-a39f-abba3eff651a" providerId="AD" clId="Web-{11DFBF3C-6BE2-0833-A5A2-38DC824D2D09}" dt="2026-01-19T13:34:40.248" v="144" actId="20577"/>
        <pc:sldMkLst>
          <pc:docMk/>
          <pc:sldMk cId="3286948481" sldId="361"/>
        </pc:sldMkLst>
        <pc:spChg chg="mod">
          <ac:chgData name="Rachel Applegate" userId="S::rw273@bath.ac.uk::cf090625-734e-4a47-a39f-abba3eff651a" providerId="AD" clId="Web-{11DFBF3C-6BE2-0833-A5A2-38DC824D2D09}" dt="2026-01-19T13:34:40.248" v="144" actId="20577"/>
          <ac:spMkLst>
            <pc:docMk/>
            <pc:sldMk cId="3286948481" sldId="361"/>
            <ac:spMk id="7" creationId="{5D4FB2BE-B422-7F96-0ADE-5447774C3187}"/>
          </ac:spMkLst>
        </pc:spChg>
      </pc:sldChg>
      <pc:sldChg chg="modSp ord">
        <pc:chgData name="Rachel Applegate" userId="S::rw273@bath.ac.uk::cf090625-734e-4a47-a39f-abba3eff651a" providerId="AD" clId="Web-{11DFBF3C-6BE2-0833-A5A2-38DC824D2D09}" dt="2026-01-19T13:35:13.968" v="147" actId="20577"/>
        <pc:sldMkLst>
          <pc:docMk/>
          <pc:sldMk cId="3802551763" sldId="385"/>
        </pc:sldMkLst>
        <pc:spChg chg="mod">
          <ac:chgData name="Rachel Applegate" userId="S::rw273@bath.ac.uk::cf090625-734e-4a47-a39f-abba3eff651a" providerId="AD" clId="Web-{11DFBF3C-6BE2-0833-A5A2-38DC824D2D09}" dt="2026-01-19T13:35:13.968" v="147" actId="20577"/>
          <ac:spMkLst>
            <pc:docMk/>
            <pc:sldMk cId="3802551763" sldId="385"/>
            <ac:spMk id="2" creationId="{89A11170-863C-9714-1D5C-330320FA2316}"/>
          </ac:spMkLst>
        </pc:spChg>
      </pc:sldChg>
    </pc:docChg>
  </pc:docChgLst>
  <pc:docChgLst>
    <pc:chgData name="Rachel Applegate" userId="cf090625-734e-4a47-a39f-abba3eff651a" providerId="ADAL" clId="{E9856FD5-F5AF-4FEF-A184-43B659815FB3}"/>
    <pc:docChg chg="undo custSel addSld modSld">
      <pc:chgData name="Rachel Applegate" userId="cf090625-734e-4a47-a39f-abba3eff651a" providerId="ADAL" clId="{E9856FD5-F5AF-4FEF-A184-43B659815FB3}" dt="2026-01-23T10:51:13.071" v="881" actId="1076"/>
      <pc:docMkLst>
        <pc:docMk/>
      </pc:docMkLst>
      <pc:sldChg chg="modSp mod">
        <pc:chgData name="Rachel Applegate" userId="cf090625-734e-4a47-a39f-abba3eff651a" providerId="ADAL" clId="{E9856FD5-F5AF-4FEF-A184-43B659815FB3}" dt="2026-01-19T14:30:44.063" v="865" actId="962"/>
        <pc:sldMkLst>
          <pc:docMk/>
          <pc:sldMk cId="1709089506" sldId="300"/>
        </pc:sldMkLst>
        <pc:spChg chg="mod ord">
          <ac:chgData name="Rachel Applegate" userId="cf090625-734e-4a47-a39f-abba3eff651a" providerId="ADAL" clId="{E9856FD5-F5AF-4FEF-A184-43B659815FB3}" dt="2026-01-19T14:30:44.063" v="865" actId="962"/>
          <ac:spMkLst>
            <pc:docMk/>
            <pc:sldMk cId="1709089506" sldId="300"/>
            <ac:spMk id="2" creationId="{569F859F-ED2B-07AF-FA93-145AED7AF517}"/>
          </ac:spMkLst>
        </pc:spChg>
      </pc:sldChg>
      <pc:sldChg chg="modAnim">
        <pc:chgData name="Rachel Applegate" userId="cf090625-734e-4a47-a39f-abba3eff651a" providerId="ADAL" clId="{E9856FD5-F5AF-4FEF-A184-43B659815FB3}" dt="2026-01-19T13:51:38.700" v="128"/>
        <pc:sldMkLst>
          <pc:docMk/>
          <pc:sldMk cId="2216490040" sldId="321"/>
        </pc:sldMkLst>
      </pc:sldChg>
      <pc:sldChg chg="modSp mod">
        <pc:chgData name="Rachel Applegate" userId="cf090625-734e-4a47-a39f-abba3eff651a" providerId="ADAL" clId="{E9856FD5-F5AF-4FEF-A184-43B659815FB3}" dt="2026-01-19T13:52:52.363" v="142" actId="20577"/>
        <pc:sldMkLst>
          <pc:docMk/>
          <pc:sldMk cId="583793065" sldId="332"/>
        </pc:sldMkLst>
        <pc:spChg chg="mod">
          <ac:chgData name="Rachel Applegate" userId="cf090625-734e-4a47-a39f-abba3eff651a" providerId="ADAL" clId="{E9856FD5-F5AF-4FEF-A184-43B659815FB3}" dt="2026-01-19T13:52:52.363" v="142" actId="20577"/>
          <ac:spMkLst>
            <pc:docMk/>
            <pc:sldMk cId="583793065" sldId="332"/>
            <ac:spMk id="3" creationId="{A01C02E8-E3F8-C2B7-8211-A1A62AF43BB4}"/>
          </ac:spMkLst>
        </pc:spChg>
      </pc:sldChg>
      <pc:sldChg chg="modAnim">
        <pc:chgData name="Rachel Applegate" userId="cf090625-734e-4a47-a39f-abba3eff651a" providerId="ADAL" clId="{E9856FD5-F5AF-4FEF-A184-43B659815FB3}" dt="2026-01-19T13:52:02.079" v="129"/>
        <pc:sldMkLst>
          <pc:docMk/>
          <pc:sldMk cId="3686946497" sldId="333"/>
        </pc:sldMkLst>
      </pc:sldChg>
      <pc:sldChg chg="modSp mod modAnim">
        <pc:chgData name="Rachel Applegate" userId="cf090625-734e-4a47-a39f-abba3eff651a" providerId="ADAL" clId="{E9856FD5-F5AF-4FEF-A184-43B659815FB3}" dt="2026-01-19T14:32:33.095" v="871" actId="1076"/>
        <pc:sldMkLst>
          <pc:docMk/>
          <pc:sldMk cId="927686573" sldId="352"/>
        </pc:sldMkLst>
        <pc:spChg chg="mod">
          <ac:chgData name="Rachel Applegate" userId="cf090625-734e-4a47-a39f-abba3eff651a" providerId="ADAL" clId="{E9856FD5-F5AF-4FEF-A184-43B659815FB3}" dt="2026-01-19T14:32:33.095" v="871" actId="1076"/>
          <ac:spMkLst>
            <pc:docMk/>
            <pc:sldMk cId="927686573" sldId="352"/>
            <ac:spMk id="6" creationId="{3FFF8DAA-44CD-7404-AC3A-E2F87CCD5107}"/>
          </ac:spMkLst>
        </pc:spChg>
        <pc:picChg chg="ord">
          <ac:chgData name="Rachel Applegate" userId="cf090625-734e-4a47-a39f-abba3eff651a" providerId="ADAL" clId="{E9856FD5-F5AF-4FEF-A184-43B659815FB3}" dt="2026-01-19T14:32:26.404" v="870" actId="13244"/>
          <ac:picMkLst>
            <pc:docMk/>
            <pc:sldMk cId="927686573" sldId="352"/>
            <ac:picMk id="4" creationId="{C860C3FA-DA73-B55D-7300-C81B2B84A67D}"/>
          </ac:picMkLst>
        </pc:picChg>
      </pc:sldChg>
      <pc:sldChg chg="delSp modSp mod">
        <pc:chgData name="Rachel Applegate" userId="cf090625-734e-4a47-a39f-abba3eff651a" providerId="ADAL" clId="{E9856FD5-F5AF-4FEF-A184-43B659815FB3}" dt="2026-01-19T14:03:35.788" v="306" actId="27636"/>
        <pc:sldMkLst>
          <pc:docMk/>
          <pc:sldMk cId="19964253" sldId="353"/>
        </pc:sldMkLst>
        <pc:spChg chg="mod">
          <ac:chgData name="Rachel Applegate" userId="cf090625-734e-4a47-a39f-abba3eff651a" providerId="ADAL" clId="{E9856FD5-F5AF-4FEF-A184-43B659815FB3}" dt="2026-01-19T14:03:35.788" v="306" actId="27636"/>
          <ac:spMkLst>
            <pc:docMk/>
            <pc:sldMk cId="19964253" sldId="353"/>
            <ac:spMk id="7" creationId="{378643E4-42CC-08A2-C209-5EDD3AE2EDEB}"/>
          </ac:spMkLst>
        </pc:spChg>
      </pc:sldChg>
      <pc:sldChg chg="modSp mod">
        <pc:chgData name="Rachel Applegate" userId="cf090625-734e-4a47-a39f-abba3eff651a" providerId="ADAL" clId="{E9856FD5-F5AF-4FEF-A184-43B659815FB3}" dt="2026-01-19T14:31:12.454" v="866" actId="13244"/>
        <pc:sldMkLst>
          <pc:docMk/>
          <pc:sldMk cId="1264508083" sldId="354"/>
        </pc:sldMkLst>
        <pc:picChg chg="ord">
          <ac:chgData name="Rachel Applegate" userId="cf090625-734e-4a47-a39f-abba3eff651a" providerId="ADAL" clId="{E9856FD5-F5AF-4FEF-A184-43B659815FB3}" dt="2026-01-19T14:31:12.454" v="866" actId="13244"/>
          <ac:picMkLst>
            <pc:docMk/>
            <pc:sldMk cId="1264508083" sldId="354"/>
            <ac:picMk id="9" creationId="{3CCA8463-81AA-A606-0943-F304ED358BFC}"/>
          </ac:picMkLst>
        </pc:picChg>
      </pc:sldChg>
      <pc:sldChg chg="modSp mod">
        <pc:chgData name="Rachel Applegate" userId="cf090625-734e-4a47-a39f-abba3eff651a" providerId="ADAL" clId="{E9856FD5-F5AF-4FEF-A184-43B659815FB3}" dt="2026-01-19T14:30:18.389" v="861" actId="962"/>
        <pc:sldMkLst>
          <pc:docMk/>
          <pc:sldMk cId="3678520357" sldId="356"/>
        </pc:sldMkLst>
        <pc:picChg chg="mod">
          <ac:chgData name="Rachel Applegate" userId="cf090625-734e-4a47-a39f-abba3eff651a" providerId="ADAL" clId="{E9856FD5-F5AF-4FEF-A184-43B659815FB3}" dt="2026-01-19T14:30:18.389" v="861" actId="962"/>
          <ac:picMkLst>
            <pc:docMk/>
            <pc:sldMk cId="3678520357" sldId="356"/>
            <ac:picMk id="3" creationId="{1BD182FD-F472-FD5E-C949-17A4661C9594}"/>
          </ac:picMkLst>
        </pc:picChg>
      </pc:sldChg>
      <pc:sldChg chg="modNotesTx">
        <pc:chgData name="Rachel Applegate" userId="cf090625-734e-4a47-a39f-abba3eff651a" providerId="ADAL" clId="{E9856FD5-F5AF-4FEF-A184-43B659815FB3}" dt="2026-01-23T10:47:16.982" v="878" actId="20577"/>
        <pc:sldMkLst>
          <pc:docMk/>
          <pc:sldMk cId="269964416" sldId="359"/>
        </pc:sldMkLst>
      </pc:sldChg>
      <pc:sldChg chg="modSp mod">
        <pc:chgData name="Rachel Applegate" userId="cf090625-734e-4a47-a39f-abba3eff651a" providerId="ADAL" clId="{E9856FD5-F5AF-4FEF-A184-43B659815FB3}" dt="2026-01-19T14:31:38.202" v="867" actId="13244"/>
        <pc:sldMkLst>
          <pc:docMk/>
          <pc:sldMk cId="3286948481" sldId="361"/>
        </pc:sldMkLst>
        <pc:picChg chg="ord">
          <ac:chgData name="Rachel Applegate" userId="cf090625-734e-4a47-a39f-abba3eff651a" providerId="ADAL" clId="{E9856FD5-F5AF-4FEF-A184-43B659815FB3}" dt="2026-01-19T14:31:38.202" v="867" actId="13244"/>
          <ac:picMkLst>
            <pc:docMk/>
            <pc:sldMk cId="3286948481" sldId="361"/>
            <ac:picMk id="6" creationId="{BC14D9FC-DA3F-944D-D746-D1183042F332}"/>
          </ac:picMkLst>
        </pc:picChg>
      </pc:sldChg>
      <pc:sldChg chg="modSp mod">
        <pc:chgData name="Rachel Applegate" userId="cf090625-734e-4a47-a39f-abba3eff651a" providerId="ADAL" clId="{E9856FD5-F5AF-4FEF-A184-43B659815FB3}" dt="2026-01-19T14:28:53.595" v="312" actId="962"/>
        <pc:sldMkLst>
          <pc:docMk/>
          <pc:sldMk cId="1361654663" sldId="368"/>
        </pc:sldMkLst>
        <pc:picChg chg="mod">
          <ac:chgData name="Rachel Applegate" userId="cf090625-734e-4a47-a39f-abba3eff651a" providerId="ADAL" clId="{E9856FD5-F5AF-4FEF-A184-43B659815FB3}" dt="2026-01-19T14:28:53.595" v="312" actId="962"/>
          <ac:picMkLst>
            <pc:docMk/>
            <pc:sldMk cId="1361654663" sldId="368"/>
            <ac:picMk id="6" creationId="{71D4E56A-31BE-D6F7-A4D0-8EEBC2DD5204}"/>
          </ac:picMkLst>
        </pc:picChg>
      </pc:sldChg>
      <pc:sldChg chg="modAnim">
        <pc:chgData name="Rachel Applegate" userId="cf090625-734e-4a47-a39f-abba3eff651a" providerId="ADAL" clId="{E9856FD5-F5AF-4FEF-A184-43B659815FB3}" dt="2026-01-19T13:52:07.956" v="130"/>
        <pc:sldMkLst>
          <pc:docMk/>
          <pc:sldMk cId="724261777" sldId="376"/>
        </pc:sldMkLst>
      </pc:sldChg>
      <pc:sldChg chg="modAnim">
        <pc:chgData name="Rachel Applegate" userId="cf090625-734e-4a47-a39f-abba3eff651a" providerId="ADAL" clId="{E9856FD5-F5AF-4FEF-A184-43B659815FB3}" dt="2026-01-19T13:52:23.905" v="133"/>
        <pc:sldMkLst>
          <pc:docMk/>
          <pc:sldMk cId="3895287275" sldId="382"/>
        </pc:sldMkLst>
      </pc:sldChg>
      <pc:sldChg chg="addSp modSp mod">
        <pc:chgData name="Rachel Applegate" userId="cf090625-734e-4a47-a39f-abba3eff651a" providerId="ADAL" clId="{E9856FD5-F5AF-4FEF-A184-43B659815FB3}" dt="2026-01-19T13:59:58.297" v="249" actId="1076"/>
        <pc:sldMkLst>
          <pc:docMk/>
          <pc:sldMk cId="3802551763" sldId="385"/>
        </pc:sldMkLst>
        <pc:spChg chg="mod">
          <ac:chgData name="Rachel Applegate" userId="cf090625-734e-4a47-a39f-abba3eff651a" providerId="ADAL" clId="{E9856FD5-F5AF-4FEF-A184-43B659815FB3}" dt="2026-01-19T13:59:54.760" v="248" actId="1036"/>
          <ac:spMkLst>
            <pc:docMk/>
            <pc:sldMk cId="3802551763" sldId="385"/>
            <ac:spMk id="4" creationId="{098B3ACF-1BC1-1988-BDF3-88D77BD97255}"/>
          </ac:spMkLst>
        </pc:spChg>
        <pc:spChg chg="mod">
          <ac:chgData name="Rachel Applegate" userId="cf090625-734e-4a47-a39f-abba3eff651a" providerId="ADAL" clId="{E9856FD5-F5AF-4FEF-A184-43B659815FB3}" dt="2026-01-19T13:59:58.297" v="249" actId="1076"/>
          <ac:spMkLst>
            <pc:docMk/>
            <pc:sldMk cId="3802551763" sldId="385"/>
            <ac:spMk id="5" creationId="{B7B243BB-CECB-18F7-1695-3CA5C5F397A6}"/>
          </ac:spMkLst>
        </pc:spChg>
        <pc:spChg chg="mod">
          <ac:chgData name="Rachel Applegate" userId="cf090625-734e-4a47-a39f-abba3eff651a" providerId="ADAL" clId="{E9856FD5-F5AF-4FEF-A184-43B659815FB3}" dt="2026-01-19T13:59:46.301" v="240" actId="20577"/>
          <ac:spMkLst>
            <pc:docMk/>
            <pc:sldMk cId="3802551763" sldId="385"/>
            <ac:spMk id="9" creationId="{21E371A2-D3C9-8D21-07CC-CF6593280158}"/>
          </ac:spMkLst>
        </pc:spChg>
        <pc:grpChg chg="add mod">
          <ac:chgData name="Rachel Applegate" userId="cf090625-734e-4a47-a39f-abba3eff651a" providerId="ADAL" clId="{E9856FD5-F5AF-4FEF-A184-43B659815FB3}" dt="2026-01-19T13:59:02.888" v="225" actId="14100"/>
          <ac:grpSpMkLst>
            <pc:docMk/>
            <pc:sldMk cId="3802551763" sldId="385"/>
            <ac:grpSpMk id="3" creationId="{0F655E19-5D22-785A-9132-0F5EE78769B7}"/>
          </ac:grpSpMkLst>
        </pc:grpChg>
        <pc:picChg chg="mod">
          <ac:chgData name="Rachel Applegate" userId="cf090625-734e-4a47-a39f-abba3eff651a" providerId="ADAL" clId="{E9856FD5-F5AF-4FEF-A184-43B659815FB3}" dt="2026-01-19T13:58:37.950" v="222" actId="1076"/>
          <ac:picMkLst>
            <pc:docMk/>
            <pc:sldMk cId="3802551763" sldId="385"/>
            <ac:picMk id="6" creationId="{E06B593E-50C8-7C9D-63E3-78048B5B5883}"/>
          </ac:picMkLst>
        </pc:picChg>
        <pc:picChg chg="mod">
          <ac:chgData name="Rachel Applegate" userId="cf090625-734e-4a47-a39f-abba3eff651a" providerId="ADAL" clId="{E9856FD5-F5AF-4FEF-A184-43B659815FB3}" dt="2026-01-19T13:58:05.542" v="213" actId="1076"/>
          <ac:picMkLst>
            <pc:docMk/>
            <pc:sldMk cId="3802551763" sldId="385"/>
            <ac:picMk id="7" creationId="{6F811889-2357-113A-721F-285B3DADB814}"/>
          </ac:picMkLst>
        </pc:picChg>
        <pc:picChg chg="mod">
          <ac:chgData name="Rachel Applegate" userId="cf090625-734e-4a47-a39f-abba3eff651a" providerId="ADAL" clId="{E9856FD5-F5AF-4FEF-A184-43B659815FB3}" dt="2026-01-19T13:59:54.760" v="248" actId="1036"/>
          <ac:picMkLst>
            <pc:docMk/>
            <pc:sldMk cId="3802551763" sldId="385"/>
            <ac:picMk id="8" creationId="{CDDF255C-9B0E-03D5-EB56-9C48DB6650F6}"/>
          </ac:picMkLst>
        </pc:picChg>
      </pc:sldChg>
      <pc:sldChg chg="addSp delSp modSp mod">
        <pc:chgData name="Rachel Applegate" userId="cf090625-734e-4a47-a39f-abba3eff651a" providerId="ADAL" clId="{E9856FD5-F5AF-4FEF-A184-43B659815FB3}" dt="2026-01-23T10:51:13.071" v="881" actId="1076"/>
        <pc:sldMkLst>
          <pc:docMk/>
          <pc:sldMk cId="358089942" sldId="386"/>
        </pc:sldMkLst>
        <pc:spChg chg="add mod">
          <ac:chgData name="Rachel Applegate" userId="cf090625-734e-4a47-a39f-abba3eff651a" providerId="ADAL" clId="{E9856FD5-F5AF-4FEF-A184-43B659815FB3}" dt="2026-01-19T13:29:24.403" v="74" actId="1076"/>
          <ac:spMkLst>
            <pc:docMk/>
            <pc:sldMk cId="358089942" sldId="386"/>
            <ac:spMk id="8" creationId="{52C535A6-4B73-BB8D-A016-0D822F097096}"/>
          </ac:spMkLst>
        </pc:spChg>
        <pc:spChg chg="add mod">
          <ac:chgData name="Rachel Applegate" userId="cf090625-734e-4a47-a39f-abba3eff651a" providerId="ADAL" clId="{E9856FD5-F5AF-4FEF-A184-43B659815FB3}" dt="2026-01-19T13:30:02.688" v="108" actId="20577"/>
          <ac:spMkLst>
            <pc:docMk/>
            <pc:sldMk cId="358089942" sldId="386"/>
            <ac:spMk id="9" creationId="{537F53D6-09F8-1C87-92C8-4474C26D2EA2}"/>
          </ac:spMkLst>
        </pc:spChg>
        <pc:spChg chg="add mod">
          <ac:chgData name="Rachel Applegate" userId="cf090625-734e-4a47-a39f-abba3eff651a" providerId="ADAL" clId="{E9856FD5-F5AF-4FEF-A184-43B659815FB3}" dt="2026-01-19T13:30:12.763" v="126" actId="20577"/>
          <ac:spMkLst>
            <pc:docMk/>
            <pc:sldMk cId="358089942" sldId="386"/>
            <ac:spMk id="21" creationId="{B1132BAB-095A-4F28-045C-939BFB0AF23C}"/>
          </ac:spMkLst>
        </pc:spChg>
        <pc:picChg chg="mod">
          <ac:chgData name="Rachel Applegate" userId="cf090625-734e-4a47-a39f-abba3eff651a" providerId="ADAL" clId="{E9856FD5-F5AF-4FEF-A184-43B659815FB3}" dt="2026-01-23T10:51:09.821" v="880" actId="1076"/>
          <ac:picMkLst>
            <pc:docMk/>
            <pc:sldMk cId="358089942" sldId="386"/>
            <ac:picMk id="4" creationId="{B81513BE-D6AC-A8B9-9813-0D7E04748B2C}"/>
          </ac:picMkLst>
        </pc:picChg>
        <pc:picChg chg="mod">
          <ac:chgData name="Rachel Applegate" userId="cf090625-734e-4a47-a39f-abba3eff651a" providerId="ADAL" clId="{E9856FD5-F5AF-4FEF-A184-43B659815FB3}" dt="2026-01-23T10:51:13.071" v="881" actId="1076"/>
          <ac:picMkLst>
            <pc:docMk/>
            <pc:sldMk cId="358089942" sldId="386"/>
            <ac:picMk id="5" creationId="{376843E1-4E39-DFBE-5176-1E6D6291AF80}"/>
          </ac:picMkLst>
        </pc:picChg>
      </pc:sldChg>
      <pc:sldChg chg="modSp new mod">
        <pc:chgData name="Rachel Applegate" userId="cf090625-734e-4a47-a39f-abba3eff651a" providerId="ADAL" clId="{E9856FD5-F5AF-4FEF-A184-43B659815FB3}" dt="2026-01-19T14:29:00.910" v="313" actId="962"/>
        <pc:sldMkLst>
          <pc:docMk/>
          <pc:sldMk cId="2994509315" sldId="389"/>
        </pc:sldMkLst>
        <pc:spChg chg="mod">
          <ac:chgData name="Rachel Applegate" userId="cf090625-734e-4a47-a39f-abba3eff651a" providerId="ADAL" clId="{E9856FD5-F5AF-4FEF-A184-43B659815FB3}" dt="2026-01-09T11:09:07.382" v="32" actId="27636"/>
          <ac:spMkLst>
            <pc:docMk/>
            <pc:sldMk cId="2994509315" sldId="389"/>
            <ac:spMk id="2" creationId="{240EBB27-64D7-CED9-8808-46764A1A7F63}"/>
          </ac:spMkLst>
        </pc:spChg>
        <pc:spChg chg="mod">
          <ac:chgData name="Rachel Applegate" userId="cf090625-734e-4a47-a39f-abba3eff651a" providerId="ADAL" clId="{E9856FD5-F5AF-4FEF-A184-43B659815FB3}" dt="2026-01-19T14:29:00.910" v="313" actId="962"/>
          <ac:spMkLst>
            <pc:docMk/>
            <pc:sldMk cId="2994509315" sldId="389"/>
            <ac:spMk id="4" creationId="{30BB8970-AE26-C7E9-75E7-0C7B42C2D4E0}"/>
          </ac:spMkLst>
        </pc:spChg>
        <pc:spChg chg="mod">
          <ac:chgData name="Rachel Applegate" userId="cf090625-734e-4a47-a39f-abba3eff651a" providerId="ADAL" clId="{E9856FD5-F5AF-4FEF-A184-43B659815FB3}" dt="2026-01-19T14:27:39.236" v="309" actId="962"/>
          <ac:spMkLst>
            <pc:docMk/>
            <pc:sldMk cId="2994509315" sldId="389"/>
            <ac:spMk id="6" creationId="{F2D5C55E-DE25-DDAB-66F8-04B547D83DE0}"/>
          </ac:spMkLst>
        </pc:spChg>
        <pc:spChg chg="mod">
          <ac:chgData name="Rachel Applegate" userId="cf090625-734e-4a47-a39f-abba3eff651a" providerId="ADAL" clId="{E9856FD5-F5AF-4FEF-A184-43B659815FB3}" dt="2026-01-19T14:27:40.433" v="310" actId="962"/>
          <ac:spMkLst>
            <pc:docMk/>
            <pc:sldMk cId="2994509315" sldId="389"/>
            <ac:spMk id="7" creationId="{CD12FBE2-63B2-0CED-08CF-11C29FD8F4E7}"/>
          </ac:spMkLst>
        </pc:spChg>
        <pc:picChg chg="mod">
          <ac:chgData name="Rachel Applegate" userId="cf090625-734e-4a47-a39f-abba3eff651a" providerId="ADAL" clId="{E9856FD5-F5AF-4FEF-A184-43B659815FB3}" dt="2026-01-19T14:27:31.736" v="308" actId="962"/>
          <ac:picMkLst>
            <pc:docMk/>
            <pc:sldMk cId="2994509315" sldId="389"/>
            <ac:picMk id="1026" creationId="{7FF1EDD6-066D-7E4A-248A-E1888C604D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9247893-80C8-43F4-B504-93729D3A8D8A}" type="datetimeFigureOut">
              <a:rPr lang="en-GB" smtClean="0"/>
              <a:t>23/01/2026</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B508939-18E3-4992-B487-2A0840FEB7A6}" type="slidenum">
              <a:rPr lang="en-GB" smtClean="0"/>
              <a:t>‹#›</a:t>
            </a:fld>
            <a:endParaRPr lang="en-GB"/>
          </a:p>
        </p:txBody>
      </p:sp>
    </p:spTree>
    <p:extLst>
      <p:ext uri="{BB962C8B-B14F-4D97-AF65-F5344CB8AC3E}">
        <p14:creationId xmlns:p14="http://schemas.microsoft.com/office/powerpoint/2010/main" val="5244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B508939-18E3-4992-B487-2A0840FEB7A6}" type="slidenum">
              <a:rPr lang="en-GB" smtClean="0"/>
              <a:t>1</a:t>
            </a:fld>
            <a:endParaRPr lang="en-GB"/>
          </a:p>
        </p:txBody>
      </p:sp>
    </p:spTree>
    <p:extLst>
      <p:ext uri="{BB962C8B-B14F-4D97-AF65-F5344CB8AC3E}">
        <p14:creationId xmlns:p14="http://schemas.microsoft.com/office/powerpoint/2010/main" val="9923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Manually creating groups</a:t>
            </a:r>
          </a:p>
        </p:txBody>
      </p:sp>
      <p:sp>
        <p:nvSpPr>
          <p:cNvPr id="4" name="Slide Number Placeholder 3"/>
          <p:cNvSpPr>
            <a:spLocks noGrp="1"/>
          </p:cNvSpPr>
          <p:nvPr>
            <p:ph type="sldNum" sz="quarter" idx="5"/>
          </p:nvPr>
        </p:nvSpPr>
        <p:spPr/>
        <p:txBody>
          <a:bodyPr/>
          <a:lstStyle/>
          <a:p>
            <a:fld id="{9B508939-18E3-4992-B487-2A0840FEB7A6}" type="slidenum">
              <a:rPr lang="en-GB" smtClean="0"/>
              <a:t>11</a:t>
            </a:fld>
            <a:endParaRPr lang="en-GB"/>
          </a:p>
        </p:txBody>
      </p:sp>
    </p:spTree>
    <p:extLst>
      <p:ext uri="{BB962C8B-B14F-4D97-AF65-F5344CB8AC3E}">
        <p14:creationId xmlns:p14="http://schemas.microsoft.com/office/powerpoint/2010/main" val="221408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Quickest way to create groups if you already know which students need to be in which group.</a:t>
            </a:r>
          </a:p>
        </p:txBody>
      </p:sp>
      <p:sp>
        <p:nvSpPr>
          <p:cNvPr id="4" name="Slide Number Placeholder 3"/>
          <p:cNvSpPr>
            <a:spLocks noGrp="1"/>
          </p:cNvSpPr>
          <p:nvPr>
            <p:ph type="sldNum" sz="quarter" idx="5"/>
          </p:nvPr>
        </p:nvSpPr>
        <p:spPr/>
        <p:txBody>
          <a:bodyPr/>
          <a:lstStyle/>
          <a:p>
            <a:fld id="{9B508939-18E3-4992-B487-2A0840FEB7A6}" type="slidenum">
              <a:rPr lang="en-GB" smtClean="0"/>
              <a:t>12</a:t>
            </a:fld>
            <a:endParaRPr lang="en-GB"/>
          </a:p>
        </p:txBody>
      </p:sp>
    </p:spTree>
    <p:extLst>
      <p:ext uri="{BB962C8B-B14F-4D97-AF65-F5344CB8AC3E}">
        <p14:creationId xmlns:p14="http://schemas.microsoft.com/office/powerpoint/2010/main" val="155607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13</a:t>
            </a:fld>
            <a:endParaRPr lang="en-GB"/>
          </a:p>
        </p:txBody>
      </p:sp>
    </p:spTree>
    <p:extLst>
      <p:ext uri="{BB962C8B-B14F-4D97-AF65-F5344CB8AC3E}">
        <p14:creationId xmlns:p14="http://schemas.microsoft.com/office/powerpoint/2010/main" val="71715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useful if you need to have students in groups for extensions or re-assessment point submissions.</a:t>
            </a:r>
          </a:p>
        </p:txBody>
      </p:sp>
      <p:sp>
        <p:nvSpPr>
          <p:cNvPr id="4" name="Slide Number Placeholder 3"/>
          <p:cNvSpPr>
            <a:spLocks noGrp="1"/>
          </p:cNvSpPr>
          <p:nvPr>
            <p:ph type="sldNum" sz="quarter" idx="5"/>
          </p:nvPr>
        </p:nvSpPr>
        <p:spPr/>
        <p:txBody>
          <a:bodyPr/>
          <a:lstStyle/>
          <a:p>
            <a:fld id="{9B508939-18E3-4992-B487-2A0840FEB7A6}" type="slidenum">
              <a:rPr lang="en-GB" smtClean="0"/>
              <a:t>14</a:t>
            </a:fld>
            <a:endParaRPr lang="en-GB"/>
          </a:p>
        </p:txBody>
      </p:sp>
    </p:spTree>
    <p:extLst>
      <p:ext uri="{BB962C8B-B14F-4D97-AF65-F5344CB8AC3E}">
        <p14:creationId xmlns:p14="http://schemas.microsoft.com/office/powerpoint/2010/main" val="15899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15</a:t>
            </a:fld>
            <a:endParaRPr lang="en-GB"/>
          </a:p>
        </p:txBody>
      </p:sp>
    </p:spTree>
    <p:extLst>
      <p:ext uri="{BB962C8B-B14F-4D97-AF65-F5344CB8AC3E}">
        <p14:creationId xmlns:p14="http://schemas.microsoft.com/office/powerpoint/2010/main" val="570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16</a:t>
            </a:fld>
            <a:endParaRPr lang="en-GB"/>
          </a:p>
        </p:txBody>
      </p:sp>
    </p:spTree>
    <p:extLst>
      <p:ext uri="{BB962C8B-B14F-4D97-AF65-F5344CB8AC3E}">
        <p14:creationId xmlns:p14="http://schemas.microsoft.com/office/powerpoint/2010/main" val="135726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17</a:t>
            </a:fld>
            <a:endParaRPr lang="en-GB"/>
          </a:p>
        </p:txBody>
      </p:sp>
    </p:spTree>
    <p:extLst>
      <p:ext uri="{BB962C8B-B14F-4D97-AF65-F5344CB8AC3E}">
        <p14:creationId xmlns:p14="http://schemas.microsoft.com/office/powerpoint/2010/main" val="299284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18</a:t>
            </a:fld>
            <a:endParaRPr lang="en-GB"/>
          </a:p>
        </p:txBody>
      </p:sp>
    </p:spTree>
    <p:extLst>
      <p:ext uri="{BB962C8B-B14F-4D97-AF65-F5344CB8AC3E}">
        <p14:creationId xmlns:p14="http://schemas.microsoft.com/office/powerpoint/2010/main" val="214410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Cannot use pre-created groups. If groups have the same name it will create a new group.</a:t>
            </a:r>
          </a:p>
        </p:txBody>
      </p:sp>
      <p:sp>
        <p:nvSpPr>
          <p:cNvPr id="4" name="Slide Number Placeholder 3"/>
          <p:cNvSpPr>
            <a:spLocks noGrp="1"/>
          </p:cNvSpPr>
          <p:nvPr>
            <p:ph type="sldNum" sz="quarter" idx="5"/>
          </p:nvPr>
        </p:nvSpPr>
        <p:spPr/>
        <p:txBody>
          <a:bodyPr/>
          <a:lstStyle/>
          <a:p>
            <a:fld id="{9B508939-18E3-4992-B487-2A0840FEB7A6}" type="slidenum">
              <a:rPr lang="en-GB" smtClean="0"/>
              <a:t>19</a:t>
            </a:fld>
            <a:endParaRPr lang="en-GB"/>
          </a:p>
        </p:txBody>
      </p:sp>
    </p:spTree>
    <p:extLst>
      <p:ext uri="{BB962C8B-B14F-4D97-AF65-F5344CB8AC3E}">
        <p14:creationId xmlns:p14="http://schemas.microsoft.com/office/powerpoint/2010/main" val="65099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Groupings can be created when doing the group upload and they can be created manually.</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20</a:t>
            </a:fld>
            <a:endParaRPr lang="en-GB"/>
          </a:p>
        </p:txBody>
      </p:sp>
    </p:spTree>
    <p:extLst>
      <p:ext uri="{BB962C8B-B14F-4D97-AF65-F5344CB8AC3E}">
        <p14:creationId xmlns:p14="http://schemas.microsoft.com/office/powerpoint/2010/main" val="401340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a:t>
            </a:fld>
            <a:endParaRPr lang="en-GB"/>
          </a:p>
        </p:txBody>
      </p:sp>
    </p:spTree>
    <p:extLst>
      <p:ext uri="{BB962C8B-B14F-4D97-AF65-F5344CB8AC3E}">
        <p14:creationId xmlns:p14="http://schemas.microsoft.com/office/powerpoint/2010/main" val="273543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21</a:t>
            </a:fld>
            <a:endParaRPr lang="en-GB"/>
          </a:p>
        </p:txBody>
      </p:sp>
    </p:spTree>
    <p:extLst>
      <p:ext uri="{BB962C8B-B14F-4D97-AF65-F5344CB8AC3E}">
        <p14:creationId xmlns:p14="http://schemas.microsoft.com/office/powerpoint/2010/main" val="81916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A05F-ED2F-851B-8042-5F84115FE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9BE33-51CE-4B90-0A23-52021126A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7384D-A53B-8F49-7091-1EA60D757F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098737-F533-F3E9-6BB1-41BB817026DF}"/>
              </a:ext>
            </a:extLst>
          </p:cNvPr>
          <p:cNvSpPr>
            <a:spLocks noGrp="1"/>
          </p:cNvSpPr>
          <p:nvPr>
            <p:ph type="sldNum" sz="quarter" idx="5"/>
          </p:nvPr>
        </p:nvSpPr>
        <p:spPr/>
        <p:txBody>
          <a:bodyPr/>
          <a:lstStyle/>
          <a:p>
            <a:fld id="{9B508939-18E3-4992-B487-2A0840FEB7A6}" type="slidenum">
              <a:rPr lang="en-GB" smtClean="0"/>
              <a:t>22</a:t>
            </a:fld>
            <a:endParaRPr lang="en-GB"/>
          </a:p>
        </p:txBody>
      </p:sp>
    </p:spTree>
    <p:extLst>
      <p:ext uri="{BB962C8B-B14F-4D97-AF65-F5344CB8AC3E}">
        <p14:creationId xmlns:p14="http://schemas.microsoft.com/office/powerpoint/2010/main" val="357234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a:ea typeface="Calibri"/>
                <a:cs typeface="Calibri"/>
              </a:rPr>
              <a:t>LIVE DEMO</a:t>
            </a:r>
            <a:endParaRPr lang="en-GB"/>
          </a:p>
          <a:p>
            <a:pPr marL="285750" indent="-285750">
              <a:spcBef>
                <a:spcPct val="20000"/>
              </a:spcBef>
              <a:buFont typeface="Arial"/>
              <a:buChar char="•"/>
            </a:pPr>
            <a:endParaRPr lang="en-GB">
              <a:ea typeface="Calibri"/>
              <a:cs typeface="Calibri"/>
            </a:endParaRPr>
          </a:p>
          <a:p>
            <a:pPr marL="285750" indent="-285750">
              <a:spcBef>
                <a:spcPct val="20000"/>
              </a:spcBef>
              <a:buFont typeface="Arial"/>
              <a:buChar char="•"/>
            </a:pPr>
            <a:r>
              <a:rPr lang="en-GB">
                <a:ea typeface="Calibri"/>
                <a:cs typeface="Calibri"/>
              </a:rPr>
              <a:t>Go to Groups overview – show Product Review Assignment Groups (3 groups)</a:t>
            </a:r>
            <a:endParaRPr lang="en-GB"/>
          </a:p>
          <a:p>
            <a:pPr marL="285750" indent="-285750">
              <a:spcBef>
                <a:spcPct val="20000"/>
              </a:spcBef>
              <a:buFont typeface="Arial"/>
              <a:buChar char="•"/>
            </a:pPr>
            <a:endParaRPr lang="en-GB"/>
          </a:p>
          <a:p>
            <a:pPr marL="285750" indent="-285750">
              <a:spcBef>
                <a:spcPct val="20000"/>
              </a:spcBef>
              <a:buFont typeface="Arial"/>
              <a:buChar char="•"/>
            </a:pPr>
            <a:r>
              <a:rPr lang="en-GB"/>
              <a:t>Show how you would add an assignment</a:t>
            </a:r>
            <a:endParaRPr lang="en-US">
              <a:ea typeface="Calibri"/>
              <a:cs typeface="Calibri"/>
            </a:endParaRPr>
          </a:p>
          <a:p>
            <a:pPr marL="285750" indent="-285750">
              <a:spcBef>
                <a:spcPct val="20000"/>
              </a:spcBef>
              <a:buFont typeface="Arial"/>
              <a:buChar char="•"/>
            </a:pPr>
            <a:r>
              <a:rPr lang="en-GB"/>
              <a:t>Go to assignment already created (Settings)</a:t>
            </a:r>
            <a:endParaRPr lang="en-US">
              <a:ea typeface="Calibri"/>
              <a:cs typeface="Calibri"/>
            </a:endParaRPr>
          </a:p>
          <a:p>
            <a:pPr marL="285750" indent="-285750">
              <a:spcBef>
                <a:spcPct val="20000"/>
              </a:spcBef>
              <a:buFont typeface="Arial"/>
              <a:buChar char="•"/>
            </a:pPr>
            <a:r>
              <a:rPr lang="en-GB"/>
              <a:t>Highlight Group Submission settings</a:t>
            </a:r>
            <a:endParaRPr lang="en-US"/>
          </a:p>
          <a:p>
            <a:pPr marL="742950" lvl="1" indent="-285750">
              <a:spcBef>
                <a:spcPct val="20000"/>
              </a:spcBef>
              <a:buFont typeface="Courier New"/>
              <a:buChar char="o"/>
            </a:pPr>
            <a:r>
              <a:rPr lang="en-GB"/>
              <a:t>Students submit in groups: Yes</a:t>
            </a:r>
            <a:endParaRPr lang="en-US"/>
          </a:p>
          <a:p>
            <a:pPr marL="742950" lvl="1" indent="-285750">
              <a:spcBef>
                <a:spcPct val="20000"/>
              </a:spcBef>
              <a:buFont typeface="Courier New"/>
              <a:buChar char="o"/>
            </a:pPr>
            <a:r>
              <a:rPr lang="en-GB"/>
              <a:t>Grouping for student groups: selected</a:t>
            </a:r>
            <a:endParaRPr lang="en-US">
              <a:ea typeface="Calibri"/>
              <a:cs typeface="Calibri"/>
            </a:endParaRPr>
          </a:p>
          <a:p>
            <a:pPr indent="-285750">
              <a:spcBef>
                <a:spcPct val="20000"/>
              </a:spcBef>
              <a:buFont typeface="Arial"/>
              <a:buChar char="•"/>
            </a:pPr>
            <a:r>
              <a:rPr lang="en-GB">
                <a:ea typeface="Calibri"/>
                <a:cs typeface="Calibri"/>
              </a:rPr>
              <a:t>Save and Display</a:t>
            </a:r>
          </a:p>
          <a:p>
            <a:pPr marL="285750" indent="-285750">
              <a:spcBef>
                <a:spcPct val="20000"/>
              </a:spcBef>
              <a:buFont typeface="Arial"/>
              <a:buChar char="•"/>
            </a:pPr>
            <a:endParaRPr lang="en-GB"/>
          </a:p>
          <a:p>
            <a:pPr marL="285750" indent="-285750">
              <a:spcBef>
                <a:spcPct val="20000"/>
              </a:spcBef>
              <a:buFont typeface="Arial"/>
              <a:buChar char="•"/>
            </a:pPr>
            <a:r>
              <a:rPr lang="en-GB"/>
              <a:t>Grading summary screen – how many groups are you expecting?</a:t>
            </a:r>
            <a:endParaRPr lang="en-GB">
              <a:ea typeface="Calibri"/>
              <a:cs typeface="Calibri"/>
            </a:endParaRPr>
          </a:p>
          <a:p>
            <a:pPr marL="742950" lvl="1" indent="-285750">
              <a:spcBef>
                <a:spcPct val="20000"/>
              </a:spcBef>
              <a:buFont typeface="Courier New"/>
              <a:buChar char="o"/>
            </a:pPr>
            <a:r>
              <a:rPr lang="en-GB">
                <a:ea typeface="Calibri"/>
                <a:cs typeface="Calibri"/>
              </a:rPr>
              <a:t>Note there are 4 Groups in the summary!</a:t>
            </a:r>
          </a:p>
          <a:p>
            <a:pPr marL="742950" lvl="1" indent="-285750">
              <a:spcBef>
                <a:spcPct val="20000"/>
              </a:spcBef>
              <a:buFont typeface="Courier New"/>
              <a:buChar char="o"/>
            </a:pPr>
            <a:r>
              <a:rPr lang="en-GB">
                <a:ea typeface="Calibri"/>
                <a:cs typeface="Calibri"/>
              </a:rPr>
              <a:t>Note warning re: Default groups</a:t>
            </a:r>
            <a:endParaRPr lang="en-GB"/>
          </a:p>
          <a:p>
            <a:pPr marL="285750" indent="-285750">
              <a:spcBef>
                <a:spcPct val="20000"/>
              </a:spcBef>
              <a:buFont typeface="Arial"/>
              <a:buChar char="•"/>
            </a:pPr>
            <a:r>
              <a:rPr lang="en-GB">
                <a:ea typeface="Calibri"/>
                <a:cs typeface="Calibri"/>
              </a:rPr>
              <a:t>View Submissions tab – check all students are in groups / not in Default group</a:t>
            </a:r>
          </a:p>
          <a:p>
            <a:pPr marL="742950" lvl="1" indent="-285750">
              <a:spcBef>
                <a:spcPct val="20000"/>
              </a:spcBef>
              <a:buFont typeface="Courier New"/>
              <a:buChar char="o"/>
            </a:pPr>
            <a:r>
              <a:rPr lang="en-GB">
                <a:ea typeface="Calibri"/>
                <a:cs typeface="Calibri"/>
              </a:rPr>
              <a:t>Note one student (test </a:t>
            </a:r>
            <a:r>
              <a:rPr lang="en-GB" err="1">
                <a:ea typeface="Calibri"/>
                <a:cs typeface="Calibri"/>
              </a:rPr>
              <a:t>lcw</a:t>
            </a:r>
            <a:r>
              <a:rPr lang="en-GB">
                <a:ea typeface="Calibri"/>
                <a:cs typeface="Calibri"/>
              </a:rPr>
              <a:t>) is not in a group so has gone in to Default group</a:t>
            </a:r>
          </a:p>
          <a:p>
            <a:pPr marL="742950" lvl="1" indent="-285750">
              <a:spcBef>
                <a:spcPct val="20000"/>
              </a:spcBef>
              <a:buFont typeface="Courier New"/>
              <a:buChar char="o"/>
            </a:pPr>
            <a:r>
              <a:rPr lang="en-GB">
                <a:ea typeface="Calibri"/>
                <a:cs typeface="Calibri"/>
              </a:rPr>
              <a:t>Go to Participants – add student to group (PR-3)</a:t>
            </a:r>
          </a:p>
          <a:p>
            <a:pPr marL="742950" lvl="1" indent="-285750">
              <a:spcBef>
                <a:spcPct val="20000"/>
              </a:spcBef>
              <a:buFont typeface="Courier New"/>
              <a:buChar char="o"/>
            </a:pPr>
            <a:r>
              <a:rPr lang="en-GB">
                <a:ea typeface="Calibri"/>
                <a:cs typeface="Calibri"/>
              </a:rPr>
              <a:t>Go back to assignment – Note there are now 3 Groups (as expected) / warning message has gone</a:t>
            </a:r>
          </a:p>
          <a:p>
            <a:pPr marL="742950" lvl="1" indent="-285750">
              <a:spcBef>
                <a:spcPct val="20000"/>
              </a:spcBef>
              <a:buFont typeface="Courier New"/>
              <a:buChar char="o"/>
            </a:pPr>
            <a:r>
              <a:rPr lang="en-GB">
                <a:ea typeface="Calibri"/>
                <a:cs typeface="Calibri"/>
              </a:rPr>
              <a:t>Go back to Submissions tab – Note all students are now in groups</a:t>
            </a:r>
          </a:p>
          <a:p>
            <a:pPr marL="742950" lvl="1" indent="-285750">
              <a:spcBef>
                <a:spcPct val="20000"/>
              </a:spcBef>
              <a:buFont typeface="Courier New"/>
              <a:buChar char="o"/>
            </a:pPr>
            <a:endParaRPr lang="en-GB">
              <a:ea typeface="Calibri"/>
              <a:cs typeface="Calibri"/>
            </a:endParaRPr>
          </a:p>
          <a:p>
            <a:pPr marL="285750" indent="-285750">
              <a:spcBef>
                <a:spcPct val="20000"/>
              </a:spcBef>
              <a:buFont typeface="Arial"/>
              <a:buChar char="•"/>
            </a:pPr>
            <a:r>
              <a:rPr lang="en-GB">
                <a:ea typeface="Calibri"/>
                <a:cs typeface="Calibri"/>
              </a:rPr>
              <a:t>Demo 2: group assignment submission point</a:t>
            </a:r>
          </a:p>
          <a:p>
            <a:pPr marL="742950" lvl="1" indent="-285750">
              <a:spcBef>
                <a:spcPct val="20000"/>
              </a:spcBef>
              <a:buFont typeface="Courier New"/>
              <a:buChar char="o"/>
            </a:pPr>
            <a:r>
              <a:rPr lang="en-GB">
                <a:ea typeface="Calibri"/>
                <a:cs typeface="Calibri"/>
              </a:rPr>
              <a:t>Submission by students in one group</a:t>
            </a:r>
          </a:p>
          <a:p>
            <a:pPr marL="742950" lvl="1" indent="-285750">
              <a:spcBef>
                <a:spcPct val="20000"/>
              </a:spcBef>
              <a:buFont typeface="Courier New"/>
              <a:buChar char="o"/>
            </a:pPr>
            <a:r>
              <a:rPr lang="en-GB">
                <a:ea typeface="Calibri"/>
                <a:cs typeface="Calibri"/>
              </a:rPr>
              <a:t>A single student uploads the file and it populates for all students in the group</a:t>
            </a:r>
          </a:p>
          <a:p>
            <a:pPr marL="742950" lvl="1" indent="-285750">
              <a:spcBef>
                <a:spcPct val="20000"/>
              </a:spcBef>
              <a:buFont typeface="Courier New"/>
              <a:buChar char="o"/>
            </a:pPr>
            <a:r>
              <a:rPr lang="en-GB">
                <a:ea typeface="Calibri"/>
                <a:cs typeface="Calibri"/>
              </a:rPr>
              <a:t>Note submission timestamp and file name</a:t>
            </a:r>
          </a:p>
          <a:p>
            <a:pPr marL="742950" lvl="1" indent="-285750">
              <a:spcBef>
                <a:spcPct val="20000"/>
              </a:spcBef>
              <a:buFont typeface="Courier New"/>
              <a:buChar char="o"/>
            </a:pPr>
            <a:r>
              <a:rPr lang="en-GB">
                <a:ea typeface="Calibri"/>
                <a:cs typeface="Calibri"/>
              </a:rPr>
              <a:t>To mark, go to Grade – add grade, workflow status, feedback comment</a:t>
            </a:r>
          </a:p>
          <a:p>
            <a:pPr marL="742950" lvl="1" indent="-285750">
              <a:spcBef>
                <a:spcPct val="20000"/>
              </a:spcBef>
              <a:buFont typeface="Courier New"/>
              <a:buChar char="o"/>
            </a:pPr>
            <a:r>
              <a:rPr lang="en-GB">
                <a:ea typeface="Calibri"/>
                <a:cs typeface="Calibri"/>
              </a:rPr>
              <a:t>Scroll to bottom of grading panel: Default = Apply Grades and feedback to all students </a:t>
            </a:r>
            <a:r>
              <a:rPr lang="en-GB" b="1">
                <a:ea typeface="Calibri"/>
                <a:cs typeface="Calibri"/>
              </a:rPr>
              <a:t>Yes</a:t>
            </a:r>
          </a:p>
          <a:p>
            <a:pPr marL="742950" lvl="1" indent="-285750">
              <a:spcBef>
                <a:spcPct val="20000"/>
              </a:spcBef>
              <a:buFont typeface="Courier New"/>
              <a:buChar char="o"/>
            </a:pPr>
            <a:endParaRPr lang="en-GB" b="1">
              <a:ea typeface="Calibri"/>
              <a:cs typeface="Calibri"/>
            </a:endParaRPr>
          </a:p>
          <a:p>
            <a:pPr marL="742950" lvl="1" indent="-285750">
              <a:spcBef>
                <a:spcPct val="20000"/>
              </a:spcBef>
              <a:buFont typeface="Courier New"/>
              <a:buChar char="o"/>
            </a:pPr>
            <a:endParaRPr lang="en-GB" b="1">
              <a:ea typeface="Calibri"/>
              <a:cs typeface="Calibri"/>
            </a:endParaRPr>
          </a:p>
          <a:p>
            <a:r>
              <a:rPr lang="en-GB"/>
              <a:t>NOTE: Default setting for 'Apply feedback to Group' - highlight this reverts to Default YES each time you save</a:t>
            </a:r>
            <a:endParaRPr lang="en-US"/>
          </a:p>
          <a:p>
            <a:endParaRPr lang="en-GB"/>
          </a:p>
          <a:p>
            <a:r>
              <a:rPr lang="en-GB"/>
              <a:t>Can use Grading worksheet for Group submission with individual marks</a:t>
            </a:r>
            <a:endParaRPr lang="en-US"/>
          </a:p>
          <a:p>
            <a:pPr marL="742950" lvl="1" indent="-285750">
              <a:spcBef>
                <a:spcPct val="20000"/>
              </a:spcBef>
              <a:buFont typeface="Courier New"/>
              <a:buChar char="o"/>
            </a:pPr>
            <a:endParaRPr lang="en-GB" b="1">
              <a:ea typeface="Calibri"/>
              <a:cs typeface="Calibri"/>
            </a:endParaRPr>
          </a:p>
        </p:txBody>
      </p:sp>
      <p:sp>
        <p:nvSpPr>
          <p:cNvPr id="4" name="Slide Number Placeholder 3"/>
          <p:cNvSpPr>
            <a:spLocks noGrp="1"/>
          </p:cNvSpPr>
          <p:nvPr>
            <p:ph type="sldNum" sz="quarter" idx="5"/>
          </p:nvPr>
        </p:nvSpPr>
        <p:spPr/>
        <p:txBody>
          <a:bodyPr/>
          <a:lstStyle/>
          <a:p>
            <a:fld id="{9B508939-18E3-4992-B487-2A0840FEB7A6}" type="slidenum">
              <a:rPr lang="en-GB" smtClean="0"/>
              <a:t>23</a:t>
            </a:fld>
            <a:endParaRPr lang="en-GB"/>
          </a:p>
        </p:txBody>
      </p:sp>
    </p:spTree>
    <p:extLst>
      <p:ext uri="{BB962C8B-B14F-4D97-AF65-F5344CB8AC3E}">
        <p14:creationId xmlns:p14="http://schemas.microsoft.com/office/powerpoint/2010/main" val="271689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Live demo</a:t>
            </a:r>
          </a:p>
          <a:p>
            <a:endParaRPr lang="en-GB"/>
          </a:p>
          <a:p>
            <a:pPr marL="171450" indent="-171450">
              <a:buFont typeface="Arial" panose="020B0604020202020204" pitchFamily="34" charset="0"/>
              <a:buChar char="•"/>
            </a:pPr>
            <a:r>
              <a:rPr lang="en-GB"/>
              <a:t>Go to Course Page</a:t>
            </a:r>
          </a:p>
          <a:p>
            <a:pPr marL="171450" indent="-171450">
              <a:buFont typeface="Arial" panose="020B0604020202020204" pitchFamily="34" charset="0"/>
              <a:buChar char="•"/>
            </a:pPr>
            <a:r>
              <a:rPr lang="en-GB"/>
              <a:t>Turn Editing on</a:t>
            </a:r>
          </a:p>
          <a:p>
            <a:pPr marL="171450" indent="-171450">
              <a:buFont typeface="Arial" panose="020B0604020202020204" pitchFamily="34" charset="0"/>
              <a:buChar char="•"/>
            </a:pPr>
            <a:r>
              <a:rPr lang="en-GB"/>
              <a:t>Go to Edit Topic (Topic 2)</a:t>
            </a:r>
          </a:p>
          <a:p>
            <a:pPr marL="171450" indent="-171450">
              <a:buFont typeface="Arial" panose="020B0604020202020204" pitchFamily="34" charset="0"/>
              <a:buChar char="•"/>
            </a:pPr>
            <a:r>
              <a:rPr lang="en-GB"/>
              <a:t>Restrict Access</a:t>
            </a:r>
          </a:p>
          <a:p>
            <a:pPr marL="628650" lvl="1" indent="-171450">
              <a:buFont typeface="Arial" panose="020B0604020202020204" pitchFamily="34" charset="0"/>
              <a:buChar char="•"/>
            </a:pPr>
            <a:r>
              <a:rPr lang="en-GB"/>
              <a:t>Group</a:t>
            </a:r>
          </a:p>
          <a:p>
            <a:pPr marL="628650" lvl="1" indent="-171450">
              <a:buFont typeface="Arial" panose="020B0604020202020204" pitchFamily="34" charset="0"/>
              <a:buChar char="•"/>
            </a:pPr>
            <a:r>
              <a:rPr lang="en-GB"/>
              <a:t>Select Cohort Group</a:t>
            </a:r>
          </a:p>
          <a:p>
            <a:pPr marL="628650" lvl="1" indent="-171450">
              <a:buFont typeface="Arial" panose="020B0604020202020204" pitchFamily="34" charset="0"/>
              <a:buChar char="•"/>
            </a:pPr>
            <a:r>
              <a:rPr lang="en-GB"/>
              <a:t>Show difference between Displayed or Hidden – choose Hide completely</a:t>
            </a:r>
          </a:p>
          <a:p>
            <a:pPr marL="628650" lvl="1" indent="-171450">
              <a:buFont typeface="Arial" panose="020B0604020202020204" pitchFamily="34" charset="0"/>
              <a:buChar char="•"/>
            </a:pPr>
            <a:r>
              <a:rPr lang="en-GB"/>
              <a:t>Save and display</a:t>
            </a:r>
          </a:p>
          <a:p>
            <a:pPr marL="171450" lvl="0" indent="-171450">
              <a:buFont typeface="Arial" panose="020B0604020202020204" pitchFamily="34" charset="0"/>
              <a:buChar char="•"/>
            </a:pPr>
            <a:r>
              <a:rPr lang="en-GB"/>
              <a:t>Go to Course page and show condition for Teacher</a:t>
            </a:r>
          </a:p>
        </p:txBody>
      </p:sp>
      <p:sp>
        <p:nvSpPr>
          <p:cNvPr id="4" name="Slide Number Placeholder 3"/>
          <p:cNvSpPr>
            <a:spLocks noGrp="1"/>
          </p:cNvSpPr>
          <p:nvPr>
            <p:ph type="sldNum" sz="quarter" idx="5"/>
          </p:nvPr>
        </p:nvSpPr>
        <p:spPr/>
        <p:txBody>
          <a:bodyPr/>
          <a:lstStyle/>
          <a:p>
            <a:fld id="{9B508939-18E3-4992-B487-2A0840FEB7A6}" type="slidenum">
              <a:rPr lang="en-GB" smtClean="0"/>
              <a:t>27</a:t>
            </a:fld>
            <a:endParaRPr lang="en-GB"/>
          </a:p>
        </p:txBody>
      </p:sp>
    </p:spTree>
    <p:extLst>
      <p:ext uri="{BB962C8B-B14F-4D97-AF65-F5344CB8AC3E}">
        <p14:creationId xmlns:p14="http://schemas.microsoft.com/office/powerpoint/2010/main" val="326249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t>In the forum settings, set the </a:t>
            </a:r>
            <a:r>
              <a:rPr lang="en-GB" sz="1200" b="1"/>
              <a:t>Group mode </a:t>
            </a:r>
            <a:r>
              <a:rPr lang="en-GB" sz="1200"/>
              <a:t>to </a:t>
            </a:r>
            <a:r>
              <a:rPr lang="en-GB" sz="1200" b="1"/>
              <a:t>Separate groups </a:t>
            </a:r>
            <a:r>
              <a:rPr lang="en-GB" sz="1200"/>
              <a:t>or </a:t>
            </a:r>
            <a:r>
              <a:rPr lang="en-GB" sz="1200" b="1"/>
              <a:t>Visible groups</a:t>
            </a:r>
          </a:p>
          <a:p>
            <a:pPr marL="285750" indent="-285750">
              <a:buFont typeface="Arial" panose="020B0604020202020204" pitchFamily="34" charset="0"/>
              <a:buChar char="•"/>
            </a:pPr>
            <a:endParaRPr lang="en-GB" sz="1200" b="1"/>
          </a:p>
          <a:p>
            <a:pPr marL="285750" indent="-285750">
              <a:buFont typeface="Arial" panose="020B0604020202020204" pitchFamily="34" charset="0"/>
              <a:buChar char="•"/>
            </a:pPr>
            <a:r>
              <a:rPr lang="en-GB" sz="1200"/>
              <a:t>Select your </a:t>
            </a:r>
            <a:r>
              <a:rPr lang="en-GB" sz="1200" b="1"/>
              <a:t>Grouping </a:t>
            </a:r>
            <a:r>
              <a:rPr lang="en-GB" sz="1200"/>
              <a:t>to link your forum to a set of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30</a:t>
            </a:fld>
            <a:endParaRPr lang="en-GB"/>
          </a:p>
        </p:txBody>
      </p:sp>
    </p:spTree>
    <p:extLst>
      <p:ext uri="{BB962C8B-B14F-4D97-AF65-F5344CB8AC3E}">
        <p14:creationId xmlns:p14="http://schemas.microsoft.com/office/powerpoint/2010/main" val="345632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0" i="0">
                <a:solidFill>
                  <a:srgbClr val="000000"/>
                </a:solidFill>
                <a:effectLst/>
                <a:latin typeface="Roboto" panose="02000000000000000000" pitchFamily="2" charset="0"/>
              </a:rPr>
              <a:t>Select </a:t>
            </a:r>
            <a:r>
              <a:rPr lang="en-GB" sz="1200" b="1" i="0">
                <a:solidFill>
                  <a:srgbClr val="000000"/>
                </a:solidFill>
                <a:effectLst/>
                <a:latin typeface="Roboto" panose="02000000000000000000" pitchFamily="2" charset="0"/>
              </a:rPr>
              <a:t>All participants</a:t>
            </a:r>
            <a:r>
              <a:rPr lang="en-GB" sz="1200" i="0">
                <a:solidFill>
                  <a:srgbClr val="000000"/>
                </a:solidFill>
                <a:effectLst/>
                <a:latin typeface="Roboto" panose="02000000000000000000" pitchFamily="2" charset="0"/>
              </a:rPr>
              <a:t> or a </a:t>
            </a:r>
            <a:r>
              <a:rPr lang="en-GB" sz="1200" b="1" i="0">
                <a:solidFill>
                  <a:srgbClr val="000000"/>
                </a:solidFill>
                <a:effectLst/>
                <a:latin typeface="Roboto" panose="02000000000000000000" pitchFamily="2" charset="0"/>
              </a:rPr>
              <a:t>group</a:t>
            </a:r>
            <a:r>
              <a:rPr lang="en-GB" sz="1200" i="0">
                <a:solidFill>
                  <a:srgbClr val="000000"/>
                </a:solidFill>
                <a:effectLst/>
                <a:latin typeface="Roboto" panose="02000000000000000000" pitchFamily="2" charset="0"/>
              </a:rPr>
              <a:t> to post to students</a:t>
            </a:r>
          </a:p>
          <a:p>
            <a:pPr marL="285750" indent="-285750">
              <a:buFont typeface="Arial" panose="020B0604020202020204" pitchFamily="34" charset="0"/>
              <a:buChar char="•"/>
            </a:pPr>
            <a:r>
              <a:rPr lang="en-GB" sz="1200">
                <a:solidFill>
                  <a:srgbClr val="000000"/>
                </a:solidFill>
                <a:latin typeface="Roboto" panose="02000000000000000000" pitchFamily="2" charset="0"/>
              </a:rPr>
              <a:t>Under </a:t>
            </a:r>
            <a:r>
              <a:rPr lang="en-GB" sz="1200" b="1">
                <a:solidFill>
                  <a:srgbClr val="000000"/>
                </a:solidFill>
                <a:latin typeface="Roboto" panose="02000000000000000000" pitchFamily="2" charset="0"/>
              </a:rPr>
              <a:t>Advanced</a:t>
            </a:r>
            <a:r>
              <a:rPr lang="en-GB" sz="1200">
                <a:solidFill>
                  <a:srgbClr val="000000"/>
                </a:solidFill>
                <a:latin typeface="Roboto" panose="02000000000000000000" pitchFamily="2" charset="0"/>
              </a:rPr>
              <a:t> settings you can </a:t>
            </a:r>
            <a:r>
              <a:rPr lang="en-GB" sz="1200" b="1">
                <a:solidFill>
                  <a:srgbClr val="000000"/>
                </a:solidFill>
                <a:latin typeface="Roboto" panose="02000000000000000000" pitchFamily="2" charset="0"/>
              </a:rPr>
              <a:t>Post a copy to all groups</a:t>
            </a:r>
          </a:p>
          <a:p>
            <a:pPr marL="285750" indent="-285750">
              <a:buFont typeface="Arial" panose="020B0604020202020204" pitchFamily="34" charset="0"/>
              <a:buChar char="•"/>
            </a:pPr>
            <a:r>
              <a:rPr lang="en-GB" sz="1200">
                <a:solidFill>
                  <a:srgbClr val="000000"/>
                </a:solidFill>
                <a:latin typeface="Roboto" panose="02000000000000000000" pitchFamily="2" charset="0"/>
              </a:rPr>
              <a:t>All students can see your post, but they can only reply </a:t>
            </a:r>
            <a:r>
              <a:rPr lang="en-GB" sz="1200" i="1">
                <a:solidFill>
                  <a:srgbClr val="000000"/>
                </a:solidFill>
                <a:latin typeface="Roboto" panose="02000000000000000000" pitchFamily="2" charset="0"/>
              </a:rPr>
              <a:t>within</a:t>
            </a:r>
            <a:r>
              <a:rPr lang="en-GB" sz="1200">
                <a:solidFill>
                  <a:srgbClr val="000000"/>
                </a:solidFill>
                <a:latin typeface="Roboto" panose="02000000000000000000" pitchFamily="2" charset="0"/>
              </a:rPr>
              <a:t> their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31</a:t>
            </a:fld>
            <a:endParaRPr lang="en-GB"/>
          </a:p>
        </p:txBody>
      </p:sp>
    </p:spTree>
    <p:extLst>
      <p:ext uri="{BB962C8B-B14F-4D97-AF65-F5344CB8AC3E}">
        <p14:creationId xmlns:p14="http://schemas.microsoft.com/office/powerpoint/2010/main" val="240109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solidFill>
                  <a:srgbClr val="000000"/>
                </a:solidFill>
                <a:latin typeface="Roboto" panose="02000000000000000000" pitchFamily="2" charset="0"/>
              </a:rPr>
              <a:t>Students can view posts made to All participants (by a Teacher)</a:t>
            </a:r>
          </a:p>
          <a:p>
            <a:pPr marL="285750" indent="-285750">
              <a:buFont typeface="Arial" panose="020B0604020202020204" pitchFamily="34" charset="0"/>
              <a:buChar char="•"/>
            </a:pPr>
            <a:r>
              <a:rPr lang="en-GB" sz="1200">
                <a:solidFill>
                  <a:srgbClr val="000000"/>
                </a:solidFill>
                <a:latin typeface="Roboto" panose="02000000000000000000" pitchFamily="2" charset="0"/>
              </a:rPr>
              <a:t>Students can only make a post </a:t>
            </a:r>
            <a:r>
              <a:rPr lang="en-GB" sz="1200" i="1">
                <a:solidFill>
                  <a:srgbClr val="000000"/>
                </a:solidFill>
                <a:latin typeface="Roboto" panose="02000000000000000000" pitchFamily="2" charset="0"/>
              </a:rPr>
              <a:t>within </a:t>
            </a:r>
            <a:r>
              <a:rPr lang="en-GB" sz="1200">
                <a:solidFill>
                  <a:srgbClr val="000000"/>
                </a:solidFill>
                <a:latin typeface="Roboto" panose="02000000000000000000" pitchFamily="2" charset="0"/>
              </a:rPr>
              <a:t>their group</a:t>
            </a:r>
          </a:p>
          <a:p>
            <a:pPr marL="285750" indent="-285750">
              <a:buFont typeface="Arial" panose="020B0604020202020204" pitchFamily="34" charset="0"/>
              <a:buChar char="•"/>
            </a:pPr>
            <a:r>
              <a:rPr lang="en-GB" sz="1200">
                <a:solidFill>
                  <a:srgbClr val="000000"/>
                </a:solidFill>
                <a:latin typeface="Roboto" panose="02000000000000000000" pitchFamily="2" charset="0"/>
              </a:rPr>
              <a:t>Students can reply to discussions within their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32</a:t>
            </a:fld>
            <a:endParaRPr lang="en-GB"/>
          </a:p>
        </p:txBody>
      </p:sp>
    </p:spTree>
    <p:extLst>
      <p:ext uri="{BB962C8B-B14F-4D97-AF65-F5344CB8AC3E}">
        <p14:creationId xmlns:p14="http://schemas.microsoft.com/office/powerpoint/2010/main" val="4177194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solidFill>
                  <a:srgbClr val="000000"/>
                </a:solidFill>
                <a:latin typeface="Roboto" panose="02000000000000000000" pitchFamily="2" charset="0"/>
              </a:rPr>
              <a:t>Teacher can view discussions by all groups</a:t>
            </a:r>
          </a:p>
          <a:p>
            <a:pPr marL="285750" indent="-285750">
              <a:buFont typeface="Arial" panose="020B0604020202020204" pitchFamily="34" charset="0"/>
              <a:buChar char="•"/>
            </a:pPr>
            <a:r>
              <a:rPr lang="en-GB" sz="1200">
                <a:solidFill>
                  <a:srgbClr val="000000"/>
                </a:solidFill>
                <a:latin typeface="Roboto" panose="02000000000000000000" pitchFamily="2" charset="0"/>
              </a:rPr>
              <a:t>Teacher can filter by group</a:t>
            </a:r>
          </a:p>
          <a:p>
            <a:pPr marL="285750" indent="-285750">
              <a:buFont typeface="Arial" panose="020B0604020202020204" pitchFamily="34" charset="0"/>
              <a:buChar char="•"/>
            </a:pPr>
            <a:r>
              <a:rPr lang="en-GB" sz="1200">
                <a:solidFill>
                  <a:srgbClr val="000000"/>
                </a:solidFill>
                <a:latin typeface="Roboto" panose="02000000000000000000" pitchFamily="2" charset="0"/>
              </a:rPr>
              <a:t>Unread posts are flagged (on Moodle page and within forum)</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33</a:t>
            </a:fld>
            <a:endParaRPr lang="en-GB"/>
          </a:p>
        </p:txBody>
      </p:sp>
    </p:spTree>
    <p:extLst>
      <p:ext uri="{BB962C8B-B14F-4D97-AF65-F5344CB8AC3E}">
        <p14:creationId xmlns:p14="http://schemas.microsoft.com/office/powerpoint/2010/main" val="388717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34</a:t>
            </a:fld>
            <a:endParaRPr lang="en-GB"/>
          </a:p>
        </p:txBody>
      </p:sp>
    </p:spTree>
    <p:extLst>
      <p:ext uri="{BB962C8B-B14F-4D97-AF65-F5344CB8AC3E}">
        <p14:creationId xmlns:p14="http://schemas.microsoft.com/office/powerpoint/2010/main" val="1925081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35</a:t>
            </a:fld>
            <a:endParaRPr lang="en-GB"/>
          </a:p>
        </p:txBody>
      </p:sp>
    </p:spTree>
    <p:extLst>
      <p:ext uri="{BB962C8B-B14F-4D97-AF65-F5344CB8AC3E}">
        <p14:creationId xmlns:p14="http://schemas.microsoft.com/office/powerpoint/2010/main" val="80997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SAMIS Mapped Moodle space Groups and groupings will exist.</a:t>
            </a:r>
          </a:p>
        </p:txBody>
      </p:sp>
      <p:sp>
        <p:nvSpPr>
          <p:cNvPr id="4" name="Slide Number Placeholder 3"/>
          <p:cNvSpPr>
            <a:spLocks noGrp="1"/>
          </p:cNvSpPr>
          <p:nvPr>
            <p:ph type="sldNum" sz="quarter" idx="5"/>
          </p:nvPr>
        </p:nvSpPr>
        <p:spPr/>
        <p:txBody>
          <a:bodyPr/>
          <a:lstStyle/>
          <a:p>
            <a:fld id="{9B508939-18E3-4992-B487-2A0840FEB7A6}" type="slidenum">
              <a:rPr lang="en-GB" smtClean="0"/>
              <a:t>3</a:t>
            </a:fld>
            <a:endParaRPr lang="en-GB"/>
          </a:p>
        </p:txBody>
      </p:sp>
    </p:spTree>
    <p:extLst>
      <p:ext uri="{BB962C8B-B14F-4D97-AF65-F5344CB8AC3E}">
        <p14:creationId xmlns:p14="http://schemas.microsoft.com/office/powerpoint/2010/main" val="1031176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36</a:t>
            </a:fld>
            <a:endParaRPr lang="en-GB"/>
          </a:p>
        </p:txBody>
      </p:sp>
    </p:spTree>
    <p:extLst>
      <p:ext uri="{BB962C8B-B14F-4D97-AF65-F5344CB8AC3E}">
        <p14:creationId xmlns:p14="http://schemas.microsoft.com/office/powerpoint/2010/main" val="2208739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37</a:t>
            </a:fld>
            <a:endParaRPr lang="en-GB"/>
          </a:p>
        </p:txBody>
      </p:sp>
    </p:spTree>
    <p:extLst>
      <p:ext uri="{BB962C8B-B14F-4D97-AF65-F5344CB8AC3E}">
        <p14:creationId xmlns:p14="http://schemas.microsoft.com/office/powerpoint/2010/main" val="3727032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38</a:t>
            </a:fld>
            <a:endParaRPr lang="en-GB"/>
          </a:p>
        </p:txBody>
      </p:sp>
    </p:spTree>
    <p:extLst>
      <p:ext uri="{BB962C8B-B14F-4D97-AF65-F5344CB8AC3E}">
        <p14:creationId xmlns:p14="http://schemas.microsoft.com/office/powerpoint/2010/main" val="14036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39</a:t>
            </a:fld>
            <a:endParaRPr lang="en-GB"/>
          </a:p>
        </p:txBody>
      </p:sp>
    </p:spTree>
    <p:extLst>
      <p:ext uri="{BB962C8B-B14F-4D97-AF65-F5344CB8AC3E}">
        <p14:creationId xmlns:p14="http://schemas.microsoft.com/office/powerpoint/2010/main" val="1840369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40</a:t>
            </a:fld>
            <a:endParaRPr lang="en-GB"/>
          </a:p>
        </p:txBody>
      </p:sp>
    </p:spTree>
    <p:extLst>
      <p:ext uri="{BB962C8B-B14F-4D97-AF65-F5344CB8AC3E}">
        <p14:creationId xmlns:p14="http://schemas.microsoft.com/office/powerpoint/2010/main" val="3580520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41</a:t>
            </a:fld>
            <a:endParaRPr lang="en-GB"/>
          </a:p>
        </p:txBody>
      </p:sp>
    </p:spTree>
    <p:extLst>
      <p:ext uri="{BB962C8B-B14F-4D97-AF65-F5344CB8AC3E}">
        <p14:creationId xmlns:p14="http://schemas.microsoft.com/office/powerpoint/2010/main" val="2188186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42</a:t>
            </a:fld>
            <a:endParaRPr lang="en-GB"/>
          </a:p>
        </p:txBody>
      </p:sp>
    </p:spTree>
    <p:extLst>
      <p:ext uri="{BB962C8B-B14F-4D97-AF65-F5344CB8AC3E}">
        <p14:creationId xmlns:p14="http://schemas.microsoft.com/office/powerpoint/2010/main" val="185033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Group and grouping workflow:</a:t>
            </a:r>
          </a:p>
          <a:p>
            <a:pPr marL="0" indent="0">
              <a:buNone/>
            </a:pPr>
            <a:endParaRPr lang="en-GB"/>
          </a:p>
          <a:p>
            <a:pPr marL="228600" indent="-228600">
              <a:buAutoNum type="arabicPeriod"/>
            </a:pPr>
            <a:r>
              <a:rPr lang="en-GB"/>
              <a:t>Put your students into groups.</a:t>
            </a:r>
          </a:p>
          <a:p>
            <a:pPr marL="228600" indent="-228600">
              <a:buAutoNum type="arabicPeriod"/>
            </a:pPr>
            <a:r>
              <a:rPr lang="en-GB"/>
              <a:t>Put your groups into a grouping.</a:t>
            </a:r>
          </a:p>
          <a:p>
            <a:pPr marL="228600" indent="-228600">
              <a:buAutoNum type="arabicPeriod"/>
            </a:pPr>
            <a:endParaRPr lang="en-GB"/>
          </a:p>
          <a:p>
            <a:pPr marL="0" indent="0">
              <a:buNone/>
            </a:pPr>
            <a:r>
              <a:rPr lang="en-GB"/>
              <a:t>Groupings may be new to some. With the changes in Moodle 4.3 you will now need to put your groups into a grouping.</a:t>
            </a:r>
          </a:p>
        </p:txBody>
      </p:sp>
      <p:sp>
        <p:nvSpPr>
          <p:cNvPr id="4" name="Slide Number Placeholder 3"/>
          <p:cNvSpPr>
            <a:spLocks noGrp="1"/>
          </p:cNvSpPr>
          <p:nvPr>
            <p:ph type="sldNum" sz="quarter" idx="5"/>
          </p:nvPr>
        </p:nvSpPr>
        <p:spPr/>
        <p:txBody>
          <a:bodyPr/>
          <a:lstStyle/>
          <a:p>
            <a:fld id="{9B508939-18E3-4992-B487-2A0840FEB7A6}" type="slidenum">
              <a:rPr lang="en-GB" smtClean="0"/>
              <a:t>4</a:t>
            </a:fld>
            <a:endParaRPr lang="en-GB"/>
          </a:p>
        </p:txBody>
      </p:sp>
    </p:spTree>
    <p:extLst>
      <p:ext uri="{BB962C8B-B14F-4D97-AF65-F5344CB8AC3E}">
        <p14:creationId xmlns:p14="http://schemas.microsoft.com/office/powerpoint/2010/main" val="27771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with Moodle 4.3.</a:t>
            </a:r>
          </a:p>
          <a:p>
            <a:r>
              <a:rPr lang="en-GB"/>
              <a:t>In a SAMIS Mapped Moodle space Groups and groupings will exist.</a:t>
            </a:r>
          </a:p>
          <a:p>
            <a:endParaRPr lang="en-GB"/>
          </a:p>
          <a:p>
            <a:r>
              <a:rPr lang="en-GB"/>
              <a:t>In this example imagine these 4 figures represent your cohort. When they are brought into the space from SAMIS they will automatically be put into a group.</a:t>
            </a:r>
          </a:p>
        </p:txBody>
      </p:sp>
      <p:sp>
        <p:nvSpPr>
          <p:cNvPr id="4" name="Slide Number Placeholder 3"/>
          <p:cNvSpPr>
            <a:spLocks noGrp="1"/>
          </p:cNvSpPr>
          <p:nvPr>
            <p:ph type="sldNum" sz="quarter" idx="5"/>
          </p:nvPr>
        </p:nvSpPr>
        <p:spPr/>
        <p:txBody>
          <a:bodyPr/>
          <a:lstStyle/>
          <a:p>
            <a:fld id="{9B508939-18E3-4992-B487-2A0840FEB7A6}" type="slidenum">
              <a:rPr lang="en-GB" smtClean="0"/>
              <a:t>5</a:t>
            </a:fld>
            <a:endParaRPr lang="en-GB"/>
          </a:p>
        </p:txBody>
      </p:sp>
    </p:spTree>
    <p:extLst>
      <p:ext uri="{BB962C8B-B14F-4D97-AF65-F5344CB8AC3E}">
        <p14:creationId xmlns:p14="http://schemas.microsoft.com/office/powerpoint/2010/main" val="8307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also create your own groups, for example for a group assignment.</a:t>
            </a:r>
          </a:p>
          <a:p>
            <a:r>
              <a:rPr lang="en-GB"/>
              <a:t>In this example the 4 students have been put in pairs.</a:t>
            </a:r>
          </a:p>
        </p:txBody>
      </p:sp>
      <p:sp>
        <p:nvSpPr>
          <p:cNvPr id="4" name="Slide Number Placeholder 3"/>
          <p:cNvSpPr>
            <a:spLocks noGrp="1"/>
          </p:cNvSpPr>
          <p:nvPr>
            <p:ph type="sldNum" sz="quarter" idx="5"/>
          </p:nvPr>
        </p:nvSpPr>
        <p:spPr/>
        <p:txBody>
          <a:bodyPr/>
          <a:lstStyle/>
          <a:p>
            <a:fld id="{9B508939-18E3-4992-B487-2A0840FEB7A6}" type="slidenum">
              <a:rPr lang="en-GB" smtClean="0"/>
              <a:t>6</a:t>
            </a:fld>
            <a:endParaRPr lang="en-GB"/>
          </a:p>
        </p:txBody>
      </p:sp>
    </p:spTree>
    <p:extLst>
      <p:ext uri="{BB962C8B-B14F-4D97-AF65-F5344CB8AC3E}">
        <p14:creationId xmlns:p14="http://schemas.microsoft.com/office/powerpoint/2010/main" val="336412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Yours students now belong in two different groups. When you try to do any group activity Moodle will not know which set of groups you want to use. This is when you use groupings. </a:t>
            </a:r>
          </a:p>
        </p:txBody>
      </p:sp>
      <p:sp>
        <p:nvSpPr>
          <p:cNvPr id="4" name="Slide Number Placeholder 3"/>
          <p:cNvSpPr>
            <a:spLocks noGrp="1"/>
          </p:cNvSpPr>
          <p:nvPr>
            <p:ph type="sldNum" sz="quarter" idx="5"/>
          </p:nvPr>
        </p:nvSpPr>
        <p:spPr/>
        <p:txBody>
          <a:bodyPr/>
          <a:lstStyle/>
          <a:p>
            <a:fld id="{9B508939-18E3-4992-B487-2A0840FEB7A6}" type="slidenum">
              <a:rPr lang="en-GB" smtClean="0"/>
              <a:t>7</a:t>
            </a:fld>
            <a:endParaRPr lang="en-GB"/>
          </a:p>
        </p:txBody>
      </p:sp>
    </p:spTree>
    <p:extLst>
      <p:ext uri="{BB962C8B-B14F-4D97-AF65-F5344CB8AC3E}">
        <p14:creationId xmlns:p14="http://schemas.microsoft.com/office/powerpoint/2010/main" val="367582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as Moodle automatically puts SAMIS cohorts into groups they also put the SAMIS cohort groups into a grouping.</a:t>
            </a:r>
          </a:p>
        </p:txBody>
      </p:sp>
      <p:sp>
        <p:nvSpPr>
          <p:cNvPr id="4" name="Slide Number Placeholder 3"/>
          <p:cNvSpPr>
            <a:spLocks noGrp="1"/>
          </p:cNvSpPr>
          <p:nvPr>
            <p:ph type="sldNum" sz="quarter" idx="5"/>
          </p:nvPr>
        </p:nvSpPr>
        <p:spPr/>
        <p:txBody>
          <a:bodyPr/>
          <a:lstStyle/>
          <a:p>
            <a:fld id="{9B508939-18E3-4992-B487-2A0840FEB7A6}" type="slidenum">
              <a:rPr lang="en-GB" smtClean="0"/>
              <a:t>8</a:t>
            </a:fld>
            <a:endParaRPr lang="en-GB"/>
          </a:p>
        </p:txBody>
      </p:sp>
    </p:spTree>
    <p:extLst>
      <p:ext uri="{BB962C8B-B14F-4D97-AF65-F5344CB8AC3E}">
        <p14:creationId xmlns:p14="http://schemas.microsoft.com/office/powerpoint/2010/main" val="376359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examples of groupings with groups. </a:t>
            </a:r>
          </a:p>
        </p:txBody>
      </p:sp>
      <p:sp>
        <p:nvSpPr>
          <p:cNvPr id="4" name="Slide Number Placeholder 3"/>
          <p:cNvSpPr>
            <a:spLocks noGrp="1"/>
          </p:cNvSpPr>
          <p:nvPr>
            <p:ph type="sldNum" sz="quarter" idx="5"/>
          </p:nvPr>
        </p:nvSpPr>
        <p:spPr/>
        <p:txBody>
          <a:bodyPr/>
          <a:lstStyle/>
          <a:p>
            <a:fld id="{9B508939-18E3-4992-B487-2A0840FEB7A6}" type="slidenum">
              <a:rPr lang="en-GB" smtClean="0"/>
              <a:t>9</a:t>
            </a:fld>
            <a:endParaRPr lang="en-GB"/>
          </a:p>
        </p:txBody>
      </p:sp>
    </p:spTree>
    <p:extLst>
      <p:ext uri="{BB962C8B-B14F-4D97-AF65-F5344CB8AC3E}">
        <p14:creationId xmlns:p14="http://schemas.microsoft.com/office/powerpoint/2010/main" val="3828555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1174"/>
            <a:ext cx="7772400" cy="1102519"/>
          </a:xfrm>
        </p:spPr>
        <p:txBody>
          <a:bodyPr/>
          <a:lstStyle>
            <a:lvl1pPr>
              <a:defRPr b="0" i="0">
                <a:solidFill>
                  <a:srgbClr val="FFFFFF"/>
                </a:solidFill>
                <a:latin typeface="+mj-lt"/>
                <a:cs typeface="HelveticaNeueLT Std"/>
              </a:defRPr>
            </a:lvl1pPr>
          </a:lstStyle>
          <a:p>
            <a:r>
              <a:rPr lang="en-US"/>
              <a:t>Click to edit Master title style</a:t>
            </a:r>
          </a:p>
        </p:txBody>
      </p:sp>
      <p:sp>
        <p:nvSpPr>
          <p:cNvPr id="3" name="Subtitle 2"/>
          <p:cNvSpPr>
            <a:spLocks noGrp="1"/>
          </p:cNvSpPr>
          <p:nvPr>
            <p:ph type="subTitle" idx="1"/>
          </p:nvPr>
        </p:nvSpPr>
        <p:spPr>
          <a:xfrm>
            <a:off x="1371600" y="2644263"/>
            <a:ext cx="6400800" cy="1314450"/>
          </a:xfrm>
        </p:spPr>
        <p:txBody>
          <a:bodyPr/>
          <a:lstStyle>
            <a:lvl1pPr marL="0" indent="0" algn="ctr">
              <a:buNone/>
              <a:defRPr>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E8B2183-1E06-4045-BF6E-2CD4337A3F9C}" type="datetimeFigureOut">
              <a:rPr lang="en-US" smtClean="0"/>
              <a:pPr/>
              <a:t>1/23/2026</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6450248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1/23/2026</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2683291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T Log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1394" y="4767263"/>
            <a:ext cx="2133600" cy="273844"/>
          </a:xfrm>
        </p:spPr>
        <p:txBody>
          <a:bodyPr/>
          <a:lstStyle>
            <a:lvl1pPr>
              <a:defRPr>
                <a:solidFill>
                  <a:srgbClr val="FFFFFF"/>
                </a:solidFill>
              </a:defRPr>
            </a:lvl1pPr>
          </a:lstStyle>
          <a:p>
            <a:fld id="{EE8B2183-1E06-4045-BF6E-2CD4337A3F9C}" type="datetimeFigureOut">
              <a:rPr lang="en-US" smtClean="0"/>
              <a:pPr/>
              <a:t>1/23/2026</a:t>
            </a:fld>
            <a:endParaRPr lang="en-US"/>
          </a:p>
        </p:txBody>
      </p:sp>
    </p:spTree>
    <p:extLst>
      <p:ext uri="{BB962C8B-B14F-4D97-AF65-F5344CB8AC3E}">
        <p14:creationId xmlns:p14="http://schemas.microsoft.com/office/powerpoint/2010/main" val="8294797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224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HelveticaNeueLT Std Thin"/>
                <a:cs typeface="HelveticaNeueLT Std Thin"/>
              </a:defRPr>
            </a:lvl1pPr>
          </a:lstStyle>
          <a:p>
            <a:fld id="{EE8B2183-1E06-4045-BF6E-2CD4337A3F9C}" type="datetimeFigureOut">
              <a:rPr lang="en-US" smtClean="0"/>
              <a:pPr/>
              <a:t>1/23/2026</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HelveticaNeueLT Std Thin"/>
                <a:cs typeface="HelveticaNeueLT Std Thin"/>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ransition>
    <p:fade/>
  </p:transition>
  <p:txStyles>
    <p:titleStyle>
      <a:lvl1pPr algn="ctr" defTabSz="457200" rtl="0" eaLnBrk="1" latinLnBrk="0" hangingPunct="1">
        <a:spcBef>
          <a:spcPct val="0"/>
        </a:spcBef>
        <a:buNone/>
        <a:defRPr sz="4400" kern="1200">
          <a:solidFill>
            <a:schemeClr val="tx1"/>
          </a:solidFill>
          <a:latin typeface="Helvetica Neue LT Std 55 Roman"/>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hyperlink" Target="https://teachinghub.bath.ac.uk/guide/managing-moodle-groups-and-groupings/#import-group-members-from-a-csv-file"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hyperlink" Target="https://docs.moodle.org/405/en/Groups#Creating_a_group"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docs.moodle.org/405/en/Group_choice_quick_guid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hyperlink" Target="https://docs.moodle.org/405/en/Group_choice_quick_guide"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6.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hyperlink" Target="https://docs.moodle.org/405/en/Group_choice_quick_guide"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teachinghub.bath.ac.uk/guide/create-a-moodle-fair-allocation-activity/"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teachinghub.bath.ac.uk/guide/create-a-moodle-fair-allocation-activit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teachinghub.bath.ac.uk/guide/preparing-to-grade-an-assignment-in-moodle/#marking-a-group-assignment" TargetMode="External"/><Relationship Id="rId3" Type="http://schemas.openxmlformats.org/officeDocument/2006/relationships/notesSlide" Target="../notesSlides/notesSlide22.xml"/><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pn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hyperlink" Target="https://teachinghub.bath.ac.uk/guide/how-to-create-an-assignment-in-moodle/#how-to-make-a-group-assignment" TargetMode="External"/><Relationship Id="rId4" Type="http://schemas.openxmlformats.org/officeDocument/2006/relationships/image" Target="../media/image12.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3.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3.png"/><Relationship Id="rId5" Type="http://schemas.openxmlformats.org/officeDocument/2006/relationships/hyperlink" Target="https://docs.moodle.org/405/en/Restrict_access_settings#Restricting_activity_access"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docs.moodle.org/405/en/Restrict_access_settings#Restricting_activity_access" TargetMode="External"/><Relationship Id="rId4" Type="http://schemas.openxmlformats.org/officeDocument/2006/relationships/hyperlink" Target="https://teachinghub.bath.ac.uk/guide/moodle-individual-assignment-reassessment-summativ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24.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3.png"/><Relationship Id="rId5" Type="http://schemas.openxmlformats.org/officeDocument/2006/relationships/hyperlink" Target="https://docs.moodle.org/405/en/Using_Forum#Using_groups_with_forums"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25.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3.png"/><Relationship Id="rId5" Type="http://schemas.openxmlformats.org/officeDocument/2006/relationships/hyperlink" Target="https://docs.moodle.org/405/en/Using_Forum#Using_groups_with_forums" TargetMode="External"/><Relationship Id="rId4" Type="http://schemas.openxmlformats.org/officeDocument/2006/relationships/image" Target="../media/image30.png"/><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2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docs.moodle.org/405/en/Using_Forum#Using_groups_with_forums" TargetMode="External"/><Relationship Id="rId5" Type="http://schemas.openxmlformats.org/officeDocument/2006/relationships/image" Target="../media/image30.png"/><Relationship Id="rId4" Type="http://schemas.openxmlformats.org/officeDocument/2006/relationships/image" Target="../media/image45.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27.xml"/><Relationship Id="rId7"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3.png"/><Relationship Id="rId5" Type="http://schemas.openxmlformats.org/officeDocument/2006/relationships/hyperlink" Target="https://docs.moodle.org/403/en/Using_Forum#Using_groups_with_forums" TargetMode="External"/><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55.pn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6.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0.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teachinghub.bath.ac.uk/professional-development/past-events-recordings/" TargetMode="External"/><Relationship Id="rId4" Type="http://schemas.openxmlformats.org/officeDocument/2006/relationships/hyperlink" Target="https://teachinghub.bath.ac.uk/guide/managing-moodle-groups-and-grouping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orms.office.com/pages/responsepage.aspx?id=Ij1-N6FOLUKwrY_MiUBrnoKjmF9tgjFLhc28ua7EyU5UNU1TSzBESVkyUjVJTDIwMThQU0EyMkQzMSQlQCN0PWcu&amp;route=shortur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72"/>
            <a:ext cx="7772400" cy="1102519"/>
          </a:xfrm>
        </p:spPr>
        <p:txBody>
          <a:bodyPr/>
          <a:lstStyle/>
          <a:p>
            <a:r>
              <a:rPr lang="en-GB" b="0" i="0">
                <a:solidFill>
                  <a:schemeClr val="bg1"/>
                </a:solidFill>
                <a:effectLst/>
              </a:rPr>
              <a:t>Moodle Groups &amp; Groupings</a:t>
            </a:r>
            <a:endParaRPr lang="en-US">
              <a:solidFill>
                <a:schemeClr val="bg1"/>
              </a:solidFill>
            </a:endParaRPr>
          </a:p>
        </p:txBody>
      </p:sp>
      <p:sp>
        <p:nvSpPr>
          <p:cNvPr id="8" name="TextBox 7">
            <a:extLst>
              <a:ext uri="{FF2B5EF4-FFF2-40B4-BE49-F238E27FC236}">
                <a16:creationId xmlns:a16="http://schemas.microsoft.com/office/drawing/2014/main" id="{E52D045F-5B09-7F9F-BA4B-2542151538D4}"/>
              </a:ext>
            </a:extLst>
          </p:cNvPr>
          <p:cNvSpPr txBox="1"/>
          <p:nvPr/>
        </p:nvSpPr>
        <p:spPr>
          <a:xfrm>
            <a:off x="353444" y="2655203"/>
            <a:ext cx="4572000" cy="672620"/>
          </a:xfrm>
          <a:prstGeom prst="rect">
            <a:avLst/>
          </a:prstGeom>
          <a:noFill/>
        </p:spPr>
        <p:txBody>
          <a:bodyPr wrap="square">
            <a:spAutoFit/>
          </a:bodyPr>
          <a:lstStyle/>
          <a:p>
            <a:pPr>
              <a:lnSpc>
                <a:spcPct val="250000"/>
              </a:lnSpc>
            </a:pPr>
            <a:r>
              <a:rPr lang="en-GB" b="0" i="0">
                <a:solidFill>
                  <a:schemeClr val="bg1"/>
                </a:solidFill>
                <a:effectLst/>
                <a:latin typeface="+mj-lt"/>
              </a:rPr>
              <a:t>Workshop facilitators:</a:t>
            </a:r>
          </a:p>
        </p:txBody>
      </p:sp>
      <p:pic>
        <p:nvPicPr>
          <p:cNvPr id="9" name="Graphic 8">
            <a:extLst>
              <a:ext uri="{FF2B5EF4-FFF2-40B4-BE49-F238E27FC236}">
                <a16:creationId xmlns:a16="http://schemas.microsoft.com/office/drawing/2014/main" id="{486AE971-3112-1C17-7B15-AD2536144F8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327" y="3106801"/>
            <a:ext cx="599910" cy="599910"/>
          </a:xfrm>
          <a:prstGeom prst="rect">
            <a:avLst/>
          </a:prstGeom>
        </p:spPr>
      </p:pic>
      <p:pic>
        <p:nvPicPr>
          <p:cNvPr id="11" name="Graphic 10">
            <a:extLst>
              <a:ext uri="{FF2B5EF4-FFF2-40B4-BE49-F238E27FC236}">
                <a16:creationId xmlns:a16="http://schemas.microsoft.com/office/drawing/2014/main" id="{65DE492A-0709-0934-06BC-67880B0791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951" y="3812422"/>
            <a:ext cx="515380" cy="515380"/>
          </a:xfrm>
          <a:prstGeom prst="rect">
            <a:avLst/>
          </a:prstGeom>
        </p:spPr>
      </p:pic>
      <p:pic>
        <p:nvPicPr>
          <p:cNvPr id="13" name="Graphic 12">
            <a:extLst>
              <a:ext uri="{FF2B5EF4-FFF2-40B4-BE49-F238E27FC236}">
                <a16:creationId xmlns:a16="http://schemas.microsoft.com/office/drawing/2014/main" id="{842F99E9-CF56-3136-CF03-6743D47C653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9951" y="4409222"/>
            <a:ext cx="552574" cy="552574"/>
          </a:xfrm>
          <a:prstGeom prst="rect">
            <a:avLst/>
          </a:prstGeom>
        </p:spPr>
      </p:pic>
      <p:sp>
        <p:nvSpPr>
          <p:cNvPr id="5" name="TextBox 4">
            <a:extLst>
              <a:ext uri="{FF2B5EF4-FFF2-40B4-BE49-F238E27FC236}">
                <a16:creationId xmlns:a16="http://schemas.microsoft.com/office/drawing/2014/main" id="{AED7C792-48A9-9046-A3A1-470BF821DADE}"/>
              </a:ext>
            </a:extLst>
          </p:cNvPr>
          <p:cNvSpPr txBox="1"/>
          <p:nvPr/>
        </p:nvSpPr>
        <p:spPr>
          <a:xfrm>
            <a:off x="1020070" y="3461477"/>
            <a:ext cx="4572000" cy="1477328"/>
          </a:xfrm>
          <a:prstGeom prst="rect">
            <a:avLst/>
          </a:prstGeom>
          <a:noFill/>
        </p:spPr>
        <p:txBody>
          <a:bodyPr wrap="square">
            <a:spAutoFit/>
          </a:bodyPr>
          <a:lstStyle/>
          <a:p>
            <a:r>
              <a:rPr lang="en-GB" b="0" i="0">
                <a:solidFill>
                  <a:schemeClr val="bg1"/>
                </a:solidFill>
                <a:effectLst/>
                <a:latin typeface="+mj-lt"/>
              </a:rPr>
              <a:t>Lynn Cheong-White</a:t>
            </a:r>
          </a:p>
          <a:p>
            <a:endParaRPr lang="en-GB" b="0" i="0">
              <a:solidFill>
                <a:schemeClr val="bg1"/>
              </a:solidFill>
              <a:effectLst/>
              <a:latin typeface="+mj-lt"/>
            </a:endParaRPr>
          </a:p>
          <a:p>
            <a:endParaRPr lang="en-GB" b="0" i="0">
              <a:solidFill>
                <a:schemeClr val="bg1"/>
              </a:solidFill>
              <a:effectLst/>
              <a:latin typeface="-apple-system"/>
            </a:endParaRPr>
          </a:p>
          <a:p>
            <a:endParaRPr lang="en-GB" b="0" i="0">
              <a:solidFill>
                <a:schemeClr val="bg1"/>
              </a:solidFill>
              <a:effectLst/>
              <a:latin typeface="-apple-system"/>
            </a:endParaRPr>
          </a:p>
          <a:p>
            <a:r>
              <a:rPr lang="en-GB">
                <a:solidFill>
                  <a:schemeClr val="bg1"/>
                </a:solidFill>
                <a:latin typeface="+mj-lt"/>
              </a:rPr>
              <a:t>Rachel Applegate</a:t>
            </a:r>
          </a:p>
        </p:txBody>
      </p:sp>
      <p:sp>
        <p:nvSpPr>
          <p:cNvPr id="14" name="TextBox 13">
            <a:extLst>
              <a:ext uri="{FF2B5EF4-FFF2-40B4-BE49-F238E27FC236}">
                <a16:creationId xmlns:a16="http://schemas.microsoft.com/office/drawing/2014/main" id="{B6CAA321-327B-A867-A31D-D423D229D16E}"/>
              </a:ext>
            </a:extLst>
          </p:cNvPr>
          <p:cNvSpPr txBox="1"/>
          <p:nvPr/>
        </p:nvSpPr>
        <p:spPr>
          <a:xfrm>
            <a:off x="6587131" y="3126140"/>
            <a:ext cx="2499798" cy="738664"/>
          </a:xfrm>
          <a:prstGeom prst="rect">
            <a:avLst/>
          </a:prstGeom>
          <a:noFill/>
        </p:spPr>
        <p:txBody>
          <a:bodyPr wrap="square" lIns="91440" tIns="45720" rIns="91440" bIns="45720" rtlCol="0" anchor="t">
            <a:spAutoFit/>
          </a:bodyPr>
          <a:lstStyle/>
          <a:p>
            <a:r>
              <a:rPr lang="en-GB" sz="1400">
                <a:solidFill>
                  <a:schemeClr val="bg1"/>
                </a:solidFill>
                <a:cs typeface="Arial"/>
              </a:rPr>
              <a:t>Please visit Learning &amp; Teaching Hub Past Events for a recording.</a:t>
            </a:r>
          </a:p>
        </p:txBody>
      </p:sp>
      <p:sp>
        <p:nvSpPr>
          <p:cNvPr id="16" name="TextBox 15">
            <a:extLst>
              <a:ext uri="{FF2B5EF4-FFF2-40B4-BE49-F238E27FC236}">
                <a16:creationId xmlns:a16="http://schemas.microsoft.com/office/drawing/2014/main" id="{9FBBFC24-5540-CF9A-C91E-347F22D600D9}"/>
              </a:ext>
            </a:extLst>
          </p:cNvPr>
          <p:cNvSpPr txBox="1"/>
          <p:nvPr/>
        </p:nvSpPr>
        <p:spPr>
          <a:xfrm>
            <a:off x="6560237" y="3991479"/>
            <a:ext cx="2208450" cy="307777"/>
          </a:xfrm>
          <a:prstGeom prst="rect">
            <a:avLst/>
          </a:prstGeom>
          <a:noFill/>
        </p:spPr>
        <p:txBody>
          <a:bodyPr wrap="square">
            <a:spAutoFit/>
          </a:bodyPr>
          <a:lstStyle/>
          <a:p>
            <a:r>
              <a:rPr lang="en-GB" sz="1400">
                <a:solidFill>
                  <a:schemeClr val="bg1"/>
                </a:solidFill>
              </a:rPr>
              <a:t>tel@bath.ac.uk</a:t>
            </a:r>
          </a:p>
        </p:txBody>
      </p:sp>
      <p:pic>
        <p:nvPicPr>
          <p:cNvPr id="6" name="Picture 5">
            <a:extLst>
              <a:ext uri="{FF2B5EF4-FFF2-40B4-BE49-F238E27FC236}">
                <a16:creationId xmlns:a16="http://schemas.microsoft.com/office/drawing/2014/main" id="{72E5CBC6-A3F9-AB84-AC16-07BD175B5E4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34298" y="4227658"/>
            <a:ext cx="885772" cy="885772"/>
          </a:xfrm>
          <a:prstGeom prst="rect">
            <a:avLst/>
          </a:prstGeom>
        </p:spPr>
      </p:pic>
      <p:sp>
        <p:nvSpPr>
          <p:cNvPr id="17" name="TextBox 16">
            <a:extLst>
              <a:ext uri="{FF2B5EF4-FFF2-40B4-BE49-F238E27FC236}">
                <a16:creationId xmlns:a16="http://schemas.microsoft.com/office/drawing/2014/main" id="{E824936B-DAE7-AA74-A7D4-C64EDE72A9C7}"/>
              </a:ext>
            </a:extLst>
          </p:cNvPr>
          <p:cNvSpPr txBox="1"/>
          <p:nvPr/>
        </p:nvSpPr>
        <p:spPr>
          <a:xfrm>
            <a:off x="6587131" y="4533856"/>
            <a:ext cx="2318033" cy="307777"/>
          </a:xfrm>
          <a:prstGeom prst="rect">
            <a:avLst/>
          </a:prstGeom>
          <a:noFill/>
        </p:spPr>
        <p:txBody>
          <a:bodyPr wrap="square">
            <a:spAutoFit/>
          </a:bodyPr>
          <a:lstStyle/>
          <a:p>
            <a:r>
              <a:rPr lang="en-GB" sz="1400">
                <a:solidFill>
                  <a:schemeClr val="bg1"/>
                </a:solidFill>
              </a:rPr>
              <a:t>teachinghub.bath.ac.uk</a:t>
            </a:r>
          </a:p>
        </p:txBody>
      </p:sp>
      <p:pic>
        <p:nvPicPr>
          <p:cNvPr id="4" name="Picture 3">
            <a:extLst>
              <a:ext uri="{FF2B5EF4-FFF2-40B4-BE49-F238E27FC236}">
                <a16:creationId xmlns:a16="http://schemas.microsoft.com/office/drawing/2014/main" id="{E4EB6491-2AD8-2745-2AC3-CBC4687E559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34298" y="3298233"/>
            <a:ext cx="885772" cy="885772"/>
          </a:xfrm>
          <a:prstGeom prst="rect">
            <a:avLst/>
          </a:prstGeom>
        </p:spPr>
      </p:pic>
    </p:spTree>
    <p:custDataLst>
      <p:tags r:id="rId1"/>
    </p:custDataLst>
    <p:extLst>
      <p:ext uri="{BB962C8B-B14F-4D97-AF65-F5344CB8AC3E}">
        <p14:creationId xmlns:p14="http://schemas.microsoft.com/office/powerpoint/2010/main" val="1736384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BB27-64D7-CED9-8808-46764A1A7F63}"/>
              </a:ext>
            </a:extLst>
          </p:cNvPr>
          <p:cNvSpPr>
            <a:spLocks noGrp="1"/>
          </p:cNvSpPr>
          <p:nvPr>
            <p:ph type="title"/>
          </p:nvPr>
        </p:nvSpPr>
        <p:spPr/>
        <p:txBody>
          <a:bodyPr>
            <a:normAutofit fontScale="90000"/>
          </a:bodyPr>
          <a:lstStyle/>
          <a:p>
            <a:r>
              <a:rPr lang="en-GB"/>
              <a:t>Navigating Groups &amp; Groupings</a:t>
            </a:r>
          </a:p>
        </p:txBody>
      </p:sp>
      <p:pic>
        <p:nvPicPr>
          <p:cNvPr id="1026" name="Picture 2" descr="Screenshot showing Groups menu on the Participants tab, accessed from the Enrolled users down drop">
            <a:extLst>
              <a:ext uri="{FF2B5EF4-FFF2-40B4-BE49-F238E27FC236}">
                <a16:creationId xmlns:a16="http://schemas.microsoft.com/office/drawing/2014/main" id="{7FF1EDD6-066D-7E4A-248A-E1888C604D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682" y="1747405"/>
            <a:ext cx="4243761" cy="322421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30BB8970-AE26-C7E9-75E7-0C7B42C2D4E0}"/>
              </a:ext>
              <a:ext uri="{C183D7F6-B498-43B3-948B-1728B52AA6E4}">
                <adec:decorative xmlns:adec="http://schemas.microsoft.com/office/drawing/2017/decorative" val="1"/>
              </a:ext>
            </a:extLst>
          </p:cNvPr>
          <p:cNvSpPr/>
          <p:nvPr/>
        </p:nvSpPr>
        <p:spPr>
          <a:xfrm rot="5400000">
            <a:off x="1821873" y="1529404"/>
            <a:ext cx="394854" cy="3065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84CA90E-6515-23B0-C0B8-726A65B28255}"/>
              </a:ext>
            </a:extLst>
          </p:cNvPr>
          <p:cNvSpPr txBox="1"/>
          <p:nvPr/>
        </p:nvSpPr>
        <p:spPr>
          <a:xfrm>
            <a:off x="1843868" y="1130982"/>
            <a:ext cx="312906" cy="369332"/>
          </a:xfrm>
          <a:prstGeom prst="rect">
            <a:avLst/>
          </a:prstGeom>
          <a:noFill/>
        </p:spPr>
        <p:txBody>
          <a:bodyPr wrap="none" rtlCol="0">
            <a:spAutoFit/>
          </a:bodyPr>
          <a:lstStyle/>
          <a:p>
            <a:r>
              <a:rPr lang="en-GB"/>
              <a:t>1</a:t>
            </a:r>
          </a:p>
        </p:txBody>
      </p:sp>
      <p:sp>
        <p:nvSpPr>
          <p:cNvPr id="6" name="Rectangle 5">
            <a:extLst>
              <a:ext uri="{FF2B5EF4-FFF2-40B4-BE49-F238E27FC236}">
                <a16:creationId xmlns:a16="http://schemas.microsoft.com/office/drawing/2014/main" id="{F2D5C55E-DE25-DDAB-66F8-04B547D83DE0}"/>
              </a:ext>
              <a:ext uri="{C183D7F6-B498-43B3-948B-1728B52AA6E4}">
                <adec:decorative xmlns:adec="http://schemas.microsoft.com/office/drawing/2017/decorative" val="1"/>
              </a:ext>
            </a:extLst>
          </p:cNvPr>
          <p:cNvSpPr/>
          <p:nvPr/>
        </p:nvSpPr>
        <p:spPr>
          <a:xfrm>
            <a:off x="748145" y="3263405"/>
            <a:ext cx="1233055" cy="74911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CD12FBE2-63B2-0CED-08CF-11C29FD8F4E7}"/>
              </a:ext>
              <a:ext uri="{C183D7F6-B498-43B3-948B-1728B52AA6E4}">
                <adec:decorative xmlns:adec="http://schemas.microsoft.com/office/drawing/2017/decorative" val="1"/>
              </a:ext>
            </a:extLst>
          </p:cNvPr>
          <p:cNvSpPr/>
          <p:nvPr/>
        </p:nvSpPr>
        <p:spPr>
          <a:xfrm rot="10800000">
            <a:off x="2106958" y="3456708"/>
            <a:ext cx="865909" cy="514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70A03AE-DC28-3628-B48F-06CF0995D0B0}"/>
              </a:ext>
            </a:extLst>
          </p:cNvPr>
          <p:cNvSpPr txBox="1"/>
          <p:nvPr/>
        </p:nvSpPr>
        <p:spPr>
          <a:xfrm>
            <a:off x="2964002" y="3529165"/>
            <a:ext cx="312906" cy="369332"/>
          </a:xfrm>
          <a:prstGeom prst="rect">
            <a:avLst/>
          </a:prstGeom>
          <a:noFill/>
        </p:spPr>
        <p:txBody>
          <a:bodyPr wrap="none" rtlCol="0">
            <a:spAutoFit/>
          </a:bodyPr>
          <a:lstStyle/>
          <a:p>
            <a:r>
              <a:rPr lang="en-GB"/>
              <a:t>2</a:t>
            </a:r>
          </a:p>
        </p:txBody>
      </p:sp>
      <p:sp>
        <p:nvSpPr>
          <p:cNvPr id="9" name="TextBox 8">
            <a:extLst>
              <a:ext uri="{FF2B5EF4-FFF2-40B4-BE49-F238E27FC236}">
                <a16:creationId xmlns:a16="http://schemas.microsoft.com/office/drawing/2014/main" id="{9FD7A6A6-96BA-3E02-2C1C-7F2296D86B98}"/>
              </a:ext>
            </a:extLst>
          </p:cNvPr>
          <p:cNvSpPr txBox="1"/>
          <p:nvPr/>
        </p:nvSpPr>
        <p:spPr>
          <a:xfrm>
            <a:off x="4956200" y="1216410"/>
            <a:ext cx="4054549" cy="3693319"/>
          </a:xfrm>
          <a:prstGeom prst="rect">
            <a:avLst/>
          </a:prstGeom>
          <a:noFill/>
        </p:spPr>
        <p:txBody>
          <a:bodyPr wrap="square" lIns="91440" tIns="45720" rIns="91440" bIns="45720" rtlCol="0" anchor="t">
            <a:spAutoFit/>
          </a:bodyPr>
          <a:lstStyle/>
          <a:p>
            <a:r>
              <a:rPr lang="en-GB" b="1"/>
              <a:t>Group</a:t>
            </a:r>
            <a:r>
              <a:rPr lang="en-GB"/>
              <a:t> – Section where you can create new groups, view group membership, edit &amp; delete existing groups</a:t>
            </a:r>
          </a:p>
          <a:p>
            <a:endParaRPr lang="en-GB"/>
          </a:p>
          <a:p>
            <a:r>
              <a:rPr lang="en-GB" b="1"/>
              <a:t>Grouping</a:t>
            </a:r>
            <a:r>
              <a:rPr lang="en-GB"/>
              <a:t> – Section where you can create new groupings, view grouping membership, edit &amp; delete existing groupings</a:t>
            </a:r>
          </a:p>
          <a:p>
            <a:endParaRPr lang="en-GB"/>
          </a:p>
          <a:p>
            <a:r>
              <a:rPr lang="en-GB" b="1"/>
              <a:t>Overview</a:t>
            </a:r>
            <a:r>
              <a:rPr lang="en-GB"/>
              <a:t> – Section that displays an overview of groupings, groups within them and membership</a:t>
            </a:r>
          </a:p>
        </p:txBody>
      </p:sp>
    </p:spTree>
    <p:extLst>
      <p:ext uri="{BB962C8B-B14F-4D97-AF65-F5344CB8AC3E}">
        <p14:creationId xmlns:p14="http://schemas.microsoft.com/office/powerpoint/2010/main" val="29945093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Creating Groups </a:t>
            </a:r>
          </a:p>
        </p:txBody>
      </p:sp>
      <p:sp>
        <p:nvSpPr>
          <p:cNvPr id="6" name="TextBox 5" descr="Examples of how teacher's can create groups.">
            <a:extLst>
              <a:ext uri="{FF2B5EF4-FFF2-40B4-BE49-F238E27FC236}">
                <a16:creationId xmlns:a16="http://schemas.microsoft.com/office/drawing/2014/main" id="{BA20D9B1-0E8B-B434-8036-DF14171EE3C1}"/>
              </a:ext>
            </a:extLst>
          </p:cNvPr>
          <p:cNvSpPr txBox="1"/>
          <p:nvPr/>
        </p:nvSpPr>
        <p:spPr>
          <a:xfrm>
            <a:off x="380221" y="1076240"/>
            <a:ext cx="3420680" cy="461665"/>
          </a:xfrm>
          <a:prstGeom prst="rect">
            <a:avLst/>
          </a:prstGeom>
          <a:noFill/>
        </p:spPr>
        <p:txBody>
          <a:bodyPr wrap="none" rtlCol="0">
            <a:spAutoFit/>
          </a:bodyPr>
          <a:lstStyle/>
          <a:p>
            <a:r>
              <a:rPr lang="en-GB" sz="2400"/>
              <a:t>Teacher created groups</a:t>
            </a:r>
          </a:p>
        </p:txBody>
      </p:sp>
      <p:pic>
        <p:nvPicPr>
          <p:cNvPr id="11" name="Picture 10" descr="Examples of how teacher's can create groups.">
            <a:extLst>
              <a:ext uri="{FF2B5EF4-FFF2-40B4-BE49-F238E27FC236}">
                <a16:creationId xmlns:a16="http://schemas.microsoft.com/office/drawing/2014/main" id="{79C15F52-6887-7181-ED3E-7FEC173CF25C}"/>
              </a:ext>
            </a:extLst>
          </p:cNvPr>
          <p:cNvPicPr>
            <a:picLocks noChangeAspect="1"/>
          </p:cNvPicPr>
          <p:nvPr/>
        </p:nvPicPr>
        <p:blipFill>
          <a:blip r:embed="rId4"/>
          <a:stretch>
            <a:fillRect/>
          </a:stretch>
        </p:blipFill>
        <p:spPr>
          <a:xfrm>
            <a:off x="883493" y="1624059"/>
            <a:ext cx="2690301" cy="1123422"/>
          </a:xfrm>
          <a:prstGeom prst="rect">
            <a:avLst/>
          </a:prstGeom>
        </p:spPr>
      </p:pic>
      <p:pic>
        <p:nvPicPr>
          <p:cNvPr id="9" name="Picture 8" descr="Examples of how teacher's can create groups.">
            <a:extLst>
              <a:ext uri="{FF2B5EF4-FFF2-40B4-BE49-F238E27FC236}">
                <a16:creationId xmlns:a16="http://schemas.microsoft.com/office/drawing/2014/main" id="{3CCA8463-81AA-A606-0943-F304ED358BFC}"/>
              </a:ext>
            </a:extLst>
          </p:cNvPr>
          <p:cNvPicPr>
            <a:picLocks noChangeAspect="1"/>
          </p:cNvPicPr>
          <p:nvPr/>
        </p:nvPicPr>
        <p:blipFill>
          <a:blip r:embed="rId5"/>
          <a:stretch>
            <a:fillRect/>
          </a:stretch>
        </p:blipFill>
        <p:spPr>
          <a:xfrm>
            <a:off x="883492" y="3107225"/>
            <a:ext cx="2690301" cy="1243245"/>
          </a:xfrm>
          <a:prstGeom prst="rect">
            <a:avLst/>
          </a:prstGeom>
        </p:spPr>
      </p:pic>
      <p:sp>
        <p:nvSpPr>
          <p:cNvPr id="8" name="Rectangle 7">
            <a:extLst>
              <a:ext uri="{FF2B5EF4-FFF2-40B4-BE49-F238E27FC236}">
                <a16:creationId xmlns:a16="http://schemas.microsoft.com/office/drawing/2014/main" id="{3E40E057-32EC-155C-4CE0-B1F9B0D0D448}"/>
              </a:ext>
              <a:ext uri="{C183D7F6-B498-43B3-948B-1728B52AA6E4}">
                <adec:decorative xmlns:adec="http://schemas.microsoft.com/office/drawing/2017/decorative" val="1"/>
              </a:ext>
            </a:extLst>
          </p:cNvPr>
          <p:cNvSpPr/>
          <p:nvPr/>
        </p:nvSpPr>
        <p:spPr>
          <a:xfrm>
            <a:off x="222422" y="980303"/>
            <a:ext cx="4184821" cy="39129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A911D9-F658-2062-3686-71A0D1B57DB7}"/>
              </a:ext>
              <a:ext uri="{C183D7F6-B498-43B3-948B-1728B52AA6E4}">
                <adec:decorative xmlns:adec="http://schemas.microsoft.com/office/drawing/2017/decorative" val="1"/>
              </a:ext>
            </a:extLst>
          </p:cNvPr>
          <p:cNvSpPr/>
          <p:nvPr/>
        </p:nvSpPr>
        <p:spPr>
          <a:xfrm>
            <a:off x="4709245" y="985258"/>
            <a:ext cx="4184821" cy="39129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descr="Examples of how students can create groups.">
            <a:extLst>
              <a:ext uri="{FF2B5EF4-FFF2-40B4-BE49-F238E27FC236}">
                <a16:creationId xmlns:a16="http://schemas.microsoft.com/office/drawing/2014/main" id="{5B0ACC4D-39FA-583A-0926-DDB391F3D049}"/>
              </a:ext>
            </a:extLst>
          </p:cNvPr>
          <p:cNvSpPr txBox="1"/>
          <p:nvPr/>
        </p:nvSpPr>
        <p:spPr>
          <a:xfrm>
            <a:off x="4873961" y="1076240"/>
            <a:ext cx="3385863" cy="461665"/>
          </a:xfrm>
          <a:prstGeom prst="rect">
            <a:avLst/>
          </a:prstGeom>
          <a:noFill/>
        </p:spPr>
        <p:txBody>
          <a:bodyPr wrap="none" rtlCol="0">
            <a:spAutoFit/>
          </a:bodyPr>
          <a:lstStyle/>
          <a:p>
            <a:r>
              <a:rPr lang="en-GB" sz="2400"/>
              <a:t>Student created groups</a:t>
            </a:r>
          </a:p>
        </p:txBody>
      </p:sp>
      <p:pic>
        <p:nvPicPr>
          <p:cNvPr id="7" name="Picture 6" descr="Examples of how students can create groups.">
            <a:extLst>
              <a:ext uri="{FF2B5EF4-FFF2-40B4-BE49-F238E27FC236}">
                <a16:creationId xmlns:a16="http://schemas.microsoft.com/office/drawing/2014/main" id="{591639EB-09C8-2E99-F67C-BB22CC61473E}"/>
              </a:ext>
            </a:extLst>
          </p:cNvPr>
          <p:cNvPicPr>
            <a:picLocks noChangeAspect="1"/>
          </p:cNvPicPr>
          <p:nvPr/>
        </p:nvPicPr>
        <p:blipFill>
          <a:blip r:embed="rId6"/>
          <a:stretch>
            <a:fillRect/>
          </a:stretch>
        </p:blipFill>
        <p:spPr>
          <a:xfrm>
            <a:off x="5014100" y="2157004"/>
            <a:ext cx="1552792" cy="1571844"/>
          </a:xfrm>
          <a:prstGeom prst="rect">
            <a:avLst/>
          </a:prstGeom>
        </p:spPr>
      </p:pic>
      <p:pic>
        <p:nvPicPr>
          <p:cNvPr id="14" name="Picture 13" descr="Examples of how students can create groups.">
            <a:extLst>
              <a:ext uri="{FF2B5EF4-FFF2-40B4-BE49-F238E27FC236}">
                <a16:creationId xmlns:a16="http://schemas.microsoft.com/office/drawing/2014/main" id="{66556A18-4327-F376-10C0-24C941B07223}"/>
              </a:ext>
            </a:extLst>
          </p:cNvPr>
          <p:cNvPicPr>
            <a:picLocks noChangeAspect="1"/>
          </p:cNvPicPr>
          <p:nvPr/>
        </p:nvPicPr>
        <p:blipFill>
          <a:blip r:embed="rId7"/>
          <a:stretch>
            <a:fillRect/>
          </a:stretch>
        </p:blipFill>
        <p:spPr>
          <a:xfrm>
            <a:off x="6961582" y="2241367"/>
            <a:ext cx="1419423" cy="1390844"/>
          </a:xfrm>
          <a:prstGeom prst="rect">
            <a:avLst/>
          </a:prstGeom>
        </p:spPr>
      </p:pic>
    </p:spTree>
    <p:custDataLst>
      <p:tags r:id="rId1"/>
    </p:custDataLst>
    <p:extLst>
      <p:ext uri="{BB962C8B-B14F-4D97-AF65-F5344CB8AC3E}">
        <p14:creationId xmlns:p14="http://schemas.microsoft.com/office/powerpoint/2010/main" val="12645080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Course Group Upload</a:t>
            </a:r>
          </a:p>
        </p:txBody>
      </p:sp>
      <p:pic>
        <p:nvPicPr>
          <p:cNvPr id="9" name="Picture 8" descr="Course group upload button.">
            <a:extLst>
              <a:ext uri="{FF2B5EF4-FFF2-40B4-BE49-F238E27FC236}">
                <a16:creationId xmlns:a16="http://schemas.microsoft.com/office/drawing/2014/main" id="{3CCA8463-81AA-A606-0943-F304ED358BFC}"/>
              </a:ext>
            </a:extLst>
          </p:cNvPr>
          <p:cNvPicPr>
            <a:picLocks noChangeAspect="1"/>
          </p:cNvPicPr>
          <p:nvPr/>
        </p:nvPicPr>
        <p:blipFill>
          <a:blip r:embed="rId4"/>
          <a:stretch>
            <a:fillRect/>
          </a:stretch>
        </p:blipFill>
        <p:spPr>
          <a:xfrm>
            <a:off x="355508" y="1328505"/>
            <a:ext cx="2690301" cy="1243245"/>
          </a:xfrm>
          <a:prstGeom prst="rect">
            <a:avLst/>
          </a:prstGeom>
        </p:spPr>
      </p:pic>
      <p:sp>
        <p:nvSpPr>
          <p:cNvPr id="3" name="TextBox 2">
            <a:extLst>
              <a:ext uri="{FF2B5EF4-FFF2-40B4-BE49-F238E27FC236}">
                <a16:creationId xmlns:a16="http://schemas.microsoft.com/office/drawing/2014/main" id="{3A8BEEA2-0296-E6D7-3E36-C135AA4FF074}"/>
              </a:ext>
            </a:extLst>
          </p:cNvPr>
          <p:cNvSpPr txBox="1"/>
          <p:nvPr/>
        </p:nvSpPr>
        <p:spPr>
          <a:xfrm>
            <a:off x="3303373" y="1328505"/>
            <a:ext cx="5222789" cy="3477875"/>
          </a:xfrm>
          <a:prstGeom prst="rect">
            <a:avLst/>
          </a:prstGeom>
          <a:noFill/>
        </p:spPr>
        <p:txBody>
          <a:bodyPr wrap="square" rtlCol="0">
            <a:spAutoFit/>
          </a:bodyPr>
          <a:lstStyle/>
          <a:p>
            <a:pPr marL="285750" indent="-285750">
              <a:buFont typeface="Arial" panose="020B0604020202020204" pitchFamily="34" charset="0"/>
              <a:buChar char="•"/>
            </a:pPr>
            <a:r>
              <a:rPr lang="en-GB" sz="2000"/>
              <a:t>Allows you to create groups by uploading a .csv file.</a:t>
            </a:r>
          </a:p>
          <a:p>
            <a:endParaRPr lang="en-GB" sz="2000"/>
          </a:p>
          <a:p>
            <a:pPr marL="285750" indent="-285750">
              <a:buFont typeface="Arial" panose="020B0604020202020204" pitchFamily="34" charset="0"/>
              <a:buChar char="•"/>
            </a:pPr>
            <a:r>
              <a:rPr lang="en-GB" sz="2000"/>
              <a:t>Can create the groups and groupings in Moodle.</a:t>
            </a:r>
          </a:p>
          <a:p>
            <a:endParaRPr lang="en-GB" sz="2000"/>
          </a:p>
          <a:p>
            <a:pPr marL="285750" indent="-285750">
              <a:buFont typeface="Arial" panose="020B0604020202020204" pitchFamily="34" charset="0"/>
              <a:buChar char="•"/>
            </a:pPr>
            <a:r>
              <a:rPr lang="en-GB" sz="2000"/>
              <a:t>Participants must already exist on the Moodle space.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Adding a new .csv will create new groups not update existing ones.</a:t>
            </a:r>
          </a:p>
        </p:txBody>
      </p:sp>
      <p:grpSp>
        <p:nvGrpSpPr>
          <p:cNvPr id="4" name="Group 3">
            <a:extLst>
              <a:ext uri="{FF2B5EF4-FFF2-40B4-BE49-F238E27FC236}">
                <a16:creationId xmlns:a16="http://schemas.microsoft.com/office/drawing/2014/main" id="{211A0CF5-B8BE-7CDA-7B16-4DC4B10D0FF1}"/>
              </a:ext>
              <a:ext uri="{C183D7F6-B498-43B3-948B-1728B52AA6E4}">
                <adec:decorative xmlns:adec="http://schemas.microsoft.com/office/drawing/2017/decorative" val="1"/>
              </a:ext>
            </a:extLst>
          </p:cNvPr>
          <p:cNvGrpSpPr/>
          <p:nvPr/>
        </p:nvGrpSpPr>
        <p:grpSpPr>
          <a:xfrm>
            <a:off x="343808" y="3678327"/>
            <a:ext cx="1884836" cy="1128053"/>
            <a:chOff x="380569" y="3378044"/>
            <a:chExt cx="1848075" cy="1128053"/>
          </a:xfrm>
        </p:grpSpPr>
        <p:sp>
          <p:nvSpPr>
            <p:cNvPr id="5" name="Rectangle: Rounded Corners 4">
              <a:extLst>
                <a:ext uri="{FF2B5EF4-FFF2-40B4-BE49-F238E27FC236}">
                  <a16:creationId xmlns:a16="http://schemas.microsoft.com/office/drawing/2014/main" id="{D374D928-193B-D137-96C8-965F0D2942A7}"/>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06C70FF-C273-5D63-C092-BC979668A6CD}"/>
                </a:ext>
              </a:extLst>
            </p:cNvPr>
            <p:cNvSpPr txBox="1"/>
            <p:nvPr/>
          </p:nvSpPr>
          <p:spPr>
            <a:xfrm>
              <a:off x="1015072" y="3496441"/>
              <a:ext cx="1157031" cy="954107"/>
            </a:xfrm>
            <a:prstGeom prst="rect">
              <a:avLst/>
            </a:prstGeom>
            <a:noFill/>
          </p:spPr>
          <p:txBody>
            <a:bodyPr wrap="square" rtlCol="0">
              <a:spAutoFit/>
            </a:bodyPr>
            <a:lstStyle/>
            <a:p>
              <a:r>
                <a:rPr lang="en-GB" sz="1400">
                  <a:hlinkClick r:id="rId5"/>
                </a:rPr>
                <a:t>How to use Course Group Upload.</a:t>
              </a:r>
              <a:endParaRPr lang="en-GB" sz="1400"/>
            </a:p>
          </p:txBody>
        </p:sp>
        <p:pic>
          <p:nvPicPr>
            <p:cNvPr id="7" name="Graphic 6" descr="Information with solid fill">
              <a:extLst>
                <a:ext uri="{FF2B5EF4-FFF2-40B4-BE49-F238E27FC236}">
                  <a16:creationId xmlns:a16="http://schemas.microsoft.com/office/drawing/2014/main" id="{BD845FF8-6CC7-584B-E4C5-E492A9CC50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spTree>
    <p:custDataLst>
      <p:tags r:id="rId1"/>
    </p:custDataLst>
    <p:extLst>
      <p:ext uri="{BB962C8B-B14F-4D97-AF65-F5344CB8AC3E}">
        <p14:creationId xmlns:p14="http://schemas.microsoft.com/office/powerpoint/2010/main" val="31875506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Create Groups (manually)</a:t>
            </a:r>
          </a:p>
        </p:txBody>
      </p:sp>
      <p:sp>
        <p:nvSpPr>
          <p:cNvPr id="3" name="TextBox 2">
            <a:extLst>
              <a:ext uri="{FF2B5EF4-FFF2-40B4-BE49-F238E27FC236}">
                <a16:creationId xmlns:a16="http://schemas.microsoft.com/office/drawing/2014/main" id="{3A8BEEA2-0296-E6D7-3E36-C135AA4FF074}"/>
              </a:ext>
            </a:extLst>
          </p:cNvPr>
          <p:cNvSpPr txBox="1"/>
          <p:nvPr/>
        </p:nvSpPr>
        <p:spPr>
          <a:xfrm>
            <a:off x="4521336" y="1328505"/>
            <a:ext cx="4374292" cy="2308324"/>
          </a:xfrm>
          <a:prstGeom prst="rect">
            <a:avLst/>
          </a:prstGeom>
          <a:noFill/>
        </p:spPr>
        <p:txBody>
          <a:bodyPr wrap="square" rtlCol="0">
            <a:spAutoFit/>
          </a:bodyPr>
          <a:lstStyle/>
          <a:p>
            <a:pPr marL="285750" indent="-285750">
              <a:buFont typeface="Arial" panose="020B0604020202020204" pitchFamily="34" charset="0"/>
              <a:buChar char="•"/>
            </a:pPr>
            <a:r>
              <a:rPr lang="en-GB" sz="2400"/>
              <a:t>Can create new groups.</a:t>
            </a:r>
          </a:p>
          <a:p>
            <a:endParaRPr lang="en-GB" sz="2400"/>
          </a:p>
          <a:p>
            <a:pPr marL="285750" indent="-285750">
              <a:buFont typeface="Arial" panose="020B0604020202020204" pitchFamily="34" charset="0"/>
              <a:buChar char="•"/>
            </a:pPr>
            <a:r>
              <a:rPr lang="en-GB" sz="2400"/>
              <a:t>Can edit existing groups.</a:t>
            </a:r>
          </a:p>
          <a:p>
            <a:endParaRPr lang="en-GB" sz="2400"/>
          </a:p>
          <a:p>
            <a:pPr marL="285750" indent="-285750">
              <a:buFont typeface="Arial" panose="020B0604020202020204" pitchFamily="34" charset="0"/>
              <a:buChar char="•"/>
            </a:pPr>
            <a:r>
              <a:rPr lang="en-GB" sz="2400"/>
              <a:t>Can change membership of groups.</a:t>
            </a:r>
          </a:p>
        </p:txBody>
      </p:sp>
      <p:pic>
        <p:nvPicPr>
          <p:cNvPr id="6" name="Picture 5">
            <a:extLst>
              <a:ext uri="{FF2B5EF4-FFF2-40B4-BE49-F238E27FC236}">
                <a16:creationId xmlns:a16="http://schemas.microsoft.com/office/drawing/2014/main" id="{356714FF-E763-77DE-4330-D338CD4E0C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7183" y="994665"/>
            <a:ext cx="4042921" cy="3714668"/>
          </a:xfrm>
          <a:prstGeom prst="rect">
            <a:avLst/>
          </a:prstGeom>
          <a:ln w="38100" cap="sq">
            <a:solidFill>
              <a:schemeClr val="bg1">
                <a:lumMod val="95000"/>
              </a:schemeClr>
            </a:solidFill>
            <a:prstDash val="solid"/>
            <a:miter lim="800000"/>
          </a:ln>
          <a:effectLst/>
        </p:spPr>
      </p:pic>
      <p:grpSp>
        <p:nvGrpSpPr>
          <p:cNvPr id="4" name="Group 3">
            <a:extLst>
              <a:ext uri="{FF2B5EF4-FFF2-40B4-BE49-F238E27FC236}">
                <a16:creationId xmlns:a16="http://schemas.microsoft.com/office/drawing/2014/main" id="{66A482F0-96B1-531B-2D95-FB68501B12EA}"/>
              </a:ext>
              <a:ext uri="{C183D7F6-B498-43B3-948B-1728B52AA6E4}">
                <adec:decorative xmlns:adec="http://schemas.microsoft.com/office/drawing/2017/decorative" val="1"/>
              </a:ext>
            </a:extLst>
          </p:cNvPr>
          <p:cNvGrpSpPr/>
          <p:nvPr/>
        </p:nvGrpSpPr>
        <p:grpSpPr>
          <a:xfrm>
            <a:off x="6916719" y="3636829"/>
            <a:ext cx="1884836" cy="1128053"/>
            <a:chOff x="380569" y="3378044"/>
            <a:chExt cx="1848075" cy="1128053"/>
          </a:xfrm>
        </p:grpSpPr>
        <p:sp>
          <p:nvSpPr>
            <p:cNvPr id="5" name="Rectangle: Rounded Corners 4">
              <a:extLst>
                <a:ext uri="{FF2B5EF4-FFF2-40B4-BE49-F238E27FC236}">
                  <a16:creationId xmlns:a16="http://schemas.microsoft.com/office/drawing/2014/main" id="{91C5630B-06A8-3412-58C8-C6D237BC9874}"/>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A3C22D0-7FD6-1ED1-2432-8CF37CA78BE6}"/>
                </a:ext>
              </a:extLst>
            </p:cNvPr>
            <p:cNvSpPr txBox="1"/>
            <p:nvPr/>
          </p:nvSpPr>
          <p:spPr>
            <a:xfrm>
              <a:off x="1015072" y="3496441"/>
              <a:ext cx="1157031" cy="954107"/>
            </a:xfrm>
            <a:prstGeom prst="rect">
              <a:avLst/>
            </a:prstGeom>
            <a:noFill/>
          </p:spPr>
          <p:txBody>
            <a:bodyPr wrap="square" lIns="91440" tIns="45720" rIns="91440" bIns="45720" rtlCol="0" anchor="t">
              <a:spAutoFit/>
            </a:bodyPr>
            <a:lstStyle/>
            <a:p>
              <a:r>
                <a:rPr lang="en-GB" sz="1400">
                  <a:hlinkClick r:id="rId5"/>
                </a:rPr>
                <a:t>How to create groups manually.</a:t>
              </a:r>
            </a:p>
          </p:txBody>
        </p:sp>
        <p:pic>
          <p:nvPicPr>
            <p:cNvPr id="8" name="Graphic 7" descr="Information with solid fill">
              <a:extLst>
                <a:ext uri="{FF2B5EF4-FFF2-40B4-BE49-F238E27FC236}">
                  <a16:creationId xmlns:a16="http://schemas.microsoft.com/office/drawing/2014/main" id="{A30A2721-C9CA-E53A-46D0-36813AD55C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spTree>
    <p:custDataLst>
      <p:tags r:id="rId1"/>
    </p:custDataLst>
    <p:extLst>
      <p:ext uri="{BB962C8B-B14F-4D97-AF65-F5344CB8AC3E}">
        <p14:creationId xmlns:p14="http://schemas.microsoft.com/office/powerpoint/2010/main" val="18118142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8A02-30D1-8122-F5D5-480CE7B4E190}"/>
              </a:ext>
            </a:extLst>
          </p:cNvPr>
          <p:cNvSpPr>
            <a:spLocks noGrp="1"/>
          </p:cNvSpPr>
          <p:nvPr>
            <p:ph type="title"/>
          </p:nvPr>
        </p:nvSpPr>
        <p:spPr>
          <a:xfrm>
            <a:off x="2228644" y="17527"/>
            <a:ext cx="6458155" cy="857250"/>
          </a:xfrm>
        </p:spPr>
        <p:txBody>
          <a:bodyPr anchor="ctr">
            <a:normAutofit/>
          </a:bodyPr>
          <a:lstStyle/>
          <a:p>
            <a:r>
              <a:rPr lang="en-GB"/>
              <a:t>Hidden Groups</a:t>
            </a:r>
          </a:p>
        </p:txBody>
      </p:sp>
      <p:sp>
        <p:nvSpPr>
          <p:cNvPr id="3" name="Content Placeholder 2">
            <a:extLst>
              <a:ext uri="{FF2B5EF4-FFF2-40B4-BE49-F238E27FC236}">
                <a16:creationId xmlns:a16="http://schemas.microsoft.com/office/drawing/2014/main" id="{89CFDB91-DFC6-7499-226E-D30AFCEAB0B6}"/>
              </a:ext>
            </a:extLst>
          </p:cNvPr>
          <p:cNvSpPr>
            <a:spLocks noGrp="1"/>
          </p:cNvSpPr>
          <p:nvPr>
            <p:ph idx="1"/>
          </p:nvPr>
        </p:nvSpPr>
        <p:spPr>
          <a:xfrm>
            <a:off x="457200" y="1200151"/>
            <a:ext cx="4808380" cy="1141605"/>
          </a:xfrm>
        </p:spPr>
        <p:txBody>
          <a:bodyPr vert="horz" lIns="91440" tIns="45720" rIns="91440" bIns="45720" rtlCol="0" anchor="t">
            <a:normAutofit/>
          </a:bodyPr>
          <a:lstStyle/>
          <a:p>
            <a:pPr>
              <a:lnSpc>
                <a:spcPct val="90000"/>
              </a:lnSpc>
            </a:pPr>
            <a:r>
              <a:rPr lang="en-GB" sz="2200"/>
              <a:t>*NEW* You can now create groups where membership is not visible to student participants</a:t>
            </a:r>
          </a:p>
        </p:txBody>
      </p:sp>
      <p:pic>
        <p:nvPicPr>
          <p:cNvPr id="5" name="Picture 4" descr="Screenshot of hidden group option">
            <a:extLst>
              <a:ext uri="{FF2B5EF4-FFF2-40B4-BE49-F238E27FC236}">
                <a16:creationId xmlns:a16="http://schemas.microsoft.com/office/drawing/2014/main" id="{FC5F37BC-40E2-319B-4D9A-748E76CE499F}"/>
              </a:ext>
            </a:extLst>
          </p:cNvPr>
          <p:cNvPicPr>
            <a:picLocks noChangeAspect="1"/>
          </p:cNvPicPr>
          <p:nvPr/>
        </p:nvPicPr>
        <p:blipFill>
          <a:blip r:embed="rId3"/>
          <a:stretch>
            <a:fillRect/>
          </a:stretch>
        </p:blipFill>
        <p:spPr>
          <a:xfrm>
            <a:off x="1031953" y="2341756"/>
            <a:ext cx="6952319" cy="2329026"/>
          </a:xfrm>
          <a:prstGeom prst="rect">
            <a:avLst/>
          </a:prstGeom>
          <a:noFill/>
        </p:spPr>
      </p:pic>
    </p:spTree>
    <p:extLst>
      <p:ext uri="{BB962C8B-B14F-4D97-AF65-F5344CB8AC3E}">
        <p14:creationId xmlns:p14="http://schemas.microsoft.com/office/powerpoint/2010/main" val="6993121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a:t>
            </a:r>
          </a:p>
        </p:txBody>
      </p:sp>
      <p:grpSp>
        <p:nvGrpSpPr>
          <p:cNvPr id="17" name="Group 16">
            <a:extLst>
              <a:ext uri="{FF2B5EF4-FFF2-40B4-BE49-F238E27FC236}">
                <a16:creationId xmlns:a16="http://schemas.microsoft.com/office/drawing/2014/main" id="{9A3F37AA-C8A1-2DDE-ED24-9E494FB0B0C6}"/>
              </a:ext>
              <a:ext uri="{C183D7F6-B498-43B3-948B-1728B52AA6E4}">
                <adec:decorative xmlns:adec="http://schemas.microsoft.com/office/drawing/2017/decorative" val="1"/>
              </a:ext>
            </a:extLst>
          </p:cNvPr>
          <p:cNvGrpSpPr/>
          <p:nvPr/>
        </p:nvGrpSpPr>
        <p:grpSpPr>
          <a:xfrm>
            <a:off x="207575" y="3717514"/>
            <a:ext cx="1884836" cy="1128053"/>
            <a:chOff x="380569" y="3378044"/>
            <a:chExt cx="1848075" cy="1128053"/>
          </a:xfrm>
        </p:grpSpPr>
        <p:sp>
          <p:nvSpPr>
            <p:cNvPr id="14" name="Rectangle: Rounded Corners 13">
              <a:extLst>
                <a:ext uri="{FF2B5EF4-FFF2-40B4-BE49-F238E27FC236}">
                  <a16:creationId xmlns:a16="http://schemas.microsoft.com/office/drawing/2014/main" id="{9153E364-E99E-E1FF-EA34-408FDE1E8105}"/>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C4CF80D-5FE8-9F8F-F9B0-9607D2D4DE4D}"/>
                </a:ext>
              </a:extLst>
            </p:cNvPr>
            <p:cNvSpPr txBox="1"/>
            <p:nvPr/>
          </p:nvSpPr>
          <p:spPr>
            <a:xfrm>
              <a:off x="1015073" y="3537877"/>
              <a:ext cx="1157031" cy="738664"/>
            </a:xfrm>
            <a:prstGeom prst="rect">
              <a:avLst/>
            </a:prstGeom>
            <a:noFill/>
          </p:spPr>
          <p:txBody>
            <a:bodyPr wrap="square" lIns="91440" tIns="45720" rIns="91440" bIns="45720" rtlCol="0" anchor="t">
              <a:spAutoFit/>
            </a:bodyPr>
            <a:lstStyle/>
            <a:p>
              <a:r>
                <a:rPr lang="en-GB" sz="1400">
                  <a:hlinkClick r:id="rId4"/>
                </a:rPr>
                <a:t>How to set-up Group Choice.</a:t>
              </a:r>
            </a:p>
          </p:txBody>
        </p:sp>
        <p:pic>
          <p:nvPicPr>
            <p:cNvPr id="13" name="Graphic 12" descr="Information with solid fill">
              <a:extLst>
                <a:ext uri="{FF2B5EF4-FFF2-40B4-BE49-F238E27FC236}">
                  <a16:creationId xmlns:a16="http://schemas.microsoft.com/office/drawing/2014/main" id="{4C609471-06D7-A027-E158-96E94EF4B4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381" y="3534508"/>
              <a:ext cx="613691" cy="606524"/>
            </a:xfrm>
            <a:prstGeom prst="rect">
              <a:avLst/>
            </a:prstGeom>
          </p:spPr>
        </p:pic>
      </p:grpSp>
      <p:sp>
        <p:nvSpPr>
          <p:cNvPr id="18" name="TextBox 17">
            <a:extLst>
              <a:ext uri="{FF2B5EF4-FFF2-40B4-BE49-F238E27FC236}">
                <a16:creationId xmlns:a16="http://schemas.microsoft.com/office/drawing/2014/main" id="{1951CB66-642A-EB15-FF4A-0DFA96C9002C}"/>
              </a:ext>
            </a:extLst>
          </p:cNvPr>
          <p:cNvSpPr txBox="1"/>
          <p:nvPr/>
        </p:nvSpPr>
        <p:spPr>
          <a:xfrm>
            <a:off x="3573983" y="1199691"/>
            <a:ext cx="5112815" cy="3416320"/>
          </a:xfrm>
          <a:prstGeom prst="rect">
            <a:avLst/>
          </a:prstGeom>
          <a:noFill/>
        </p:spPr>
        <p:txBody>
          <a:bodyPr wrap="square" rtlCol="0">
            <a:spAutoFit/>
          </a:bodyPr>
          <a:lstStyle/>
          <a:p>
            <a:pPr marL="285750" indent="-285750">
              <a:buFont typeface="Arial" panose="020B0604020202020204" pitchFamily="34" charset="0"/>
              <a:buChar char="•"/>
            </a:pPr>
            <a:r>
              <a:rPr lang="en-GB" sz="2400"/>
              <a:t>Teacher must create the empty groups before setting up the activity.</a:t>
            </a:r>
          </a:p>
          <a:p>
            <a:endParaRPr lang="en-GB" sz="2400"/>
          </a:p>
          <a:p>
            <a:pPr marL="285750" indent="-285750">
              <a:buFont typeface="Arial" panose="020B0604020202020204" pitchFamily="34" charset="0"/>
              <a:buChar char="•"/>
            </a:pPr>
            <a:r>
              <a:rPr lang="en-GB" sz="2400"/>
              <a:t>Students select the group they want to join.</a:t>
            </a:r>
          </a:p>
          <a:p>
            <a:endParaRPr lang="en-GB" sz="2400"/>
          </a:p>
          <a:p>
            <a:pPr marL="285750" indent="-285750">
              <a:buFont typeface="Arial" panose="020B0604020202020204" pitchFamily="34" charset="0"/>
              <a:buChar char="•"/>
            </a:pPr>
            <a:r>
              <a:rPr lang="en-GB" sz="2400"/>
              <a:t>Moodle allocates students into the groups.</a:t>
            </a:r>
          </a:p>
        </p:txBody>
      </p:sp>
      <p:pic>
        <p:nvPicPr>
          <p:cNvPr id="4" name="Picture 3">
            <a:extLst>
              <a:ext uri="{FF2B5EF4-FFF2-40B4-BE49-F238E27FC236}">
                <a16:creationId xmlns:a16="http://schemas.microsoft.com/office/drawing/2014/main" id="{6E3F3871-28BC-4A34-CE3D-4ACDE27FA42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57082" y="1102005"/>
            <a:ext cx="2274269" cy="2302173"/>
          </a:xfrm>
          <a:prstGeom prst="rect">
            <a:avLst/>
          </a:prstGeom>
        </p:spPr>
      </p:pic>
    </p:spTree>
    <p:custDataLst>
      <p:tags r:id="rId1"/>
    </p:custDataLst>
    <p:extLst>
      <p:ext uri="{BB962C8B-B14F-4D97-AF65-F5344CB8AC3E}">
        <p14:creationId xmlns:p14="http://schemas.microsoft.com/office/powerpoint/2010/main" val="42825409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 – Student View</a:t>
            </a:r>
          </a:p>
        </p:txBody>
      </p:sp>
      <p:pic>
        <p:nvPicPr>
          <p:cNvPr id="4" name="Picture 3" descr="Student view of group choice activity">
            <a:extLst>
              <a:ext uri="{FF2B5EF4-FFF2-40B4-BE49-F238E27FC236}">
                <a16:creationId xmlns:a16="http://schemas.microsoft.com/office/drawing/2014/main" id="{76C7B237-5DCA-FD76-9B43-473503E111C5}"/>
              </a:ext>
            </a:extLst>
          </p:cNvPr>
          <p:cNvPicPr>
            <a:picLocks noChangeAspect="1"/>
          </p:cNvPicPr>
          <p:nvPr/>
        </p:nvPicPr>
        <p:blipFill>
          <a:blip r:embed="rId4"/>
          <a:stretch>
            <a:fillRect/>
          </a:stretch>
        </p:blipFill>
        <p:spPr>
          <a:xfrm>
            <a:off x="3311841" y="1046613"/>
            <a:ext cx="5130786" cy="2989883"/>
          </a:xfrm>
          <a:prstGeom prst="rect">
            <a:avLst/>
          </a:prstGeom>
          <a:ln w="38100" cap="sq">
            <a:solidFill>
              <a:schemeClr val="bg1">
                <a:lumMod val="95000"/>
              </a:schemeClr>
            </a:solidFill>
            <a:prstDash val="solid"/>
            <a:miter lim="800000"/>
          </a:ln>
          <a:effectLst/>
        </p:spPr>
      </p:pic>
      <p:sp>
        <p:nvSpPr>
          <p:cNvPr id="8" name="TextBox 7">
            <a:extLst>
              <a:ext uri="{FF2B5EF4-FFF2-40B4-BE49-F238E27FC236}">
                <a16:creationId xmlns:a16="http://schemas.microsoft.com/office/drawing/2014/main" id="{CC8A25F6-EDEB-08EA-759A-FC46103EC3FC}"/>
              </a:ext>
              <a:ext uri="{C183D7F6-B498-43B3-948B-1728B52AA6E4}">
                <adec:decorative xmlns:adec="http://schemas.microsoft.com/office/drawing/2017/decorative" val="1"/>
              </a:ext>
            </a:extLst>
          </p:cNvPr>
          <p:cNvSpPr txBox="1"/>
          <p:nvPr/>
        </p:nvSpPr>
        <p:spPr>
          <a:xfrm>
            <a:off x="3196475" y="4172725"/>
            <a:ext cx="1250407" cy="307777"/>
          </a:xfrm>
          <a:prstGeom prst="rect">
            <a:avLst/>
          </a:prstGeom>
          <a:noFill/>
        </p:spPr>
        <p:txBody>
          <a:bodyPr wrap="none" rtlCol="0">
            <a:spAutoFit/>
          </a:bodyPr>
          <a:lstStyle/>
          <a:p>
            <a:r>
              <a:rPr lang="en-GB" sz="1400" i="1"/>
              <a:t>Student view.</a:t>
            </a:r>
          </a:p>
        </p:txBody>
      </p:sp>
      <p:grpSp>
        <p:nvGrpSpPr>
          <p:cNvPr id="17" name="Group 16">
            <a:extLst>
              <a:ext uri="{FF2B5EF4-FFF2-40B4-BE49-F238E27FC236}">
                <a16:creationId xmlns:a16="http://schemas.microsoft.com/office/drawing/2014/main" id="{9A3F37AA-C8A1-2DDE-ED24-9E494FB0B0C6}"/>
              </a:ext>
              <a:ext uri="{C183D7F6-B498-43B3-948B-1728B52AA6E4}">
                <adec:decorative xmlns:adec="http://schemas.microsoft.com/office/drawing/2017/decorative" val="1"/>
              </a:ext>
            </a:extLst>
          </p:cNvPr>
          <p:cNvGrpSpPr/>
          <p:nvPr/>
        </p:nvGrpSpPr>
        <p:grpSpPr>
          <a:xfrm>
            <a:off x="207575" y="3717514"/>
            <a:ext cx="1884836" cy="1128053"/>
            <a:chOff x="380569" y="3378044"/>
            <a:chExt cx="1848075" cy="1128053"/>
          </a:xfrm>
        </p:grpSpPr>
        <p:sp>
          <p:nvSpPr>
            <p:cNvPr id="14" name="Rectangle: Rounded Corners 13">
              <a:extLst>
                <a:ext uri="{FF2B5EF4-FFF2-40B4-BE49-F238E27FC236}">
                  <a16:creationId xmlns:a16="http://schemas.microsoft.com/office/drawing/2014/main" id="{9153E364-E99E-E1FF-EA34-408FDE1E8105}"/>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C4CF80D-5FE8-9F8F-F9B0-9607D2D4DE4D}"/>
                </a:ext>
              </a:extLst>
            </p:cNvPr>
            <p:cNvSpPr txBox="1"/>
            <p:nvPr/>
          </p:nvSpPr>
          <p:spPr>
            <a:xfrm>
              <a:off x="1015073" y="3537877"/>
              <a:ext cx="1157031" cy="738664"/>
            </a:xfrm>
            <a:prstGeom prst="rect">
              <a:avLst/>
            </a:prstGeom>
            <a:noFill/>
          </p:spPr>
          <p:txBody>
            <a:bodyPr wrap="square" lIns="91440" tIns="45720" rIns="91440" bIns="45720" rtlCol="0" anchor="t">
              <a:spAutoFit/>
            </a:bodyPr>
            <a:lstStyle/>
            <a:p>
              <a:r>
                <a:rPr lang="en-GB" sz="1400">
                  <a:hlinkClick r:id="rId5"/>
                </a:rPr>
                <a:t>How to set-up Group Choice.</a:t>
              </a:r>
            </a:p>
          </p:txBody>
        </p:sp>
        <p:pic>
          <p:nvPicPr>
            <p:cNvPr id="13" name="Graphic 12" descr="Information with solid fill">
              <a:extLst>
                <a:ext uri="{FF2B5EF4-FFF2-40B4-BE49-F238E27FC236}">
                  <a16:creationId xmlns:a16="http://schemas.microsoft.com/office/drawing/2014/main" id="{4C609471-06D7-A027-E158-96E94EF4B4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pic>
        <p:nvPicPr>
          <p:cNvPr id="5" name="Picture 4">
            <a:extLst>
              <a:ext uri="{FF2B5EF4-FFF2-40B4-BE49-F238E27FC236}">
                <a16:creationId xmlns:a16="http://schemas.microsoft.com/office/drawing/2014/main" id="{EE6AC114-FA3F-D103-B1E4-9E32B9D5F7D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57082" y="1102005"/>
            <a:ext cx="2274269" cy="2302173"/>
          </a:xfrm>
          <a:prstGeom prst="rect">
            <a:avLst/>
          </a:prstGeom>
        </p:spPr>
      </p:pic>
    </p:spTree>
    <p:custDataLst>
      <p:tags r:id="rId1"/>
    </p:custDataLst>
    <p:extLst>
      <p:ext uri="{BB962C8B-B14F-4D97-AF65-F5344CB8AC3E}">
        <p14:creationId xmlns:p14="http://schemas.microsoft.com/office/powerpoint/2010/main" val="963732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 – Teacher View</a:t>
            </a:r>
          </a:p>
        </p:txBody>
      </p:sp>
      <p:sp>
        <p:nvSpPr>
          <p:cNvPr id="8" name="TextBox 7">
            <a:extLst>
              <a:ext uri="{FF2B5EF4-FFF2-40B4-BE49-F238E27FC236}">
                <a16:creationId xmlns:a16="http://schemas.microsoft.com/office/drawing/2014/main" id="{CC8A25F6-EDEB-08EA-759A-FC46103EC3FC}"/>
              </a:ext>
              <a:ext uri="{C183D7F6-B498-43B3-948B-1728B52AA6E4}">
                <adec:decorative xmlns:adec="http://schemas.microsoft.com/office/drawing/2017/decorative" val="1"/>
              </a:ext>
            </a:extLst>
          </p:cNvPr>
          <p:cNvSpPr txBox="1"/>
          <p:nvPr/>
        </p:nvSpPr>
        <p:spPr>
          <a:xfrm>
            <a:off x="2597953" y="4326613"/>
            <a:ext cx="1272400" cy="307777"/>
          </a:xfrm>
          <a:prstGeom prst="rect">
            <a:avLst/>
          </a:prstGeom>
          <a:noFill/>
        </p:spPr>
        <p:txBody>
          <a:bodyPr wrap="none" rtlCol="0">
            <a:spAutoFit/>
          </a:bodyPr>
          <a:lstStyle/>
          <a:p>
            <a:r>
              <a:rPr lang="en-GB" sz="1400" i="1"/>
              <a:t>Teacher view.</a:t>
            </a:r>
          </a:p>
        </p:txBody>
      </p:sp>
      <p:pic>
        <p:nvPicPr>
          <p:cNvPr id="6" name="Picture 5" descr="Teacher view of group choice activity.">
            <a:extLst>
              <a:ext uri="{FF2B5EF4-FFF2-40B4-BE49-F238E27FC236}">
                <a16:creationId xmlns:a16="http://schemas.microsoft.com/office/drawing/2014/main" id="{7BCC917C-4124-BDAB-FA60-0A81B590D83E}"/>
              </a:ext>
            </a:extLst>
          </p:cNvPr>
          <p:cNvPicPr>
            <a:picLocks noChangeAspect="1"/>
          </p:cNvPicPr>
          <p:nvPr/>
        </p:nvPicPr>
        <p:blipFill>
          <a:blip r:embed="rId4"/>
          <a:stretch>
            <a:fillRect/>
          </a:stretch>
        </p:blipFill>
        <p:spPr>
          <a:xfrm>
            <a:off x="2539191" y="1235598"/>
            <a:ext cx="6422925" cy="3010327"/>
          </a:xfrm>
          <a:prstGeom prst="rect">
            <a:avLst/>
          </a:prstGeom>
          <a:ln w="38100" cap="sq">
            <a:solidFill>
              <a:schemeClr val="bg1">
                <a:lumMod val="95000"/>
              </a:schemeClr>
            </a:solidFill>
            <a:prstDash val="solid"/>
            <a:miter lim="800000"/>
          </a:ln>
          <a:effectLst/>
        </p:spPr>
      </p:pic>
      <p:grpSp>
        <p:nvGrpSpPr>
          <p:cNvPr id="9" name="Group 8">
            <a:extLst>
              <a:ext uri="{FF2B5EF4-FFF2-40B4-BE49-F238E27FC236}">
                <a16:creationId xmlns:a16="http://schemas.microsoft.com/office/drawing/2014/main" id="{0F0876E4-9B6C-F9D7-ABF2-39E1B32CFD2E}"/>
              </a:ext>
              <a:ext uri="{C183D7F6-B498-43B3-948B-1728B52AA6E4}">
                <adec:decorative xmlns:adec="http://schemas.microsoft.com/office/drawing/2017/decorative" val="1"/>
              </a:ext>
            </a:extLst>
          </p:cNvPr>
          <p:cNvGrpSpPr/>
          <p:nvPr/>
        </p:nvGrpSpPr>
        <p:grpSpPr>
          <a:xfrm>
            <a:off x="207575" y="3717514"/>
            <a:ext cx="1884836" cy="1128053"/>
            <a:chOff x="380569" y="3378044"/>
            <a:chExt cx="1848075" cy="1128053"/>
          </a:xfrm>
        </p:grpSpPr>
        <p:sp>
          <p:nvSpPr>
            <p:cNvPr id="10" name="Rectangle: Rounded Corners 9">
              <a:extLst>
                <a:ext uri="{FF2B5EF4-FFF2-40B4-BE49-F238E27FC236}">
                  <a16:creationId xmlns:a16="http://schemas.microsoft.com/office/drawing/2014/main" id="{A24B40A9-5671-9498-EC3A-1C2E081F746A}"/>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29BA533-3132-B883-6A90-1B82B07AA98F}"/>
                </a:ext>
              </a:extLst>
            </p:cNvPr>
            <p:cNvSpPr txBox="1"/>
            <p:nvPr/>
          </p:nvSpPr>
          <p:spPr>
            <a:xfrm>
              <a:off x="1015073" y="3537877"/>
              <a:ext cx="1157031" cy="738664"/>
            </a:xfrm>
            <a:prstGeom prst="rect">
              <a:avLst/>
            </a:prstGeom>
            <a:noFill/>
          </p:spPr>
          <p:txBody>
            <a:bodyPr wrap="square" lIns="91440" tIns="45720" rIns="91440" bIns="45720" rtlCol="0" anchor="t">
              <a:spAutoFit/>
            </a:bodyPr>
            <a:lstStyle/>
            <a:p>
              <a:r>
                <a:rPr lang="en-GB" sz="1400">
                  <a:hlinkClick r:id="rId5"/>
                </a:rPr>
                <a:t>How to set-up Group Choice.</a:t>
              </a:r>
            </a:p>
          </p:txBody>
        </p:sp>
        <p:pic>
          <p:nvPicPr>
            <p:cNvPr id="12" name="Graphic 11" descr="Information with solid fill">
              <a:extLst>
                <a:ext uri="{FF2B5EF4-FFF2-40B4-BE49-F238E27FC236}">
                  <a16:creationId xmlns:a16="http://schemas.microsoft.com/office/drawing/2014/main" id="{250D62B2-7471-F6A2-7BCB-CEE5EE075C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pic>
        <p:nvPicPr>
          <p:cNvPr id="4" name="Picture 3">
            <a:extLst>
              <a:ext uri="{FF2B5EF4-FFF2-40B4-BE49-F238E27FC236}">
                <a16:creationId xmlns:a16="http://schemas.microsoft.com/office/drawing/2014/main" id="{0EF48E43-DAEC-92D3-6A34-BC41BFED9BA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1532" y="1142021"/>
            <a:ext cx="2274269" cy="2302173"/>
          </a:xfrm>
          <a:prstGeom prst="rect">
            <a:avLst/>
          </a:prstGeom>
        </p:spPr>
      </p:pic>
    </p:spTree>
    <p:custDataLst>
      <p:tags r:id="rId1"/>
    </p:custDataLst>
    <p:extLst>
      <p:ext uri="{BB962C8B-B14F-4D97-AF65-F5344CB8AC3E}">
        <p14:creationId xmlns:p14="http://schemas.microsoft.com/office/powerpoint/2010/main" val="17415191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Fair Allocation </a:t>
            </a:r>
          </a:p>
        </p:txBody>
      </p:sp>
      <p:sp>
        <p:nvSpPr>
          <p:cNvPr id="3" name="TextBox 2">
            <a:extLst>
              <a:ext uri="{FF2B5EF4-FFF2-40B4-BE49-F238E27FC236}">
                <a16:creationId xmlns:a16="http://schemas.microsoft.com/office/drawing/2014/main" id="{C68C4246-2F0E-E0D9-6F64-5DC0384C13D2}"/>
              </a:ext>
            </a:extLst>
          </p:cNvPr>
          <p:cNvSpPr txBox="1"/>
          <p:nvPr/>
        </p:nvSpPr>
        <p:spPr>
          <a:xfrm>
            <a:off x="3431360" y="1123163"/>
            <a:ext cx="5262741" cy="3785652"/>
          </a:xfrm>
          <a:prstGeom prst="rect">
            <a:avLst/>
          </a:prstGeom>
          <a:noFill/>
        </p:spPr>
        <p:txBody>
          <a:bodyPr wrap="square" rtlCol="0">
            <a:spAutoFit/>
          </a:bodyPr>
          <a:lstStyle/>
          <a:p>
            <a:pPr marL="285750" indent="-285750">
              <a:buFont typeface="Arial" panose="020B0604020202020204" pitchFamily="34" charset="0"/>
              <a:buChar char="•"/>
            </a:pPr>
            <a:r>
              <a:rPr lang="en-GB" sz="2400"/>
              <a:t>Allocates students to groups based on their preferences.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Students can rate options.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Allocation is automatic, but staff can make manual changes.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Groups cannot be created before setting up this activity.</a:t>
            </a:r>
          </a:p>
        </p:txBody>
      </p:sp>
      <p:grpSp>
        <p:nvGrpSpPr>
          <p:cNvPr id="6" name="Group 5">
            <a:extLst>
              <a:ext uri="{FF2B5EF4-FFF2-40B4-BE49-F238E27FC236}">
                <a16:creationId xmlns:a16="http://schemas.microsoft.com/office/drawing/2014/main" id="{7739FEB8-8FDC-52A4-D13E-67D86FBDB4FD}"/>
              </a:ext>
              <a:ext uri="{C183D7F6-B498-43B3-948B-1728B52AA6E4}">
                <adec:decorative xmlns:adec="http://schemas.microsoft.com/office/drawing/2017/decorative" val="1"/>
              </a:ext>
            </a:extLst>
          </p:cNvPr>
          <p:cNvGrpSpPr/>
          <p:nvPr/>
        </p:nvGrpSpPr>
        <p:grpSpPr>
          <a:xfrm>
            <a:off x="207575" y="3717514"/>
            <a:ext cx="1884836" cy="1128053"/>
            <a:chOff x="380569" y="3378044"/>
            <a:chExt cx="1848075" cy="1128053"/>
          </a:xfrm>
        </p:grpSpPr>
        <p:sp>
          <p:nvSpPr>
            <p:cNvPr id="9" name="Rectangle: Rounded Corners 8">
              <a:extLst>
                <a:ext uri="{FF2B5EF4-FFF2-40B4-BE49-F238E27FC236}">
                  <a16:creationId xmlns:a16="http://schemas.microsoft.com/office/drawing/2014/main" id="{856181E3-40C5-9A4A-9248-10C6D045D9A0}"/>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734207-9F69-BEAB-48BB-2502FEBE09EC}"/>
                </a:ext>
              </a:extLst>
            </p:cNvPr>
            <p:cNvSpPr txBox="1"/>
            <p:nvPr/>
          </p:nvSpPr>
          <p:spPr>
            <a:xfrm>
              <a:off x="1015073" y="3537877"/>
              <a:ext cx="1157031" cy="738664"/>
            </a:xfrm>
            <a:prstGeom prst="rect">
              <a:avLst/>
            </a:prstGeom>
            <a:noFill/>
          </p:spPr>
          <p:txBody>
            <a:bodyPr wrap="square" rtlCol="0">
              <a:spAutoFit/>
            </a:bodyPr>
            <a:lstStyle/>
            <a:p>
              <a:r>
                <a:rPr lang="en-GB" sz="1400">
                  <a:hlinkClick r:id="rId4"/>
                </a:rPr>
                <a:t>How to set-up Fair Allocation.</a:t>
              </a:r>
              <a:endParaRPr lang="en-GB" sz="1400"/>
            </a:p>
          </p:txBody>
        </p:sp>
        <p:pic>
          <p:nvPicPr>
            <p:cNvPr id="11" name="Graphic 10" descr="Information with solid fill">
              <a:extLst>
                <a:ext uri="{FF2B5EF4-FFF2-40B4-BE49-F238E27FC236}">
                  <a16:creationId xmlns:a16="http://schemas.microsoft.com/office/drawing/2014/main" id="{A9231CC6-EA53-9F6B-4E09-C3217E596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381" y="3534508"/>
              <a:ext cx="613691" cy="606524"/>
            </a:xfrm>
            <a:prstGeom prst="rect">
              <a:avLst/>
            </a:prstGeom>
          </p:spPr>
        </p:pic>
      </p:grpSp>
      <p:pic>
        <p:nvPicPr>
          <p:cNvPr id="4" name="Picture 3">
            <a:extLst>
              <a:ext uri="{FF2B5EF4-FFF2-40B4-BE49-F238E27FC236}">
                <a16:creationId xmlns:a16="http://schemas.microsoft.com/office/drawing/2014/main" id="{80E082D3-887D-5FF4-7F60-A4B9DE1B85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7575" y="1066689"/>
            <a:ext cx="2362991" cy="2315414"/>
          </a:xfrm>
          <a:prstGeom prst="rect">
            <a:avLst/>
          </a:prstGeom>
        </p:spPr>
      </p:pic>
    </p:spTree>
    <p:custDataLst>
      <p:tags r:id="rId1"/>
    </p:custDataLst>
    <p:extLst>
      <p:ext uri="{BB962C8B-B14F-4D97-AF65-F5344CB8AC3E}">
        <p14:creationId xmlns:p14="http://schemas.microsoft.com/office/powerpoint/2010/main" val="5096343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Fair Allocation 2</a:t>
            </a:r>
          </a:p>
        </p:txBody>
      </p:sp>
      <p:sp>
        <p:nvSpPr>
          <p:cNvPr id="3" name="TextBox 2">
            <a:extLst>
              <a:ext uri="{FF2B5EF4-FFF2-40B4-BE49-F238E27FC236}">
                <a16:creationId xmlns:a16="http://schemas.microsoft.com/office/drawing/2014/main" id="{C68C4246-2F0E-E0D9-6F64-5DC0384C13D2}"/>
              </a:ext>
            </a:extLst>
          </p:cNvPr>
          <p:cNvSpPr txBox="1"/>
          <p:nvPr/>
        </p:nvSpPr>
        <p:spPr>
          <a:xfrm>
            <a:off x="3303373" y="1279681"/>
            <a:ext cx="5633052" cy="3693319"/>
          </a:xfrm>
          <a:prstGeom prst="rect">
            <a:avLst/>
          </a:prstGeom>
          <a:noFill/>
        </p:spPr>
        <p:txBody>
          <a:bodyPr wrap="square" rtlCol="0">
            <a:spAutoFit/>
          </a:bodyPr>
          <a:lstStyle/>
          <a:p>
            <a:r>
              <a:rPr lang="en-GB" sz="1400"/>
              <a:t>Steps:</a:t>
            </a:r>
          </a:p>
          <a:p>
            <a:pPr marL="457200" indent="-457200">
              <a:buAutoNum type="arabicPeriod"/>
            </a:pPr>
            <a:r>
              <a:rPr lang="en-GB" sz="1400"/>
              <a:t>Set-up activity.</a:t>
            </a:r>
          </a:p>
          <a:p>
            <a:pPr marL="457200" indent="-457200">
              <a:buAutoNum type="arabicPeriod"/>
            </a:pPr>
            <a:endParaRPr lang="en-GB" sz="1400"/>
          </a:p>
          <a:p>
            <a:pPr marL="457200" indent="-457200">
              <a:buAutoNum type="arabicPeriod"/>
            </a:pPr>
            <a:r>
              <a:rPr lang="en-GB" sz="1400"/>
              <a:t>Edit choices – set up groups. You cannot use pre-existing groups. </a:t>
            </a:r>
          </a:p>
          <a:p>
            <a:pPr marL="457200" indent="-457200">
              <a:buAutoNum type="arabicPeriod"/>
            </a:pPr>
            <a:endParaRPr lang="en-GB" sz="1400"/>
          </a:p>
          <a:p>
            <a:pPr marL="457200" indent="-457200">
              <a:buAutoNum type="arabicPeriod"/>
            </a:pPr>
            <a:r>
              <a:rPr lang="en-GB" sz="1400"/>
              <a:t>Allow students to rate choices.</a:t>
            </a:r>
          </a:p>
          <a:p>
            <a:pPr marL="457200" indent="-457200">
              <a:buAutoNum type="arabicPeriod"/>
            </a:pPr>
            <a:endParaRPr lang="en-GB" sz="1400"/>
          </a:p>
          <a:p>
            <a:pPr marL="457200" indent="-457200">
              <a:buAutoNum type="arabicPeriod"/>
            </a:pPr>
            <a:r>
              <a:rPr lang="en-GB" sz="1400"/>
              <a:t>Run Allocation Algorithm to assign students to groups.</a:t>
            </a:r>
          </a:p>
          <a:p>
            <a:pPr marL="457200" indent="-457200">
              <a:buAutoNum type="arabicPeriod"/>
            </a:pPr>
            <a:endParaRPr lang="en-GB" sz="1400"/>
          </a:p>
          <a:p>
            <a:pPr marL="457200" indent="-457200">
              <a:buAutoNum type="arabicPeriod"/>
            </a:pPr>
            <a:r>
              <a:rPr lang="en-GB" sz="1400"/>
              <a:t>Review allocation in “Show Allocation Overview”.</a:t>
            </a:r>
          </a:p>
          <a:p>
            <a:pPr marL="457200" indent="-457200">
              <a:buAutoNum type="arabicPeriod"/>
            </a:pPr>
            <a:endParaRPr lang="en-GB" sz="1400"/>
          </a:p>
          <a:p>
            <a:pPr marL="457200" indent="-457200">
              <a:buAutoNum type="arabicPeriod"/>
            </a:pPr>
            <a:r>
              <a:rPr lang="en-GB" sz="1400"/>
              <a:t>Create groups from allocation and publish the groups.</a:t>
            </a:r>
          </a:p>
          <a:p>
            <a:pPr marL="457200" indent="-457200">
              <a:buAutoNum type="arabicPeriod"/>
            </a:pPr>
            <a:endParaRPr lang="en-GB" sz="1400"/>
          </a:p>
          <a:p>
            <a:pPr marL="457200" indent="-457200">
              <a:buAutoNum type="arabicPeriod"/>
            </a:pPr>
            <a:r>
              <a:rPr lang="en-GB" sz="1400"/>
              <a:t>Students are now in groups.</a:t>
            </a:r>
          </a:p>
          <a:p>
            <a:endParaRPr lang="en-GB" sz="2400"/>
          </a:p>
        </p:txBody>
      </p:sp>
      <p:grpSp>
        <p:nvGrpSpPr>
          <p:cNvPr id="6" name="Group 5">
            <a:extLst>
              <a:ext uri="{FF2B5EF4-FFF2-40B4-BE49-F238E27FC236}">
                <a16:creationId xmlns:a16="http://schemas.microsoft.com/office/drawing/2014/main" id="{7739FEB8-8FDC-52A4-D13E-67D86FBDB4FD}"/>
              </a:ext>
              <a:ext uri="{C183D7F6-B498-43B3-948B-1728B52AA6E4}">
                <adec:decorative xmlns:adec="http://schemas.microsoft.com/office/drawing/2017/decorative" val="1"/>
              </a:ext>
            </a:extLst>
          </p:cNvPr>
          <p:cNvGrpSpPr/>
          <p:nvPr/>
        </p:nvGrpSpPr>
        <p:grpSpPr>
          <a:xfrm>
            <a:off x="207575" y="3717514"/>
            <a:ext cx="1884836" cy="1128053"/>
            <a:chOff x="380569" y="3378044"/>
            <a:chExt cx="1848075" cy="1128053"/>
          </a:xfrm>
        </p:grpSpPr>
        <p:sp>
          <p:nvSpPr>
            <p:cNvPr id="9" name="Rectangle: Rounded Corners 8">
              <a:extLst>
                <a:ext uri="{FF2B5EF4-FFF2-40B4-BE49-F238E27FC236}">
                  <a16:creationId xmlns:a16="http://schemas.microsoft.com/office/drawing/2014/main" id="{856181E3-40C5-9A4A-9248-10C6D045D9A0}"/>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734207-9F69-BEAB-48BB-2502FEBE09EC}"/>
                </a:ext>
              </a:extLst>
            </p:cNvPr>
            <p:cNvSpPr txBox="1"/>
            <p:nvPr/>
          </p:nvSpPr>
          <p:spPr>
            <a:xfrm>
              <a:off x="1015073" y="3537877"/>
              <a:ext cx="1157031" cy="738664"/>
            </a:xfrm>
            <a:prstGeom prst="rect">
              <a:avLst/>
            </a:prstGeom>
            <a:noFill/>
          </p:spPr>
          <p:txBody>
            <a:bodyPr wrap="square" rtlCol="0">
              <a:spAutoFit/>
            </a:bodyPr>
            <a:lstStyle/>
            <a:p>
              <a:r>
                <a:rPr lang="en-GB" sz="1400">
                  <a:hlinkClick r:id="rId4"/>
                </a:rPr>
                <a:t>How to set-up Fair Allocation.</a:t>
              </a:r>
              <a:endParaRPr lang="en-GB" sz="1400"/>
            </a:p>
          </p:txBody>
        </p:sp>
        <p:pic>
          <p:nvPicPr>
            <p:cNvPr id="11" name="Graphic 10" descr="Information with solid fill">
              <a:extLst>
                <a:ext uri="{FF2B5EF4-FFF2-40B4-BE49-F238E27FC236}">
                  <a16:creationId xmlns:a16="http://schemas.microsoft.com/office/drawing/2014/main" id="{A9231CC6-EA53-9F6B-4E09-C3217E596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381" y="3534508"/>
              <a:ext cx="613691" cy="606524"/>
            </a:xfrm>
            <a:prstGeom prst="rect">
              <a:avLst/>
            </a:prstGeom>
          </p:spPr>
        </p:pic>
      </p:grpSp>
      <p:pic>
        <p:nvPicPr>
          <p:cNvPr id="4" name="Picture 3">
            <a:extLst>
              <a:ext uri="{FF2B5EF4-FFF2-40B4-BE49-F238E27FC236}">
                <a16:creationId xmlns:a16="http://schemas.microsoft.com/office/drawing/2014/main" id="{7B83385E-B456-A9E2-79EF-F2B4C0EE6EF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7575" y="1066689"/>
            <a:ext cx="2362991" cy="2315414"/>
          </a:xfrm>
          <a:prstGeom prst="rect">
            <a:avLst/>
          </a:prstGeom>
        </p:spPr>
      </p:pic>
    </p:spTree>
    <p:custDataLst>
      <p:tags r:id="rId1"/>
    </p:custDataLst>
    <p:extLst>
      <p:ext uri="{BB962C8B-B14F-4D97-AF65-F5344CB8AC3E}">
        <p14:creationId xmlns:p14="http://schemas.microsoft.com/office/powerpoint/2010/main" val="168528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E2E1-5BEE-D623-E4FA-7F1A3BD34F72}"/>
              </a:ext>
            </a:extLst>
          </p:cNvPr>
          <p:cNvSpPr>
            <a:spLocks noGrp="1"/>
          </p:cNvSpPr>
          <p:nvPr>
            <p:ph type="title"/>
          </p:nvPr>
        </p:nvSpPr>
        <p:spPr/>
        <p:txBody>
          <a:bodyPr/>
          <a:lstStyle/>
          <a:p>
            <a:r>
              <a:rPr lang="en-GB"/>
              <a:t>Session Overview</a:t>
            </a:r>
          </a:p>
        </p:txBody>
      </p:sp>
      <p:sp>
        <p:nvSpPr>
          <p:cNvPr id="3" name="Content Placeholder 2">
            <a:extLst>
              <a:ext uri="{FF2B5EF4-FFF2-40B4-BE49-F238E27FC236}">
                <a16:creationId xmlns:a16="http://schemas.microsoft.com/office/drawing/2014/main" id="{A01C02E8-E3F8-C2B7-8211-A1A62AF43BB4}"/>
              </a:ext>
            </a:extLst>
          </p:cNvPr>
          <p:cNvSpPr>
            <a:spLocks noGrp="1"/>
          </p:cNvSpPr>
          <p:nvPr>
            <p:ph idx="1"/>
          </p:nvPr>
        </p:nvSpPr>
        <p:spPr>
          <a:xfrm>
            <a:off x="457199" y="1030076"/>
            <a:ext cx="8229600" cy="4033778"/>
          </a:xfrm>
        </p:spPr>
        <p:txBody>
          <a:bodyPr vert="horz" lIns="91440" tIns="45720" rIns="91440" bIns="45720" rtlCol="0" anchor="t">
            <a:normAutofit fontScale="70000" lnSpcReduction="20000"/>
          </a:bodyPr>
          <a:lstStyle/>
          <a:p>
            <a:r>
              <a:rPr lang="en-GB"/>
              <a:t>What are groups and groupings?</a:t>
            </a:r>
          </a:p>
          <a:p>
            <a:pPr marL="457200" lvl="1" indent="0">
              <a:buNone/>
            </a:pPr>
            <a:endParaRPr lang="en-GB"/>
          </a:p>
          <a:p>
            <a:r>
              <a:rPr lang="en-GB"/>
              <a:t>Setting up Groups</a:t>
            </a:r>
          </a:p>
          <a:p>
            <a:pPr marL="0" indent="0">
              <a:buNone/>
            </a:pPr>
            <a:endParaRPr lang="en-GB"/>
          </a:p>
          <a:p>
            <a:r>
              <a:rPr lang="en-GB"/>
              <a:t>Setting up Groupings</a:t>
            </a:r>
          </a:p>
          <a:p>
            <a:pPr marL="0" indent="0">
              <a:buNone/>
            </a:pPr>
            <a:endParaRPr lang="en-GB"/>
          </a:p>
          <a:p>
            <a:r>
              <a:rPr lang="en-GB"/>
              <a:t>Using groups and groupings with an assignment</a:t>
            </a:r>
          </a:p>
          <a:p>
            <a:endParaRPr lang="en-GB"/>
          </a:p>
          <a:p>
            <a:r>
              <a:rPr lang="en-GB"/>
              <a:t>Setting up restrictions with groups and groupings</a:t>
            </a:r>
          </a:p>
          <a:p>
            <a:pPr marL="0" indent="0">
              <a:buNone/>
            </a:pPr>
            <a:endParaRPr lang="en-GB"/>
          </a:p>
          <a:p>
            <a:r>
              <a:rPr lang="en-GB"/>
              <a:t>Using groups and groupings with forums</a:t>
            </a:r>
          </a:p>
          <a:p>
            <a:endParaRPr lang="en-GB"/>
          </a:p>
        </p:txBody>
      </p:sp>
    </p:spTree>
    <p:custDataLst>
      <p:tags r:id="rId1"/>
    </p:custDataLst>
    <p:extLst>
      <p:ext uri="{BB962C8B-B14F-4D97-AF65-F5344CB8AC3E}">
        <p14:creationId xmlns:p14="http://schemas.microsoft.com/office/powerpoint/2010/main" val="5837930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Creating a Grouping</a:t>
            </a:r>
          </a:p>
        </p:txBody>
      </p:sp>
      <p:pic>
        <p:nvPicPr>
          <p:cNvPr id="3" name="Picture 2" descr="Screenshot showing an example of the Groupings screen. It lists several Groupings in a table format, and shows the Groups within them. For example the Product Review Assignment Grouping contains three groups.">
            <a:extLst>
              <a:ext uri="{FF2B5EF4-FFF2-40B4-BE49-F238E27FC236}">
                <a16:creationId xmlns:a16="http://schemas.microsoft.com/office/drawing/2014/main" id="{1BD182FD-F472-FD5E-C949-17A4661C9594}"/>
              </a:ext>
            </a:extLst>
          </p:cNvPr>
          <p:cNvPicPr>
            <a:picLocks noChangeAspect="1"/>
          </p:cNvPicPr>
          <p:nvPr/>
        </p:nvPicPr>
        <p:blipFill>
          <a:blip r:embed="rId4"/>
          <a:stretch>
            <a:fillRect/>
          </a:stretch>
        </p:blipFill>
        <p:spPr>
          <a:xfrm>
            <a:off x="301735" y="1455071"/>
            <a:ext cx="8385064" cy="2859105"/>
          </a:xfrm>
          <a:prstGeom prst="rect">
            <a:avLst/>
          </a:prstGeom>
        </p:spPr>
      </p:pic>
    </p:spTree>
    <p:custDataLst>
      <p:tags r:id="rId1"/>
    </p:custDataLst>
    <p:extLst>
      <p:ext uri="{BB962C8B-B14F-4D97-AF65-F5344CB8AC3E}">
        <p14:creationId xmlns:p14="http://schemas.microsoft.com/office/powerpoint/2010/main" val="36785203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Autofit/>
          </a:bodyPr>
          <a:lstStyle/>
          <a:p>
            <a:r>
              <a:rPr lang="en-GB" sz="2800"/>
              <a:t>Using groups &amp; groupings in Moodle Activities</a:t>
            </a:r>
          </a:p>
        </p:txBody>
      </p:sp>
      <p:sp>
        <p:nvSpPr>
          <p:cNvPr id="6" name="TextBox 5">
            <a:extLst>
              <a:ext uri="{FF2B5EF4-FFF2-40B4-BE49-F238E27FC236}">
                <a16:creationId xmlns:a16="http://schemas.microsoft.com/office/drawing/2014/main" id="{BA20D9B1-0E8B-B434-8036-DF14171EE3C1}"/>
              </a:ext>
            </a:extLst>
          </p:cNvPr>
          <p:cNvSpPr txBox="1"/>
          <p:nvPr/>
        </p:nvSpPr>
        <p:spPr>
          <a:xfrm>
            <a:off x="565798" y="1182966"/>
            <a:ext cx="6063952" cy="3539430"/>
          </a:xfrm>
          <a:prstGeom prst="rect">
            <a:avLst/>
          </a:prstGeom>
          <a:noFill/>
        </p:spPr>
        <p:txBody>
          <a:bodyPr wrap="square" lIns="91440" tIns="45720" rIns="91440" bIns="45720" rtlCol="0" anchor="t">
            <a:spAutoFit/>
          </a:bodyPr>
          <a:lstStyle/>
          <a:p>
            <a:pPr marL="285750" indent="-285750">
              <a:spcBef>
                <a:spcPct val="20000"/>
              </a:spcBef>
              <a:buFont typeface="Arial"/>
              <a:buChar char="•"/>
            </a:pPr>
            <a:r>
              <a:rPr lang="en-GB" sz="2800"/>
              <a:t>Using groups and groupings in an assignment</a:t>
            </a:r>
            <a:endParaRPr lang="en-US" sz="2800"/>
          </a:p>
          <a:p>
            <a:pPr marL="914400" lvl="1" indent="-457200">
              <a:spcBef>
                <a:spcPct val="20000"/>
              </a:spcBef>
              <a:buFont typeface="Courier New"/>
              <a:buChar char="o"/>
            </a:pPr>
            <a:r>
              <a:rPr lang="en-GB" sz="2800"/>
              <a:t>Group Peer Evaluation </a:t>
            </a:r>
            <a:endParaRPr lang="en-GB" sz="2800">
              <a:cs typeface="Arial" panose="020B0604020202020204"/>
            </a:endParaRPr>
          </a:p>
          <a:p>
            <a:pPr>
              <a:spcBef>
                <a:spcPct val="20000"/>
              </a:spcBef>
            </a:pPr>
            <a:endParaRPr lang="en-GB" sz="2800"/>
          </a:p>
          <a:p>
            <a:pPr marL="285750" indent="-285750">
              <a:spcBef>
                <a:spcPct val="20000"/>
              </a:spcBef>
              <a:buFont typeface="Arial"/>
              <a:buChar char="•"/>
            </a:pPr>
            <a:r>
              <a:rPr lang="en-GB" sz="2800"/>
              <a:t>Setting up restrictions with groups</a:t>
            </a:r>
          </a:p>
          <a:p>
            <a:pPr marL="285750" indent="-285750">
              <a:spcBef>
                <a:spcPct val="20000"/>
              </a:spcBef>
              <a:buFont typeface="Arial"/>
              <a:buChar char="•"/>
            </a:pPr>
            <a:endParaRPr lang="en-GB" sz="2800">
              <a:cs typeface="Arial"/>
            </a:endParaRPr>
          </a:p>
          <a:p>
            <a:pPr marL="285750" indent="-285750">
              <a:spcBef>
                <a:spcPct val="20000"/>
              </a:spcBef>
              <a:buFont typeface="Arial"/>
              <a:buChar char="•"/>
            </a:pPr>
            <a:r>
              <a:rPr lang="en-GB" sz="2800"/>
              <a:t>Using groups with forums</a:t>
            </a:r>
            <a:endParaRPr lang="en-GB" sz="2800">
              <a:cs typeface="Arial"/>
            </a:endParaRPr>
          </a:p>
        </p:txBody>
      </p:sp>
      <p:pic>
        <p:nvPicPr>
          <p:cNvPr id="3" name="Picture 2" descr="Moodle assignment icon.">
            <a:extLst>
              <a:ext uri="{FF2B5EF4-FFF2-40B4-BE49-F238E27FC236}">
                <a16:creationId xmlns:a16="http://schemas.microsoft.com/office/drawing/2014/main" id="{58B55124-ED56-12C3-D2EC-04FA298C1C0D}"/>
              </a:ext>
            </a:extLst>
          </p:cNvPr>
          <p:cNvPicPr>
            <a:picLocks noChangeAspect="1"/>
          </p:cNvPicPr>
          <p:nvPr/>
        </p:nvPicPr>
        <p:blipFill>
          <a:blip r:embed="rId4"/>
          <a:srcRect l="6511" r="6511"/>
          <a:stretch/>
        </p:blipFill>
        <p:spPr>
          <a:xfrm>
            <a:off x="6771404" y="1183169"/>
            <a:ext cx="884687" cy="1043678"/>
          </a:xfrm>
          <a:prstGeom prst="rect">
            <a:avLst/>
          </a:prstGeom>
          <a:ln w="38100" cap="sq">
            <a:solidFill>
              <a:schemeClr val="bg1">
                <a:lumMod val="95000"/>
              </a:schemeClr>
            </a:solidFill>
            <a:prstDash val="solid"/>
            <a:miter lim="800000"/>
          </a:ln>
          <a:effectLst/>
        </p:spPr>
      </p:pic>
      <p:pic>
        <p:nvPicPr>
          <p:cNvPr id="4" name="Picture 3" descr="Moodle forum icon.">
            <a:extLst>
              <a:ext uri="{FF2B5EF4-FFF2-40B4-BE49-F238E27FC236}">
                <a16:creationId xmlns:a16="http://schemas.microsoft.com/office/drawing/2014/main" id="{01249DC5-2FD2-10E8-3940-C8237EAF6DB2}"/>
              </a:ext>
            </a:extLst>
          </p:cNvPr>
          <p:cNvPicPr>
            <a:picLocks noChangeAspect="1"/>
          </p:cNvPicPr>
          <p:nvPr/>
        </p:nvPicPr>
        <p:blipFill>
          <a:blip r:embed="rId5"/>
          <a:stretch>
            <a:fillRect/>
          </a:stretch>
        </p:blipFill>
        <p:spPr>
          <a:xfrm>
            <a:off x="6771226" y="2451692"/>
            <a:ext cx="884465" cy="1010816"/>
          </a:xfrm>
          <a:prstGeom prst="rect">
            <a:avLst/>
          </a:prstGeom>
          <a:ln w="38100" cap="sq">
            <a:solidFill>
              <a:schemeClr val="bg1">
                <a:lumMod val="95000"/>
              </a:schemeClr>
            </a:solidFill>
            <a:prstDash val="solid"/>
            <a:miter lim="800000"/>
          </a:ln>
          <a:effectLst/>
        </p:spPr>
      </p:pic>
      <p:pic>
        <p:nvPicPr>
          <p:cNvPr id="5" name="Picture 4" descr="Screenshot of option to Add restriction for a Group or Grouping">
            <a:extLst>
              <a:ext uri="{FF2B5EF4-FFF2-40B4-BE49-F238E27FC236}">
                <a16:creationId xmlns:a16="http://schemas.microsoft.com/office/drawing/2014/main" id="{E1D8EF9C-53AF-2A97-5488-FC2DF7E83E10}"/>
              </a:ext>
            </a:extLst>
          </p:cNvPr>
          <p:cNvPicPr>
            <a:picLocks noChangeAspect="1"/>
          </p:cNvPicPr>
          <p:nvPr/>
        </p:nvPicPr>
        <p:blipFill>
          <a:blip r:embed="rId6"/>
          <a:stretch>
            <a:fillRect/>
          </a:stretch>
        </p:blipFill>
        <p:spPr>
          <a:xfrm>
            <a:off x="6770716" y="3681424"/>
            <a:ext cx="885484" cy="1038225"/>
          </a:xfrm>
          <a:prstGeom prst="rect">
            <a:avLst/>
          </a:prstGeom>
          <a:ln w="38100" cap="sq">
            <a:solidFill>
              <a:schemeClr val="bg1">
                <a:lumMod val="95000"/>
              </a:schemeClr>
            </a:solidFill>
            <a:prstDash val="solid"/>
            <a:miter lim="800000"/>
          </a:ln>
          <a:effectLst/>
        </p:spPr>
      </p:pic>
      <p:pic>
        <p:nvPicPr>
          <p:cNvPr id="9" name="Picture 8" descr="Moodle group peer evaluation icon.">
            <a:extLst>
              <a:ext uri="{FF2B5EF4-FFF2-40B4-BE49-F238E27FC236}">
                <a16:creationId xmlns:a16="http://schemas.microsoft.com/office/drawing/2014/main" id="{C0259C1C-54AE-7ACC-C5EC-0BF675260B4C}"/>
              </a:ext>
            </a:extLst>
          </p:cNvPr>
          <p:cNvPicPr>
            <a:picLocks noChangeAspect="1"/>
          </p:cNvPicPr>
          <p:nvPr/>
        </p:nvPicPr>
        <p:blipFill>
          <a:blip r:embed="rId7"/>
          <a:srcRect t="501" b="501"/>
          <a:stretch/>
        </p:blipFill>
        <p:spPr>
          <a:xfrm>
            <a:off x="7801977" y="1183168"/>
            <a:ext cx="884687" cy="1043678"/>
          </a:xfrm>
          <a:prstGeom prst="rect">
            <a:avLst/>
          </a:prstGeom>
          <a:ln w="38100" cap="sq">
            <a:solidFill>
              <a:schemeClr val="bg1">
                <a:lumMod val="95000"/>
              </a:schemeClr>
            </a:solidFill>
            <a:prstDash val="solid"/>
            <a:miter lim="800000"/>
          </a:ln>
          <a:effectLst/>
        </p:spPr>
      </p:pic>
      <p:pic>
        <p:nvPicPr>
          <p:cNvPr id="8" name="Graphic 7" descr="Information with solid fill">
            <a:extLst>
              <a:ext uri="{FF2B5EF4-FFF2-40B4-BE49-F238E27FC236}">
                <a16:creationId xmlns:a16="http://schemas.microsoft.com/office/drawing/2014/main" id="{8316A18A-6ECC-B546-D607-901401223B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0351" y="2228919"/>
            <a:ext cx="383736" cy="328408"/>
          </a:xfrm>
          <a:prstGeom prst="rect">
            <a:avLst/>
          </a:prstGeom>
        </p:spPr>
      </p:pic>
    </p:spTree>
    <p:custDataLst>
      <p:tags r:id="rId1"/>
    </p:custDataLst>
    <p:extLst>
      <p:ext uri="{BB962C8B-B14F-4D97-AF65-F5344CB8AC3E}">
        <p14:creationId xmlns:p14="http://schemas.microsoft.com/office/powerpoint/2010/main" val="21338848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B275D-2421-BD97-1287-3CE82C371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0FD54-7F36-A80E-2901-BC268B28FA28}"/>
              </a:ext>
            </a:extLst>
          </p:cNvPr>
          <p:cNvSpPr>
            <a:spLocks noGrp="1"/>
          </p:cNvSpPr>
          <p:nvPr>
            <p:ph type="title"/>
          </p:nvPr>
        </p:nvSpPr>
        <p:spPr/>
        <p:txBody>
          <a:bodyPr>
            <a:noAutofit/>
          </a:bodyPr>
          <a:lstStyle/>
          <a:p>
            <a:r>
              <a:rPr lang="en-GB" sz="2800"/>
              <a:t>Demonstrations – your choice</a:t>
            </a:r>
            <a:endParaRPr lang="en-GB" sz="2800">
              <a:cs typeface="Arial"/>
            </a:endParaRPr>
          </a:p>
        </p:txBody>
      </p:sp>
      <p:sp>
        <p:nvSpPr>
          <p:cNvPr id="6" name="TextBox 5">
            <a:extLst>
              <a:ext uri="{FF2B5EF4-FFF2-40B4-BE49-F238E27FC236}">
                <a16:creationId xmlns:a16="http://schemas.microsoft.com/office/drawing/2014/main" id="{F73420A1-70DE-0D57-7E2C-32C24DD95600}"/>
              </a:ext>
            </a:extLst>
          </p:cNvPr>
          <p:cNvSpPr txBox="1"/>
          <p:nvPr/>
        </p:nvSpPr>
        <p:spPr>
          <a:xfrm>
            <a:off x="90081" y="881843"/>
            <a:ext cx="4658625" cy="4315027"/>
          </a:xfrm>
          <a:prstGeom prst="rect">
            <a:avLst/>
          </a:prstGeom>
          <a:noFill/>
        </p:spPr>
        <p:txBody>
          <a:bodyPr wrap="square" lIns="91440" tIns="45720" rIns="91440" bIns="45720" rtlCol="0" anchor="t">
            <a:spAutoFit/>
          </a:bodyPr>
          <a:lstStyle/>
          <a:p>
            <a:pPr marL="285750" indent="-285750">
              <a:spcBef>
                <a:spcPct val="20000"/>
              </a:spcBef>
              <a:buFont typeface="Arial"/>
              <a:buChar char="•"/>
            </a:pPr>
            <a:r>
              <a:rPr lang="en-GB" sz="2800"/>
              <a:t>DEMO 1: Using groups and groupings in an assignment</a:t>
            </a:r>
            <a:endParaRPr lang="en-US" sz="2800">
              <a:cs typeface="Arial" panose="020B0604020202020204"/>
            </a:endParaRPr>
          </a:p>
          <a:p>
            <a:pPr marL="285750" indent="-285750">
              <a:spcBef>
                <a:spcPct val="20000"/>
              </a:spcBef>
              <a:buFont typeface="Arial"/>
              <a:buChar char="•"/>
            </a:pPr>
            <a:endParaRPr lang="en-GB" sz="2800"/>
          </a:p>
          <a:p>
            <a:pPr marL="285750" indent="-285750">
              <a:spcBef>
                <a:spcPct val="20000"/>
              </a:spcBef>
              <a:buFont typeface="Arial"/>
              <a:buChar char="•"/>
            </a:pPr>
            <a:r>
              <a:rPr lang="en-GB" sz="2800"/>
              <a:t>DEMO 2: Setting up restrictions with groups</a:t>
            </a:r>
          </a:p>
          <a:p>
            <a:pPr marL="285750" indent="-285750">
              <a:spcBef>
                <a:spcPct val="20000"/>
              </a:spcBef>
              <a:buFont typeface="Arial"/>
              <a:buChar char="•"/>
            </a:pPr>
            <a:endParaRPr lang="en-GB" sz="2800"/>
          </a:p>
          <a:p>
            <a:pPr marL="285750" indent="-285750">
              <a:spcBef>
                <a:spcPct val="20000"/>
              </a:spcBef>
              <a:buFont typeface="Arial"/>
              <a:buChar char="•"/>
            </a:pPr>
            <a:r>
              <a:rPr lang="en-GB" sz="2800"/>
              <a:t>Signposting: Using groups with forums</a:t>
            </a:r>
            <a:endParaRPr lang="en-GB" sz="2800">
              <a:cs typeface="Arial"/>
            </a:endParaRPr>
          </a:p>
        </p:txBody>
      </p:sp>
      <p:pic>
        <p:nvPicPr>
          <p:cNvPr id="3" name="Picture 2" descr="Moodle assignment icon.">
            <a:extLst>
              <a:ext uri="{FF2B5EF4-FFF2-40B4-BE49-F238E27FC236}">
                <a16:creationId xmlns:a16="http://schemas.microsoft.com/office/drawing/2014/main" id="{C1164285-4E76-C9FE-0425-474099FD15E6}"/>
              </a:ext>
            </a:extLst>
          </p:cNvPr>
          <p:cNvPicPr>
            <a:picLocks noChangeAspect="1"/>
          </p:cNvPicPr>
          <p:nvPr/>
        </p:nvPicPr>
        <p:blipFill>
          <a:blip r:embed="rId4"/>
          <a:srcRect l="6511" r="6511"/>
          <a:stretch/>
        </p:blipFill>
        <p:spPr>
          <a:xfrm>
            <a:off x="4747732" y="1117587"/>
            <a:ext cx="884687" cy="1043678"/>
          </a:xfrm>
          <a:prstGeom prst="rect">
            <a:avLst/>
          </a:prstGeom>
          <a:ln w="38100" cap="sq">
            <a:solidFill>
              <a:schemeClr val="bg1">
                <a:lumMod val="95000"/>
              </a:schemeClr>
            </a:solidFill>
            <a:prstDash val="solid"/>
            <a:miter lim="800000"/>
          </a:ln>
          <a:effectLst/>
        </p:spPr>
      </p:pic>
      <p:pic>
        <p:nvPicPr>
          <p:cNvPr id="4" name="Picture 3" descr="Moodle forum icon.">
            <a:extLst>
              <a:ext uri="{FF2B5EF4-FFF2-40B4-BE49-F238E27FC236}">
                <a16:creationId xmlns:a16="http://schemas.microsoft.com/office/drawing/2014/main" id="{B81513BE-D6AC-A8B9-9813-0D7E04748B2C}"/>
              </a:ext>
            </a:extLst>
          </p:cNvPr>
          <p:cNvPicPr>
            <a:picLocks noChangeAspect="1"/>
          </p:cNvPicPr>
          <p:nvPr/>
        </p:nvPicPr>
        <p:blipFill>
          <a:blip r:embed="rId5"/>
          <a:stretch>
            <a:fillRect/>
          </a:stretch>
        </p:blipFill>
        <p:spPr>
          <a:xfrm>
            <a:off x="4746535" y="3919904"/>
            <a:ext cx="884465" cy="1010816"/>
          </a:xfrm>
          <a:prstGeom prst="rect">
            <a:avLst/>
          </a:prstGeom>
          <a:ln w="38100" cap="sq">
            <a:solidFill>
              <a:schemeClr val="bg1">
                <a:lumMod val="95000"/>
              </a:schemeClr>
            </a:solidFill>
            <a:prstDash val="solid"/>
            <a:miter lim="800000"/>
          </a:ln>
          <a:effectLst/>
        </p:spPr>
      </p:pic>
      <p:pic>
        <p:nvPicPr>
          <p:cNvPr id="5" name="Picture 4" descr="Screenshot of option to Add restriction for a Group or Grouping">
            <a:extLst>
              <a:ext uri="{FF2B5EF4-FFF2-40B4-BE49-F238E27FC236}">
                <a16:creationId xmlns:a16="http://schemas.microsoft.com/office/drawing/2014/main" id="{376843E1-4E39-DFBE-5176-1E6D6291AF80}"/>
              </a:ext>
            </a:extLst>
          </p:cNvPr>
          <p:cNvPicPr>
            <a:picLocks noChangeAspect="1"/>
          </p:cNvPicPr>
          <p:nvPr/>
        </p:nvPicPr>
        <p:blipFill>
          <a:blip r:embed="rId6"/>
          <a:stretch>
            <a:fillRect/>
          </a:stretch>
        </p:blipFill>
        <p:spPr>
          <a:xfrm>
            <a:off x="4745516" y="2571750"/>
            <a:ext cx="885484" cy="1038225"/>
          </a:xfrm>
          <a:prstGeom prst="rect">
            <a:avLst/>
          </a:prstGeom>
          <a:ln w="38100" cap="sq">
            <a:solidFill>
              <a:schemeClr val="bg1">
                <a:lumMod val="95000"/>
              </a:schemeClr>
            </a:solidFill>
            <a:prstDash val="solid"/>
            <a:miter lim="800000"/>
          </a:ln>
          <a:effectLst/>
        </p:spPr>
      </p:pic>
      <p:sp>
        <p:nvSpPr>
          <p:cNvPr id="8" name="Arrow: Left 7">
            <a:extLst>
              <a:ext uri="{FF2B5EF4-FFF2-40B4-BE49-F238E27FC236}">
                <a16:creationId xmlns:a16="http://schemas.microsoft.com/office/drawing/2014/main" id="{52C535A6-4B73-BB8D-A016-0D822F097096}"/>
              </a:ext>
            </a:extLst>
          </p:cNvPr>
          <p:cNvSpPr/>
          <p:nvPr/>
        </p:nvSpPr>
        <p:spPr>
          <a:xfrm>
            <a:off x="5973211" y="1299149"/>
            <a:ext cx="2798298" cy="69132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Focus today</a:t>
            </a:r>
          </a:p>
        </p:txBody>
      </p:sp>
      <p:sp>
        <p:nvSpPr>
          <p:cNvPr id="9" name="Arrow: Left 8">
            <a:extLst>
              <a:ext uri="{FF2B5EF4-FFF2-40B4-BE49-F238E27FC236}">
                <a16:creationId xmlns:a16="http://schemas.microsoft.com/office/drawing/2014/main" id="{537F53D6-09F8-1C87-92C8-4474C26D2EA2}"/>
              </a:ext>
            </a:extLst>
          </p:cNvPr>
          <p:cNvSpPr/>
          <p:nvPr/>
        </p:nvSpPr>
        <p:spPr>
          <a:xfrm>
            <a:off x="5973211" y="2826919"/>
            <a:ext cx="2798298" cy="69132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Brief spotlight</a:t>
            </a:r>
          </a:p>
        </p:txBody>
      </p:sp>
      <p:sp>
        <p:nvSpPr>
          <p:cNvPr id="21" name="Arrow: Left 20">
            <a:extLst>
              <a:ext uri="{FF2B5EF4-FFF2-40B4-BE49-F238E27FC236}">
                <a16:creationId xmlns:a16="http://schemas.microsoft.com/office/drawing/2014/main" id="{B1132BAB-095A-4F28-045C-939BFB0AF23C}"/>
              </a:ext>
            </a:extLst>
          </p:cNvPr>
          <p:cNvSpPr/>
          <p:nvPr/>
        </p:nvSpPr>
        <p:spPr>
          <a:xfrm>
            <a:off x="5973211" y="4154674"/>
            <a:ext cx="2798298" cy="69132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Further guidance</a:t>
            </a:r>
          </a:p>
        </p:txBody>
      </p:sp>
    </p:spTree>
    <p:custDataLst>
      <p:tags r:id="rId1"/>
    </p:custDataLst>
    <p:extLst>
      <p:ext uri="{BB962C8B-B14F-4D97-AF65-F5344CB8AC3E}">
        <p14:creationId xmlns:p14="http://schemas.microsoft.com/office/powerpoint/2010/main" val="3580899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6E40-7FA4-54CB-2313-09639F36A0B9}"/>
              </a:ext>
            </a:extLst>
          </p:cNvPr>
          <p:cNvSpPr>
            <a:spLocks noGrp="1"/>
          </p:cNvSpPr>
          <p:nvPr>
            <p:ph type="title"/>
          </p:nvPr>
        </p:nvSpPr>
        <p:spPr/>
        <p:txBody>
          <a:bodyPr>
            <a:noAutofit/>
          </a:bodyPr>
          <a:lstStyle/>
          <a:p>
            <a:r>
              <a:rPr lang="en-GB" sz="2800"/>
              <a:t>Groups and Groupings in Moodle Assignment</a:t>
            </a:r>
          </a:p>
        </p:txBody>
      </p:sp>
      <p:pic>
        <p:nvPicPr>
          <p:cNvPr id="17" name="Picture 16">
            <a:extLst>
              <a:ext uri="{FF2B5EF4-FFF2-40B4-BE49-F238E27FC236}">
                <a16:creationId xmlns:a16="http://schemas.microsoft.com/office/drawing/2014/main" id="{E5A942D2-3086-1447-1C69-3827A2F44E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93296" y="1000819"/>
            <a:ext cx="467909" cy="661823"/>
          </a:xfrm>
          <a:prstGeom prst="rect">
            <a:avLst/>
          </a:prstGeom>
        </p:spPr>
      </p:pic>
      <p:pic>
        <p:nvPicPr>
          <p:cNvPr id="19" name="Picture 18">
            <a:extLst>
              <a:ext uri="{FF2B5EF4-FFF2-40B4-BE49-F238E27FC236}">
                <a16:creationId xmlns:a16="http://schemas.microsoft.com/office/drawing/2014/main" id="{323F8EE2-0633-90B0-8F48-32F37ED86C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25387" y="991450"/>
            <a:ext cx="467909" cy="661823"/>
          </a:xfrm>
          <a:prstGeom prst="rect">
            <a:avLst/>
          </a:prstGeom>
        </p:spPr>
      </p:pic>
      <p:pic>
        <p:nvPicPr>
          <p:cNvPr id="21" name="Picture 20">
            <a:extLst>
              <a:ext uri="{FF2B5EF4-FFF2-40B4-BE49-F238E27FC236}">
                <a16:creationId xmlns:a16="http://schemas.microsoft.com/office/drawing/2014/main" id="{B6EE40F2-E83E-C049-676A-D2FC92BF160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93826" y="2681267"/>
            <a:ext cx="467909" cy="661823"/>
          </a:xfrm>
          <a:prstGeom prst="rect">
            <a:avLst/>
          </a:prstGeom>
        </p:spPr>
      </p:pic>
      <p:pic>
        <p:nvPicPr>
          <p:cNvPr id="23" name="Picture 22">
            <a:extLst>
              <a:ext uri="{FF2B5EF4-FFF2-40B4-BE49-F238E27FC236}">
                <a16:creationId xmlns:a16="http://schemas.microsoft.com/office/drawing/2014/main" id="{1E5E03E4-65AE-38E9-69BB-318E14E511D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52368" y="2709373"/>
            <a:ext cx="467908" cy="643084"/>
          </a:xfrm>
          <a:prstGeom prst="rect">
            <a:avLst/>
          </a:prstGeom>
        </p:spPr>
      </p:pic>
      <p:sp>
        <p:nvSpPr>
          <p:cNvPr id="27" name="TextBox 26">
            <a:extLst>
              <a:ext uri="{FF2B5EF4-FFF2-40B4-BE49-F238E27FC236}">
                <a16:creationId xmlns:a16="http://schemas.microsoft.com/office/drawing/2014/main" id="{8FCB787A-FED1-6217-8580-CFCD1E9189F2}"/>
              </a:ext>
              <a:ext uri="{C183D7F6-B498-43B3-948B-1728B52AA6E4}">
                <adec:decorative xmlns:adec="http://schemas.microsoft.com/office/drawing/2017/decorative" val="1"/>
              </a:ext>
            </a:extLst>
          </p:cNvPr>
          <p:cNvSpPr txBox="1"/>
          <p:nvPr/>
        </p:nvSpPr>
        <p:spPr>
          <a:xfrm>
            <a:off x="2652621" y="1771451"/>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9" name="TextBox 28">
            <a:extLst>
              <a:ext uri="{FF2B5EF4-FFF2-40B4-BE49-F238E27FC236}">
                <a16:creationId xmlns:a16="http://schemas.microsoft.com/office/drawing/2014/main" id="{663E5956-781C-F104-4BC1-3A30D40C1985}"/>
              </a:ext>
              <a:ext uri="{C183D7F6-B498-43B3-948B-1728B52AA6E4}">
                <adec:decorative xmlns:adec="http://schemas.microsoft.com/office/drawing/2017/decorative" val="1"/>
              </a:ext>
            </a:extLst>
          </p:cNvPr>
          <p:cNvSpPr txBox="1"/>
          <p:nvPr/>
        </p:nvSpPr>
        <p:spPr>
          <a:xfrm>
            <a:off x="2652621" y="3582327"/>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37" name="Oval 36">
            <a:extLst>
              <a:ext uri="{FF2B5EF4-FFF2-40B4-BE49-F238E27FC236}">
                <a16:creationId xmlns:a16="http://schemas.microsoft.com/office/drawing/2014/main" id="{96D23069-BFF2-6F7A-DCA0-C8392BE36FF7}"/>
              </a:ext>
              <a:ext uri="{C183D7F6-B498-43B3-948B-1728B52AA6E4}">
                <adec:decorative xmlns:adec="http://schemas.microsoft.com/office/drawing/2017/decorative" val="1"/>
              </a:ext>
            </a:extLst>
          </p:cNvPr>
          <p:cNvSpPr/>
          <p:nvPr/>
        </p:nvSpPr>
        <p:spPr>
          <a:xfrm>
            <a:off x="669635" y="1700623"/>
            <a:ext cx="1842811" cy="1824643"/>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Grouping</a:t>
            </a:r>
          </a:p>
        </p:txBody>
      </p:sp>
      <p:pic>
        <p:nvPicPr>
          <p:cNvPr id="39" name="Picture 38" descr="Infographic depicting how groupings are used to bring the correct groups into a Moodle assignment.">
            <a:extLst>
              <a:ext uri="{FF2B5EF4-FFF2-40B4-BE49-F238E27FC236}">
                <a16:creationId xmlns:a16="http://schemas.microsoft.com/office/drawing/2014/main" id="{127AB0D6-1EB7-239C-BE7D-49A4D0168980}"/>
              </a:ext>
            </a:extLst>
          </p:cNvPr>
          <p:cNvPicPr>
            <a:picLocks noChangeAspect="1"/>
          </p:cNvPicPr>
          <p:nvPr/>
        </p:nvPicPr>
        <p:blipFill>
          <a:blip r:embed="rId8"/>
          <a:srcRect l="7376" r="7376"/>
          <a:stretch/>
        </p:blipFill>
        <p:spPr>
          <a:xfrm>
            <a:off x="4882068" y="1821309"/>
            <a:ext cx="1142783" cy="1375515"/>
          </a:xfrm>
          <a:prstGeom prst="rect">
            <a:avLst/>
          </a:prstGeom>
          <a:ln w="38100" cap="sq">
            <a:solidFill>
              <a:schemeClr val="bg1">
                <a:lumMod val="95000"/>
              </a:schemeClr>
            </a:solidFill>
            <a:prstDash val="solid"/>
            <a:miter lim="800000"/>
          </a:ln>
          <a:effectLst/>
        </p:spPr>
      </p:pic>
      <p:sp>
        <p:nvSpPr>
          <p:cNvPr id="41" name="Arrow: Down 40">
            <a:extLst>
              <a:ext uri="{FF2B5EF4-FFF2-40B4-BE49-F238E27FC236}">
                <a16:creationId xmlns:a16="http://schemas.microsoft.com/office/drawing/2014/main" id="{FF36A939-9FEA-55EA-2106-C9A587C09597}"/>
              </a:ext>
              <a:ext uri="{C183D7F6-B498-43B3-948B-1728B52AA6E4}">
                <adec:decorative xmlns:adec="http://schemas.microsoft.com/office/drawing/2017/decorative" val="1"/>
              </a:ext>
            </a:extLst>
          </p:cNvPr>
          <p:cNvSpPr/>
          <p:nvPr/>
        </p:nvSpPr>
        <p:spPr>
          <a:xfrm rot="18060000">
            <a:off x="4054026" y="1097952"/>
            <a:ext cx="279504" cy="142984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10FD064C-6CD8-C42A-6762-351DCD04CAE4}"/>
              </a:ext>
              <a:ext uri="{C183D7F6-B498-43B3-948B-1728B52AA6E4}">
                <adec:decorative xmlns:adec="http://schemas.microsoft.com/office/drawing/2017/decorative" val="1"/>
              </a:ext>
            </a:extLst>
          </p:cNvPr>
          <p:cNvSpPr/>
          <p:nvPr/>
        </p:nvSpPr>
        <p:spPr>
          <a:xfrm rot="14820000">
            <a:off x="4049500" y="2154175"/>
            <a:ext cx="261071" cy="143906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7C0E5DD5-387E-15DB-581A-E8E81A92B18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291113" y="978180"/>
            <a:ext cx="957766" cy="1354690"/>
          </a:xfrm>
          <a:prstGeom prst="rect">
            <a:avLst/>
          </a:prstGeom>
        </p:spPr>
      </p:pic>
      <p:grpSp>
        <p:nvGrpSpPr>
          <p:cNvPr id="13" name="Group 12">
            <a:extLst>
              <a:ext uri="{FF2B5EF4-FFF2-40B4-BE49-F238E27FC236}">
                <a16:creationId xmlns:a16="http://schemas.microsoft.com/office/drawing/2014/main" id="{5576F93C-0B87-E4E8-98A0-48B55A15F5C5}"/>
              </a:ext>
              <a:ext uri="{C183D7F6-B498-43B3-948B-1728B52AA6E4}">
                <adec:decorative xmlns:adec="http://schemas.microsoft.com/office/drawing/2017/decorative" val="1"/>
              </a:ext>
            </a:extLst>
          </p:cNvPr>
          <p:cNvGrpSpPr/>
          <p:nvPr/>
        </p:nvGrpSpPr>
        <p:grpSpPr>
          <a:xfrm>
            <a:off x="207804" y="4224461"/>
            <a:ext cx="2716871" cy="755242"/>
            <a:chOff x="245279" y="3587379"/>
            <a:chExt cx="2716871" cy="755242"/>
          </a:xfrm>
        </p:grpSpPr>
        <p:sp>
          <p:nvSpPr>
            <p:cNvPr id="4" name="Rectangle: Rounded Corners 3">
              <a:extLst>
                <a:ext uri="{FF2B5EF4-FFF2-40B4-BE49-F238E27FC236}">
                  <a16:creationId xmlns:a16="http://schemas.microsoft.com/office/drawing/2014/main" id="{AEBE0ECE-CA36-0ADE-A07E-788111E440E6}"/>
                </a:ext>
              </a:extLst>
            </p:cNvPr>
            <p:cNvSpPr/>
            <p:nvPr/>
          </p:nvSpPr>
          <p:spPr>
            <a:xfrm>
              <a:off x="245279" y="3587379"/>
              <a:ext cx="2716871" cy="755242"/>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58AB418-6C17-A4C4-6FEC-3389E0C4828A}"/>
                </a:ext>
              </a:extLst>
            </p:cNvPr>
            <p:cNvSpPr txBox="1"/>
            <p:nvPr/>
          </p:nvSpPr>
          <p:spPr>
            <a:xfrm>
              <a:off x="1152898" y="3703626"/>
              <a:ext cx="1698151" cy="523220"/>
            </a:xfrm>
            <a:prstGeom prst="rect">
              <a:avLst/>
            </a:prstGeom>
            <a:noFill/>
          </p:spPr>
          <p:txBody>
            <a:bodyPr wrap="square" lIns="91440" tIns="45720" rIns="91440" bIns="45720" rtlCol="0" anchor="t">
              <a:spAutoFit/>
            </a:bodyPr>
            <a:lstStyle/>
            <a:p>
              <a:r>
                <a:rPr lang="en-GB" sz="1400">
                  <a:hlinkClick r:id="rId10"/>
                </a:rPr>
                <a:t>How to create a group assignment</a:t>
              </a:r>
            </a:p>
          </p:txBody>
        </p:sp>
        <p:pic>
          <p:nvPicPr>
            <p:cNvPr id="6" name="Graphic 5" descr="Information with solid fill">
              <a:extLst>
                <a:ext uri="{FF2B5EF4-FFF2-40B4-BE49-F238E27FC236}">
                  <a16:creationId xmlns:a16="http://schemas.microsoft.com/office/drawing/2014/main" id="{F4F4E3E0-91EF-4CA2-BD4D-ADE83ACD18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6278" y="3766757"/>
              <a:ext cx="471718" cy="399889"/>
            </a:xfrm>
            <a:prstGeom prst="rect">
              <a:avLst/>
            </a:prstGeom>
          </p:spPr>
        </p:pic>
      </p:grpSp>
      <p:grpSp>
        <p:nvGrpSpPr>
          <p:cNvPr id="9" name="Group 8" descr="The Teacher adds marks / feedback which applies to all in the group.">
            <a:extLst>
              <a:ext uri="{FF2B5EF4-FFF2-40B4-BE49-F238E27FC236}">
                <a16:creationId xmlns:a16="http://schemas.microsoft.com/office/drawing/2014/main" id="{AB3F58FC-A1AF-CC2C-917D-5C3C11088640}"/>
              </a:ext>
              <a:ext uri="{C183D7F6-B498-43B3-948B-1728B52AA6E4}">
                <adec:decorative xmlns:adec="http://schemas.microsoft.com/office/drawing/2017/decorative" val="0"/>
              </a:ext>
            </a:extLst>
          </p:cNvPr>
          <p:cNvGrpSpPr/>
          <p:nvPr/>
        </p:nvGrpSpPr>
        <p:grpSpPr>
          <a:xfrm>
            <a:off x="6687968" y="2473633"/>
            <a:ext cx="2151708" cy="2230191"/>
            <a:chOff x="6680998" y="2802800"/>
            <a:chExt cx="2151708" cy="2230191"/>
          </a:xfrm>
        </p:grpSpPr>
        <p:sp>
          <p:nvSpPr>
            <p:cNvPr id="45" name="TextBox 44">
              <a:extLst>
                <a:ext uri="{FF2B5EF4-FFF2-40B4-BE49-F238E27FC236}">
                  <a16:creationId xmlns:a16="http://schemas.microsoft.com/office/drawing/2014/main" id="{CAF9FAD8-A3C8-7AE0-C360-D4242018A405}"/>
                </a:ext>
              </a:extLst>
            </p:cNvPr>
            <p:cNvSpPr txBox="1"/>
            <p:nvPr/>
          </p:nvSpPr>
          <p:spPr>
            <a:xfrm>
              <a:off x="6680998" y="2802800"/>
              <a:ext cx="2146768" cy="2230191"/>
            </a:xfrm>
            <a:prstGeom prst="rect">
              <a:avLst/>
            </a:prstGeom>
            <a:solidFill>
              <a:srgbClr val="AE5191"/>
            </a:solidFill>
            <a:ln>
              <a:solidFill>
                <a:schemeClr val="tx1"/>
              </a:solidFill>
            </a:ln>
          </p:spPr>
          <p:txBody>
            <a:bodyPr wrap="square" lIns="91440" tIns="45720" rIns="91440" bIns="45720" rtlCol="0" anchor="t">
              <a:spAutoFit/>
            </a:bodyPr>
            <a:lstStyle/>
            <a:p>
              <a:endParaRPr lang="en-GB" b="1">
                <a:cs typeface="Arial"/>
              </a:endParaRPr>
            </a:p>
          </p:txBody>
        </p:sp>
        <p:sp>
          <p:nvSpPr>
            <p:cNvPr id="8" name="TextBox 7">
              <a:extLst>
                <a:ext uri="{FF2B5EF4-FFF2-40B4-BE49-F238E27FC236}">
                  <a16:creationId xmlns:a16="http://schemas.microsoft.com/office/drawing/2014/main" id="{B759A380-94E8-7683-AA54-6AD4E63C4C1C}"/>
                </a:ext>
              </a:extLst>
            </p:cNvPr>
            <p:cNvSpPr txBox="1"/>
            <p:nvPr/>
          </p:nvSpPr>
          <p:spPr>
            <a:xfrm>
              <a:off x="6683293" y="2859070"/>
              <a:ext cx="214941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Arial"/>
                </a:rPr>
                <a:t>Teacher</a:t>
              </a:r>
              <a:endParaRPr lang="en-US">
                <a:cs typeface="Arial"/>
              </a:endParaRPr>
            </a:p>
            <a:p>
              <a:pPr marL="285750" indent="-285750">
                <a:buFont typeface="Arial,Sans-Serif"/>
                <a:buChar char="•"/>
              </a:pPr>
              <a:r>
                <a:rPr lang="en-GB">
                  <a:cs typeface="Arial"/>
                </a:rPr>
                <a:t>Adds marks and / or feedback</a:t>
              </a:r>
              <a:endParaRPr lang="en-US">
                <a:cs typeface="Arial"/>
              </a:endParaRPr>
            </a:p>
            <a:p>
              <a:endParaRPr lang="en-GB">
                <a:cs typeface="Arial"/>
              </a:endParaRPr>
            </a:p>
            <a:p>
              <a:pPr marL="285750" indent="-285750">
                <a:buFont typeface="Arial,Sans-Serif"/>
                <a:buChar char="•"/>
              </a:pPr>
              <a:r>
                <a:rPr lang="en-GB">
                  <a:cs typeface="Arial"/>
                </a:rPr>
                <a:t>Apply to entire Group or individuals*</a:t>
              </a:r>
              <a:endParaRPr lang="en-US">
                <a:cs typeface="Arial"/>
              </a:endParaRPr>
            </a:p>
          </p:txBody>
        </p:sp>
      </p:grpSp>
      <p:grpSp>
        <p:nvGrpSpPr>
          <p:cNvPr id="14" name="Group 13">
            <a:extLst>
              <a:ext uri="{FF2B5EF4-FFF2-40B4-BE49-F238E27FC236}">
                <a16:creationId xmlns:a16="http://schemas.microsoft.com/office/drawing/2014/main" id="{B4234BEC-31E1-2E84-CACD-166D20EEB3F3}"/>
              </a:ext>
              <a:ext uri="{C183D7F6-B498-43B3-948B-1728B52AA6E4}">
                <adec:decorative xmlns:adec="http://schemas.microsoft.com/office/drawing/2017/decorative" val="1"/>
              </a:ext>
            </a:extLst>
          </p:cNvPr>
          <p:cNvGrpSpPr/>
          <p:nvPr/>
        </p:nvGrpSpPr>
        <p:grpSpPr>
          <a:xfrm>
            <a:off x="3093409" y="4215091"/>
            <a:ext cx="2651290" cy="764610"/>
            <a:chOff x="3093409" y="4215091"/>
            <a:chExt cx="2651290" cy="764610"/>
          </a:xfrm>
        </p:grpSpPr>
        <p:sp>
          <p:nvSpPr>
            <p:cNvPr id="10" name="Rectangle: Rounded Corners 9">
              <a:extLst>
                <a:ext uri="{FF2B5EF4-FFF2-40B4-BE49-F238E27FC236}">
                  <a16:creationId xmlns:a16="http://schemas.microsoft.com/office/drawing/2014/main" id="{176E14C3-5333-86C8-44D8-8BDA606510CD}"/>
                </a:ext>
              </a:extLst>
            </p:cNvPr>
            <p:cNvSpPr/>
            <p:nvPr/>
          </p:nvSpPr>
          <p:spPr>
            <a:xfrm>
              <a:off x="3093409" y="4215091"/>
              <a:ext cx="2651290" cy="764610"/>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990893B-13D8-9C79-2F5F-7EFCAC771728}"/>
                </a:ext>
              </a:extLst>
            </p:cNvPr>
            <p:cNvSpPr txBox="1"/>
            <p:nvPr/>
          </p:nvSpPr>
          <p:spPr>
            <a:xfrm>
              <a:off x="4019766" y="4368813"/>
              <a:ext cx="1698151" cy="523220"/>
            </a:xfrm>
            <a:prstGeom prst="rect">
              <a:avLst/>
            </a:prstGeom>
            <a:noFill/>
          </p:spPr>
          <p:txBody>
            <a:bodyPr wrap="square" lIns="91440" tIns="45720" rIns="91440" bIns="45720" rtlCol="0" anchor="t">
              <a:spAutoFit/>
            </a:bodyPr>
            <a:lstStyle/>
            <a:p>
              <a:r>
                <a:rPr lang="en-GB" sz="1400">
                  <a:cs typeface="Arial" panose="020B0604020202020204"/>
                  <a:hlinkClick r:id="rId13"/>
                </a:rPr>
                <a:t>Marking a group assignment</a:t>
              </a:r>
              <a:endParaRPr lang="en-GB" sz="1400">
                <a:cs typeface="Arial" panose="020B0604020202020204"/>
              </a:endParaRPr>
            </a:p>
          </p:txBody>
        </p:sp>
        <p:pic>
          <p:nvPicPr>
            <p:cNvPr id="12" name="Graphic 11" descr="Information with solid fill">
              <a:extLst>
                <a:ext uri="{FF2B5EF4-FFF2-40B4-BE49-F238E27FC236}">
                  <a16:creationId xmlns:a16="http://schemas.microsoft.com/office/drawing/2014/main" id="{69436042-92EB-E4B9-3251-825B97B337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75039" y="4403837"/>
              <a:ext cx="471718" cy="399889"/>
            </a:xfrm>
            <a:prstGeom prst="rect">
              <a:avLst/>
            </a:prstGeom>
          </p:spPr>
        </p:pic>
      </p:grpSp>
    </p:spTree>
    <p:custDataLst>
      <p:tags r:id="rId1"/>
    </p:custDataLst>
    <p:extLst>
      <p:ext uri="{BB962C8B-B14F-4D97-AF65-F5344CB8AC3E}">
        <p14:creationId xmlns:p14="http://schemas.microsoft.com/office/powerpoint/2010/main" val="2699644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AFF3-5921-89C2-5FDF-D241C5A0DED2}"/>
              </a:ext>
            </a:extLst>
          </p:cNvPr>
          <p:cNvSpPr>
            <a:spLocks noGrp="1"/>
          </p:cNvSpPr>
          <p:nvPr>
            <p:ph type="title"/>
          </p:nvPr>
        </p:nvSpPr>
        <p:spPr>
          <a:xfrm>
            <a:off x="1985054" y="-1209"/>
            <a:ext cx="7067130" cy="875986"/>
          </a:xfrm>
        </p:spPr>
        <p:txBody>
          <a:bodyPr>
            <a:normAutofit fontScale="90000"/>
          </a:bodyPr>
          <a:lstStyle/>
          <a:p>
            <a:r>
              <a:rPr lang="en-GB">
                <a:cs typeface="Arial"/>
              </a:rPr>
              <a:t>Checking your Group assignment (1)</a:t>
            </a:r>
            <a:endParaRPr lang="en-GB"/>
          </a:p>
        </p:txBody>
      </p:sp>
      <p:sp>
        <p:nvSpPr>
          <p:cNvPr id="5" name="TextBox 4">
            <a:extLst>
              <a:ext uri="{FF2B5EF4-FFF2-40B4-BE49-F238E27FC236}">
                <a16:creationId xmlns:a16="http://schemas.microsoft.com/office/drawing/2014/main" id="{5ACC4437-C35C-BF73-6559-DABE8806629D}"/>
              </a:ext>
            </a:extLst>
          </p:cNvPr>
          <p:cNvSpPr txBox="1"/>
          <p:nvPr/>
        </p:nvSpPr>
        <p:spPr>
          <a:xfrm>
            <a:off x="1395562" y="1084273"/>
            <a:ext cx="7291237" cy="3785652"/>
          </a:xfrm>
          <a:prstGeom prst="rect">
            <a:avLst/>
          </a:prstGeom>
          <a:noFill/>
        </p:spPr>
        <p:txBody>
          <a:bodyPr wrap="square" lIns="91440" tIns="45720" rIns="91440" bIns="45720" anchor="t">
            <a:spAutoFit/>
          </a:bodyPr>
          <a:lstStyle/>
          <a:p>
            <a:r>
              <a:rPr lang="en-GB" sz="2000">
                <a:solidFill>
                  <a:srgbClr val="000000"/>
                </a:solidFill>
                <a:latin typeface="Roboto"/>
                <a:ea typeface="Roboto"/>
                <a:cs typeface="Roboto"/>
              </a:rPr>
              <a:t>Check your assignment set-up on creation. Once students submit, you can't change the settings!</a:t>
            </a:r>
            <a:endParaRPr lang="en-US">
              <a:cs typeface="Arial" panose="020B0604020202020204"/>
            </a:endParaRPr>
          </a:p>
          <a:p>
            <a:endParaRPr lang="en-GB" sz="2000">
              <a:latin typeface="Roboto"/>
              <a:ea typeface="Roboto"/>
              <a:cs typeface="Roboto"/>
            </a:endParaRPr>
          </a:p>
          <a:p>
            <a:r>
              <a:rPr lang="en-GB" sz="2000">
                <a:latin typeface="Roboto"/>
                <a:ea typeface="Roboto"/>
                <a:cs typeface="Roboto"/>
              </a:rPr>
              <a:t>1. In the Grading Summary, check the number of groups</a:t>
            </a:r>
          </a:p>
          <a:p>
            <a:endParaRPr lang="en-GB" sz="2000">
              <a:latin typeface="Roboto"/>
              <a:ea typeface="Roboto"/>
              <a:cs typeface="Roboto"/>
            </a:endParaRPr>
          </a:p>
          <a:p>
            <a:r>
              <a:rPr lang="en-GB" sz="2000">
                <a:latin typeface="Roboto"/>
                <a:ea typeface="Roboto"/>
                <a:cs typeface="Roboto"/>
              </a:rPr>
              <a:t>2. Check for any Warning messages (red banner)</a:t>
            </a:r>
          </a:p>
          <a:p>
            <a:endParaRPr lang="en-GB" sz="2000">
              <a:latin typeface="Roboto"/>
              <a:ea typeface="Roboto"/>
              <a:cs typeface="Roboto"/>
            </a:endParaRPr>
          </a:p>
          <a:p>
            <a:r>
              <a:rPr lang="en-GB" sz="2000">
                <a:latin typeface="Roboto"/>
                <a:ea typeface="Roboto"/>
                <a:cs typeface="Roboto"/>
              </a:rPr>
              <a:t>3. In the Submissions tab, check that all students are listed in a Group</a:t>
            </a:r>
          </a:p>
          <a:p>
            <a:endParaRPr lang="en-GB" sz="2000">
              <a:latin typeface="Roboto"/>
              <a:ea typeface="Roboto"/>
              <a:cs typeface="Roboto"/>
            </a:endParaRPr>
          </a:p>
          <a:p>
            <a:r>
              <a:rPr lang="en-GB" sz="2000">
                <a:latin typeface="Roboto"/>
                <a:ea typeface="Roboto"/>
                <a:cs typeface="Roboto"/>
              </a:rPr>
              <a:t>4. Use the Groups Overview tab to make sure all students are in a Group</a:t>
            </a:r>
          </a:p>
        </p:txBody>
      </p:sp>
      <p:pic>
        <p:nvPicPr>
          <p:cNvPr id="7" name="Graphic 6">
            <a:extLst>
              <a:ext uri="{FF2B5EF4-FFF2-40B4-BE49-F238E27FC236}">
                <a16:creationId xmlns:a16="http://schemas.microsoft.com/office/drawing/2014/main" id="{3CC60B68-2532-8BC7-86D8-0B61438488F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507" y="1083062"/>
            <a:ext cx="914400" cy="914400"/>
          </a:xfrm>
          <a:prstGeom prst="rect">
            <a:avLst/>
          </a:prstGeom>
        </p:spPr>
      </p:pic>
    </p:spTree>
    <p:extLst>
      <p:ext uri="{BB962C8B-B14F-4D97-AF65-F5344CB8AC3E}">
        <p14:creationId xmlns:p14="http://schemas.microsoft.com/office/powerpoint/2010/main" val="2048837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822C-F414-F887-A9E1-0214821B7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9B0B9-6024-D422-1BE3-C93FC85811A4}"/>
              </a:ext>
            </a:extLst>
          </p:cNvPr>
          <p:cNvSpPr>
            <a:spLocks noGrp="1"/>
          </p:cNvSpPr>
          <p:nvPr>
            <p:ph type="title"/>
          </p:nvPr>
        </p:nvSpPr>
        <p:spPr>
          <a:xfrm>
            <a:off x="1977742" y="-3380"/>
            <a:ext cx="6890264" cy="871188"/>
          </a:xfrm>
        </p:spPr>
        <p:txBody>
          <a:bodyPr>
            <a:normAutofit fontScale="90000"/>
          </a:bodyPr>
          <a:lstStyle/>
          <a:p>
            <a:r>
              <a:rPr lang="en-GB">
                <a:cs typeface="Arial"/>
              </a:rPr>
              <a:t>Checking your Group assignment (2)</a:t>
            </a:r>
            <a:endParaRPr lang="en-GB"/>
          </a:p>
        </p:txBody>
      </p:sp>
      <p:pic>
        <p:nvPicPr>
          <p:cNvPr id="6" name="Picture 5" descr="A screenshot of the Grading Summary screen, with a message in a banner warning that some users are not a member of a group, or may be a member of more than one group. A Grading Summary table shows the assignment is not hidden from students, there are 4 Groups due to submit, and 0 groups have submitted.">
            <a:extLst>
              <a:ext uri="{FF2B5EF4-FFF2-40B4-BE49-F238E27FC236}">
                <a16:creationId xmlns:a16="http://schemas.microsoft.com/office/drawing/2014/main" id="{232D14E5-60AC-676E-3A32-5F8925C9FC51}"/>
              </a:ext>
            </a:extLst>
          </p:cNvPr>
          <p:cNvPicPr>
            <a:picLocks noChangeAspect="1"/>
          </p:cNvPicPr>
          <p:nvPr/>
        </p:nvPicPr>
        <p:blipFill>
          <a:blip r:embed="rId2"/>
          <a:stretch>
            <a:fillRect/>
          </a:stretch>
        </p:blipFill>
        <p:spPr>
          <a:xfrm>
            <a:off x="433736" y="977590"/>
            <a:ext cx="8248650" cy="4038600"/>
          </a:xfrm>
          <a:prstGeom prst="rect">
            <a:avLst/>
          </a:prstGeom>
          <a:ln>
            <a:solidFill>
              <a:schemeClr val="bg1">
                <a:lumMod val="85000"/>
              </a:schemeClr>
            </a:solidFill>
          </a:ln>
        </p:spPr>
      </p:pic>
      <p:sp>
        <p:nvSpPr>
          <p:cNvPr id="3" name="Rectangle 2">
            <a:extLst>
              <a:ext uri="{FF2B5EF4-FFF2-40B4-BE49-F238E27FC236}">
                <a16:creationId xmlns:a16="http://schemas.microsoft.com/office/drawing/2014/main" id="{36B3E4A4-6AD1-F74C-7202-6AB9D1D84338}"/>
              </a:ext>
              <a:ext uri="{C183D7F6-B498-43B3-948B-1728B52AA6E4}">
                <adec:decorative xmlns:adec="http://schemas.microsoft.com/office/drawing/2017/decorative" val="1"/>
              </a:ext>
            </a:extLst>
          </p:cNvPr>
          <p:cNvSpPr/>
          <p:nvPr/>
        </p:nvSpPr>
        <p:spPr>
          <a:xfrm>
            <a:off x="629587" y="3257550"/>
            <a:ext cx="2938072" cy="5209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cs typeface="Arial"/>
            </a:endParaRPr>
          </a:p>
        </p:txBody>
      </p:sp>
      <p:sp>
        <p:nvSpPr>
          <p:cNvPr id="4" name="Rectangle 3">
            <a:extLst>
              <a:ext uri="{FF2B5EF4-FFF2-40B4-BE49-F238E27FC236}">
                <a16:creationId xmlns:a16="http://schemas.microsoft.com/office/drawing/2014/main" id="{92B3EF5D-B8BF-1483-7A04-CE1C8A7E69F5}"/>
              </a:ext>
              <a:ext uri="{C183D7F6-B498-43B3-948B-1728B52AA6E4}">
                <adec:decorative xmlns:adec="http://schemas.microsoft.com/office/drawing/2017/decorative" val="1"/>
              </a:ext>
            </a:extLst>
          </p:cNvPr>
          <p:cNvSpPr/>
          <p:nvPr/>
        </p:nvSpPr>
        <p:spPr>
          <a:xfrm>
            <a:off x="460947" y="1486836"/>
            <a:ext cx="8090940" cy="121420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cs typeface="Arial"/>
            </a:endParaRPr>
          </a:p>
        </p:txBody>
      </p:sp>
    </p:spTree>
    <p:extLst>
      <p:ext uri="{BB962C8B-B14F-4D97-AF65-F5344CB8AC3E}">
        <p14:creationId xmlns:p14="http://schemas.microsoft.com/office/powerpoint/2010/main" val="16722210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7FB5-5CAD-0466-C7A9-9E4B67ABC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DC70B-F36B-C0EF-DBD8-F70D98A0903A}"/>
              </a:ext>
            </a:extLst>
          </p:cNvPr>
          <p:cNvSpPr>
            <a:spLocks noGrp="1"/>
          </p:cNvSpPr>
          <p:nvPr>
            <p:ph type="title"/>
          </p:nvPr>
        </p:nvSpPr>
        <p:spPr>
          <a:xfrm>
            <a:off x="1977742" y="-3380"/>
            <a:ext cx="6890264" cy="871188"/>
          </a:xfrm>
        </p:spPr>
        <p:txBody>
          <a:bodyPr>
            <a:normAutofit fontScale="90000"/>
          </a:bodyPr>
          <a:lstStyle/>
          <a:p>
            <a:r>
              <a:rPr lang="en-GB">
                <a:cs typeface="Arial"/>
              </a:rPr>
              <a:t>Checking your Group assignment (3)</a:t>
            </a:r>
            <a:endParaRPr lang="en-GB"/>
          </a:p>
        </p:txBody>
      </p:sp>
      <p:pic>
        <p:nvPicPr>
          <p:cNvPr id="3" name="Picture 2" descr="A screenshot showing the groups participants beong in">
            <a:extLst>
              <a:ext uri="{FF2B5EF4-FFF2-40B4-BE49-F238E27FC236}">
                <a16:creationId xmlns:a16="http://schemas.microsoft.com/office/drawing/2014/main" id="{63A084F9-3495-D851-239A-157C52ADA33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98225" y="973641"/>
            <a:ext cx="5724525" cy="4171950"/>
          </a:xfrm>
          <a:prstGeom prst="rect">
            <a:avLst/>
          </a:prstGeom>
          <a:ln>
            <a:solidFill>
              <a:schemeClr val="bg1">
                <a:lumMod val="85000"/>
              </a:schemeClr>
            </a:solidFill>
          </a:ln>
        </p:spPr>
      </p:pic>
      <p:sp>
        <p:nvSpPr>
          <p:cNvPr id="5" name="Rectangle 4">
            <a:extLst>
              <a:ext uri="{FF2B5EF4-FFF2-40B4-BE49-F238E27FC236}">
                <a16:creationId xmlns:a16="http://schemas.microsoft.com/office/drawing/2014/main" id="{2E0D2585-25AD-58A6-3BBB-45EF3D9E740B}"/>
              </a:ext>
              <a:ext uri="{C183D7F6-B498-43B3-948B-1728B52AA6E4}">
                <adec:decorative xmlns:adec="http://schemas.microsoft.com/office/drawing/2017/decorative" val="1"/>
              </a:ext>
            </a:extLst>
          </p:cNvPr>
          <p:cNvSpPr/>
          <p:nvPr/>
        </p:nvSpPr>
        <p:spPr>
          <a:xfrm>
            <a:off x="6522594" y="971549"/>
            <a:ext cx="792605" cy="41747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cs typeface="Arial"/>
            </a:endParaRPr>
          </a:p>
        </p:txBody>
      </p:sp>
    </p:spTree>
    <p:extLst>
      <p:ext uri="{BB962C8B-B14F-4D97-AF65-F5344CB8AC3E}">
        <p14:creationId xmlns:p14="http://schemas.microsoft.com/office/powerpoint/2010/main" val="728761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3F83-C3F7-7185-08DB-5C21CB7C38DC}"/>
              </a:ext>
            </a:extLst>
          </p:cNvPr>
          <p:cNvSpPr>
            <a:spLocks noGrp="1"/>
          </p:cNvSpPr>
          <p:nvPr>
            <p:ph type="title"/>
          </p:nvPr>
        </p:nvSpPr>
        <p:spPr/>
        <p:txBody>
          <a:bodyPr/>
          <a:lstStyle/>
          <a:p>
            <a:r>
              <a:rPr lang="en-GB"/>
              <a:t>Restricting access by groups</a:t>
            </a:r>
          </a:p>
        </p:txBody>
      </p:sp>
      <p:pic>
        <p:nvPicPr>
          <p:cNvPr id="6" name="Picture 5" descr="Screenshot of option to Add restriction for a Group or Grouping">
            <a:extLst>
              <a:ext uri="{FF2B5EF4-FFF2-40B4-BE49-F238E27FC236}">
                <a16:creationId xmlns:a16="http://schemas.microsoft.com/office/drawing/2014/main" id="{BC14D9FC-DA3F-944D-D746-D1183042F332}"/>
              </a:ext>
            </a:extLst>
          </p:cNvPr>
          <p:cNvPicPr>
            <a:picLocks noChangeAspect="1"/>
          </p:cNvPicPr>
          <p:nvPr/>
        </p:nvPicPr>
        <p:blipFill>
          <a:blip r:embed="rId4"/>
          <a:stretch>
            <a:fillRect/>
          </a:stretch>
        </p:blipFill>
        <p:spPr>
          <a:xfrm>
            <a:off x="408610" y="1077686"/>
            <a:ext cx="1739503" cy="2039557"/>
          </a:xfrm>
          <a:prstGeom prst="rect">
            <a:avLst/>
          </a:prstGeom>
          <a:ln w="38100" cap="sq">
            <a:solidFill>
              <a:schemeClr val="bg1">
                <a:lumMod val="95000"/>
              </a:schemeClr>
            </a:solidFill>
            <a:prstDash val="solid"/>
            <a:miter lim="800000"/>
          </a:ln>
          <a:effectLst/>
        </p:spPr>
      </p:pic>
      <p:sp>
        <p:nvSpPr>
          <p:cNvPr id="7" name="TextBox 6">
            <a:extLst>
              <a:ext uri="{FF2B5EF4-FFF2-40B4-BE49-F238E27FC236}">
                <a16:creationId xmlns:a16="http://schemas.microsoft.com/office/drawing/2014/main" id="{5D4FB2BE-B422-7F96-0ADE-5447774C3187}"/>
              </a:ext>
            </a:extLst>
          </p:cNvPr>
          <p:cNvSpPr txBox="1"/>
          <p:nvPr/>
        </p:nvSpPr>
        <p:spPr>
          <a:xfrm>
            <a:off x="2503714" y="986700"/>
            <a:ext cx="6183085" cy="317009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000">
                <a:solidFill>
                  <a:srgbClr val="000000"/>
                </a:solidFill>
                <a:latin typeface="Roboto"/>
                <a:ea typeface="Roboto"/>
                <a:cs typeface="Roboto"/>
              </a:rPr>
              <a:t>Restrict access to make Resources or Activities visible to a </a:t>
            </a:r>
            <a:r>
              <a:rPr lang="en-GB" sz="2000" b="1">
                <a:solidFill>
                  <a:srgbClr val="000000"/>
                </a:solidFill>
                <a:latin typeface="Roboto"/>
                <a:ea typeface="Roboto"/>
                <a:cs typeface="Roboto"/>
              </a:rPr>
              <a:t>Group</a:t>
            </a:r>
            <a:r>
              <a:rPr lang="en-GB" sz="2000">
                <a:solidFill>
                  <a:srgbClr val="000000"/>
                </a:solidFill>
                <a:latin typeface="Roboto"/>
                <a:ea typeface="Roboto"/>
                <a:cs typeface="Roboto"/>
              </a:rPr>
              <a:t> (or Grouping)</a:t>
            </a:r>
          </a:p>
          <a:p>
            <a:pPr marL="742950" lvl="1" indent="-285750">
              <a:buFont typeface="Arial" panose="020B0604020202020204" pitchFamily="34" charset="0"/>
              <a:buChar char="•"/>
            </a:pPr>
            <a:r>
              <a:rPr lang="en-GB" sz="2000">
                <a:solidFill>
                  <a:srgbClr val="000000"/>
                </a:solidFill>
                <a:latin typeface="Roboto"/>
                <a:ea typeface="Roboto"/>
                <a:cs typeface="Roboto"/>
              </a:rPr>
              <a:t>For multiple unit cohorts in one Moodle space</a:t>
            </a:r>
          </a:p>
          <a:p>
            <a:pPr marL="742950" lvl="1" indent="-285750">
              <a:buFont typeface="Arial" panose="020B0604020202020204" pitchFamily="34" charset="0"/>
              <a:buChar char="•"/>
            </a:pPr>
            <a:r>
              <a:rPr lang="en-GB" sz="2000">
                <a:solidFill>
                  <a:srgbClr val="000000"/>
                </a:solidFill>
                <a:latin typeface="Roboto"/>
                <a:ea typeface="Roboto"/>
                <a:cs typeface="Roboto"/>
              </a:rPr>
              <a:t>For restricting access to assignments</a:t>
            </a:r>
            <a:endParaRPr lang="en-GB" sz="2000">
              <a:solidFill>
                <a:srgbClr val="000000"/>
              </a:solidFill>
              <a:latin typeface="Roboto" panose="02000000000000000000" pitchFamily="2" charset="0"/>
              <a:ea typeface="Roboto"/>
              <a:cs typeface="Roboto"/>
            </a:endParaRPr>
          </a:p>
          <a:p>
            <a:pPr marL="742950" lvl="1" indent="-285750">
              <a:buFont typeface="Arial" panose="020B0604020202020204" pitchFamily="34" charset="0"/>
              <a:buChar char="•"/>
            </a:pPr>
            <a:endParaRPr lang="en-GB" sz="200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solidFill>
                  <a:srgbClr val="000000"/>
                </a:solidFill>
                <a:latin typeface="Roboto"/>
                <a:ea typeface="Roboto"/>
                <a:cs typeface="Roboto"/>
              </a:rPr>
              <a:t>Can apply to whole Topics, or individual activity or resource</a:t>
            </a:r>
          </a:p>
          <a:p>
            <a:pPr marL="285750" indent="-285750">
              <a:buFont typeface="Arial" panose="020B0604020202020204" pitchFamily="34" charset="0"/>
              <a:buChar char="•"/>
            </a:pPr>
            <a:endParaRPr lang="en-GB" sz="2000">
              <a:solidFill>
                <a:srgbClr val="000000"/>
              </a:solidFill>
              <a:latin typeface="Roboto" panose="02000000000000000000" pitchFamily="2" charset="0"/>
            </a:endParaRPr>
          </a:p>
          <a:p>
            <a:pPr marL="285750" indent="-285750">
              <a:buFont typeface="Arial" panose="020B0604020202020204" pitchFamily="34" charset="0"/>
              <a:buChar char="•"/>
            </a:pPr>
            <a:r>
              <a:rPr lang="en-GB" sz="2000">
                <a:solidFill>
                  <a:srgbClr val="000000"/>
                </a:solidFill>
                <a:latin typeface="Roboto"/>
                <a:ea typeface="Roboto"/>
                <a:cs typeface="Roboto"/>
              </a:rPr>
              <a:t>Option to </a:t>
            </a:r>
            <a:r>
              <a:rPr lang="en-GB" sz="2000" b="1">
                <a:solidFill>
                  <a:srgbClr val="000000"/>
                </a:solidFill>
                <a:latin typeface="Roboto"/>
                <a:ea typeface="Roboto"/>
                <a:cs typeface="Roboto"/>
              </a:rPr>
              <a:t>Hide completely </a:t>
            </a:r>
            <a:r>
              <a:rPr lang="en-GB" sz="2000">
                <a:solidFill>
                  <a:srgbClr val="000000"/>
                </a:solidFill>
                <a:latin typeface="Roboto"/>
                <a:ea typeface="Roboto"/>
                <a:cs typeface="Roboto"/>
              </a:rPr>
              <a:t>from students not in a group</a:t>
            </a:r>
          </a:p>
        </p:txBody>
      </p:sp>
      <p:grpSp>
        <p:nvGrpSpPr>
          <p:cNvPr id="8" name="Group 7">
            <a:extLst>
              <a:ext uri="{FF2B5EF4-FFF2-40B4-BE49-F238E27FC236}">
                <a16:creationId xmlns:a16="http://schemas.microsoft.com/office/drawing/2014/main" id="{1EF17082-8F9A-F3EA-0E16-7EEC13CDEBD0}"/>
              </a:ext>
              <a:ext uri="{C183D7F6-B498-43B3-948B-1728B52AA6E4}">
                <adec:decorative xmlns:adec="http://schemas.microsoft.com/office/drawing/2017/decorative" val="1"/>
              </a:ext>
            </a:extLst>
          </p:cNvPr>
          <p:cNvGrpSpPr/>
          <p:nvPr/>
        </p:nvGrpSpPr>
        <p:grpSpPr>
          <a:xfrm>
            <a:off x="189607" y="3915913"/>
            <a:ext cx="2039037" cy="1016541"/>
            <a:chOff x="380569" y="3378044"/>
            <a:chExt cx="1848075" cy="1128053"/>
          </a:xfrm>
        </p:grpSpPr>
        <p:sp>
          <p:nvSpPr>
            <p:cNvPr id="9" name="Rectangle: Rounded Corners 8">
              <a:extLst>
                <a:ext uri="{FF2B5EF4-FFF2-40B4-BE49-F238E27FC236}">
                  <a16:creationId xmlns:a16="http://schemas.microsoft.com/office/drawing/2014/main" id="{0EBE55B8-843F-1C4C-3EBC-807983CF2518}"/>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68C5C77-1114-18F2-2063-6666D2CEF099}"/>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restrict access</a:t>
              </a:r>
            </a:p>
          </p:txBody>
        </p:sp>
        <p:pic>
          <p:nvPicPr>
            <p:cNvPr id="11" name="Graphic 10" descr="Information with solid fill">
              <a:extLst>
                <a:ext uri="{FF2B5EF4-FFF2-40B4-BE49-F238E27FC236}">
                  <a16:creationId xmlns:a16="http://schemas.microsoft.com/office/drawing/2014/main" id="{962DAE0D-FFF3-9320-BD84-7F54D2E02A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13" name="Picture 12" descr="A screnshot of restrict access in Moodle">
            <a:extLst>
              <a:ext uri="{FF2B5EF4-FFF2-40B4-BE49-F238E27FC236}">
                <a16:creationId xmlns:a16="http://schemas.microsoft.com/office/drawing/2014/main" id="{3A7870FE-3CD5-4DB5-7400-DFC928574061}"/>
              </a:ext>
            </a:extLst>
          </p:cNvPr>
          <p:cNvPicPr>
            <a:picLocks noChangeAspect="1"/>
          </p:cNvPicPr>
          <p:nvPr/>
        </p:nvPicPr>
        <p:blipFill>
          <a:blip r:embed="rId8"/>
          <a:stretch>
            <a:fillRect/>
          </a:stretch>
        </p:blipFill>
        <p:spPr>
          <a:xfrm>
            <a:off x="4521200" y="4065814"/>
            <a:ext cx="4292838" cy="901323"/>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328694848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1170-863C-9714-1D5C-330320FA2316}"/>
              </a:ext>
            </a:extLst>
          </p:cNvPr>
          <p:cNvSpPr>
            <a:spLocks noGrp="1"/>
          </p:cNvSpPr>
          <p:nvPr>
            <p:ph type="title"/>
          </p:nvPr>
        </p:nvSpPr>
        <p:spPr>
          <a:xfrm>
            <a:off x="2228644" y="31466"/>
            <a:ext cx="6458155" cy="857250"/>
          </a:xfrm>
        </p:spPr>
        <p:txBody>
          <a:bodyPr>
            <a:normAutofit fontScale="90000"/>
          </a:bodyPr>
          <a:lstStyle/>
          <a:p>
            <a:r>
              <a:rPr lang="en-GB">
                <a:cs typeface="Arial"/>
              </a:rPr>
              <a:t>Example: Restricted access for reassessment</a:t>
            </a:r>
            <a:endParaRPr lang="en-GB"/>
          </a:p>
        </p:txBody>
      </p:sp>
      <p:pic>
        <p:nvPicPr>
          <p:cNvPr id="6" name="Picture 5" descr="A screenshot the Moodle assignment settings, with a Group access restriction applied under Restrict access settings. The 'eye' icon is set to 'Hide entirely if the student doesn't meet the condition'">
            <a:extLst>
              <a:ext uri="{FF2B5EF4-FFF2-40B4-BE49-F238E27FC236}">
                <a16:creationId xmlns:a16="http://schemas.microsoft.com/office/drawing/2014/main" id="{E06B593E-50C8-7C9D-63E3-78048B5B5883}"/>
              </a:ext>
            </a:extLst>
          </p:cNvPr>
          <p:cNvPicPr>
            <a:picLocks noChangeAspect="1"/>
          </p:cNvPicPr>
          <p:nvPr/>
        </p:nvPicPr>
        <p:blipFill>
          <a:blip r:embed="rId2"/>
          <a:stretch>
            <a:fillRect/>
          </a:stretch>
        </p:blipFill>
        <p:spPr>
          <a:xfrm>
            <a:off x="246846" y="1122091"/>
            <a:ext cx="3967709" cy="3967024"/>
          </a:xfrm>
          <a:prstGeom prst="rect">
            <a:avLst/>
          </a:prstGeom>
          <a:ln>
            <a:solidFill>
              <a:schemeClr val="bg1">
                <a:lumMod val="85000"/>
              </a:schemeClr>
            </a:solidFill>
          </a:ln>
        </p:spPr>
      </p:pic>
      <p:pic>
        <p:nvPicPr>
          <p:cNvPr id="7" name="Picture 6" descr="A screenshot showing a Moodle assignment submission point on a Moodle course page. A note shows that the assignment is Not available unless: You belong to a group, and is hidden otherwise">
            <a:extLst>
              <a:ext uri="{FF2B5EF4-FFF2-40B4-BE49-F238E27FC236}">
                <a16:creationId xmlns:a16="http://schemas.microsoft.com/office/drawing/2014/main" id="{6F811889-2357-113A-721F-285B3DADB814}"/>
              </a:ext>
            </a:extLst>
          </p:cNvPr>
          <p:cNvPicPr>
            <a:picLocks noChangeAspect="1"/>
          </p:cNvPicPr>
          <p:nvPr/>
        </p:nvPicPr>
        <p:blipFill>
          <a:blip r:embed="rId3"/>
          <a:stretch>
            <a:fillRect/>
          </a:stretch>
        </p:blipFill>
        <p:spPr>
          <a:xfrm>
            <a:off x="1966808" y="1029713"/>
            <a:ext cx="6981825" cy="990600"/>
          </a:xfrm>
          <a:prstGeom prst="rect">
            <a:avLst/>
          </a:prstGeom>
          <a:ln>
            <a:solidFill>
              <a:schemeClr val="bg1">
                <a:lumMod val="85000"/>
              </a:schemeClr>
            </a:solidFill>
          </a:ln>
        </p:spPr>
      </p:pic>
      <p:sp>
        <p:nvSpPr>
          <p:cNvPr id="9" name="TextBox 8">
            <a:extLst>
              <a:ext uri="{FF2B5EF4-FFF2-40B4-BE49-F238E27FC236}">
                <a16:creationId xmlns:a16="http://schemas.microsoft.com/office/drawing/2014/main" id="{21E371A2-D3C9-8D21-07CC-CF6593280158}"/>
              </a:ext>
            </a:extLst>
          </p:cNvPr>
          <p:cNvSpPr txBox="1"/>
          <p:nvPr/>
        </p:nvSpPr>
        <p:spPr>
          <a:xfrm>
            <a:off x="4431825" y="2117918"/>
            <a:ext cx="4712175" cy="178510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200">
                <a:solidFill>
                  <a:srgbClr val="000000"/>
                </a:solidFill>
                <a:latin typeface="Roboto"/>
                <a:ea typeface="Roboto"/>
                <a:cs typeface="Roboto"/>
              </a:rPr>
              <a:t>Using Hidden Group, restriction automatically set to </a:t>
            </a:r>
            <a:r>
              <a:rPr lang="en-GB" sz="2200" b="1">
                <a:solidFill>
                  <a:srgbClr val="000000"/>
                </a:solidFill>
                <a:latin typeface="Roboto"/>
                <a:ea typeface="Roboto"/>
                <a:cs typeface="Roboto"/>
              </a:rPr>
              <a:t>Hide entirely</a:t>
            </a:r>
          </a:p>
          <a:p>
            <a:pPr marL="285750" indent="-285750">
              <a:buFont typeface="Arial" panose="020B0604020202020204" pitchFamily="34" charset="0"/>
              <a:buChar char="•"/>
            </a:pPr>
            <a:endParaRPr lang="en-GB" sz="2200">
              <a:solidFill>
                <a:srgbClr val="000000"/>
              </a:solidFill>
              <a:latin typeface="Roboto"/>
              <a:ea typeface="Roboto"/>
              <a:cs typeface="Roboto"/>
            </a:endParaRPr>
          </a:p>
          <a:p>
            <a:pPr marL="285750" indent="-285750">
              <a:buFont typeface="Arial" panose="020B0604020202020204" pitchFamily="34" charset="0"/>
              <a:buChar char="•"/>
            </a:pPr>
            <a:r>
              <a:rPr lang="en-GB" sz="2200">
                <a:solidFill>
                  <a:srgbClr val="000000"/>
                </a:solidFill>
                <a:latin typeface="Roboto"/>
                <a:ea typeface="Roboto"/>
                <a:cs typeface="Roboto"/>
              </a:rPr>
              <a:t>Students not in the Group won't see the activity</a:t>
            </a:r>
            <a:endParaRPr lang="en-GB" sz="2200"/>
          </a:p>
        </p:txBody>
      </p:sp>
      <p:grpSp>
        <p:nvGrpSpPr>
          <p:cNvPr id="3" name="Group 2">
            <a:extLst>
              <a:ext uri="{FF2B5EF4-FFF2-40B4-BE49-F238E27FC236}">
                <a16:creationId xmlns:a16="http://schemas.microsoft.com/office/drawing/2014/main" id="{0F655E19-5D22-785A-9132-0F5EE78769B7}"/>
              </a:ext>
              <a:ext uri="{C183D7F6-B498-43B3-948B-1728B52AA6E4}">
                <adec:decorative xmlns:adec="http://schemas.microsoft.com/office/drawing/2017/decorative" val="1"/>
              </a:ext>
            </a:extLst>
          </p:cNvPr>
          <p:cNvGrpSpPr/>
          <p:nvPr/>
        </p:nvGrpSpPr>
        <p:grpSpPr>
          <a:xfrm>
            <a:off x="6370820" y="4037891"/>
            <a:ext cx="2526334" cy="1016541"/>
            <a:chOff x="4761155" y="3513400"/>
            <a:chExt cx="1848075" cy="1128053"/>
          </a:xfrm>
        </p:grpSpPr>
        <p:sp>
          <p:nvSpPr>
            <p:cNvPr id="4" name="Rectangle: Rounded Corners 3">
              <a:extLst>
                <a:ext uri="{FF2B5EF4-FFF2-40B4-BE49-F238E27FC236}">
                  <a16:creationId xmlns:a16="http://schemas.microsoft.com/office/drawing/2014/main" id="{098B3ACF-1BC1-1988-BDF3-88D77BD97255}"/>
                </a:ext>
              </a:extLst>
            </p:cNvPr>
            <p:cNvSpPr/>
            <p:nvPr/>
          </p:nvSpPr>
          <p:spPr>
            <a:xfrm>
              <a:off x="4761155" y="3513400"/>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7B243BB-CECB-18F7-1695-3CA5C5F397A6}"/>
                </a:ext>
              </a:extLst>
            </p:cNvPr>
            <p:cNvSpPr txBox="1"/>
            <p:nvPr/>
          </p:nvSpPr>
          <p:spPr>
            <a:xfrm>
              <a:off x="5307139" y="3672609"/>
              <a:ext cx="1302091" cy="819694"/>
            </a:xfrm>
            <a:prstGeom prst="rect">
              <a:avLst/>
            </a:prstGeom>
            <a:noFill/>
          </p:spPr>
          <p:txBody>
            <a:bodyPr wrap="square" lIns="91440" tIns="45720" rIns="91440" bIns="45720" rtlCol="0" anchor="t">
              <a:spAutoFit/>
            </a:bodyPr>
            <a:lstStyle/>
            <a:p>
              <a:r>
                <a:rPr lang="en-GB" sz="1400">
                  <a:hlinkClick r:id="rId4"/>
                </a:rPr>
                <a:t>Digital assessment workflow - reassessment</a:t>
              </a:r>
              <a:endParaRPr lang="en-GB" sz="1400">
                <a:hlinkClick r:id="rId5"/>
              </a:endParaRPr>
            </a:p>
          </p:txBody>
        </p:sp>
        <p:pic>
          <p:nvPicPr>
            <p:cNvPr id="8" name="Graphic 7" descr="Information with solid fill">
              <a:extLst>
                <a:ext uri="{FF2B5EF4-FFF2-40B4-BE49-F238E27FC236}">
                  <a16:creationId xmlns:a16="http://schemas.microsoft.com/office/drawing/2014/main" id="{CDDF255C-9B0E-03D5-EB56-9C48DB6650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7915" y="3672609"/>
              <a:ext cx="431915" cy="575588"/>
            </a:xfrm>
            <a:prstGeom prst="rect">
              <a:avLst/>
            </a:prstGeom>
          </p:spPr>
        </p:pic>
      </p:grpSp>
    </p:spTree>
    <p:extLst>
      <p:ext uri="{BB962C8B-B14F-4D97-AF65-F5344CB8AC3E}">
        <p14:creationId xmlns:p14="http://schemas.microsoft.com/office/powerpoint/2010/main" val="38025517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(1)</a:t>
            </a:r>
          </a:p>
        </p:txBody>
      </p:sp>
      <p:pic>
        <p:nvPicPr>
          <p:cNvPr id="5" name="Picture 4" descr="Moodle Forum icon.">
            <a:extLst>
              <a:ext uri="{FF2B5EF4-FFF2-40B4-BE49-F238E27FC236}">
                <a16:creationId xmlns:a16="http://schemas.microsoft.com/office/drawing/2014/main" id="{A5962E45-AA6F-4392-6D55-523228BCB474}"/>
              </a:ext>
            </a:extLst>
          </p:cNvPr>
          <p:cNvPicPr>
            <a:picLocks noChangeAspect="1"/>
          </p:cNvPicPr>
          <p:nvPr/>
        </p:nvPicPr>
        <p:blipFill>
          <a:blip r:embed="rId3"/>
          <a:stretch>
            <a:fillRect/>
          </a:stretch>
        </p:blipFill>
        <p:spPr>
          <a:xfrm>
            <a:off x="189607" y="1065375"/>
            <a:ext cx="1437418" cy="1642762"/>
          </a:xfrm>
          <a:prstGeom prst="rect">
            <a:avLst/>
          </a:prstGeom>
          <a:ln w="38100" cap="sq">
            <a:solidFill>
              <a:schemeClr val="bg1">
                <a:lumMod val="95000"/>
              </a:schemeClr>
            </a:solidFill>
            <a:prstDash val="solid"/>
            <a:miter lim="800000"/>
          </a:ln>
          <a:effectLst/>
        </p:spPr>
      </p:pic>
      <p:pic>
        <p:nvPicPr>
          <p:cNvPr id="32" name="Picture 31" descr="A screenshot of Moodle group options&#10;">
            <a:extLst>
              <a:ext uri="{FF2B5EF4-FFF2-40B4-BE49-F238E27FC236}">
                <a16:creationId xmlns:a16="http://schemas.microsoft.com/office/drawing/2014/main" id="{DD5E142B-46D5-502B-6A4D-46B077A65938}"/>
              </a:ext>
            </a:extLst>
          </p:cNvPr>
          <p:cNvPicPr>
            <a:picLocks noChangeAspect="1"/>
          </p:cNvPicPr>
          <p:nvPr/>
        </p:nvPicPr>
        <p:blipFill>
          <a:blip r:embed="rId4"/>
          <a:stretch>
            <a:fillRect/>
          </a:stretch>
        </p:blipFill>
        <p:spPr>
          <a:xfrm>
            <a:off x="186880" y="3015139"/>
            <a:ext cx="3291840" cy="1954530"/>
          </a:xfrm>
          <a:prstGeom prst="rect">
            <a:avLst/>
          </a:prstGeom>
          <a:ln w="38100" cap="sq">
            <a:solidFill>
              <a:schemeClr val="bg1">
                <a:lumMod val="95000"/>
              </a:schemeClr>
            </a:solidFill>
            <a:prstDash val="solid"/>
            <a:miter lim="800000"/>
          </a:ln>
          <a:effectLst/>
        </p:spPr>
      </p:pic>
      <p:grpSp>
        <p:nvGrpSpPr>
          <p:cNvPr id="3" name="Group 2" descr="Image showing sperate groups.">
            <a:extLst>
              <a:ext uri="{FF2B5EF4-FFF2-40B4-BE49-F238E27FC236}">
                <a16:creationId xmlns:a16="http://schemas.microsoft.com/office/drawing/2014/main" id="{F9580595-4BB1-F484-2940-22248F3BF10A}"/>
              </a:ext>
            </a:extLst>
          </p:cNvPr>
          <p:cNvGrpSpPr/>
          <p:nvPr/>
        </p:nvGrpSpPr>
        <p:grpSpPr>
          <a:xfrm>
            <a:off x="4058113" y="1321405"/>
            <a:ext cx="4532967" cy="1585077"/>
            <a:chOff x="4058113" y="1321405"/>
            <a:chExt cx="4532967" cy="1585077"/>
          </a:xfrm>
        </p:grpSpPr>
        <p:pic>
          <p:nvPicPr>
            <p:cNvPr id="4" name="Picture 3" descr="A person with orange circle in front of black and white stripes&#10;&#10;Description automatically generated">
              <a:extLst>
                <a:ext uri="{FF2B5EF4-FFF2-40B4-BE49-F238E27FC236}">
                  <a16:creationId xmlns:a16="http://schemas.microsoft.com/office/drawing/2014/main" id="{80CF1603-659B-06F9-B8B1-B3D751DCE0E1}"/>
                </a:ext>
              </a:extLst>
            </p:cNvPr>
            <p:cNvPicPr>
              <a:picLocks noChangeAspect="1"/>
            </p:cNvPicPr>
            <p:nvPr/>
          </p:nvPicPr>
          <p:blipFill>
            <a:blip r:embed="rId5"/>
            <a:stretch>
              <a:fillRect/>
            </a:stretch>
          </p:blipFill>
          <p:spPr>
            <a:xfrm>
              <a:off x="6029732" y="1324056"/>
              <a:ext cx="530767" cy="754064"/>
            </a:xfrm>
            <a:prstGeom prst="rect">
              <a:avLst/>
            </a:prstGeom>
          </p:spPr>
        </p:pic>
        <p:pic>
          <p:nvPicPr>
            <p:cNvPr id="7" name="Picture 6" descr="A green and grey background with dots&#10;&#10;Description automatically generated">
              <a:extLst>
                <a:ext uri="{FF2B5EF4-FFF2-40B4-BE49-F238E27FC236}">
                  <a16:creationId xmlns:a16="http://schemas.microsoft.com/office/drawing/2014/main" id="{03A9E034-C207-2234-E335-06B869846ECA}"/>
                </a:ext>
              </a:extLst>
            </p:cNvPr>
            <p:cNvPicPr>
              <a:picLocks noChangeAspect="1"/>
            </p:cNvPicPr>
            <p:nvPr/>
          </p:nvPicPr>
          <p:blipFill>
            <a:blip r:embed="rId6"/>
            <a:stretch>
              <a:fillRect/>
            </a:stretch>
          </p:blipFill>
          <p:spPr>
            <a:xfrm>
              <a:off x="7293555" y="1321405"/>
              <a:ext cx="530767" cy="754064"/>
            </a:xfrm>
            <a:prstGeom prst="rect">
              <a:avLst/>
            </a:prstGeom>
          </p:spPr>
        </p:pic>
        <p:pic>
          <p:nvPicPr>
            <p:cNvPr id="9" name="Picture 8" descr="A pink and white person&#10;&#10;Description automatically generated">
              <a:extLst>
                <a:ext uri="{FF2B5EF4-FFF2-40B4-BE49-F238E27FC236}">
                  <a16:creationId xmlns:a16="http://schemas.microsoft.com/office/drawing/2014/main" id="{D2B37902-312B-207A-95A1-404119774683}"/>
                </a:ext>
              </a:extLst>
            </p:cNvPr>
            <p:cNvPicPr>
              <a:picLocks noChangeAspect="1"/>
            </p:cNvPicPr>
            <p:nvPr/>
          </p:nvPicPr>
          <p:blipFill>
            <a:blip r:embed="rId7"/>
            <a:stretch>
              <a:fillRect/>
            </a:stretch>
          </p:blipFill>
          <p:spPr>
            <a:xfrm>
              <a:off x="5262943" y="1325383"/>
              <a:ext cx="530767" cy="754064"/>
            </a:xfrm>
            <a:prstGeom prst="rect">
              <a:avLst/>
            </a:prstGeom>
          </p:spPr>
        </p:pic>
        <p:pic>
          <p:nvPicPr>
            <p:cNvPr id="11" name="Picture 10" descr="A blue and white circle on a black and white striped background&#10;&#10;Description automatically generated">
              <a:extLst>
                <a:ext uri="{FF2B5EF4-FFF2-40B4-BE49-F238E27FC236}">
                  <a16:creationId xmlns:a16="http://schemas.microsoft.com/office/drawing/2014/main" id="{D93F1CD3-DC8C-71AF-D002-18B4B7D97F54}"/>
                </a:ext>
              </a:extLst>
            </p:cNvPr>
            <p:cNvPicPr>
              <a:picLocks noChangeAspect="1"/>
            </p:cNvPicPr>
            <p:nvPr/>
          </p:nvPicPr>
          <p:blipFill>
            <a:blip r:embed="rId8"/>
            <a:stretch>
              <a:fillRect/>
            </a:stretch>
          </p:blipFill>
          <p:spPr>
            <a:xfrm>
              <a:off x="8060314" y="1324706"/>
              <a:ext cx="530766" cy="754063"/>
            </a:xfrm>
            <a:prstGeom prst="rect">
              <a:avLst/>
            </a:prstGeom>
          </p:spPr>
        </p:pic>
        <p:sp>
          <p:nvSpPr>
            <p:cNvPr id="13" name="Arrow: Down 12">
              <a:extLst>
                <a:ext uri="{FF2B5EF4-FFF2-40B4-BE49-F238E27FC236}">
                  <a16:creationId xmlns:a16="http://schemas.microsoft.com/office/drawing/2014/main" id="{3E7C1021-1B8B-68E1-4A09-F991620B727A}"/>
                </a:ext>
              </a:extLst>
            </p:cNvPr>
            <p:cNvSpPr/>
            <p:nvPr/>
          </p:nvSpPr>
          <p:spPr>
            <a:xfrm>
              <a:off x="5406336" y="1978629"/>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BB0EBF7-39E4-D221-FEAE-0C7E534CCCD7}"/>
                </a:ext>
              </a:extLst>
            </p:cNvPr>
            <p:cNvSpPr txBox="1"/>
            <p:nvPr/>
          </p:nvSpPr>
          <p:spPr>
            <a:xfrm>
              <a:off x="7463021" y="253715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7" name="TextBox 16">
              <a:extLst>
                <a:ext uri="{FF2B5EF4-FFF2-40B4-BE49-F238E27FC236}">
                  <a16:creationId xmlns:a16="http://schemas.microsoft.com/office/drawing/2014/main" id="{1ED43070-C297-870D-BDA4-F3F203D868AB}"/>
                </a:ext>
              </a:extLst>
            </p:cNvPr>
            <p:cNvSpPr txBox="1"/>
            <p:nvPr/>
          </p:nvSpPr>
          <p:spPr>
            <a:xfrm>
              <a:off x="5399007" y="2534682"/>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1" name="TextBox 20">
              <a:extLst>
                <a:ext uri="{FF2B5EF4-FFF2-40B4-BE49-F238E27FC236}">
                  <a16:creationId xmlns:a16="http://schemas.microsoft.com/office/drawing/2014/main" id="{7AFF0B82-9DDE-CC59-520A-39E03DADD86F}"/>
                </a:ext>
              </a:extLst>
            </p:cNvPr>
            <p:cNvSpPr txBox="1"/>
            <p:nvPr/>
          </p:nvSpPr>
          <p:spPr>
            <a:xfrm>
              <a:off x="4058113" y="1993973"/>
              <a:ext cx="1276054" cy="584775"/>
            </a:xfrm>
            <a:prstGeom prst="rect">
              <a:avLst/>
            </a:prstGeom>
            <a:noFill/>
          </p:spPr>
          <p:txBody>
            <a:bodyPr wrap="square" lIns="91440" tIns="45720" rIns="91440" bIns="45720" rtlCol="0" anchor="t">
              <a:spAutoFit/>
            </a:bodyPr>
            <a:lstStyle/>
            <a:p>
              <a:r>
                <a:rPr lang="en-GB" sz="1600"/>
                <a:t>Separate groups</a:t>
              </a:r>
              <a:endParaRPr lang="en-GB" sz="1600">
                <a:cs typeface="Arial"/>
              </a:endParaRPr>
            </a:p>
          </p:txBody>
        </p:sp>
        <p:sp>
          <p:nvSpPr>
            <p:cNvPr id="28" name="Arrow: Down 12">
              <a:extLst>
                <a:ext uri="{FF2B5EF4-FFF2-40B4-BE49-F238E27FC236}">
                  <a16:creationId xmlns:a16="http://schemas.microsoft.com/office/drawing/2014/main" id="{A990B3C7-76EC-DC20-3EF1-7C4BBA701502}"/>
                </a:ext>
              </a:extLst>
            </p:cNvPr>
            <p:cNvSpPr/>
            <p:nvPr/>
          </p:nvSpPr>
          <p:spPr>
            <a:xfrm>
              <a:off x="7462341" y="1978628"/>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DCE56884-299B-27A7-6051-93AF74F1D145}"/>
                </a:ext>
              </a:extLst>
            </p:cNvPr>
            <p:cNvCxnSpPr/>
            <p:nvPr/>
          </p:nvCxnSpPr>
          <p:spPr>
            <a:xfrm>
              <a:off x="6953435" y="1442874"/>
              <a:ext cx="1820" cy="1432466"/>
            </a:xfrm>
            <a:prstGeom prst="straightConnector1">
              <a:avLst/>
            </a:prstGeom>
          </p:spPr>
          <p:style>
            <a:lnRef idx="2">
              <a:schemeClr val="accent1"/>
            </a:lnRef>
            <a:fillRef idx="0">
              <a:schemeClr val="accent1"/>
            </a:fillRef>
            <a:effectRef idx="1">
              <a:schemeClr val="accent1"/>
            </a:effectRef>
            <a:fontRef idx="minor">
              <a:schemeClr val="tx1"/>
            </a:fontRef>
          </p:style>
        </p:cxnSp>
      </p:grpSp>
      <p:grpSp>
        <p:nvGrpSpPr>
          <p:cNvPr id="6" name="Group 5" descr="Image showing visiible groups">
            <a:extLst>
              <a:ext uri="{FF2B5EF4-FFF2-40B4-BE49-F238E27FC236}">
                <a16:creationId xmlns:a16="http://schemas.microsoft.com/office/drawing/2014/main" id="{A1C4EDF6-C91C-AE94-1CAB-E771E163BA18}"/>
              </a:ext>
            </a:extLst>
          </p:cNvPr>
          <p:cNvGrpSpPr/>
          <p:nvPr/>
        </p:nvGrpSpPr>
        <p:grpSpPr>
          <a:xfrm>
            <a:off x="4058112" y="3293776"/>
            <a:ext cx="4532967" cy="1585077"/>
            <a:chOff x="4058113" y="1321405"/>
            <a:chExt cx="4532967" cy="1585077"/>
          </a:xfrm>
        </p:grpSpPr>
        <p:pic>
          <p:nvPicPr>
            <p:cNvPr id="8" name="Picture 7" descr="A person with orange circle in front of black and white stripes&#10;&#10;Description automatically generated">
              <a:extLst>
                <a:ext uri="{FF2B5EF4-FFF2-40B4-BE49-F238E27FC236}">
                  <a16:creationId xmlns:a16="http://schemas.microsoft.com/office/drawing/2014/main" id="{0A2DD400-2B19-40EF-379C-013B0CC5968C}"/>
                </a:ext>
              </a:extLst>
            </p:cNvPr>
            <p:cNvPicPr>
              <a:picLocks noChangeAspect="1"/>
            </p:cNvPicPr>
            <p:nvPr/>
          </p:nvPicPr>
          <p:blipFill>
            <a:blip r:embed="rId5"/>
            <a:stretch>
              <a:fillRect/>
            </a:stretch>
          </p:blipFill>
          <p:spPr>
            <a:xfrm>
              <a:off x="6029732" y="1324056"/>
              <a:ext cx="530767" cy="754064"/>
            </a:xfrm>
            <a:prstGeom prst="rect">
              <a:avLst/>
            </a:prstGeom>
          </p:spPr>
        </p:pic>
        <p:pic>
          <p:nvPicPr>
            <p:cNvPr id="10" name="Picture 9" descr="A green and grey background with dots&#10;&#10;Description automatically generated">
              <a:extLst>
                <a:ext uri="{FF2B5EF4-FFF2-40B4-BE49-F238E27FC236}">
                  <a16:creationId xmlns:a16="http://schemas.microsoft.com/office/drawing/2014/main" id="{6F19712C-57A0-2B1E-1D17-1E71592571FA}"/>
                </a:ext>
              </a:extLst>
            </p:cNvPr>
            <p:cNvPicPr>
              <a:picLocks noChangeAspect="1"/>
            </p:cNvPicPr>
            <p:nvPr/>
          </p:nvPicPr>
          <p:blipFill>
            <a:blip r:embed="rId6"/>
            <a:stretch>
              <a:fillRect/>
            </a:stretch>
          </p:blipFill>
          <p:spPr>
            <a:xfrm>
              <a:off x="7293555" y="1321405"/>
              <a:ext cx="530767" cy="754064"/>
            </a:xfrm>
            <a:prstGeom prst="rect">
              <a:avLst/>
            </a:prstGeom>
          </p:spPr>
        </p:pic>
        <p:pic>
          <p:nvPicPr>
            <p:cNvPr id="12" name="Picture 11" descr="A pink and white person&#10;&#10;Description automatically generated">
              <a:extLst>
                <a:ext uri="{FF2B5EF4-FFF2-40B4-BE49-F238E27FC236}">
                  <a16:creationId xmlns:a16="http://schemas.microsoft.com/office/drawing/2014/main" id="{2B8F1A0B-2DE8-1283-F056-216478B7E9CC}"/>
                </a:ext>
              </a:extLst>
            </p:cNvPr>
            <p:cNvPicPr>
              <a:picLocks noChangeAspect="1"/>
            </p:cNvPicPr>
            <p:nvPr/>
          </p:nvPicPr>
          <p:blipFill>
            <a:blip r:embed="rId7"/>
            <a:stretch>
              <a:fillRect/>
            </a:stretch>
          </p:blipFill>
          <p:spPr>
            <a:xfrm>
              <a:off x="5262943" y="1325383"/>
              <a:ext cx="530767" cy="754064"/>
            </a:xfrm>
            <a:prstGeom prst="rect">
              <a:avLst/>
            </a:prstGeom>
          </p:spPr>
        </p:pic>
        <p:pic>
          <p:nvPicPr>
            <p:cNvPr id="14" name="Picture 13" descr="A blue and white circle on a black and white striped background&#10;&#10;Description automatically generated">
              <a:extLst>
                <a:ext uri="{FF2B5EF4-FFF2-40B4-BE49-F238E27FC236}">
                  <a16:creationId xmlns:a16="http://schemas.microsoft.com/office/drawing/2014/main" id="{CA4D8672-4A2C-00A4-7CB3-C0632F4E5411}"/>
                </a:ext>
              </a:extLst>
            </p:cNvPr>
            <p:cNvPicPr>
              <a:picLocks noChangeAspect="1"/>
            </p:cNvPicPr>
            <p:nvPr/>
          </p:nvPicPr>
          <p:blipFill>
            <a:blip r:embed="rId8"/>
            <a:stretch>
              <a:fillRect/>
            </a:stretch>
          </p:blipFill>
          <p:spPr>
            <a:xfrm>
              <a:off x="8060314" y="1324706"/>
              <a:ext cx="530766" cy="754063"/>
            </a:xfrm>
            <a:prstGeom prst="rect">
              <a:avLst/>
            </a:prstGeom>
          </p:spPr>
        </p:pic>
        <p:sp>
          <p:nvSpPr>
            <p:cNvPr id="16" name="Arrow: Down 12">
              <a:extLst>
                <a:ext uri="{FF2B5EF4-FFF2-40B4-BE49-F238E27FC236}">
                  <a16:creationId xmlns:a16="http://schemas.microsoft.com/office/drawing/2014/main" id="{526B49BD-726D-1D7A-3A52-B57B241A3DB6}"/>
                </a:ext>
              </a:extLst>
            </p:cNvPr>
            <p:cNvSpPr/>
            <p:nvPr/>
          </p:nvSpPr>
          <p:spPr>
            <a:xfrm>
              <a:off x="5406336" y="1978629"/>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15428BB-D7E4-A6BE-0453-E243CBC8D91D}"/>
                </a:ext>
              </a:extLst>
            </p:cNvPr>
            <p:cNvSpPr txBox="1"/>
            <p:nvPr/>
          </p:nvSpPr>
          <p:spPr>
            <a:xfrm>
              <a:off x="7463021" y="253715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9" name="TextBox 18">
              <a:extLst>
                <a:ext uri="{FF2B5EF4-FFF2-40B4-BE49-F238E27FC236}">
                  <a16:creationId xmlns:a16="http://schemas.microsoft.com/office/drawing/2014/main" id="{ECDF8827-5910-AEBE-B26B-BFD5B38F3B21}"/>
                </a:ext>
              </a:extLst>
            </p:cNvPr>
            <p:cNvSpPr txBox="1"/>
            <p:nvPr/>
          </p:nvSpPr>
          <p:spPr>
            <a:xfrm>
              <a:off x="5399007" y="2534682"/>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0" name="TextBox 19">
              <a:extLst>
                <a:ext uri="{FF2B5EF4-FFF2-40B4-BE49-F238E27FC236}">
                  <a16:creationId xmlns:a16="http://schemas.microsoft.com/office/drawing/2014/main" id="{E5A127F8-39A2-E629-438C-D66C0E1126EA}"/>
                </a:ext>
              </a:extLst>
            </p:cNvPr>
            <p:cNvSpPr txBox="1"/>
            <p:nvPr/>
          </p:nvSpPr>
          <p:spPr>
            <a:xfrm>
              <a:off x="4058113" y="1993973"/>
              <a:ext cx="1276054" cy="584775"/>
            </a:xfrm>
            <a:prstGeom prst="rect">
              <a:avLst/>
            </a:prstGeom>
            <a:noFill/>
          </p:spPr>
          <p:txBody>
            <a:bodyPr wrap="square" lIns="91440" tIns="45720" rIns="91440" bIns="45720" rtlCol="0" anchor="t">
              <a:spAutoFit/>
            </a:bodyPr>
            <a:lstStyle/>
            <a:p>
              <a:r>
                <a:rPr lang="en-GB" sz="1600"/>
                <a:t>Visible groups</a:t>
              </a:r>
              <a:endParaRPr lang="en-GB" sz="1600">
                <a:cs typeface="Arial"/>
              </a:endParaRPr>
            </a:p>
          </p:txBody>
        </p:sp>
        <p:sp>
          <p:nvSpPr>
            <p:cNvPr id="22" name="Arrow: Down 12">
              <a:extLst>
                <a:ext uri="{FF2B5EF4-FFF2-40B4-BE49-F238E27FC236}">
                  <a16:creationId xmlns:a16="http://schemas.microsoft.com/office/drawing/2014/main" id="{F8A3345B-CA31-EABA-D224-710CA46499FD}"/>
                </a:ext>
              </a:extLst>
            </p:cNvPr>
            <p:cNvSpPr/>
            <p:nvPr/>
          </p:nvSpPr>
          <p:spPr>
            <a:xfrm>
              <a:off x="7462341" y="1978628"/>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F8A08751-1D77-7B24-8B1B-E81745C522A3}"/>
                </a:ext>
              </a:extLst>
            </p:cNvPr>
            <p:cNvCxnSpPr>
              <a:cxnSpLocks/>
            </p:cNvCxnSpPr>
            <p:nvPr/>
          </p:nvCxnSpPr>
          <p:spPr>
            <a:xfrm>
              <a:off x="6953435" y="1442874"/>
              <a:ext cx="1820" cy="1432466"/>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4465156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 Definition</a:t>
            </a:r>
          </a:p>
        </p:txBody>
      </p:sp>
      <p:sp>
        <p:nvSpPr>
          <p:cNvPr id="27" name="TextBox 26">
            <a:extLst>
              <a:ext uri="{FF2B5EF4-FFF2-40B4-BE49-F238E27FC236}">
                <a16:creationId xmlns:a16="http://schemas.microsoft.com/office/drawing/2014/main" id="{E40C4073-BF3B-4BC9-2494-5BD6DCE02C3F}"/>
              </a:ext>
            </a:extLst>
          </p:cNvPr>
          <p:cNvSpPr txBox="1"/>
          <p:nvPr/>
        </p:nvSpPr>
        <p:spPr>
          <a:xfrm>
            <a:off x="3365157" y="1411411"/>
            <a:ext cx="4572000" cy="3108543"/>
          </a:xfrm>
          <a:prstGeom prst="rect">
            <a:avLst/>
          </a:prstGeom>
          <a:noFill/>
        </p:spPr>
        <p:txBody>
          <a:bodyPr wrap="square">
            <a:spAutoFit/>
          </a:bodyPr>
          <a:lstStyle/>
          <a:p>
            <a:r>
              <a:rPr lang="en-GB" sz="2800" b="0" i="0">
                <a:solidFill>
                  <a:srgbClr val="000000"/>
                </a:solidFill>
                <a:effectLst/>
                <a:latin typeface="Roboto" panose="02000000000000000000" pitchFamily="2" charset="0"/>
              </a:rPr>
              <a:t>Groups and Groupings are used to manage student cohorts, facilitate group work and/or restrict access to activities, resources or topics within a Moodle space. </a:t>
            </a:r>
            <a:endParaRPr lang="en-GB" sz="2800"/>
          </a:p>
        </p:txBody>
      </p:sp>
      <p:pic>
        <p:nvPicPr>
          <p:cNvPr id="28" name="Picture 27">
            <a:extLst>
              <a:ext uri="{FF2B5EF4-FFF2-40B4-BE49-F238E27FC236}">
                <a16:creationId xmlns:a16="http://schemas.microsoft.com/office/drawing/2014/main" id="{43DB23E1-A470-EB35-1A1F-35C31DDD2B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99477" y="1569710"/>
            <a:ext cx="858334" cy="1214051"/>
          </a:xfrm>
          <a:prstGeom prst="rect">
            <a:avLst/>
          </a:prstGeom>
        </p:spPr>
      </p:pic>
      <p:pic>
        <p:nvPicPr>
          <p:cNvPr id="29" name="Picture 28">
            <a:extLst>
              <a:ext uri="{FF2B5EF4-FFF2-40B4-BE49-F238E27FC236}">
                <a16:creationId xmlns:a16="http://schemas.microsoft.com/office/drawing/2014/main" id="{1B335B30-7F6B-063B-4E9A-06F50225BC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208" y="2868312"/>
            <a:ext cx="858334" cy="1214051"/>
          </a:xfrm>
          <a:prstGeom prst="rect">
            <a:avLst/>
          </a:prstGeom>
        </p:spPr>
      </p:pic>
      <p:pic>
        <p:nvPicPr>
          <p:cNvPr id="30" name="Picture 29">
            <a:extLst>
              <a:ext uri="{FF2B5EF4-FFF2-40B4-BE49-F238E27FC236}">
                <a16:creationId xmlns:a16="http://schemas.microsoft.com/office/drawing/2014/main" id="{957E00EB-453A-73C3-9344-BC09DE72F7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0208" y="1554019"/>
            <a:ext cx="858334" cy="1214051"/>
          </a:xfrm>
          <a:prstGeom prst="rect">
            <a:avLst/>
          </a:prstGeom>
        </p:spPr>
      </p:pic>
      <p:pic>
        <p:nvPicPr>
          <p:cNvPr id="31" name="Picture 30">
            <a:extLst>
              <a:ext uri="{FF2B5EF4-FFF2-40B4-BE49-F238E27FC236}">
                <a16:creationId xmlns:a16="http://schemas.microsoft.com/office/drawing/2014/main" id="{E1BD7E37-691E-463F-17D9-607D83FB397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799477" y="2868313"/>
            <a:ext cx="858333" cy="1214050"/>
          </a:xfrm>
          <a:prstGeom prst="rect">
            <a:avLst/>
          </a:prstGeom>
        </p:spPr>
      </p:pic>
    </p:spTree>
    <p:custDataLst>
      <p:tags r:id="rId1"/>
    </p:custDataLst>
    <p:extLst>
      <p:ext uri="{BB962C8B-B14F-4D97-AF65-F5344CB8AC3E}">
        <p14:creationId xmlns:p14="http://schemas.microsoft.com/office/powerpoint/2010/main" val="17090895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(2)</a:t>
            </a:r>
          </a:p>
        </p:txBody>
      </p:sp>
      <p:pic>
        <p:nvPicPr>
          <p:cNvPr id="5" name="Picture 4" descr="Moodle forum icon">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5375"/>
            <a:ext cx="1437418" cy="1642762"/>
          </a:xfrm>
          <a:prstGeom prst="rect">
            <a:avLst/>
          </a:prstGeom>
          <a:ln w="38100" cap="sq">
            <a:solidFill>
              <a:schemeClr val="bg1">
                <a:lumMod val="95000"/>
              </a:schemeClr>
            </a:solidFill>
            <a:prstDash val="solid"/>
            <a:miter lim="800000"/>
          </a:ln>
          <a:effectLst/>
        </p:spPr>
      </p:pic>
      <p:grpSp>
        <p:nvGrpSpPr>
          <p:cNvPr id="24" name="Group 23">
            <a:extLst>
              <a:ext uri="{FF2B5EF4-FFF2-40B4-BE49-F238E27FC236}">
                <a16:creationId xmlns:a16="http://schemas.microsoft.com/office/drawing/2014/main" id="{0C39598E-8BE2-E27F-8219-44135CD74B80}"/>
              </a:ext>
              <a:ext uri="{C183D7F6-B498-43B3-948B-1728B52AA6E4}">
                <adec:decorative xmlns:adec="http://schemas.microsoft.com/office/drawing/2017/decorative" val="1"/>
              </a:ext>
            </a:extLst>
          </p:cNvPr>
          <p:cNvGrpSpPr/>
          <p:nvPr/>
        </p:nvGrpSpPr>
        <p:grpSpPr>
          <a:xfrm>
            <a:off x="189607" y="3915913"/>
            <a:ext cx="2039037" cy="1016541"/>
            <a:chOff x="380569" y="3378044"/>
            <a:chExt cx="1848075" cy="1128053"/>
          </a:xfrm>
        </p:grpSpPr>
        <p:sp>
          <p:nvSpPr>
            <p:cNvPr id="25" name="Rectangle: Rounded Corners 24">
              <a:extLst>
                <a:ext uri="{FF2B5EF4-FFF2-40B4-BE49-F238E27FC236}">
                  <a16:creationId xmlns:a16="http://schemas.microsoft.com/office/drawing/2014/main" id="{4E2EBD13-E032-72E6-199A-3DDDBDE99C56}"/>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2B14D9A-971C-2124-0181-87E7D561477F}"/>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p>
          </p:txBody>
        </p:sp>
        <p:pic>
          <p:nvPicPr>
            <p:cNvPr id="27" name="Graphic 26" descr="Information with solid fill">
              <a:extLst>
                <a:ext uri="{FF2B5EF4-FFF2-40B4-BE49-F238E27FC236}">
                  <a16:creationId xmlns:a16="http://schemas.microsoft.com/office/drawing/2014/main" id="{2FE4F361-E698-5BD1-5F5A-1629B6B6ED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33" name="Picture 32" descr="A screenshot of common module settings">
            <a:extLst>
              <a:ext uri="{FF2B5EF4-FFF2-40B4-BE49-F238E27FC236}">
                <a16:creationId xmlns:a16="http://schemas.microsoft.com/office/drawing/2014/main" id="{DFAD2F4A-8123-7325-4979-45269912F726}"/>
              </a:ext>
            </a:extLst>
          </p:cNvPr>
          <p:cNvPicPr>
            <a:picLocks noChangeAspect="1"/>
          </p:cNvPicPr>
          <p:nvPr/>
        </p:nvPicPr>
        <p:blipFill>
          <a:blip r:embed="rId8"/>
          <a:stretch>
            <a:fillRect/>
          </a:stretch>
        </p:blipFill>
        <p:spPr>
          <a:xfrm>
            <a:off x="2860825" y="1060980"/>
            <a:ext cx="5956135" cy="3309852"/>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12234769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(3)</a:t>
            </a:r>
          </a:p>
        </p:txBody>
      </p:sp>
      <p:pic>
        <p:nvPicPr>
          <p:cNvPr id="5" name="Picture 4" descr="Moodle Forum icon">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5375"/>
            <a:ext cx="1437418" cy="1642762"/>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587A05AE-8E4C-6206-C912-5B6E38724FB0}"/>
              </a:ext>
              <a:ext uri="{C183D7F6-B498-43B3-948B-1728B52AA6E4}">
                <adec:decorative xmlns:adec="http://schemas.microsoft.com/office/drawing/2017/decorative" val="1"/>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767E6A49-CF05-2632-7F96-3CC94D5813EC}"/>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7DEB1BA-A0D9-0F74-2CA2-D36F4F7FAFDF}"/>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p>
          </p:txBody>
        </p:sp>
        <p:pic>
          <p:nvPicPr>
            <p:cNvPr id="7" name="Graphic 6" descr="Information with solid fill">
              <a:extLst>
                <a:ext uri="{FF2B5EF4-FFF2-40B4-BE49-F238E27FC236}">
                  <a16:creationId xmlns:a16="http://schemas.microsoft.com/office/drawing/2014/main" id="{E1D02FDB-74FA-105C-721C-C1124FDE80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9" name="Picture 8" descr="Screenshot of Moodle forum">
            <a:extLst>
              <a:ext uri="{FF2B5EF4-FFF2-40B4-BE49-F238E27FC236}">
                <a16:creationId xmlns:a16="http://schemas.microsoft.com/office/drawing/2014/main" id="{373DAB12-F318-37A1-2E30-404B0E2055C7}"/>
              </a:ext>
            </a:extLst>
          </p:cNvPr>
          <p:cNvPicPr>
            <a:picLocks noChangeAspect="1"/>
          </p:cNvPicPr>
          <p:nvPr/>
        </p:nvPicPr>
        <p:blipFill>
          <a:blip r:embed="rId8"/>
          <a:stretch>
            <a:fillRect/>
          </a:stretch>
        </p:blipFill>
        <p:spPr>
          <a:xfrm>
            <a:off x="2489200" y="961499"/>
            <a:ext cx="5872261" cy="3473341"/>
          </a:xfrm>
          <a:prstGeom prst="rect">
            <a:avLst/>
          </a:prstGeom>
          <a:ln w="38100" cap="sq">
            <a:solidFill>
              <a:schemeClr val="bg1">
                <a:lumMod val="95000"/>
              </a:schemeClr>
            </a:solidFill>
            <a:prstDash val="solid"/>
            <a:miter lim="800000"/>
          </a:ln>
          <a:effectLst/>
        </p:spPr>
      </p:pic>
      <p:sp>
        <p:nvSpPr>
          <p:cNvPr id="10" name="TextBox 9">
            <a:extLst>
              <a:ext uri="{FF2B5EF4-FFF2-40B4-BE49-F238E27FC236}">
                <a16:creationId xmlns:a16="http://schemas.microsoft.com/office/drawing/2014/main" id="{D92920B3-9895-742E-7F6B-26E5D9FE5633}"/>
              </a:ext>
            </a:extLst>
          </p:cNvPr>
          <p:cNvSpPr txBox="1"/>
          <p:nvPr/>
        </p:nvSpPr>
        <p:spPr>
          <a:xfrm>
            <a:off x="2873070" y="4538586"/>
            <a:ext cx="1272400" cy="307777"/>
          </a:xfrm>
          <a:prstGeom prst="rect">
            <a:avLst/>
          </a:prstGeom>
          <a:noFill/>
        </p:spPr>
        <p:txBody>
          <a:bodyPr wrap="none" rtlCol="0">
            <a:spAutoFit/>
          </a:bodyPr>
          <a:lstStyle/>
          <a:p>
            <a:r>
              <a:rPr lang="en-GB" sz="1400" i="1"/>
              <a:t>Teacher view.</a:t>
            </a:r>
          </a:p>
        </p:txBody>
      </p:sp>
      <p:grpSp>
        <p:nvGrpSpPr>
          <p:cNvPr id="15" name="Group 14">
            <a:extLst>
              <a:ext uri="{FF2B5EF4-FFF2-40B4-BE49-F238E27FC236}">
                <a16:creationId xmlns:a16="http://schemas.microsoft.com/office/drawing/2014/main" id="{B1CF4A09-EBB9-CA4F-2334-492C2D5DC605}"/>
              </a:ext>
              <a:ext uri="{C183D7F6-B498-43B3-948B-1728B52AA6E4}">
                <adec:decorative xmlns:adec="http://schemas.microsoft.com/office/drawing/2017/decorative" val="1"/>
              </a:ext>
            </a:extLst>
          </p:cNvPr>
          <p:cNvGrpSpPr/>
          <p:nvPr/>
        </p:nvGrpSpPr>
        <p:grpSpPr>
          <a:xfrm>
            <a:off x="4892692" y="1886756"/>
            <a:ext cx="4145021" cy="2201175"/>
            <a:chOff x="4892692" y="1886756"/>
            <a:chExt cx="4145021" cy="2201175"/>
          </a:xfrm>
        </p:grpSpPr>
        <p:pic>
          <p:nvPicPr>
            <p:cNvPr id="12" name="Picture 11" descr="A screenshot of a computer&#10;&#10;Description automatically generated">
              <a:extLst>
                <a:ext uri="{FF2B5EF4-FFF2-40B4-BE49-F238E27FC236}">
                  <a16:creationId xmlns:a16="http://schemas.microsoft.com/office/drawing/2014/main" id="{773D0489-BF84-5828-6A40-723A4AA61205}"/>
                </a:ext>
              </a:extLst>
            </p:cNvPr>
            <p:cNvPicPr>
              <a:picLocks noChangeAspect="1"/>
            </p:cNvPicPr>
            <p:nvPr/>
          </p:nvPicPr>
          <p:blipFill>
            <a:blip r:embed="rId9"/>
            <a:stretch>
              <a:fillRect/>
            </a:stretch>
          </p:blipFill>
          <p:spPr>
            <a:xfrm>
              <a:off x="4892692" y="1886756"/>
              <a:ext cx="4145021" cy="2153068"/>
            </a:xfrm>
            <a:prstGeom prst="rect">
              <a:avLst/>
            </a:prstGeom>
            <a:ln w="38100" cap="sq">
              <a:solidFill>
                <a:schemeClr val="bg1">
                  <a:lumMod val="95000"/>
                </a:schemeClr>
              </a:solidFill>
              <a:prstDash val="solid"/>
              <a:miter lim="800000"/>
            </a:ln>
            <a:effectLst/>
          </p:spPr>
        </p:pic>
        <p:sp>
          <p:nvSpPr>
            <p:cNvPr id="13" name="Arrow: Down 12">
              <a:extLst>
                <a:ext uri="{FF2B5EF4-FFF2-40B4-BE49-F238E27FC236}">
                  <a16:creationId xmlns:a16="http://schemas.microsoft.com/office/drawing/2014/main" id="{081E235F-BB8D-8CDF-45BA-90BB4155A53F}"/>
                </a:ext>
              </a:extLst>
            </p:cNvPr>
            <p:cNvSpPr/>
            <p:nvPr/>
          </p:nvSpPr>
          <p:spPr>
            <a:xfrm rot="14436854">
              <a:off x="5739684" y="3439387"/>
              <a:ext cx="235487" cy="1061602"/>
            </a:xfrm>
            <a:prstGeom prst="downArrow">
              <a:avLst>
                <a:gd name="adj1" fmla="val 63141"/>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903865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6A082D-F3EB-4439-FB8B-CD3751D789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2397" y="1060980"/>
            <a:ext cx="5518086" cy="3611604"/>
          </a:xfrm>
          <a:prstGeom prst="rect">
            <a:avLst/>
          </a:prstGeom>
          <a:ln w="38100" cap="sq">
            <a:solidFill>
              <a:schemeClr val="bg1">
                <a:lumMod val="95000"/>
              </a:schemeClr>
            </a:solidFill>
            <a:prstDash val="solid"/>
            <a:miter lim="800000"/>
          </a:ln>
          <a:effectLst/>
        </p:spPr>
      </p:pic>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(4)</a:t>
            </a:r>
          </a:p>
        </p:txBody>
      </p:sp>
      <p:pic>
        <p:nvPicPr>
          <p:cNvPr id="5" name="Picture 4" descr="Moodle forum">
            <a:extLst>
              <a:ext uri="{FF2B5EF4-FFF2-40B4-BE49-F238E27FC236}">
                <a16:creationId xmlns:a16="http://schemas.microsoft.com/office/drawing/2014/main" id="{A5962E45-AA6F-4392-6D55-523228BCB474}"/>
              </a:ext>
            </a:extLst>
          </p:cNvPr>
          <p:cNvPicPr>
            <a:picLocks noChangeAspect="1"/>
          </p:cNvPicPr>
          <p:nvPr/>
        </p:nvPicPr>
        <p:blipFill>
          <a:blip r:embed="rId5"/>
          <a:stretch>
            <a:fillRect/>
          </a:stretch>
        </p:blipFill>
        <p:spPr>
          <a:xfrm>
            <a:off x="189607" y="1065375"/>
            <a:ext cx="1437418" cy="1642762"/>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0A483124-BB85-F9F5-EE0C-D27E469ED76A}"/>
              </a:ext>
              <a:ext uri="{C183D7F6-B498-43B3-948B-1728B52AA6E4}">
                <adec:decorative xmlns:adec="http://schemas.microsoft.com/office/drawing/2017/decorative" val="1"/>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E19C4AC0-C5DB-98E3-36E0-77AB2D52F15D}"/>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DFB85FE-E6FC-AA56-8620-A12FA2E2A525}"/>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6"/>
                </a:rPr>
                <a:t>Using groups with forums</a:t>
              </a:r>
            </a:p>
          </p:txBody>
        </p:sp>
        <p:pic>
          <p:nvPicPr>
            <p:cNvPr id="7" name="Graphic 6" descr="Information with solid fill">
              <a:extLst>
                <a:ext uri="{FF2B5EF4-FFF2-40B4-BE49-F238E27FC236}">
                  <a16:creationId xmlns:a16="http://schemas.microsoft.com/office/drawing/2014/main" id="{1896EA13-2425-051C-10E6-794FE644CF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050" y="3534508"/>
              <a:ext cx="522033" cy="575588"/>
            </a:xfrm>
            <a:prstGeom prst="rect">
              <a:avLst/>
            </a:prstGeom>
          </p:spPr>
        </p:pic>
      </p:grpSp>
      <p:sp>
        <p:nvSpPr>
          <p:cNvPr id="8" name="TextBox 7">
            <a:extLst>
              <a:ext uri="{FF2B5EF4-FFF2-40B4-BE49-F238E27FC236}">
                <a16:creationId xmlns:a16="http://schemas.microsoft.com/office/drawing/2014/main" id="{DDBF42A1-8C7F-8192-E44D-4DE199743F96}"/>
              </a:ext>
              <a:ext uri="{C183D7F6-B498-43B3-948B-1728B52AA6E4}">
                <adec:decorative xmlns:adec="http://schemas.microsoft.com/office/drawing/2017/decorative" val="1"/>
              </a:ext>
            </a:extLst>
          </p:cNvPr>
          <p:cNvSpPr txBox="1"/>
          <p:nvPr/>
        </p:nvSpPr>
        <p:spPr>
          <a:xfrm>
            <a:off x="2402397" y="4708125"/>
            <a:ext cx="1250407" cy="307777"/>
          </a:xfrm>
          <a:prstGeom prst="rect">
            <a:avLst/>
          </a:prstGeom>
          <a:noFill/>
        </p:spPr>
        <p:txBody>
          <a:bodyPr wrap="none" rtlCol="0">
            <a:spAutoFit/>
          </a:bodyPr>
          <a:lstStyle/>
          <a:p>
            <a:r>
              <a:rPr lang="en-GB" sz="1400" i="1"/>
              <a:t>Student view.</a:t>
            </a:r>
          </a:p>
        </p:txBody>
      </p:sp>
      <p:pic>
        <p:nvPicPr>
          <p:cNvPr id="13" name="Picture 12" descr="Screenshot of a forum post from the student's view">
            <a:extLst>
              <a:ext uri="{FF2B5EF4-FFF2-40B4-BE49-F238E27FC236}">
                <a16:creationId xmlns:a16="http://schemas.microsoft.com/office/drawing/2014/main" id="{BA3B7CB0-088B-4B89-2B51-93E5BD257A3A}"/>
              </a:ext>
            </a:extLst>
          </p:cNvPr>
          <p:cNvPicPr>
            <a:picLocks noChangeAspect="1"/>
          </p:cNvPicPr>
          <p:nvPr/>
        </p:nvPicPr>
        <p:blipFill>
          <a:blip r:embed="rId9"/>
          <a:srcRect l="63" t="9057" r="176" b="-104"/>
          <a:stretch>
            <a:fillRect/>
          </a:stretch>
        </p:blipFill>
        <p:spPr>
          <a:xfrm>
            <a:off x="3656150" y="2415574"/>
            <a:ext cx="5294355" cy="2259683"/>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826047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(5)</a:t>
            </a:r>
          </a:p>
        </p:txBody>
      </p:sp>
      <p:pic>
        <p:nvPicPr>
          <p:cNvPr id="5" name="Picture 4" descr="Moodle forum icon">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5375"/>
            <a:ext cx="1437418" cy="1642762"/>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0A483124-BB85-F9F5-EE0C-D27E469ED76A}"/>
              </a:ext>
              <a:ext uri="{C183D7F6-B498-43B3-948B-1728B52AA6E4}">
                <adec:decorative xmlns:adec="http://schemas.microsoft.com/office/drawing/2017/decorative" val="1"/>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E19C4AC0-C5DB-98E3-36E0-77AB2D52F15D}"/>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DFB85FE-E6FC-AA56-8620-A12FA2E2A525}"/>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endParaRPr lang="en-GB" sz="1400"/>
            </a:p>
          </p:txBody>
        </p:sp>
        <p:pic>
          <p:nvPicPr>
            <p:cNvPr id="7" name="Graphic 6" descr="Information with solid fill">
              <a:extLst>
                <a:ext uri="{FF2B5EF4-FFF2-40B4-BE49-F238E27FC236}">
                  <a16:creationId xmlns:a16="http://schemas.microsoft.com/office/drawing/2014/main" id="{1896EA13-2425-051C-10E6-794FE644CF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sp>
        <p:nvSpPr>
          <p:cNvPr id="8" name="TextBox 7">
            <a:extLst>
              <a:ext uri="{FF2B5EF4-FFF2-40B4-BE49-F238E27FC236}">
                <a16:creationId xmlns:a16="http://schemas.microsoft.com/office/drawing/2014/main" id="{DDBF42A1-8C7F-8192-E44D-4DE199743F96}"/>
              </a:ext>
              <a:ext uri="{C183D7F6-B498-43B3-948B-1728B52AA6E4}">
                <adec:decorative xmlns:adec="http://schemas.microsoft.com/office/drawing/2017/decorative" val="1"/>
              </a:ext>
            </a:extLst>
          </p:cNvPr>
          <p:cNvSpPr txBox="1"/>
          <p:nvPr/>
        </p:nvSpPr>
        <p:spPr>
          <a:xfrm>
            <a:off x="7679256" y="4624677"/>
            <a:ext cx="1272400" cy="307777"/>
          </a:xfrm>
          <a:prstGeom prst="rect">
            <a:avLst/>
          </a:prstGeom>
          <a:noFill/>
        </p:spPr>
        <p:txBody>
          <a:bodyPr wrap="none" rtlCol="0">
            <a:spAutoFit/>
          </a:bodyPr>
          <a:lstStyle/>
          <a:p>
            <a:r>
              <a:rPr lang="en-GB" sz="1400" i="1"/>
              <a:t>Teacher view.</a:t>
            </a:r>
          </a:p>
        </p:txBody>
      </p:sp>
      <p:pic>
        <p:nvPicPr>
          <p:cNvPr id="12" name="Picture 11" descr="A screenshot of the Moodle forum from the teacher's view">
            <a:extLst>
              <a:ext uri="{FF2B5EF4-FFF2-40B4-BE49-F238E27FC236}">
                <a16:creationId xmlns:a16="http://schemas.microsoft.com/office/drawing/2014/main" id="{B46E337A-7FA0-9290-1AC4-1EBF32E67AC0}"/>
              </a:ext>
            </a:extLst>
          </p:cNvPr>
          <p:cNvPicPr>
            <a:picLocks noChangeAspect="1"/>
          </p:cNvPicPr>
          <p:nvPr/>
        </p:nvPicPr>
        <p:blipFill rotWithShape="1">
          <a:blip r:embed="rId8"/>
          <a:srcRect t="17445"/>
          <a:stretch/>
        </p:blipFill>
        <p:spPr>
          <a:xfrm>
            <a:off x="2046202" y="1515174"/>
            <a:ext cx="7050264" cy="1974745"/>
          </a:xfrm>
          <a:prstGeom prst="rect">
            <a:avLst/>
          </a:prstGeom>
          <a:ln w="38100" cap="sq">
            <a:solidFill>
              <a:schemeClr val="bg1">
                <a:lumMod val="95000"/>
              </a:schemeClr>
            </a:solidFill>
            <a:prstDash val="solid"/>
            <a:miter lim="800000"/>
          </a:ln>
          <a:effectLst/>
        </p:spPr>
      </p:pic>
      <p:grpSp>
        <p:nvGrpSpPr>
          <p:cNvPr id="10" name="Group 9">
            <a:extLst>
              <a:ext uri="{FF2B5EF4-FFF2-40B4-BE49-F238E27FC236}">
                <a16:creationId xmlns:a16="http://schemas.microsoft.com/office/drawing/2014/main" id="{79FC2B24-A7B9-B662-EB1E-FAB239FC5F7C}"/>
              </a:ext>
              <a:ext uri="{C183D7F6-B498-43B3-948B-1728B52AA6E4}">
                <adec:decorative xmlns:adec="http://schemas.microsoft.com/office/drawing/2017/decorative" val="1"/>
              </a:ext>
            </a:extLst>
          </p:cNvPr>
          <p:cNvGrpSpPr/>
          <p:nvPr/>
        </p:nvGrpSpPr>
        <p:grpSpPr>
          <a:xfrm>
            <a:off x="3081229" y="3995558"/>
            <a:ext cx="2765115" cy="857250"/>
            <a:chOff x="3081229" y="3995558"/>
            <a:chExt cx="2765115" cy="857250"/>
          </a:xfrm>
        </p:grpSpPr>
        <p:pic>
          <p:nvPicPr>
            <p:cNvPr id="15" name="Picture 14" descr="A close up of a text&#10;&#10;Description automatically generated">
              <a:extLst>
                <a:ext uri="{FF2B5EF4-FFF2-40B4-BE49-F238E27FC236}">
                  <a16:creationId xmlns:a16="http://schemas.microsoft.com/office/drawing/2014/main" id="{1BF45BA4-3F24-0128-2BBA-05A93C70C30B}"/>
                </a:ext>
              </a:extLst>
            </p:cNvPr>
            <p:cNvPicPr>
              <a:picLocks noChangeAspect="1"/>
            </p:cNvPicPr>
            <p:nvPr/>
          </p:nvPicPr>
          <p:blipFill>
            <a:blip r:embed="rId9"/>
            <a:stretch>
              <a:fillRect/>
            </a:stretch>
          </p:blipFill>
          <p:spPr>
            <a:xfrm>
              <a:off x="3081229" y="3995558"/>
              <a:ext cx="2765115" cy="857250"/>
            </a:xfrm>
            <a:prstGeom prst="rect">
              <a:avLst/>
            </a:prstGeom>
            <a:ln w="38100" cap="sq">
              <a:solidFill>
                <a:schemeClr val="bg1">
                  <a:lumMod val="95000"/>
                </a:schemeClr>
              </a:solidFill>
              <a:prstDash val="solid"/>
              <a:miter lim="800000"/>
            </a:ln>
            <a:effectLst/>
          </p:spPr>
        </p:pic>
        <p:pic>
          <p:nvPicPr>
            <p:cNvPr id="9" name="Picture 8">
              <a:extLst>
                <a:ext uri="{FF2B5EF4-FFF2-40B4-BE49-F238E27FC236}">
                  <a16:creationId xmlns:a16="http://schemas.microsoft.com/office/drawing/2014/main" id="{956B5557-B9AA-038E-53A3-95AEC05765B1}"/>
                </a:ext>
              </a:extLst>
            </p:cNvPr>
            <p:cNvPicPr>
              <a:picLocks noChangeAspect="1"/>
            </p:cNvPicPr>
            <p:nvPr/>
          </p:nvPicPr>
          <p:blipFill>
            <a:blip r:embed="rId10"/>
            <a:stretch>
              <a:fillRect/>
            </a:stretch>
          </p:blipFill>
          <p:spPr>
            <a:xfrm>
              <a:off x="3116861" y="4418585"/>
              <a:ext cx="305737" cy="363044"/>
            </a:xfrm>
            <a:prstGeom prst="rect">
              <a:avLst/>
            </a:prstGeom>
          </p:spPr>
        </p:pic>
      </p:grpSp>
    </p:spTree>
    <p:custDataLst>
      <p:tags r:id="rId1"/>
    </p:custDataLst>
    <p:extLst>
      <p:ext uri="{BB962C8B-B14F-4D97-AF65-F5344CB8AC3E}">
        <p14:creationId xmlns:p14="http://schemas.microsoft.com/office/powerpoint/2010/main" val="19649030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a:t>Groups &amp; Groupings top tips - Extensions</a:t>
            </a: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39914" y="874778"/>
            <a:ext cx="1804086"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B0B385FE-97E4-1C6E-D011-5E689BA87E57}"/>
              </a:ext>
            </a:extLst>
          </p:cNvPr>
          <p:cNvSpPr/>
          <p:nvPr/>
        </p:nvSpPr>
        <p:spPr>
          <a:xfrm>
            <a:off x="508111" y="1635294"/>
            <a:ext cx="2548218" cy="27060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lvl="0">
              <a:defRPr/>
            </a:pPr>
            <a:r>
              <a:rPr lang="en-GB">
                <a:solidFill>
                  <a:schemeClr val="tx1"/>
                </a:solidFill>
              </a:rPr>
              <a:t>I have used groups to distinguish which students have an extension, but I don’t want other students to see these groups, how do I hide them?</a:t>
            </a:r>
            <a:endParaRPr lang="en-GB">
              <a:solidFill>
                <a:schemeClr val="tx1"/>
              </a:solidFill>
              <a:cs typeface="Arial"/>
            </a:endParaRPr>
          </a:p>
        </p:txBody>
      </p:sp>
      <p:sp>
        <p:nvSpPr>
          <p:cNvPr id="4" name="Rectangle 3">
            <a:extLst>
              <a:ext uri="{FF2B5EF4-FFF2-40B4-BE49-F238E27FC236}">
                <a16:creationId xmlns:a16="http://schemas.microsoft.com/office/drawing/2014/main" id="{33EFF8F2-BCEE-22A3-4826-451551590186}"/>
              </a:ext>
            </a:extLst>
          </p:cNvPr>
          <p:cNvSpPr/>
          <p:nvPr/>
        </p:nvSpPr>
        <p:spPr>
          <a:xfrm>
            <a:off x="3189057" y="1641645"/>
            <a:ext cx="3862531" cy="26996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a:solidFill>
                  <a:schemeClr val="tx1"/>
                </a:solidFill>
              </a:rPr>
              <a:t>Make sure you have created a “hidden” group. Please note once a group has members you cannot change the visibility so you may have to create a new group.</a:t>
            </a:r>
          </a:p>
        </p:txBody>
      </p:sp>
    </p:spTree>
    <p:custDataLst>
      <p:tags r:id="rId1"/>
    </p:custDataLst>
    <p:extLst>
      <p:ext uri="{BB962C8B-B14F-4D97-AF65-F5344CB8AC3E}">
        <p14:creationId xmlns:p14="http://schemas.microsoft.com/office/powerpoint/2010/main" val="22164900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 Move students between groups</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06962" y="874778"/>
            <a:ext cx="1837038"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9F21B803-E35D-28F3-082E-094B488BD84C}"/>
              </a:ext>
            </a:extLst>
          </p:cNvPr>
          <p:cNvSpPr/>
          <p:nvPr/>
        </p:nvSpPr>
        <p:spPr>
          <a:xfrm>
            <a:off x="204520" y="1562168"/>
            <a:ext cx="1897257" cy="333525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a:solidFill>
                  <a:schemeClr val="tx1"/>
                </a:solidFill>
              </a:rPr>
              <a:t>One of my students is in the wrong group, how do I move them?</a:t>
            </a:r>
          </a:p>
        </p:txBody>
      </p:sp>
      <p:sp>
        <p:nvSpPr>
          <p:cNvPr id="4" name="Rectangle 3">
            <a:extLst>
              <a:ext uri="{FF2B5EF4-FFF2-40B4-BE49-F238E27FC236}">
                <a16:creationId xmlns:a16="http://schemas.microsoft.com/office/drawing/2014/main" id="{02907843-8AEF-14C2-2BAC-56799FD78990}"/>
              </a:ext>
            </a:extLst>
          </p:cNvPr>
          <p:cNvSpPr/>
          <p:nvPr/>
        </p:nvSpPr>
        <p:spPr>
          <a:xfrm>
            <a:off x="2228645" y="1568519"/>
            <a:ext cx="3010620" cy="333525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The easiest way to move one student in the wrong group is to find the student in the Participants page next to the group they are enrolled in, select the pencil icon.</a:t>
            </a:r>
          </a:p>
          <a:p>
            <a:endParaRPr lang="en-GB" sz="1500">
              <a:solidFill>
                <a:schemeClr val="tx1"/>
              </a:solidFill>
            </a:endParaRPr>
          </a:p>
          <a:p>
            <a:pPr marL="285750" indent="-285750">
              <a:buFont typeface="Arial" panose="020B0604020202020204" pitchFamily="34" charset="0"/>
              <a:buChar char="•"/>
            </a:pPr>
            <a:r>
              <a:rPr lang="en-GB" sz="1500">
                <a:solidFill>
                  <a:schemeClr val="tx1"/>
                </a:solidFill>
              </a:rPr>
              <a:t>Next, click the x next to the group you want to remove them from and from the dropdown select the appropriate group for that student. </a:t>
            </a:r>
          </a:p>
        </p:txBody>
      </p:sp>
      <p:pic>
        <p:nvPicPr>
          <p:cNvPr id="8" name="Picture 7">
            <a:extLst>
              <a:ext uri="{FF2B5EF4-FFF2-40B4-BE49-F238E27FC236}">
                <a16:creationId xmlns:a16="http://schemas.microsoft.com/office/drawing/2014/main" id="{2FA317A9-A62E-9ACA-1D68-1E9B6AB9D2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43023" y="1657373"/>
            <a:ext cx="1172332" cy="1134917"/>
          </a:xfrm>
          <a:prstGeom prst="rect">
            <a:avLst/>
          </a:prstGeom>
        </p:spPr>
      </p:pic>
      <p:pic>
        <p:nvPicPr>
          <p:cNvPr id="10" name="Picture 9">
            <a:extLst>
              <a:ext uri="{FF2B5EF4-FFF2-40B4-BE49-F238E27FC236}">
                <a16:creationId xmlns:a16="http://schemas.microsoft.com/office/drawing/2014/main" id="{9A2747A6-112D-034C-18BC-30C7E1A237C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02801" y="3574886"/>
            <a:ext cx="1612554" cy="831361"/>
          </a:xfrm>
          <a:prstGeom prst="rect">
            <a:avLst/>
          </a:prstGeom>
        </p:spPr>
      </p:pic>
    </p:spTree>
    <p:custDataLst>
      <p:tags r:id="rId1"/>
    </p:custDataLst>
    <p:extLst>
      <p:ext uri="{BB962C8B-B14F-4D97-AF65-F5344CB8AC3E}">
        <p14:creationId xmlns:p14="http://schemas.microsoft.com/office/powerpoint/2010/main" val="368694649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 Grouping</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56898" y="874778"/>
            <a:ext cx="1787101"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9F21B803-E35D-28F3-082E-094B488BD84C}"/>
              </a:ext>
            </a:extLst>
          </p:cNvPr>
          <p:cNvSpPr/>
          <p:nvPr/>
        </p:nvSpPr>
        <p:spPr>
          <a:xfrm>
            <a:off x="204520" y="1562168"/>
            <a:ext cx="1341453" cy="32569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a:solidFill>
                  <a:schemeClr val="tx1"/>
                </a:solidFill>
              </a:rPr>
              <a:t>How do I know if my groups are in groupings?</a:t>
            </a:r>
          </a:p>
        </p:txBody>
      </p:sp>
      <p:sp>
        <p:nvSpPr>
          <p:cNvPr id="4" name="Rectangle 3">
            <a:extLst>
              <a:ext uri="{FF2B5EF4-FFF2-40B4-BE49-F238E27FC236}">
                <a16:creationId xmlns:a16="http://schemas.microsoft.com/office/drawing/2014/main" id="{02907843-8AEF-14C2-2BAC-56799FD78990}"/>
              </a:ext>
            </a:extLst>
          </p:cNvPr>
          <p:cNvSpPr/>
          <p:nvPr/>
        </p:nvSpPr>
        <p:spPr>
          <a:xfrm>
            <a:off x="1648713" y="1560426"/>
            <a:ext cx="1930710" cy="32569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Under Participants go to “Overview”.</a:t>
            </a:r>
          </a:p>
          <a:p>
            <a:pPr marL="285750" indent="-285750">
              <a:buFont typeface="Arial" panose="020B0604020202020204" pitchFamily="34" charset="0"/>
              <a:buChar char="•"/>
            </a:pPr>
            <a:r>
              <a:rPr lang="en-GB" sz="1500">
                <a:solidFill>
                  <a:schemeClr val="tx1"/>
                </a:solidFill>
              </a:rPr>
              <a:t>At the bottom there will be a category “Not in a grouping”, which will list any groups not in a grouping. </a:t>
            </a:r>
          </a:p>
        </p:txBody>
      </p:sp>
      <p:grpSp>
        <p:nvGrpSpPr>
          <p:cNvPr id="5" name="Group 4" descr="A screenshot of overview in participants tab">
            <a:extLst>
              <a:ext uri="{FF2B5EF4-FFF2-40B4-BE49-F238E27FC236}">
                <a16:creationId xmlns:a16="http://schemas.microsoft.com/office/drawing/2014/main" id="{9A29D7C3-AC32-D21D-1B17-7237295A9B33}"/>
              </a:ext>
            </a:extLst>
          </p:cNvPr>
          <p:cNvGrpSpPr/>
          <p:nvPr/>
        </p:nvGrpSpPr>
        <p:grpSpPr>
          <a:xfrm>
            <a:off x="3589697" y="1766339"/>
            <a:ext cx="3626263" cy="2845143"/>
            <a:chOff x="3476683" y="1766339"/>
            <a:chExt cx="3626263" cy="2845143"/>
          </a:xfrm>
        </p:grpSpPr>
        <p:pic>
          <p:nvPicPr>
            <p:cNvPr id="6" name="Picture 5">
              <a:extLst>
                <a:ext uri="{FF2B5EF4-FFF2-40B4-BE49-F238E27FC236}">
                  <a16:creationId xmlns:a16="http://schemas.microsoft.com/office/drawing/2014/main" id="{9AA49297-17EE-54EC-2BB6-D0A783283EF3}"/>
                </a:ext>
              </a:extLst>
            </p:cNvPr>
            <p:cNvPicPr>
              <a:picLocks noChangeAspect="1"/>
            </p:cNvPicPr>
            <p:nvPr/>
          </p:nvPicPr>
          <p:blipFill>
            <a:blip r:embed="rId5"/>
            <a:stretch>
              <a:fillRect/>
            </a:stretch>
          </p:blipFill>
          <p:spPr>
            <a:xfrm>
              <a:off x="3476683" y="1766339"/>
              <a:ext cx="1585210" cy="2845143"/>
            </a:xfrm>
            <a:prstGeom prst="rect">
              <a:avLst/>
            </a:prstGeom>
          </p:spPr>
        </p:pic>
        <p:pic>
          <p:nvPicPr>
            <p:cNvPr id="9" name="Picture 8">
              <a:extLst>
                <a:ext uri="{FF2B5EF4-FFF2-40B4-BE49-F238E27FC236}">
                  <a16:creationId xmlns:a16="http://schemas.microsoft.com/office/drawing/2014/main" id="{52C64F33-B90B-6B1B-A050-CBB2AD63E529}"/>
                </a:ext>
              </a:extLst>
            </p:cNvPr>
            <p:cNvPicPr>
              <a:picLocks noChangeAspect="1"/>
            </p:cNvPicPr>
            <p:nvPr/>
          </p:nvPicPr>
          <p:blipFill>
            <a:blip r:embed="rId6"/>
            <a:stretch>
              <a:fillRect/>
            </a:stretch>
          </p:blipFill>
          <p:spPr>
            <a:xfrm>
              <a:off x="5315845" y="2801705"/>
              <a:ext cx="1787101" cy="774410"/>
            </a:xfrm>
            <a:prstGeom prst="rect">
              <a:avLst/>
            </a:prstGeom>
          </p:spPr>
        </p:pic>
      </p:grpSp>
    </p:spTree>
    <p:custDataLst>
      <p:tags r:id="rId1"/>
    </p:custDataLst>
    <p:extLst>
      <p:ext uri="{BB962C8B-B14F-4D97-AF65-F5344CB8AC3E}">
        <p14:creationId xmlns:p14="http://schemas.microsoft.com/office/powerpoint/2010/main" val="72426177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 Group assignments</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9531363">
            <a:off x="3346284" y="4225677"/>
            <a:ext cx="180612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5077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Students belong to more than one group; how do I get Moodle assignment to know which groups I want to mark?</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7"/>
            <a:ext cx="3738964" cy="15077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Remember to put your groups into groupings. When setting up your assignment, as well as setting up “students submit in groups”, select the appropriate “Grouping for student groups”.</a:t>
            </a:r>
          </a:p>
        </p:txBody>
      </p:sp>
      <p:pic>
        <p:nvPicPr>
          <p:cNvPr id="4" name="Picture 3" descr="Screenshot assignment set up wit grouping section highlighted.">
            <a:extLst>
              <a:ext uri="{FF2B5EF4-FFF2-40B4-BE49-F238E27FC236}">
                <a16:creationId xmlns:a16="http://schemas.microsoft.com/office/drawing/2014/main" id="{C860C3FA-DA73-B55D-7300-C81B2B84A67D}"/>
              </a:ext>
            </a:extLst>
          </p:cNvPr>
          <p:cNvPicPr>
            <a:picLocks noChangeAspect="1"/>
          </p:cNvPicPr>
          <p:nvPr/>
        </p:nvPicPr>
        <p:blipFill>
          <a:blip r:embed="rId5"/>
          <a:stretch>
            <a:fillRect/>
          </a:stretch>
        </p:blipFill>
        <p:spPr>
          <a:xfrm>
            <a:off x="566099" y="3489158"/>
            <a:ext cx="2765001" cy="1507727"/>
          </a:xfrm>
          <a:prstGeom prst="rect">
            <a:avLst/>
          </a:prstGeom>
        </p:spPr>
      </p:pic>
    </p:spTree>
    <p:custDataLst>
      <p:tags r:id="rId1"/>
    </p:custDataLst>
    <p:extLst>
      <p:ext uri="{BB962C8B-B14F-4D97-AF65-F5344CB8AC3E}">
        <p14:creationId xmlns:p14="http://schemas.microsoft.com/office/powerpoint/2010/main" val="92768657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 Assignment set-up error</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5077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Last time I ran a Group Assignment, a student submitted to a Default Group and it caused problems for the group submission</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6"/>
            <a:ext cx="3738964" cy="28173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500">
                <a:solidFill>
                  <a:schemeClr val="tx1"/>
                </a:solidFill>
              </a:rPr>
              <a:t>Once you have created your assignment, go to the Assignment submission point and view the Grading Summary and Submissions tab.</a:t>
            </a:r>
          </a:p>
          <a:p>
            <a:pPr marL="285750" indent="-285750">
              <a:buFont typeface="Arial" panose="020B0604020202020204" pitchFamily="34" charset="0"/>
              <a:buChar char="•"/>
            </a:pPr>
            <a:r>
              <a:rPr lang="en-GB" sz="1500">
                <a:solidFill>
                  <a:schemeClr val="tx1"/>
                </a:solidFill>
              </a:rPr>
              <a:t>Check for any warning (e.g. students are not in a group or are in multiple groups). Check the number of groups and student group allocations. </a:t>
            </a:r>
            <a:endParaRPr lang="en-GB" sz="1500">
              <a:solidFill>
                <a:schemeClr val="tx1"/>
              </a:solidFill>
              <a:cs typeface="Arial"/>
            </a:endParaRPr>
          </a:p>
          <a:p>
            <a:pPr marL="285750" indent="-285750">
              <a:buFont typeface="Arial" panose="020B0604020202020204" pitchFamily="34" charset="0"/>
              <a:buChar char="•"/>
            </a:pPr>
            <a:r>
              <a:rPr lang="en-GB" sz="1500">
                <a:solidFill>
                  <a:schemeClr val="tx1"/>
                </a:solidFill>
              </a:rPr>
              <a:t>Adjust group memberships if needed before submissions begin.</a:t>
            </a:r>
            <a:endParaRPr lang="en-GB" sz="1500">
              <a:solidFill>
                <a:schemeClr val="tx1"/>
              </a:solidFill>
              <a:cs typeface="Arial"/>
            </a:endParaRPr>
          </a:p>
        </p:txBody>
      </p:sp>
      <p:pic>
        <p:nvPicPr>
          <p:cNvPr id="8" name="Picture 7" descr="A screenshot of the grading summary">
            <a:extLst>
              <a:ext uri="{FF2B5EF4-FFF2-40B4-BE49-F238E27FC236}">
                <a16:creationId xmlns:a16="http://schemas.microsoft.com/office/drawing/2014/main" id="{CC3FD3CB-2DC6-E0D4-B210-AE5DE36E2EBC}"/>
              </a:ext>
            </a:extLst>
          </p:cNvPr>
          <p:cNvPicPr>
            <a:picLocks noChangeAspect="1"/>
          </p:cNvPicPr>
          <p:nvPr/>
        </p:nvPicPr>
        <p:blipFill>
          <a:blip r:embed="rId5"/>
          <a:stretch>
            <a:fillRect/>
          </a:stretch>
        </p:blipFill>
        <p:spPr>
          <a:xfrm>
            <a:off x="474664" y="3289273"/>
            <a:ext cx="2548218" cy="1412964"/>
          </a:xfrm>
          <a:prstGeom prst="rect">
            <a:avLst/>
          </a:prstGeom>
          <a:ln w="38100" cap="sq">
            <a:solidFill>
              <a:schemeClr val="bg1">
                <a:lumMod val="95000"/>
              </a:schemeClr>
            </a:solidFill>
            <a:prstDash val="solid"/>
            <a:miter lim="800000"/>
          </a:ln>
          <a:effectLst/>
        </p:spPr>
      </p:pic>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12294951">
            <a:off x="2433888" y="4355587"/>
            <a:ext cx="181008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84157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0D7C2-F5B2-C0FA-36DC-239CA632C2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2697" y="3667846"/>
            <a:ext cx="2439045" cy="1266925"/>
          </a:xfrm>
          <a:prstGeom prst="rect">
            <a:avLst/>
          </a:prstGeom>
          <a:ln w="38100" cap="sq">
            <a:solidFill>
              <a:schemeClr val="bg1">
                <a:lumMod val="95000"/>
              </a:schemeClr>
            </a:solidFill>
            <a:prstDash val="solid"/>
            <a:miter lim="800000"/>
          </a:ln>
          <a:effectLst/>
        </p:spPr>
      </p:pic>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a:t>
            </a:r>
            <a:r>
              <a:rPr lang="en-US"/>
              <a:t> - Forums</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5"/>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8863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I posted a message to students in a group forum. Students say they cannot reply to my post. I want them to be able to reply and discuss within their groups.</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6"/>
            <a:ext cx="3738964" cy="28173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When you post to a group forum, and you want students to reply within their groups, you need to choose Advanced and Post a copy to all groups</a:t>
            </a:r>
          </a:p>
          <a:p>
            <a:pPr marL="285750" indent="-285750">
              <a:buFont typeface="Arial" panose="020B0604020202020204" pitchFamily="34" charset="0"/>
              <a:buChar char="•"/>
            </a:pPr>
            <a:r>
              <a:rPr lang="en-GB" sz="1500">
                <a:solidFill>
                  <a:schemeClr val="tx1"/>
                </a:solidFill>
              </a:rPr>
              <a:t>Your post will appear as a separate post within each group, and students can reply and discuss within groups</a:t>
            </a:r>
          </a:p>
          <a:p>
            <a:pPr marL="285750" indent="-285750">
              <a:buFont typeface="Arial" panose="020B0604020202020204" pitchFamily="34" charset="0"/>
              <a:buChar char="•"/>
            </a:pPr>
            <a:r>
              <a:rPr lang="en-GB" sz="1500">
                <a:solidFill>
                  <a:schemeClr val="tx1"/>
                </a:solidFill>
              </a:rPr>
              <a:t>If you post to All participants without posting a copy to all groups, all students can see your post, but they cannot reply</a:t>
            </a:r>
          </a:p>
        </p:txBody>
      </p:sp>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10800000">
            <a:off x="2211757" y="4473793"/>
            <a:ext cx="181008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952872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4AA719-2DF8-B3B9-A7A1-F4B8EEA3EEF6}"/>
              </a:ext>
              <a:ext uri="{C183D7F6-B498-43B3-948B-1728B52AA6E4}">
                <adec:decorative xmlns:adec="http://schemas.microsoft.com/office/drawing/2017/decorative" val="0"/>
              </a:ext>
            </a:extLst>
          </p:cNvPr>
          <p:cNvSpPr txBox="1">
            <a:spLocks noGrp="1"/>
          </p:cNvSpPr>
          <p:nvPr>
            <p:ph type="title" idx="4294967295"/>
          </p:nvPr>
        </p:nvSpPr>
        <p:spPr>
          <a:xfrm>
            <a:off x="2381044" y="62200"/>
            <a:ext cx="6458155"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mj-lt"/>
                <a:ea typeface="+mj-ea"/>
                <a:cs typeface="+mj-cs"/>
              </a:rPr>
              <a:t>What are Groups &amp; Groupings? Infographic </a:t>
            </a:r>
          </a:p>
        </p:txBody>
      </p:sp>
      <p:pic>
        <p:nvPicPr>
          <p:cNvPr id="4" name="Picture 3" descr="Infographic depicticing a cohort being split into two groups and those groups being put into a grouping.">
            <a:extLst>
              <a:ext uri="{FF2B5EF4-FFF2-40B4-BE49-F238E27FC236}">
                <a16:creationId xmlns:a16="http://schemas.microsoft.com/office/drawing/2014/main" id="{6D6BE364-1E79-A70F-D7F1-1AFF4E2021E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83728" y="2060244"/>
            <a:ext cx="467909" cy="661823"/>
          </a:xfrm>
          <a:prstGeom prst="rect">
            <a:avLst/>
          </a:prstGeom>
        </p:spPr>
      </p:pic>
      <p:sp>
        <p:nvSpPr>
          <p:cNvPr id="3" name="TextBox 2">
            <a:extLst>
              <a:ext uri="{FF2B5EF4-FFF2-40B4-BE49-F238E27FC236}">
                <a16:creationId xmlns:a16="http://schemas.microsoft.com/office/drawing/2014/main" id="{59017DE0-89B8-1D74-15FE-3467734854DF}"/>
              </a:ext>
              <a:ext uri="{C183D7F6-B498-43B3-948B-1728B52AA6E4}">
                <adec:decorative xmlns:adec="http://schemas.microsoft.com/office/drawing/2017/decorative" val="1"/>
              </a:ext>
            </a:extLst>
          </p:cNvPr>
          <p:cNvSpPr txBox="1"/>
          <p:nvPr/>
        </p:nvSpPr>
        <p:spPr>
          <a:xfrm>
            <a:off x="233410" y="3470778"/>
            <a:ext cx="877163" cy="369332"/>
          </a:xfrm>
          <a:prstGeom prst="rect">
            <a:avLst/>
          </a:prstGeom>
          <a:solidFill>
            <a:srgbClr val="FFC000"/>
          </a:solidFill>
          <a:ln>
            <a:solidFill>
              <a:schemeClr val="tx1"/>
            </a:solidFill>
          </a:ln>
        </p:spPr>
        <p:txBody>
          <a:bodyPr wrap="none" rtlCol="0">
            <a:spAutoFit/>
          </a:bodyPr>
          <a:lstStyle/>
          <a:p>
            <a:r>
              <a:rPr lang="en-GB"/>
              <a:t>Cohort</a:t>
            </a:r>
          </a:p>
        </p:txBody>
      </p:sp>
      <p:pic>
        <p:nvPicPr>
          <p:cNvPr id="5" name="Picture 4">
            <a:extLst>
              <a:ext uri="{FF2B5EF4-FFF2-40B4-BE49-F238E27FC236}">
                <a16:creationId xmlns:a16="http://schemas.microsoft.com/office/drawing/2014/main" id="{58FC46B7-1F75-C4D8-918D-30A1C9B23C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5819" y="2722068"/>
            <a:ext cx="467909" cy="661823"/>
          </a:xfrm>
          <a:prstGeom prst="rect">
            <a:avLst/>
          </a:prstGeom>
        </p:spPr>
      </p:pic>
      <p:pic>
        <p:nvPicPr>
          <p:cNvPr id="6" name="Picture 5">
            <a:extLst>
              <a:ext uri="{FF2B5EF4-FFF2-40B4-BE49-F238E27FC236}">
                <a16:creationId xmlns:a16="http://schemas.microsoft.com/office/drawing/2014/main" id="{4F37BB6A-D53C-B713-1965-90DF593B66E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5819" y="2060244"/>
            <a:ext cx="467909" cy="661823"/>
          </a:xfrm>
          <a:prstGeom prst="rect">
            <a:avLst/>
          </a:prstGeom>
        </p:spPr>
      </p:pic>
      <p:pic>
        <p:nvPicPr>
          <p:cNvPr id="7" name="Picture 6">
            <a:extLst>
              <a:ext uri="{FF2B5EF4-FFF2-40B4-BE49-F238E27FC236}">
                <a16:creationId xmlns:a16="http://schemas.microsoft.com/office/drawing/2014/main" id="{6A3A735F-3F9C-63E1-4761-CB3FEC9088E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3729" y="2722067"/>
            <a:ext cx="467908" cy="661822"/>
          </a:xfrm>
          <a:prstGeom prst="rect">
            <a:avLst/>
          </a:prstGeom>
        </p:spPr>
      </p:pic>
      <p:sp>
        <p:nvSpPr>
          <p:cNvPr id="17" name="Arrow: Right 16">
            <a:extLst>
              <a:ext uri="{FF2B5EF4-FFF2-40B4-BE49-F238E27FC236}">
                <a16:creationId xmlns:a16="http://schemas.microsoft.com/office/drawing/2014/main" id="{0164E464-35EF-B8D4-448E-E1ACCC16CDC0}"/>
              </a:ext>
              <a:ext uri="{C183D7F6-B498-43B3-948B-1728B52AA6E4}">
                <adec:decorative xmlns:adec="http://schemas.microsoft.com/office/drawing/2017/decorative" val="1"/>
              </a:ext>
            </a:extLst>
          </p:cNvPr>
          <p:cNvSpPr/>
          <p:nvPr/>
        </p:nvSpPr>
        <p:spPr>
          <a:xfrm>
            <a:off x="1449859" y="2479589"/>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8034D34-DE98-0BF1-BD9C-9406DE62EE04}"/>
              </a:ext>
              <a:ext uri="{C183D7F6-B498-43B3-948B-1728B52AA6E4}">
                <adec:decorative xmlns:adec="http://schemas.microsoft.com/office/drawing/2017/decorative" val="1"/>
              </a:ext>
            </a:extLst>
          </p:cNvPr>
          <p:cNvSpPr txBox="1"/>
          <p:nvPr/>
        </p:nvSpPr>
        <p:spPr>
          <a:xfrm>
            <a:off x="2652621" y="2202418"/>
            <a:ext cx="1018227" cy="369332"/>
          </a:xfrm>
          <a:prstGeom prst="rect">
            <a:avLst/>
          </a:prstGeom>
          <a:solidFill>
            <a:schemeClr val="accent4">
              <a:lumMod val="60000"/>
              <a:lumOff val="40000"/>
            </a:schemeClr>
          </a:solidFill>
          <a:ln>
            <a:solidFill>
              <a:schemeClr val="tx1"/>
            </a:solidFill>
          </a:ln>
        </p:spPr>
        <p:txBody>
          <a:bodyPr wrap="none" rtlCol="0">
            <a:spAutoFit/>
          </a:bodyPr>
          <a:lstStyle/>
          <a:p>
            <a:r>
              <a:rPr lang="en-GB"/>
              <a:t>Group 1</a:t>
            </a:r>
          </a:p>
        </p:txBody>
      </p:sp>
      <p:pic>
        <p:nvPicPr>
          <p:cNvPr id="18" name="Picture 17">
            <a:extLst>
              <a:ext uri="{FF2B5EF4-FFF2-40B4-BE49-F238E27FC236}">
                <a16:creationId xmlns:a16="http://schemas.microsoft.com/office/drawing/2014/main" id="{4E3FD27D-D2DC-DACF-CA35-55C64E1CDB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93296" y="1441155"/>
            <a:ext cx="467909" cy="661823"/>
          </a:xfrm>
          <a:prstGeom prst="rect">
            <a:avLst/>
          </a:prstGeom>
        </p:spPr>
      </p:pic>
      <p:pic>
        <p:nvPicPr>
          <p:cNvPr id="19" name="Picture 18">
            <a:extLst>
              <a:ext uri="{FF2B5EF4-FFF2-40B4-BE49-F238E27FC236}">
                <a16:creationId xmlns:a16="http://schemas.microsoft.com/office/drawing/2014/main" id="{E3190444-E0F9-A571-10B9-E34830501B3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25387" y="1441155"/>
            <a:ext cx="467909" cy="661823"/>
          </a:xfrm>
          <a:prstGeom prst="rect">
            <a:avLst/>
          </a:prstGeom>
        </p:spPr>
      </p:pic>
      <p:sp>
        <p:nvSpPr>
          <p:cNvPr id="24" name="TextBox 23">
            <a:extLst>
              <a:ext uri="{FF2B5EF4-FFF2-40B4-BE49-F238E27FC236}">
                <a16:creationId xmlns:a16="http://schemas.microsoft.com/office/drawing/2014/main" id="{66F29FF2-91B3-E498-CA27-33E1C7CF6424}"/>
              </a:ext>
              <a:ext uri="{C183D7F6-B498-43B3-948B-1728B52AA6E4}">
                <adec:decorative xmlns:adec="http://schemas.microsoft.com/office/drawing/2017/decorative" val="1"/>
              </a:ext>
            </a:extLst>
          </p:cNvPr>
          <p:cNvSpPr txBox="1"/>
          <p:nvPr/>
        </p:nvSpPr>
        <p:spPr>
          <a:xfrm>
            <a:off x="2652621" y="4022663"/>
            <a:ext cx="1018227" cy="369332"/>
          </a:xfrm>
          <a:prstGeom prst="rect">
            <a:avLst/>
          </a:prstGeom>
          <a:solidFill>
            <a:srgbClr val="AE5191"/>
          </a:solidFill>
          <a:ln>
            <a:solidFill>
              <a:schemeClr val="tx1"/>
            </a:solidFill>
          </a:ln>
        </p:spPr>
        <p:txBody>
          <a:bodyPr wrap="none" rtlCol="0">
            <a:spAutoFit/>
          </a:bodyPr>
          <a:lstStyle/>
          <a:p>
            <a:r>
              <a:rPr lang="en-GB"/>
              <a:t>Group 2</a:t>
            </a:r>
          </a:p>
        </p:txBody>
      </p:sp>
      <p:pic>
        <p:nvPicPr>
          <p:cNvPr id="20" name="Picture 19">
            <a:extLst>
              <a:ext uri="{FF2B5EF4-FFF2-40B4-BE49-F238E27FC236}">
                <a16:creationId xmlns:a16="http://schemas.microsoft.com/office/drawing/2014/main" id="{BD18320C-FB29-04AB-7E9E-31A47986088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93826" y="3121603"/>
            <a:ext cx="467909" cy="661823"/>
          </a:xfrm>
          <a:prstGeom prst="rect">
            <a:avLst/>
          </a:prstGeom>
        </p:spPr>
      </p:pic>
      <p:pic>
        <p:nvPicPr>
          <p:cNvPr id="21" name="Picture 20">
            <a:extLst>
              <a:ext uri="{FF2B5EF4-FFF2-40B4-BE49-F238E27FC236}">
                <a16:creationId xmlns:a16="http://schemas.microsoft.com/office/drawing/2014/main" id="{FAF67154-F66E-7FEB-E39A-316E51153CD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61736" y="3121602"/>
            <a:ext cx="467908" cy="661822"/>
          </a:xfrm>
          <a:prstGeom prst="rect">
            <a:avLst/>
          </a:prstGeom>
        </p:spPr>
      </p:pic>
      <p:sp>
        <p:nvSpPr>
          <p:cNvPr id="22" name="Arrow: Right 21">
            <a:extLst>
              <a:ext uri="{FF2B5EF4-FFF2-40B4-BE49-F238E27FC236}">
                <a16:creationId xmlns:a16="http://schemas.microsoft.com/office/drawing/2014/main" id="{A1E6B36D-C175-29AD-75CE-15D951E95794}"/>
              </a:ext>
              <a:ext uri="{C183D7F6-B498-43B3-948B-1728B52AA6E4}">
                <adec:decorative xmlns:adec="http://schemas.microsoft.com/office/drawing/2017/decorative" val="1"/>
              </a:ext>
            </a:extLst>
          </p:cNvPr>
          <p:cNvSpPr/>
          <p:nvPr/>
        </p:nvSpPr>
        <p:spPr>
          <a:xfrm>
            <a:off x="4073611" y="2479589"/>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EA64927-930F-03A5-CCB6-C2C28C77CCCB}"/>
              </a:ext>
              <a:ext uri="{C183D7F6-B498-43B3-948B-1728B52AA6E4}">
                <adec:decorative xmlns:adec="http://schemas.microsoft.com/office/drawing/2017/decorative" val="1"/>
              </a:ext>
            </a:extLst>
          </p:cNvPr>
          <p:cNvSpPr/>
          <p:nvPr/>
        </p:nvSpPr>
        <p:spPr>
          <a:xfrm>
            <a:off x="7382319" y="1973354"/>
            <a:ext cx="1599222" cy="149742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Grouping</a:t>
            </a:r>
          </a:p>
        </p:txBody>
      </p:sp>
      <p:sp>
        <p:nvSpPr>
          <p:cNvPr id="25" name="TextBox 24">
            <a:extLst>
              <a:ext uri="{FF2B5EF4-FFF2-40B4-BE49-F238E27FC236}">
                <a16:creationId xmlns:a16="http://schemas.microsoft.com/office/drawing/2014/main" id="{3DD60D43-1015-F868-B806-122DE3601764}"/>
              </a:ext>
              <a:ext uri="{C183D7F6-B498-43B3-948B-1728B52AA6E4}">
                <adec:decorative xmlns:adec="http://schemas.microsoft.com/office/drawing/2017/decorative" val="1"/>
              </a:ext>
            </a:extLst>
          </p:cNvPr>
          <p:cNvSpPr txBox="1"/>
          <p:nvPr/>
        </p:nvSpPr>
        <p:spPr>
          <a:xfrm>
            <a:off x="5162719" y="2196778"/>
            <a:ext cx="1018227" cy="369332"/>
          </a:xfrm>
          <a:prstGeom prst="rect">
            <a:avLst/>
          </a:prstGeom>
          <a:solidFill>
            <a:schemeClr val="accent4">
              <a:lumMod val="60000"/>
              <a:lumOff val="40000"/>
            </a:schemeClr>
          </a:solidFill>
          <a:ln>
            <a:solidFill>
              <a:schemeClr val="tx1"/>
            </a:solidFill>
          </a:ln>
        </p:spPr>
        <p:txBody>
          <a:bodyPr wrap="none" rtlCol="0">
            <a:spAutoFit/>
          </a:bodyPr>
          <a:lstStyle/>
          <a:p>
            <a:r>
              <a:rPr lang="en-GB"/>
              <a:t>Group 1</a:t>
            </a:r>
          </a:p>
        </p:txBody>
      </p:sp>
      <p:sp>
        <p:nvSpPr>
          <p:cNvPr id="26" name="TextBox 25">
            <a:extLst>
              <a:ext uri="{FF2B5EF4-FFF2-40B4-BE49-F238E27FC236}">
                <a16:creationId xmlns:a16="http://schemas.microsoft.com/office/drawing/2014/main" id="{88972BA9-A8D1-C01A-825B-DA0CBB063685}"/>
              </a:ext>
              <a:ext uri="{C183D7F6-B498-43B3-948B-1728B52AA6E4}">
                <adec:decorative xmlns:adec="http://schemas.microsoft.com/office/drawing/2017/decorative" val="1"/>
              </a:ext>
            </a:extLst>
          </p:cNvPr>
          <p:cNvSpPr txBox="1"/>
          <p:nvPr/>
        </p:nvSpPr>
        <p:spPr>
          <a:xfrm>
            <a:off x="5162719" y="275227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27" name="Arrow: Right 26">
            <a:extLst>
              <a:ext uri="{FF2B5EF4-FFF2-40B4-BE49-F238E27FC236}">
                <a16:creationId xmlns:a16="http://schemas.microsoft.com/office/drawing/2014/main" id="{26C43721-27C9-5F4B-5CC1-E3B9B534E9E1}"/>
              </a:ext>
              <a:ext uri="{C183D7F6-B498-43B3-948B-1728B52AA6E4}">
                <adec:decorative xmlns:adec="http://schemas.microsoft.com/office/drawing/2017/decorative" val="1"/>
              </a:ext>
            </a:extLst>
          </p:cNvPr>
          <p:cNvSpPr/>
          <p:nvPr/>
        </p:nvSpPr>
        <p:spPr>
          <a:xfrm>
            <a:off x="6385471" y="2468211"/>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0191787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2036-EA3C-FB8E-2CC8-EC8A2990B857}"/>
              </a:ext>
            </a:extLst>
          </p:cNvPr>
          <p:cNvSpPr>
            <a:spLocks noGrp="1"/>
          </p:cNvSpPr>
          <p:nvPr>
            <p:ph type="title"/>
          </p:nvPr>
        </p:nvSpPr>
        <p:spPr/>
        <p:txBody>
          <a:bodyPr/>
          <a:lstStyle/>
          <a:p>
            <a:r>
              <a:rPr lang="en-GB"/>
              <a:t>Useful Resources</a:t>
            </a:r>
          </a:p>
        </p:txBody>
      </p:sp>
      <p:sp>
        <p:nvSpPr>
          <p:cNvPr id="3" name="Content Placeholder 2">
            <a:extLst>
              <a:ext uri="{FF2B5EF4-FFF2-40B4-BE49-F238E27FC236}">
                <a16:creationId xmlns:a16="http://schemas.microsoft.com/office/drawing/2014/main" id="{A11B73DC-4B36-B841-445C-B8BB65AD8300}"/>
              </a:ext>
            </a:extLst>
          </p:cNvPr>
          <p:cNvSpPr>
            <a:spLocks noGrp="1"/>
          </p:cNvSpPr>
          <p:nvPr>
            <p:ph idx="1"/>
          </p:nvPr>
        </p:nvSpPr>
        <p:spPr>
          <a:xfrm>
            <a:off x="457199" y="1053848"/>
            <a:ext cx="8229600" cy="3432304"/>
          </a:xfrm>
        </p:spPr>
        <p:txBody>
          <a:bodyPr>
            <a:normAutofit fontScale="92500"/>
          </a:bodyPr>
          <a:lstStyle/>
          <a:p>
            <a:pPr marL="0" indent="0">
              <a:buNone/>
            </a:pPr>
            <a:r>
              <a:rPr lang="en-GB" b="1"/>
              <a:t>Learning &amp; Teaching Hub</a:t>
            </a:r>
          </a:p>
          <a:p>
            <a:r>
              <a:rPr lang="en-GB">
                <a:hlinkClick r:id="rId4"/>
              </a:rPr>
              <a:t>Managing Groups and Groupings guidance</a:t>
            </a:r>
            <a:endParaRPr lang="en-GB"/>
          </a:p>
          <a:p>
            <a:pPr marL="0" indent="0">
              <a:buNone/>
            </a:pPr>
            <a:endParaRPr lang="en-GB" b="1"/>
          </a:p>
          <a:p>
            <a:pPr marL="0" indent="0">
              <a:buNone/>
            </a:pPr>
            <a:r>
              <a:rPr lang="en-GB" b="1"/>
              <a:t>Past events:</a:t>
            </a:r>
          </a:p>
          <a:p>
            <a:r>
              <a:rPr lang="en-GB">
                <a:hlinkClick r:id="rId5"/>
              </a:rPr>
              <a:t>Recordings to past CLT workshops and events</a:t>
            </a:r>
            <a:endParaRPr lang="en-GB"/>
          </a:p>
          <a:p>
            <a:endParaRPr lang="en-GB"/>
          </a:p>
          <a:p>
            <a:pPr algn="l">
              <a:buFont typeface="Arial" panose="020B0604020202020204" pitchFamily="34" charset="0"/>
              <a:buChar char="•"/>
            </a:pPr>
            <a:endParaRPr lang="en-GB" b="0" i="0">
              <a:solidFill>
                <a:srgbClr val="000000"/>
              </a:solidFill>
              <a:effectLst/>
              <a:latin typeface="Roboto" panose="02000000000000000000" pitchFamily="2" charset="0"/>
            </a:endParaRPr>
          </a:p>
        </p:txBody>
      </p:sp>
    </p:spTree>
    <p:custDataLst>
      <p:tags r:id="rId1"/>
    </p:custDataLst>
    <p:extLst>
      <p:ext uri="{BB962C8B-B14F-4D97-AF65-F5344CB8AC3E}">
        <p14:creationId xmlns:p14="http://schemas.microsoft.com/office/powerpoint/2010/main" val="22288465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FF28-6796-8C91-85CE-75B346CB515F}"/>
              </a:ext>
            </a:extLst>
          </p:cNvPr>
          <p:cNvSpPr>
            <a:spLocks noGrp="1"/>
          </p:cNvSpPr>
          <p:nvPr>
            <p:ph type="title"/>
          </p:nvPr>
        </p:nvSpPr>
        <p:spPr/>
        <p:txBody>
          <a:bodyPr/>
          <a:lstStyle/>
          <a:p>
            <a:r>
              <a:rPr lang="en-GB"/>
              <a:t>Feedback</a:t>
            </a:r>
          </a:p>
        </p:txBody>
      </p:sp>
      <p:sp>
        <p:nvSpPr>
          <p:cNvPr id="7" name="Content Placeholder 2">
            <a:extLst>
              <a:ext uri="{FF2B5EF4-FFF2-40B4-BE49-F238E27FC236}">
                <a16:creationId xmlns:a16="http://schemas.microsoft.com/office/drawing/2014/main" id="{378643E4-42CC-08A2-C209-5EDD3AE2EDEB}"/>
              </a:ext>
            </a:extLst>
          </p:cNvPr>
          <p:cNvSpPr>
            <a:spLocks noGrp="1"/>
          </p:cNvSpPr>
          <p:nvPr>
            <p:ph idx="1"/>
          </p:nvPr>
        </p:nvSpPr>
        <p:spPr>
          <a:xfrm>
            <a:off x="457200" y="1200151"/>
            <a:ext cx="8229600" cy="3224365"/>
          </a:xfrm>
        </p:spPr>
        <p:txBody>
          <a:bodyPr vert="horz" lIns="91440" tIns="45720" rIns="91440" bIns="45720" rtlCol="0" anchor="t">
            <a:normAutofit fontScale="92500" lnSpcReduction="10000"/>
          </a:bodyPr>
          <a:lstStyle/>
          <a:p>
            <a:pPr marL="0" indent="0">
              <a:buNone/>
            </a:pPr>
            <a:r>
              <a:rPr lang="en-GB" sz="2400"/>
              <a:t>Thank you for attending today’s session.</a:t>
            </a:r>
          </a:p>
          <a:p>
            <a:pPr marL="0" indent="0">
              <a:buNone/>
            </a:pPr>
            <a:endParaRPr lang="en-GB" sz="2400"/>
          </a:p>
          <a:p>
            <a:pPr marL="0" indent="0">
              <a:buNone/>
            </a:pPr>
            <a:r>
              <a:rPr lang="en-GB" sz="2400"/>
              <a:t>Please take a few minutes to fill in our </a:t>
            </a:r>
            <a:r>
              <a:rPr lang="en-GB" sz="2400">
                <a:hlinkClick r:id="rId3"/>
              </a:rPr>
              <a:t>TEL-Bytes webinars: November 2025 – February 2026 feedback form</a:t>
            </a:r>
            <a:r>
              <a:rPr lang="en-GB" sz="2400"/>
              <a:t>.  </a:t>
            </a:r>
          </a:p>
          <a:p>
            <a:pPr marL="0" indent="0">
              <a:buNone/>
            </a:pPr>
            <a:r>
              <a:rPr lang="en-GB" sz="2400"/>
              <a:t>Your responses are anonymous. </a:t>
            </a:r>
          </a:p>
          <a:p>
            <a:pPr marL="0" indent="0">
              <a:buNone/>
            </a:pPr>
            <a:endParaRPr lang="en-GB" sz="2400"/>
          </a:p>
          <a:p>
            <a:pPr marL="0" indent="0">
              <a:buNone/>
            </a:pPr>
            <a:r>
              <a:rPr lang="en-GB" sz="2400"/>
              <a:t>We will use the feedback to assist in the planning of future webinars and may use comments for future promotional materials.</a:t>
            </a:r>
          </a:p>
          <a:p>
            <a:pPr marL="0" indent="0">
              <a:buNone/>
            </a:pPr>
            <a:endParaRPr lang="en-GB" sz="1600"/>
          </a:p>
        </p:txBody>
      </p:sp>
    </p:spTree>
    <p:extLst>
      <p:ext uri="{BB962C8B-B14F-4D97-AF65-F5344CB8AC3E}">
        <p14:creationId xmlns:p14="http://schemas.microsoft.com/office/powerpoint/2010/main" val="1996425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8C33-071E-BD1C-B02C-C0A177D32096}"/>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a:t>Closing slide</a:t>
            </a:r>
          </a:p>
        </p:txBody>
      </p:sp>
    </p:spTree>
    <p:custDataLst>
      <p:tags r:id="rId1"/>
    </p:custDataLst>
    <p:extLst>
      <p:ext uri="{BB962C8B-B14F-4D97-AF65-F5344CB8AC3E}">
        <p14:creationId xmlns:p14="http://schemas.microsoft.com/office/powerpoint/2010/main" val="2530085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 SAMIS Group</a:t>
            </a:r>
          </a:p>
        </p:txBody>
      </p:sp>
      <p:pic>
        <p:nvPicPr>
          <p:cNvPr id="17" name="Picture 16" descr="Infographic depicting all students brought over from SAMIS being put into a SAMIS cohort group.">
            <a:extLst>
              <a:ext uri="{FF2B5EF4-FFF2-40B4-BE49-F238E27FC236}">
                <a16:creationId xmlns:a16="http://schemas.microsoft.com/office/drawing/2014/main" id="{267547E3-A001-4CE2-8A46-459AA80D1478}"/>
              </a:ext>
            </a:extLst>
          </p:cNvPr>
          <p:cNvPicPr>
            <a:picLocks noChangeAspect="1"/>
          </p:cNvPicPr>
          <p:nvPr/>
        </p:nvPicPr>
        <p:blipFill>
          <a:blip r:embed="rId4"/>
          <a:stretch>
            <a:fillRect/>
          </a:stretch>
        </p:blipFill>
        <p:spPr>
          <a:xfrm>
            <a:off x="3713666" y="1108392"/>
            <a:ext cx="858334" cy="1214051"/>
          </a:xfrm>
          <a:prstGeom prst="rect">
            <a:avLst/>
          </a:prstGeom>
        </p:spPr>
      </p:pic>
      <p:sp>
        <p:nvSpPr>
          <p:cNvPr id="25" name="TextBox 24">
            <a:extLst>
              <a:ext uri="{FF2B5EF4-FFF2-40B4-BE49-F238E27FC236}">
                <a16:creationId xmlns:a16="http://schemas.microsoft.com/office/drawing/2014/main" id="{4682851C-F916-44D9-1D9C-71229BE1CDCE}"/>
              </a:ext>
              <a:ext uri="{C183D7F6-B498-43B3-948B-1728B52AA6E4}">
                <adec:decorative xmlns:adec="http://schemas.microsoft.com/office/drawing/2017/decorative" val="1"/>
              </a:ext>
            </a:extLst>
          </p:cNvPr>
          <p:cNvSpPr txBox="1"/>
          <p:nvPr/>
        </p:nvSpPr>
        <p:spPr>
          <a:xfrm>
            <a:off x="1082102" y="4015922"/>
            <a:ext cx="6979796" cy="523220"/>
          </a:xfrm>
          <a:prstGeom prst="rect">
            <a:avLst/>
          </a:prstGeom>
          <a:solidFill>
            <a:srgbClr val="92CEC8"/>
          </a:solidFill>
          <a:ln>
            <a:solidFill>
              <a:schemeClr val="tx1"/>
            </a:solidFill>
          </a:ln>
        </p:spPr>
        <p:txBody>
          <a:bodyPr wrap="none" rtlCol="0">
            <a:spAutoFit/>
          </a:bodyPr>
          <a:lstStyle/>
          <a:p>
            <a:r>
              <a:rPr lang="en-GB" sz="2800"/>
              <a:t>SAMIS Group: LC12345 2024/5 S1 cohort</a:t>
            </a:r>
          </a:p>
        </p:txBody>
      </p:sp>
      <p:pic>
        <p:nvPicPr>
          <p:cNvPr id="19" name="Picture 18">
            <a:extLst>
              <a:ext uri="{FF2B5EF4-FFF2-40B4-BE49-F238E27FC236}">
                <a16:creationId xmlns:a16="http://schemas.microsoft.com/office/drawing/2014/main" id="{46202BA7-380C-4591-DA2C-B2DEA5C164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22935" y="1108392"/>
            <a:ext cx="858334" cy="1214051"/>
          </a:xfrm>
          <a:prstGeom prst="rect">
            <a:avLst/>
          </a:prstGeom>
        </p:spPr>
      </p:pic>
      <p:pic>
        <p:nvPicPr>
          <p:cNvPr id="21" name="Picture 20">
            <a:extLst>
              <a:ext uri="{FF2B5EF4-FFF2-40B4-BE49-F238E27FC236}">
                <a16:creationId xmlns:a16="http://schemas.microsoft.com/office/drawing/2014/main" id="{76022776-3764-50C0-BB60-A6AABE64E92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04397" y="1092701"/>
            <a:ext cx="858334" cy="1214051"/>
          </a:xfrm>
          <a:prstGeom prst="rect">
            <a:avLst/>
          </a:prstGeom>
        </p:spPr>
      </p:pic>
      <p:pic>
        <p:nvPicPr>
          <p:cNvPr id="23" name="Picture 22">
            <a:extLst>
              <a:ext uri="{FF2B5EF4-FFF2-40B4-BE49-F238E27FC236}">
                <a16:creationId xmlns:a16="http://schemas.microsoft.com/office/drawing/2014/main" id="{7FD22B86-BFFF-3082-76D0-9B7A303438D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32204" y="1108393"/>
            <a:ext cx="858333" cy="1214050"/>
          </a:xfrm>
          <a:prstGeom prst="rect">
            <a:avLst/>
          </a:prstGeom>
        </p:spPr>
      </p:pic>
      <p:sp>
        <p:nvSpPr>
          <p:cNvPr id="24" name="Arrow: Down 23">
            <a:extLst>
              <a:ext uri="{FF2B5EF4-FFF2-40B4-BE49-F238E27FC236}">
                <a16:creationId xmlns:a16="http://schemas.microsoft.com/office/drawing/2014/main" id="{1CE3DCEC-BE42-A9A0-287E-8E6441816BF8}"/>
              </a:ext>
              <a:ext uri="{C183D7F6-B498-43B3-948B-1728B52AA6E4}">
                <adec:decorative xmlns:adec="http://schemas.microsoft.com/office/drawing/2017/decorative" val="1"/>
              </a:ext>
            </a:extLst>
          </p:cNvPr>
          <p:cNvSpPr/>
          <p:nvPr/>
        </p:nvSpPr>
        <p:spPr>
          <a:xfrm>
            <a:off x="3945924" y="2571750"/>
            <a:ext cx="1285103" cy="85725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091176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a:t>
            </a:r>
          </a:p>
        </p:txBody>
      </p:sp>
      <p:pic>
        <p:nvPicPr>
          <p:cNvPr id="17" name="Picture 16">
            <a:extLst>
              <a:ext uri="{FF2B5EF4-FFF2-40B4-BE49-F238E27FC236}">
                <a16:creationId xmlns:a16="http://schemas.microsoft.com/office/drawing/2014/main" id="{267547E3-A001-4CE2-8A46-459AA80D14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67426" y="1128290"/>
            <a:ext cx="858334" cy="1214051"/>
          </a:xfrm>
          <a:prstGeom prst="rect">
            <a:avLst/>
          </a:prstGeom>
        </p:spPr>
      </p:pic>
      <p:pic>
        <p:nvPicPr>
          <p:cNvPr id="19" name="Picture 18">
            <a:extLst>
              <a:ext uri="{FF2B5EF4-FFF2-40B4-BE49-F238E27FC236}">
                <a16:creationId xmlns:a16="http://schemas.microsoft.com/office/drawing/2014/main" id="{46202BA7-380C-4591-DA2C-B2DEA5C164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76695" y="1128290"/>
            <a:ext cx="858334" cy="1214051"/>
          </a:xfrm>
          <a:prstGeom prst="rect">
            <a:avLst/>
          </a:prstGeom>
        </p:spPr>
      </p:pic>
      <p:pic>
        <p:nvPicPr>
          <p:cNvPr id="21" name="Picture 20">
            <a:extLst>
              <a:ext uri="{FF2B5EF4-FFF2-40B4-BE49-F238E27FC236}">
                <a16:creationId xmlns:a16="http://schemas.microsoft.com/office/drawing/2014/main" id="{76022776-3764-50C0-BB60-A6AABE64E92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558157" y="1112599"/>
            <a:ext cx="858334" cy="1214051"/>
          </a:xfrm>
          <a:prstGeom prst="rect">
            <a:avLst/>
          </a:prstGeom>
        </p:spPr>
      </p:pic>
      <p:pic>
        <p:nvPicPr>
          <p:cNvPr id="23" name="Picture 22">
            <a:extLst>
              <a:ext uri="{FF2B5EF4-FFF2-40B4-BE49-F238E27FC236}">
                <a16:creationId xmlns:a16="http://schemas.microsoft.com/office/drawing/2014/main" id="{7FD22B86-BFFF-3082-76D0-9B7A303438D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885964" y="1128291"/>
            <a:ext cx="858333" cy="1214050"/>
          </a:xfrm>
          <a:prstGeom prst="rect">
            <a:avLst/>
          </a:prstGeom>
        </p:spPr>
      </p:pic>
      <p:sp>
        <p:nvSpPr>
          <p:cNvPr id="3" name="Arrow: Down 2">
            <a:extLst>
              <a:ext uri="{FF2B5EF4-FFF2-40B4-BE49-F238E27FC236}">
                <a16:creationId xmlns:a16="http://schemas.microsoft.com/office/drawing/2014/main" id="{BE72FA43-870F-C3CA-E608-24D5E93FF68E}"/>
              </a:ext>
              <a:ext uri="{C183D7F6-B498-43B3-948B-1728B52AA6E4}">
                <adec:decorative xmlns:adec="http://schemas.microsoft.com/office/drawing/2017/decorative" val="1"/>
              </a:ext>
            </a:extLst>
          </p:cNvPr>
          <p:cNvSpPr/>
          <p:nvPr/>
        </p:nvSpPr>
        <p:spPr>
          <a:xfrm rot="2638044">
            <a:off x="3015049" y="2584657"/>
            <a:ext cx="362465" cy="80576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403D62B5-35C7-3777-AE2E-229ADB64FFD0}"/>
              </a:ext>
              <a:ext uri="{C183D7F6-B498-43B3-948B-1728B52AA6E4}">
                <adec:decorative xmlns:adec="http://schemas.microsoft.com/office/drawing/2017/decorative" val="1"/>
              </a:ext>
            </a:extLst>
          </p:cNvPr>
          <p:cNvSpPr/>
          <p:nvPr/>
        </p:nvSpPr>
        <p:spPr>
          <a:xfrm rot="18868607">
            <a:off x="6024762" y="2588864"/>
            <a:ext cx="362465" cy="80576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A587F6-EC35-77F5-AB9C-487E469D79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86098" y="3385752"/>
            <a:ext cx="858334" cy="1214051"/>
          </a:xfrm>
          <a:prstGeom prst="rect">
            <a:avLst/>
          </a:prstGeom>
        </p:spPr>
      </p:pic>
      <p:pic>
        <p:nvPicPr>
          <p:cNvPr id="6" name="Picture 5">
            <a:extLst>
              <a:ext uri="{FF2B5EF4-FFF2-40B4-BE49-F238E27FC236}">
                <a16:creationId xmlns:a16="http://schemas.microsoft.com/office/drawing/2014/main" id="{28FC350E-98F3-9C89-A9D1-C50269183D0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51080" y="3385752"/>
            <a:ext cx="858334" cy="1214051"/>
          </a:xfrm>
          <a:prstGeom prst="rect">
            <a:avLst/>
          </a:prstGeom>
        </p:spPr>
      </p:pic>
      <p:pic>
        <p:nvPicPr>
          <p:cNvPr id="7" name="Picture 6">
            <a:extLst>
              <a:ext uri="{FF2B5EF4-FFF2-40B4-BE49-F238E27FC236}">
                <a16:creationId xmlns:a16="http://schemas.microsoft.com/office/drawing/2014/main" id="{981F0B1F-0412-AD4F-A80A-726488E49C2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73173" y="3403328"/>
            <a:ext cx="858334" cy="1214051"/>
          </a:xfrm>
          <a:prstGeom prst="rect">
            <a:avLst/>
          </a:prstGeom>
        </p:spPr>
      </p:pic>
      <p:pic>
        <p:nvPicPr>
          <p:cNvPr id="8" name="Picture 7">
            <a:extLst>
              <a:ext uri="{FF2B5EF4-FFF2-40B4-BE49-F238E27FC236}">
                <a16:creationId xmlns:a16="http://schemas.microsoft.com/office/drawing/2014/main" id="{A9D6BA64-6373-5BAF-32A2-AF3F55092E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71635" y="3403329"/>
            <a:ext cx="858333" cy="1214050"/>
          </a:xfrm>
          <a:prstGeom prst="rect">
            <a:avLst/>
          </a:prstGeom>
        </p:spPr>
      </p:pic>
      <p:sp>
        <p:nvSpPr>
          <p:cNvPr id="9" name="TextBox 8">
            <a:extLst>
              <a:ext uri="{FF2B5EF4-FFF2-40B4-BE49-F238E27FC236}">
                <a16:creationId xmlns:a16="http://schemas.microsoft.com/office/drawing/2014/main" id="{09024A61-2A6B-1D2C-2442-5E0EBB122020}"/>
              </a:ext>
              <a:ext uri="{C183D7F6-B498-43B3-948B-1728B52AA6E4}">
                <adec:decorative xmlns:adec="http://schemas.microsoft.com/office/drawing/2017/decorative" val="1"/>
              </a:ext>
            </a:extLst>
          </p:cNvPr>
          <p:cNvSpPr txBox="1"/>
          <p:nvPr/>
        </p:nvSpPr>
        <p:spPr>
          <a:xfrm>
            <a:off x="1676984" y="4652959"/>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0" name="TextBox 9">
            <a:extLst>
              <a:ext uri="{FF2B5EF4-FFF2-40B4-BE49-F238E27FC236}">
                <a16:creationId xmlns:a16="http://schemas.microsoft.com/office/drawing/2014/main" id="{2FF0ADC4-6FBA-F5A4-6DB6-A8F1F185B2DD}"/>
              </a:ext>
              <a:ext uri="{C183D7F6-B498-43B3-948B-1728B52AA6E4}">
                <adec:decorative xmlns:adec="http://schemas.microsoft.com/office/drawing/2017/decorative" val="1"/>
              </a:ext>
            </a:extLst>
          </p:cNvPr>
          <p:cNvSpPr txBox="1"/>
          <p:nvPr/>
        </p:nvSpPr>
        <p:spPr>
          <a:xfrm>
            <a:off x="6580247" y="4626531"/>
            <a:ext cx="1018227" cy="369332"/>
          </a:xfrm>
          <a:prstGeom prst="rect">
            <a:avLst/>
          </a:prstGeom>
          <a:solidFill>
            <a:srgbClr val="AE5191"/>
          </a:solidFill>
          <a:ln>
            <a:solidFill>
              <a:schemeClr val="tx1"/>
            </a:solidFill>
          </a:ln>
        </p:spPr>
        <p:txBody>
          <a:bodyPr wrap="none" rtlCol="0">
            <a:spAutoFit/>
          </a:bodyPr>
          <a:lstStyle/>
          <a:p>
            <a:r>
              <a:rPr lang="en-GB"/>
              <a:t>Group 2</a:t>
            </a:r>
          </a:p>
        </p:txBody>
      </p:sp>
    </p:spTree>
    <p:custDataLst>
      <p:tags r:id="rId1"/>
    </p:custDataLst>
    <p:extLst>
      <p:ext uri="{BB962C8B-B14F-4D97-AF65-F5344CB8AC3E}">
        <p14:creationId xmlns:p14="http://schemas.microsoft.com/office/powerpoint/2010/main" val="1823177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 </a:t>
            </a:r>
            <a:br>
              <a:rPr lang="en-GB"/>
            </a:br>
            <a:r>
              <a:rPr lang="en-GB"/>
              <a:t>2 groupings</a:t>
            </a:r>
          </a:p>
        </p:txBody>
      </p:sp>
      <p:pic>
        <p:nvPicPr>
          <p:cNvPr id="17" name="Picture 16" descr="Image showing that one student can belong to multiple groups.">
            <a:extLst>
              <a:ext uri="{FF2B5EF4-FFF2-40B4-BE49-F238E27FC236}">
                <a16:creationId xmlns:a16="http://schemas.microsoft.com/office/drawing/2014/main" id="{267547E3-A001-4CE2-8A46-459AA80D1478}"/>
              </a:ext>
            </a:extLst>
          </p:cNvPr>
          <p:cNvPicPr>
            <a:picLocks noChangeAspect="1"/>
          </p:cNvPicPr>
          <p:nvPr/>
        </p:nvPicPr>
        <p:blipFill>
          <a:blip r:embed="rId4"/>
          <a:stretch>
            <a:fillRect/>
          </a:stretch>
        </p:blipFill>
        <p:spPr>
          <a:xfrm>
            <a:off x="3663722" y="1073153"/>
            <a:ext cx="858334" cy="1214051"/>
          </a:xfrm>
          <a:prstGeom prst="rect">
            <a:avLst/>
          </a:prstGeom>
        </p:spPr>
      </p:pic>
      <p:pic>
        <p:nvPicPr>
          <p:cNvPr id="19" name="Picture 18">
            <a:extLst>
              <a:ext uri="{FF2B5EF4-FFF2-40B4-BE49-F238E27FC236}">
                <a16:creationId xmlns:a16="http://schemas.microsoft.com/office/drawing/2014/main" id="{46202BA7-380C-4591-DA2C-B2DEA5C164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43288" y="1112319"/>
            <a:ext cx="858334" cy="1214051"/>
          </a:xfrm>
          <a:prstGeom prst="rect">
            <a:avLst/>
          </a:prstGeom>
        </p:spPr>
      </p:pic>
      <p:pic>
        <p:nvPicPr>
          <p:cNvPr id="21" name="Picture 20">
            <a:extLst>
              <a:ext uri="{FF2B5EF4-FFF2-40B4-BE49-F238E27FC236}">
                <a16:creationId xmlns:a16="http://schemas.microsoft.com/office/drawing/2014/main" id="{76022776-3764-50C0-BB60-A6AABE64E92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733024" y="1137206"/>
            <a:ext cx="858334" cy="1214051"/>
          </a:xfrm>
          <a:prstGeom prst="rect">
            <a:avLst/>
          </a:prstGeom>
        </p:spPr>
      </p:pic>
      <p:pic>
        <p:nvPicPr>
          <p:cNvPr id="23" name="Picture 22">
            <a:extLst>
              <a:ext uri="{FF2B5EF4-FFF2-40B4-BE49-F238E27FC236}">
                <a16:creationId xmlns:a16="http://schemas.microsoft.com/office/drawing/2014/main" id="{7FD22B86-BFFF-3082-76D0-9B7A303438D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92749" y="1136529"/>
            <a:ext cx="858333" cy="1214050"/>
          </a:xfrm>
          <a:prstGeom prst="rect">
            <a:avLst/>
          </a:prstGeom>
        </p:spPr>
      </p:pic>
      <p:sp>
        <p:nvSpPr>
          <p:cNvPr id="3" name="Arrow: Down 2">
            <a:extLst>
              <a:ext uri="{FF2B5EF4-FFF2-40B4-BE49-F238E27FC236}">
                <a16:creationId xmlns:a16="http://schemas.microsoft.com/office/drawing/2014/main" id="{BE72FA43-870F-C3CA-E608-24D5E93FF68E}"/>
              </a:ext>
              <a:ext uri="{C183D7F6-B498-43B3-948B-1728B52AA6E4}">
                <adec:decorative xmlns:adec="http://schemas.microsoft.com/office/drawing/2017/decorative" val="1"/>
              </a:ext>
            </a:extLst>
          </p:cNvPr>
          <p:cNvSpPr/>
          <p:nvPr/>
        </p:nvSpPr>
        <p:spPr>
          <a:xfrm>
            <a:off x="1980959" y="2466494"/>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9024A61-2A6B-1D2C-2442-5E0EBB122020}"/>
              </a:ext>
              <a:ext uri="{C183D7F6-B498-43B3-948B-1728B52AA6E4}">
                <adec:decorative xmlns:adec="http://schemas.microsoft.com/office/drawing/2017/decorative" val="1"/>
              </a:ext>
            </a:extLst>
          </p:cNvPr>
          <p:cNvSpPr txBox="1"/>
          <p:nvPr/>
        </p:nvSpPr>
        <p:spPr>
          <a:xfrm>
            <a:off x="1585891" y="3332404"/>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0" name="TextBox 9">
            <a:extLst>
              <a:ext uri="{FF2B5EF4-FFF2-40B4-BE49-F238E27FC236}">
                <a16:creationId xmlns:a16="http://schemas.microsoft.com/office/drawing/2014/main" id="{2FF0ADC4-6FBA-F5A4-6DB6-A8F1F185B2DD}"/>
              </a:ext>
              <a:ext uri="{C183D7F6-B498-43B3-948B-1728B52AA6E4}">
                <adec:decorative xmlns:adec="http://schemas.microsoft.com/office/drawing/2017/decorative" val="1"/>
              </a:ext>
            </a:extLst>
          </p:cNvPr>
          <p:cNvSpPr txBox="1"/>
          <p:nvPr/>
        </p:nvSpPr>
        <p:spPr>
          <a:xfrm>
            <a:off x="6995225" y="3332404"/>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3" name="TextBox 12">
            <a:extLst>
              <a:ext uri="{FF2B5EF4-FFF2-40B4-BE49-F238E27FC236}">
                <a16:creationId xmlns:a16="http://schemas.microsoft.com/office/drawing/2014/main" id="{9556F0FF-297C-1E49-AB2F-27180ED8951E}"/>
              </a:ext>
              <a:ext uri="{C183D7F6-B498-43B3-948B-1728B52AA6E4}">
                <adec:decorative xmlns:adec="http://schemas.microsoft.com/office/drawing/2017/decorative" val="1"/>
              </a:ext>
            </a:extLst>
          </p:cNvPr>
          <p:cNvSpPr txBox="1"/>
          <p:nvPr/>
        </p:nvSpPr>
        <p:spPr>
          <a:xfrm>
            <a:off x="3446705" y="3343875"/>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4" name="TextBox 13">
            <a:extLst>
              <a:ext uri="{FF2B5EF4-FFF2-40B4-BE49-F238E27FC236}">
                <a16:creationId xmlns:a16="http://schemas.microsoft.com/office/drawing/2014/main" id="{4BBAE8BF-B8BE-6413-C8D8-DC636B0149FA}"/>
              </a:ext>
              <a:ext uri="{C183D7F6-B498-43B3-948B-1728B52AA6E4}">
                <adec:decorative xmlns:adec="http://schemas.microsoft.com/office/drawing/2017/decorative" val="1"/>
              </a:ext>
            </a:extLst>
          </p:cNvPr>
          <p:cNvSpPr txBox="1"/>
          <p:nvPr/>
        </p:nvSpPr>
        <p:spPr>
          <a:xfrm>
            <a:off x="5304238" y="3332404"/>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5" name="TextBox 14">
            <a:extLst>
              <a:ext uri="{FF2B5EF4-FFF2-40B4-BE49-F238E27FC236}">
                <a16:creationId xmlns:a16="http://schemas.microsoft.com/office/drawing/2014/main" id="{6DDDD067-47B6-DE77-2196-E9B1A599BCA3}"/>
              </a:ext>
              <a:ext uri="{C183D7F6-B498-43B3-948B-1728B52AA6E4}">
                <adec:decorative xmlns:adec="http://schemas.microsoft.com/office/drawing/2017/decorative" val="1"/>
              </a:ext>
            </a:extLst>
          </p:cNvPr>
          <p:cNvSpPr txBox="1"/>
          <p:nvPr/>
        </p:nvSpPr>
        <p:spPr>
          <a:xfrm>
            <a:off x="1574055" y="412331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16" name="TextBox 15">
            <a:extLst>
              <a:ext uri="{FF2B5EF4-FFF2-40B4-BE49-F238E27FC236}">
                <a16:creationId xmlns:a16="http://schemas.microsoft.com/office/drawing/2014/main" id="{5528C0C0-8291-55DF-D35C-3CEB11DBD246}"/>
              </a:ext>
              <a:ext uri="{C183D7F6-B498-43B3-948B-1728B52AA6E4}">
                <adec:decorative xmlns:adec="http://schemas.microsoft.com/office/drawing/2017/decorative" val="1"/>
              </a:ext>
            </a:extLst>
          </p:cNvPr>
          <p:cNvSpPr txBox="1"/>
          <p:nvPr/>
        </p:nvSpPr>
        <p:spPr>
          <a:xfrm>
            <a:off x="3411234" y="4129640"/>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18" name="TextBox 17">
            <a:extLst>
              <a:ext uri="{FF2B5EF4-FFF2-40B4-BE49-F238E27FC236}">
                <a16:creationId xmlns:a16="http://schemas.microsoft.com/office/drawing/2014/main" id="{F82655A5-5641-FDFE-2CD2-F7EA94F0823F}"/>
              </a:ext>
              <a:ext uri="{C183D7F6-B498-43B3-948B-1728B52AA6E4}">
                <adec:decorative xmlns:adec="http://schemas.microsoft.com/office/drawing/2017/decorative" val="1"/>
              </a:ext>
            </a:extLst>
          </p:cNvPr>
          <p:cNvSpPr txBox="1"/>
          <p:nvPr/>
        </p:nvSpPr>
        <p:spPr>
          <a:xfrm>
            <a:off x="5267522" y="412331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20" name="TextBox 19">
            <a:extLst>
              <a:ext uri="{FF2B5EF4-FFF2-40B4-BE49-F238E27FC236}">
                <a16:creationId xmlns:a16="http://schemas.microsoft.com/office/drawing/2014/main" id="{E9536346-0334-A387-6643-37735F36FF33}"/>
              </a:ext>
              <a:ext uri="{C183D7F6-B498-43B3-948B-1728B52AA6E4}">
                <adec:decorative xmlns:adec="http://schemas.microsoft.com/office/drawing/2017/decorative" val="1"/>
              </a:ext>
            </a:extLst>
          </p:cNvPr>
          <p:cNvSpPr txBox="1"/>
          <p:nvPr/>
        </p:nvSpPr>
        <p:spPr>
          <a:xfrm>
            <a:off x="7016983" y="412106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24" name="Rectangle 23">
            <a:extLst>
              <a:ext uri="{FF2B5EF4-FFF2-40B4-BE49-F238E27FC236}">
                <a16:creationId xmlns:a16="http://schemas.microsoft.com/office/drawing/2014/main" id="{037324EE-3A51-5C8D-C3BC-6795FD056A45}"/>
              </a:ext>
              <a:ext uri="{C183D7F6-B498-43B3-948B-1728B52AA6E4}">
                <adec:decorative xmlns:adec="http://schemas.microsoft.com/office/drawing/2017/decorative" val="1"/>
              </a:ext>
            </a:extLst>
          </p:cNvPr>
          <p:cNvSpPr/>
          <p:nvPr/>
        </p:nvSpPr>
        <p:spPr>
          <a:xfrm>
            <a:off x="1301578" y="3164218"/>
            <a:ext cx="7109254" cy="72866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7FB00DB-06BE-BF93-CCC0-516ADF705EF9}"/>
              </a:ext>
              <a:ext uri="{C183D7F6-B498-43B3-948B-1728B52AA6E4}">
                <adec:decorative xmlns:adec="http://schemas.microsoft.com/office/drawing/2017/decorative" val="1"/>
              </a:ext>
            </a:extLst>
          </p:cNvPr>
          <p:cNvSpPr txBox="1"/>
          <p:nvPr/>
        </p:nvSpPr>
        <p:spPr>
          <a:xfrm>
            <a:off x="25524" y="4121066"/>
            <a:ext cx="1145983" cy="584775"/>
          </a:xfrm>
          <a:prstGeom prst="rect">
            <a:avLst/>
          </a:prstGeom>
          <a:noFill/>
        </p:spPr>
        <p:txBody>
          <a:bodyPr wrap="square" rtlCol="0">
            <a:spAutoFit/>
          </a:bodyPr>
          <a:lstStyle/>
          <a:p>
            <a:r>
              <a:rPr lang="en-GB" sz="1600"/>
              <a:t>SAMIS Grouping</a:t>
            </a:r>
          </a:p>
        </p:txBody>
      </p:sp>
      <p:sp>
        <p:nvSpPr>
          <p:cNvPr id="26" name="Rectangle 25">
            <a:extLst>
              <a:ext uri="{FF2B5EF4-FFF2-40B4-BE49-F238E27FC236}">
                <a16:creationId xmlns:a16="http://schemas.microsoft.com/office/drawing/2014/main" id="{2D8C6F4C-2F49-811C-9FFB-C77660D8921F}"/>
              </a:ext>
              <a:ext uri="{C183D7F6-B498-43B3-948B-1728B52AA6E4}">
                <adec:decorative xmlns:adec="http://schemas.microsoft.com/office/drawing/2017/decorative" val="1"/>
              </a:ext>
            </a:extLst>
          </p:cNvPr>
          <p:cNvSpPr/>
          <p:nvPr/>
        </p:nvSpPr>
        <p:spPr>
          <a:xfrm>
            <a:off x="1301578" y="3977643"/>
            <a:ext cx="7109254" cy="100174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71085BF-A5BA-3688-9FC3-3693209C2A1B}"/>
              </a:ext>
              <a:ext uri="{C183D7F6-B498-43B3-948B-1728B52AA6E4}">
                <adec:decorative xmlns:adec="http://schemas.microsoft.com/office/drawing/2017/decorative" val="1"/>
              </a:ext>
            </a:extLst>
          </p:cNvPr>
          <p:cNvSpPr txBox="1"/>
          <p:nvPr/>
        </p:nvSpPr>
        <p:spPr>
          <a:xfrm>
            <a:off x="25524" y="3224682"/>
            <a:ext cx="1276054" cy="584775"/>
          </a:xfrm>
          <a:prstGeom prst="rect">
            <a:avLst/>
          </a:prstGeom>
          <a:noFill/>
        </p:spPr>
        <p:txBody>
          <a:bodyPr wrap="square" rtlCol="0">
            <a:spAutoFit/>
          </a:bodyPr>
          <a:lstStyle/>
          <a:p>
            <a:r>
              <a:rPr lang="en-GB" sz="1600"/>
              <a:t>Assignment Grouping</a:t>
            </a:r>
          </a:p>
        </p:txBody>
      </p:sp>
      <p:sp>
        <p:nvSpPr>
          <p:cNvPr id="28" name="Arrow: Down 27">
            <a:extLst>
              <a:ext uri="{FF2B5EF4-FFF2-40B4-BE49-F238E27FC236}">
                <a16:creationId xmlns:a16="http://schemas.microsoft.com/office/drawing/2014/main" id="{7F7B455E-FF5F-AC18-C93C-5167C181973E}"/>
              </a:ext>
              <a:ext uri="{C183D7F6-B498-43B3-948B-1728B52AA6E4}">
                <adec:decorative xmlns:adec="http://schemas.microsoft.com/office/drawing/2017/decorative" val="1"/>
              </a:ext>
            </a:extLst>
          </p:cNvPr>
          <p:cNvSpPr/>
          <p:nvPr/>
        </p:nvSpPr>
        <p:spPr>
          <a:xfrm>
            <a:off x="3843884" y="2434806"/>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28EB5BC-0B2B-01B5-2E1B-FFA853380614}"/>
              </a:ext>
              <a:ext uri="{C183D7F6-B498-43B3-948B-1728B52AA6E4}">
                <adec:decorative xmlns:adec="http://schemas.microsoft.com/office/drawing/2017/decorative" val="1"/>
              </a:ext>
            </a:extLst>
          </p:cNvPr>
          <p:cNvSpPr/>
          <p:nvPr/>
        </p:nvSpPr>
        <p:spPr>
          <a:xfrm>
            <a:off x="5691223" y="2466493"/>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BEE944B3-A107-A64A-1C93-1BED1D4A018C}"/>
              </a:ext>
              <a:ext uri="{C183D7F6-B498-43B3-948B-1728B52AA6E4}">
                <adec:decorative xmlns:adec="http://schemas.microsoft.com/office/drawing/2017/decorative" val="1"/>
              </a:ext>
            </a:extLst>
          </p:cNvPr>
          <p:cNvSpPr/>
          <p:nvPr/>
        </p:nvSpPr>
        <p:spPr>
          <a:xfrm>
            <a:off x="7440684" y="2455398"/>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9969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 Screenshot 1</a:t>
            </a:r>
          </a:p>
        </p:txBody>
      </p:sp>
      <p:sp>
        <p:nvSpPr>
          <p:cNvPr id="6" name="TextBox 5">
            <a:extLst>
              <a:ext uri="{FF2B5EF4-FFF2-40B4-BE49-F238E27FC236}">
                <a16:creationId xmlns:a16="http://schemas.microsoft.com/office/drawing/2014/main" id="{BA20D9B1-0E8B-B434-8036-DF14171EE3C1}"/>
              </a:ext>
            </a:extLst>
          </p:cNvPr>
          <p:cNvSpPr txBox="1"/>
          <p:nvPr/>
        </p:nvSpPr>
        <p:spPr>
          <a:xfrm>
            <a:off x="565798" y="1182966"/>
            <a:ext cx="8315735" cy="830997"/>
          </a:xfrm>
          <a:prstGeom prst="rect">
            <a:avLst/>
          </a:prstGeom>
          <a:noFill/>
        </p:spPr>
        <p:txBody>
          <a:bodyPr wrap="square" rtlCol="0">
            <a:spAutoFit/>
          </a:bodyPr>
          <a:lstStyle/>
          <a:p>
            <a:r>
              <a:rPr lang="en-GB" sz="2400"/>
              <a:t>Moodle automatically puts its SAMIS cohort group into a grouping called “SAMIS Grouping”.</a:t>
            </a:r>
          </a:p>
        </p:txBody>
      </p:sp>
      <p:pic>
        <p:nvPicPr>
          <p:cNvPr id="4" name="Picture 3">
            <a:extLst>
              <a:ext uri="{FF2B5EF4-FFF2-40B4-BE49-F238E27FC236}">
                <a16:creationId xmlns:a16="http://schemas.microsoft.com/office/drawing/2014/main" id="{709D7E7C-BDE3-D5C9-D8C1-03F8F13E31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2467" y="2189788"/>
            <a:ext cx="8678486" cy="2724530"/>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23549296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GB"/>
              <a:t>What are Groups &amp; Groupings? Screenshot 2</a:t>
            </a:r>
          </a:p>
        </p:txBody>
      </p:sp>
      <p:pic>
        <p:nvPicPr>
          <p:cNvPr id="6" name="Picture 5" descr="Screenshot of an example Groupings screen, listing several Groupings, and Groups within them. For example the Product Review Assignment Grouping contains three groups, while the SAMIS Grouping contains two cohort groups with default names.">
            <a:extLst>
              <a:ext uri="{FF2B5EF4-FFF2-40B4-BE49-F238E27FC236}">
                <a16:creationId xmlns:a16="http://schemas.microsoft.com/office/drawing/2014/main" id="{71D4E56A-31BE-D6F7-A4D0-8EEBC2DD5204}"/>
              </a:ext>
            </a:extLst>
          </p:cNvPr>
          <p:cNvPicPr>
            <a:picLocks noChangeAspect="1"/>
          </p:cNvPicPr>
          <p:nvPr/>
        </p:nvPicPr>
        <p:blipFill>
          <a:blip r:embed="rId4"/>
          <a:stretch>
            <a:fillRect/>
          </a:stretch>
        </p:blipFill>
        <p:spPr>
          <a:xfrm>
            <a:off x="437467" y="1434289"/>
            <a:ext cx="8385064" cy="2859105"/>
          </a:xfrm>
          <a:prstGeom prst="rect">
            <a:avLst/>
          </a:prstGeom>
        </p:spPr>
      </p:pic>
    </p:spTree>
    <p:custDataLst>
      <p:tags r:id="rId1"/>
    </p:custDataLst>
    <p:extLst>
      <p:ext uri="{BB962C8B-B14F-4D97-AF65-F5344CB8AC3E}">
        <p14:creationId xmlns:p14="http://schemas.microsoft.com/office/powerpoint/2010/main" val="136165466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tgqzdtp1fp8k63jupawfpggc29eahi"/>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96E221-532C-574F-A3CF-CC7D42E9D62E}" vid="{C05CF61B-2826-B54A-A132-109E13CA7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12545316-4597-4fad-8d4c-963aca4a7e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L Word Template" ma:contentTypeID="0x010100314EFA2051483747B040D73A62D1800A00C1CAA8B921F0074BBF32FDDBE6A79387" ma:contentTypeVersion="4" ma:contentTypeDescription="" ma:contentTypeScope="" ma:versionID="e328fe73fba68e58de28b7f43d86bafd">
  <xsd:schema xmlns:xsd="http://www.w3.org/2001/XMLSchema" xmlns:xs="http://www.w3.org/2001/XMLSchema" xmlns:p="http://schemas.microsoft.com/office/2006/metadata/properties" xmlns:ns2="12545316-4597-4fad-8d4c-963aca4a7e43" xmlns:ns3="7baf63a6-8159-4531-922f-8d695af1915f" targetNamespace="http://schemas.microsoft.com/office/2006/metadata/properties" ma:root="true" ma:fieldsID="8595c27a5eb40ce5f7b0aea85600fb24" ns2:_="" ns3:_="">
    <xsd:import namespace="12545316-4597-4fad-8d4c-963aca4a7e43"/>
    <xsd:import namespace="7baf63a6-8159-4531-922f-8d695af1915f"/>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lcf76f155ced4ddcb4097134ff3c332f" ma:index="8"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90108-CC00-4D82-96CA-AD7D8C347828}">
  <ds:schemaRefs>
    <ds:schemaRef ds:uri="12545316-4597-4fad-8d4c-963aca4a7e43"/>
    <ds:schemaRef ds:uri="7baf63a6-8159-4531-922f-8d695af191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E68459-ADB2-4EC8-B1D6-7D647653BCF8}">
  <ds:schemaRefs>
    <ds:schemaRef ds:uri="12545316-4597-4fad-8d4c-963aca4a7e43"/>
    <ds:schemaRef ds:uri="7baf63a6-8159-4531-922f-8d695af191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B4CB36-1671-43C2-916B-DD81B0652A59}">
  <ds:schemaRefs>
    <ds:schemaRef ds:uri="http://schemas.microsoft.com/sharepoint/v3/contenttype/forms"/>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CLT PPT Template_old</Template>
  <Application>Microsoft Office PowerPoint</Application>
  <PresentationFormat>On-screen Show (16:9)</PresentationFormat>
  <Slides>42</Slides>
  <Notes>36</Notes>
  <HiddenSlides>2</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CLT PPT Template</vt:lpstr>
      <vt:lpstr>Moodle Groups &amp; Groupings</vt:lpstr>
      <vt:lpstr>Session Overview</vt:lpstr>
      <vt:lpstr>What are Groups &amp; Groupings? Definition</vt:lpstr>
      <vt:lpstr>What are Groups &amp; Groupings? Infographic </vt:lpstr>
      <vt:lpstr>What are Groups &amp; Groupings? SAMIS Group</vt:lpstr>
      <vt:lpstr>What are Groups &amp; Groupings?</vt:lpstr>
      <vt:lpstr>What are Groups &amp; Groupings?  2 groupings</vt:lpstr>
      <vt:lpstr>What are Groups &amp; Groupings? Screenshot 1</vt:lpstr>
      <vt:lpstr>What are Groups &amp; Groupings? Screenshot 2</vt:lpstr>
      <vt:lpstr>Navigating Groups &amp; Groupings</vt:lpstr>
      <vt:lpstr>Creating Groups </vt:lpstr>
      <vt:lpstr>Course Group Upload</vt:lpstr>
      <vt:lpstr>Create Groups (manually)</vt:lpstr>
      <vt:lpstr>Hidden Groups</vt:lpstr>
      <vt:lpstr>Group Choice</vt:lpstr>
      <vt:lpstr>Group Choice – Student View</vt:lpstr>
      <vt:lpstr>Group Choice – Teacher View</vt:lpstr>
      <vt:lpstr>Fair Allocation </vt:lpstr>
      <vt:lpstr>Fair Allocation 2</vt:lpstr>
      <vt:lpstr>Creating a Grouping</vt:lpstr>
      <vt:lpstr>Using groups &amp; groupings in Moodle Activities</vt:lpstr>
      <vt:lpstr>Demonstrations – your choice</vt:lpstr>
      <vt:lpstr>Groups and Groupings in Moodle Assignment</vt:lpstr>
      <vt:lpstr>Checking your Group assignment (1)</vt:lpstr>
      <vt:lpstr>Checking your Group assignment (2)</vt:lpstr>
      <vt:lpstr>Checking your Group assignment (3)</vt:lpstr>
      <vt:lpstr>Restricting access by groups</vt:lpstr>
      <vt:lpstr>Example: Restricted access for reassessment</vt:lpstr>
      <vt:lpstr>Groups and Groupings in forums (1)</vt:lpstr>
      <vt:lpstr>Groups and Groupings in forums (2)</vt:lpstr>
      <vt:lpstr>Groups and Groupings in forums (3)</vt:lpstr>
      <vt:lpstr>Groups and Groupings in forums (4)</vt:lpstr>
      <vt:lpstr>Groups and Groupings in forums (5)</vt:lpstr>
      <vt:lpstr>Groups &amp; Groupings top tips - Extensions</vt:lpstr>
      <vt:lpstr>Groups &amp; Groupings top tips – Move students between groups</vt:lpstr>
      <vt:lpstr>Groups &amp; Groupings top tips - Grouping</vt:lpstr>
      <vt:lpstr>Groups &amp; Groupings top tips – Group assignments</vt:lpstr>
      <vt:lpstr>Groups &amp; Groupings top tips – Assignment set-up error</vt:lpstr>
      <vt:lpstr>Groups &amp; Groupings top tips - Forums</vt:lpstr>
      <vt:lpstr>Useful Resources</vt:lpstr>
      <vt:lpstr>Feedback</vt:lpstr>
      <vt:lpstr>Closing slide</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Lynn Cheong-White</dc:creator>
  <cp:keywords/>
  <dc:description/>
  <cp:revision>1</cp:revision>
  <cp:lastPrinted>2024-06-18T10:04:37Z</cp:lastPrinted>
  <dcterms:created xsi:type="dcterms:W3CDTF">2024-03-28T14:26:21Z</dcterms:created>
  <dcterms:modified xsi:type="dcterms:W3CDTF">2026-01-23T10:51:44Z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0x010100314EFA2051483747B040D73A62D1800A00C1CAA8B921F0074BBF32FDDBE6A79387</vt:lpwstr>
  </property>
  <property fmtid="{D5CDD505-2E9C-101B-9397-08002B2CF9AE}" pid="3" name="MediaServiceImageTags">
    <vt:lpwstr/>
  </property>
  <property fmtid="{D5CDD505-2E9C-101B-9397-08002B2CF9AE}" pid="4" name="SharedWithUsers">
    <vt:lpwstr>412;#Eliana Catalina Cortes Paez;#964;#Aoife O'Neill;#777;#Louise Barnes;#965;#Maria Melkko;#778;#Ruby Cook;#309;#Jo Stewart-Cox;#966;#Aykut Tamer;#781;#Sophie Kenny;#967;#Nicole (Lixiang) Lin;#780;#Sarah Crampin;#968;#Louise Milligan;#223;#Lynn Cheong-White</vt:lpwstr>
  </property>
  <property fmtid="{D5CDD505-2E9C-101B-9397-08002B2CF9AE}" pid="5" name="ArticulateGUID">
    <vt:lpwstr>E39C88D1-8F73-4F8E-8614-25BFD7DC7017</vt:lpwstr>
  </property>
  <property fmtid="{D5CDD505-2E9C-101B-9397-08002B2CF9AE}" pid="6" name="ArticulatePath">
    <vt:lpwstr>https://computingservices.sharepoint.com/sites/TELTeam/BAU/Shared Documents/Staff Development/Workshop lesson plans and resources/AY2425 - Group and Groupings/Groups and Groupings - AY2425</vt:lpwstr>
  </property>
</Properties>
</file>